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8" r:id="rId4"/>
    <p:sldId id="259" r:id="rId5"/>
    <p:sldId id="261" r:id="rId6"/>
    <p:sldId id="262" r:id="rId7"/>
    <p:sldId id="263" r:id="rId8"/>
    <p:sldId id="268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88"/>
    <p:restoredTop sz="95144"/>
  </p:normalViewPr>
  <p:slideViewPr>
    <p:cSldViewPr snapToGrid="0" snapToObjects="1">
      <p:cViewPr varScale="1">
        <p:scale>
          <a:sx n="43" d="100"/>
          <a:sy n="43" d="100"/>
        </p:scale>
        <p:origin x="4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4286E-F43B-4A0B-9A36-4A3B7D66F6C2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44BD3-A45A-4094-B96B-C1DD2A3F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45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FE226-CB22-49F0-83CC-A1CEA87B4C4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49E3F-6B11-4479-8E03-526B4F5D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8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2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84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3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1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9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7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3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7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7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3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E2E-2E53-AA45-80F0-10B68AE25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6788" y="661488"/>
            <a:ext cx="7807824" cy="2262781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           Micro-teaching</a:t>
            </a:r>
            <a:endParaRPr lang="en-IQ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0D184-00E6-BC42-881E-0D55E95D3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8994" y="4777379"/>
            <a:ext cx="4855618" cy="1126283"/>
          </a:xfrm>
        </p:spPr>
        <p:txBody>
          <a:bodyPr>
            <a:normAutofit/>
          </a:bodyPr>
          <a:lstStyle/>
          <a:p>
            <a:pPr marL="0" indent="0" algn="ctr" defTabSz="91440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Prapared</a:t>
            </a:r>
            <a:r>
              <a:rPr lang="en-US" sz="2400" dirty="0" smtClean="0">
                <a:solidFill>
                  <a:schemeClr val="tx1"/>
                </a:solidFill>
              </a:rPr>
              <a:t> by </a:t>
            </a:r>
            <a:r>
              <a:rPr lang="en-US" sz="2400" dirty="0" err="1" smtClean="0">
                <a:solidFill>
                  <a:schemeClr val="tx1"/>
                </a:solidFill>
              </a:rPr>
              <a:t>Deploma</a:t>
            </a:r>
            <a:r>
              <a:rPr lang="en-US" sz="2400" dirty="0" smtClean="0">
                <a:solidFill>
                  <a:schemeClr val="tx1"/>
                </a:solidFill>
              </a:rPr>
              <a:t> Student:         </a:t>
            </a:r>
          </a:p>
          <a:p>
            <a:pPr marL="0" indent="0" algn="ctr" defTabSz="91440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Mahabad</a:t>
            </a:r>
            <a:r>
              <a:rPr lang="en-US" sz="2400" dirty="0" smtClean="0">
                <a:solidFill>
                  <a:schemeClr val="tx1"/>
                </a:solidFill>
              </a:rPr>
              <a:t> Rashad Hussein</a:t>
            </a:r>
            <a:endParaRPr lang="en-IQ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E90FF7-8D9C-C14D-87E6-3B4B0BE2F475}"/>
              </a:ext>
            </a:extLst>
          </p:cNvPr>
          <p:cNvSpPr txBox="1"/>
          <p:nvPr/>
        </p:nvSpPr>
        <p:spPr>
          <a:xfrm>
            <a:off x="2273169" y="2924269"/>
            <a:ext cx="891539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algn="ctr" defTabSz="457200" rtl="1" eaLnBrk="1" latinLnBrk="0" hangingPunct="1"/>
            <a:r>
              <a:rPr lang="en-US" sz="4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              Lead – in </a:t>
            </a:r>
            <a:r>
              <a:rPr lang="en-US" sz="48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activites</a:t>
            </a:r>
            <a:endParaRPr lang="en-IQ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706" y="-765337"/>
            <a:ext cx="3039036" cy="2698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07" y="8042"/>
            <a:ext cx="4924697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28/10/2023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73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7" y="624110"/>
            <a:ext cx="9414555" cy="1280890"/>
          </a:xfrm>
        </p:spPr>
        <p:txBody>
          <a:bodyPr/>
          <a:lstStyle/>
          <a:p>
            <a:r>
              <a:rPr lang="en-US" dirty="0" smtClean="0"/>
              <a:t>The aims of  a good lead in activities are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</a:t>
            </a:r>
            <a:r>
              <a:rPr lang="en-US" sz="3600" dirty="0"/>
              <a:t>set the context of the lesson; to engage students in the </a:t>
            </a:r>
            <a:r>
              <a:rPr lang="en-US" sz="3600" dirty="0" smtClean="0"/>
              <a:t>topic.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to let students warm </a:t>
            </a:r>
            <a:r>
              <a:rPr lang="en-US" sz="3600" dirty="0" smtClean="0"/>
              <a:t>up.</a:t>
            </a:r>
          </a:p>
          <a:p>
            <a:r>
              <a:rPr lang="en-US" sz="3600" dirty="0" smtClean="0"/>
              <a:t>to </a:t>
            </a:r>
            <a:r>
              <a:rPr lang="en-US" sz="3600" dirty="0"/>
              <a:t>activate students’ knowledge/ language knowledge on the topic. </a:t>
            </a:r>
            <a:endParaRPr lang="en-US" sz="3600" dirty="0" smtClean="0"/>
          </a:p>
          <a:p>
            <a:r>
              <a:rPr lang="en-US" sz="3600" dirty="0" smtClean="0"/>
              <a:t>to </a:t>
            </a:r>
            <a:r>
              <a:rPr lang="en-US" sz="3600" dirty="0"/>
              <a:t>save </a:t>
            </a:r>
            <a:r>
              <a:rPr lang="en-US" sz="3600" dirty="0" smtClean="0"/>
              <a:t>time.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10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1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Lead in Activities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What’s lead - in activities?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Typical lead - in: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Footlight MT Light" panose="0204060206030A020304" pitchFamily="18" charset="0"/>
              </a:rPr>
              <a:t>Anecdote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Footlight MT Light" panose="0204060206030A020304" pitchFamily="18" charset="0"/>
              </a:rPr>
              <a:t>Picture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Footlight MT Light" panose="0204060206030A020304" pitchFamily="18" charset="0"/>
              </a:rPr>
              <a:t>Write up quote or questions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Footlight MT Light" panose="0204060206030A020304" pitchFamily="18" charset="0"/>
              </a:rPr>
              <a:t>A short text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Play 'devil's </a:t>
            </a:r>
            <a:r>
              <a:rPr lang="en-US" b="1" dirty="0" smtClean="0"/>
              <a:t>advocate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Write a key word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The aim of lead - in activities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Footlight MT Light" panose="0204060206030A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Footlight MT Light" panose="0204060206030A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Footlight MT Light" panose="0204060206030A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Footlight MT Light" panose="0204060206030A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35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813F1-A384-224B-8299-CE1701FE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721" y="295920"/>
            <a:ext cx="5645679" cy="1280890"/>
          </a:xfrm>
        </p:spPr>
        <p:txBody>
          <a:bodyPr>
            <a:scene3d>
              <a:camera prst="perspectiveAbove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What’s lead in activities?</a:t>
            </a:r>
            <a:endParaRPr lang="en-IQ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52C3B-5B6B-6442-9AE1-F6E65D812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721" y="1425888"/>
            <a:ext cx="8714468" cy="5327609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sz="3600" dirty="0" smtClean="0">
                <a:solidFill>
                  <a:schemeClr val="tx1"/>
                </a:solidFill>
                <a:latin typeface="Humanst521 Lt BT" panose="020B0402020204020304" pitchFamily="34" charset="0"/>
              </a:rPr>
              <a:t>Lead-in is the first stage of classroom teaching, It includes a few moments of meditation and reflection to prepare students </a:t>
            </a:r>
            <a:r>
              <a:rPr lang="en-US" sz="3600" dirty="0">
                <a:solidFill>
                  <a:schemeClr val="tx1"/>
                </a:solidFill>
                <a:latin typeface="Humanst521 Lt BT" panose="020B0402020204020304" pitchFamily="34" charset="0"/>
              </a:rPr>
              <a:t>focus on the topic to </a:t>
            </a:r>
            <a:r>
              <a:rPr lang="en-US" sz="3600" dirty="0" smtClean="0">
                <a:solidFill>
                  <a:schemeClr val="tx1"/>
                </a:solidFill>
                <a:latin typeface="Humanst521 Lt BT" panose="020B0402020204020304" pitchFamily="34" charset="0"/>
              </a:rPr>
              <a:t>learn, raise motivation or interest which is about 3-5 minutes at the beginning of a new lesson or before presenting new knowledge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rt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eg</a:t>
            </a:r>
            <a:r>
              <a:rPr lang="en-US" sz="2400" dirty="0" smtClean="0">
                <a:solidFill>
                  <a:schemeClr val="tx1"/>
                </a:solidFill>
              </a:rPr>
              <a:t> discussion of a picture related to the topic), or perhaps to focus on language items (</a:t>
            </a:r>
            <a:r>
              <a:rPr lang="en-US" sz="2400" dirty="0" err="1" smtClean="0">
                <a:solidFill>
                  <a:schemeClr val="tx1"/>
                </a:solidFill>
              </a:rPr>
              <a:t>eg</a:t>
            </a:r>
            <a:r>
              <a:rPr lang="en-US" sz="2400" dirty="0" smtClean="0">
                <a:solidFill>
                  <a:schemeClr val="tx1"/>
                </a:solidFill>
              </a:rPr>
              <a:t> items of vocabulary</a:t>
            </a:r>
            <a:r>
              <a:rPr lang="en-US" sz="2400" dirty="0">
                <a:solidFill>
                  <a:schemeClr val="tx1"/>
                </a:solidFill>
              </a:rPr>
              <a:t>) that might be useful in the activity.</a:t>
            </a:r>
          </a:p>
          <a:p>
            <a:pPr marL="0" indent="0" rtl="1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" y="1998617"/>
            <a:ext cx="2730138" cy="360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7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8856" y="744583"/>
            <a:ext cx="7585755" cy="5982787"/>
          </a:xfrm>
        </p:spPr>
        <p:txBody>
          <a:bodyPr>
            <a:normAutofit/>
          </a:bodyPr>
          <a:lstStyle/>
          <a:p>
            <a:r>
              <a:rPr lang="en-US" sz="3200" b="1" dirty="0"/>
              <a:t>Typical lead-ins are</a:t>
            </a:r>
            <a:r>
              <a:rPr lang="en-US" sz="3200" b="1" dirty="0" smtClean="0"/>
              <a:t>:</a:t>
            </a:r>
          </a:p>
          <a:p>
            <a:r>
              <a:rPr lang="en-US" sz="3200" b="1" dirty="0">
                <a:latin typeface="Footlight MT Light" panose="0204060206030A020304" pitchFamily="18" charset="0"/>
              </a:rPr>
              <a:t>1- Tell a short personal anecdote related to the subject</a:t>
            </a:r>
            <a:r>
              <a:rPr lang="en-US" sz="3200" b="1" dirty="0" smtClean="0">
                <a:latin typeface="Footlight MT Light" panose="0204060206030A020304" pitchFamily="18" charset="0"/>
              </a:rPr>
              <a:t>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Tell a brief </a:t>
            </a:r>
            <a:r>
              <a:rPr lang="en-US" sz="3200" dirty="0" smtClean="0">
                <a:latin typeface="Footlight MT Light" panose="0204060206030A020304" pitchFamily="18" charset="0"/>
              </a:rPr>
              <a:t>story</a:t>
            </a:r>
            <a:r>
              <a:rPr lang="en-US" sz="3200" dirty="0">
                <a:latin typeface="Footlight MT Light" panose="0204060206030A020304" pitchFamily="18" charset="0"/>
              </a:rPr>
              <a:t> (one to two minute)</a:t>
            </a:r>
            <a:r>
              <a:rPr lang="en-US" sz="3200" dirty="0" smtClean="0">
                <a:latin typeface="Footlight MT Light" panose="0204060206030A020304" pitchFamily="18" charset="0"/>
              </a:rPr>
              <a:t> </a:t>
            </a:r>
            <a:r>
              <a:rPr lang="en-US" sz="3200" dirty="0">
                <a:latin typeface="Footlight MT Light" panose="0204060206030A020304" pitchFamily="18" charset="0"/>
              </a:rPr>
              <a:t>at the start of your lesson and then invite your students to do the same</a:t>
            </a:r>
            <a:r>
              <a:rPr lang="en-US" sz="3200" dirty="0" smtClean="0">
                <a:latin typeface="Footlight MT Light" panose="0204060206030A020304" pitchFamily="18" charset="0"/>
              </a:rPr>
              <a:t>.</a:t>
            </a:r>
            <a:endParaRPr lang="en-US" sz="3200" dirty="0" smtClean="0">
              <a:latin typeface="Footlight MT Light" panose="0204060206030A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222068"/>
            <a:ext cx="3827417" cy="650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89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2599-7471-F147-B00C-9BBE90A1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306333"/>
            <a:ext cx="9937876" cy="1280890"/>
          </a:xfrm>
        </p:spPr>
        <p:txBody>
          <a:bodyPr>
            <a:normAutofit/>
            <a:scene3d>
              <a:camera prst="perspectiveAbove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rtl="1"/>
            <a:r>
              <a:rPr lang="en-US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2-  A picture : Show </a:t>
            </a:r>
            <a:r>
              <a:rPr lang="en-US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/ draw a picture connected to the topic. Ask questions.</a:t>
            </a:r>
            <a:endParaRPr lang="en-IQ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43BE-6AA4-BF49-8861-06A0765DF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87223"/>
            <a:ext cx="5919216" cy="4964443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endParaRPr lang="en-US" sz="2400" dirty="0" smtClean="0"/>
          </a:p>
          <a:p>
            <a:pPr marL="0" indent="0" rtl="1">
              <a:buNone/>
            </a:pPr>
            <a:r>
              <a:rPr lang="en-US" sz="2400" dirty="0" smtClean="0"/>
              <a:t>Show </a:t>
            </a:r>
            <a:r>
              <a:rPr lang="en-US" sz="2400" dirty="0"/>
              <a:t>students a picture and ask </a:t>
            </a:r>
            <a:r>
              <a:rPr lang="en-US" sz="2400" dirty="0" smtClean="0"/>
              <a:t>them</a:t>
            </a:r>
          </a:p>
          <a:p>
            <a:pPr marL="0" indent="0" rtl="1">
              <a:buNone/>
            </a:pPr>
            <a:r>
              <a:rPr lang="en-US" sz="2400" dirty="0" smtClean="0"/>
              <a:t> </a:t>
            </a:r>
            <a:r>
              <a:rPr lang="en-US" sz="2400" dirty="0"/>
              <a:t>to make predictions or observations about it</a:t>
            </a:r>
            <a:r>
              <a:rPr lang="en-US" sz="2400" dirty="0" smtClean="0"/>
              <a:t>.</a:t>
            </a:r>
          </a:p>
          <a:p>
            <a:pPr marL="0" indent="0" rtl="1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87222"/>
            <a:ext cx="4298769" cy="511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97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0D7E0-7B65-2A47-B069-673F2B23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1084216"/>
            <a:ext cx="6729984" cy="4827005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3- Write up quote or questions:</a:t>
            </a:r>
          </a:p>
          <a:p>
            <a:pPr marL="0" indent="0" rtl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read </a:t>
            </a:r>
            <a:r>
              <a:rPr lang="en-US" sz="3200" dirty="0">
                <a:solidFill>
                  <a:schemeClr val="tx1"/>
                </a:solidFill>
              </a:rPr>
              <a:t>out a sentence stating a viewpoint. Elicit reactions</a:t>
            </a:r>
            <a:r>
              <a:rPr lang="en-US" sz="3200" dirty="0" smtClean="0">
                <a:solidFill>
                  <a:schemeClr val="tx1"/>
                </a:solidFill>
              </a:rPr>
              <a:t>. It </a:t>
            </a:r>
            <a:r>
              <a:rPr lang="en-US" sz="3200" dirty="0">
                <a:solidFill>
                  <a:schemeClr val="tx1"/>
                </a:solidFill>
              </a:rPr>
              <a:t>will generate some interesting </a:t>
            </a:r>
            <a:r>
              <a:rPr lang="en-US" sz="3200" dirty="0" smtClean="0">
                <a:solidFill>
                  <a:schemeClr val="tx1"/>
                </a:solidFill>
              </a:rPr>
              <a:t>discussion.</a:t>
            </a:r>
          </a:p>
          <a:p>
            <a:pPr marL="0" indent="0" rtl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Ask: Do you need a lot of money  to travel?</a:t>
            </a:r>
            <a:endParaRPr lang="en-IQ" sz="32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0" y="1084217"/>
            <a:ext cx="4542483" cy="508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01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45346-C175-2E46-B14F-496E3C06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87" y="608337"/>
            <a:ext cx="5684224" cy="1280890"/>
          </a:xfrm>
        </p:spPr>
        <p:txBody>
          <a:bodyPr>
            <a:normAutofit/>
            <a:scene3d>
              <a:camera prst="perspectiveAbove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rtl="1"/>
            <a:r>
              <a:rPr lang="en-US" sz="4400" dirty="0" smtClean="0">
                <a:solidFill>
                  <a:schemeClr val="tx1"/>
                </a:solidFill>
              </a:rPr>
              <a:t>  4- a </a:t>
            </a:r>
            <a:r>
              <a:rPr lang="en-US" sz="4400" dirty="0">
                <a:solidFill>
                  <a:schemeClr val="tx1"/>
                </a:solidFill>
              </a:rPr>
              <a:t>short text</a:t>
            </a:r>
            <a:endParaRPr lang="en-IQ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5D02-C4AE-224C-83AB-B240BF335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566" y="1402385"/>
            <a:ext cx="9404853" cy="4528151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sz="4000" dirty="0">
                <a:solidFill>
                  <a:schemeClr val="tx1"/>
                </a:solidFill>
              </a:rPr>
              <a:t>Hand out a short text on the topic. Students read the text and comment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</a:p>
          <a:p>
            <a:pPr marL="0" indent="0" rtl="1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A good teacher is someone …………………. </a:t>
            </a:r>
            <a:endParaRPr lang="en-IQ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79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5- Play 'devil's advocate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54926" y="2133600"/>
            <a:ext cx="9649686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Play 'devil's advocate' </a:t>
            </a:r>
            <a:r>
              <a:rPr lang="en-US" sz="3600" b="1" dirty="0"/>
              <a:t>and </a:t>
            </a:r>
            <a:r>
              <a:rPr lang="en-US" sz="3600" b="1" dirty="0" smtClean="0"/>
              <a:t>make</a:t>
            </a:r>
          </a:p>
          <a:p>
            <a:pPr marL="0" indent="0">
              <a:buNone/>
            </a:pPr>
            <a:r>
              <a:rPr lang="en-US" sz="3600" b="1" dirty="0" smtClean="0"/>
              <a:t> a </a:t>
            </a:r>
            <a:r>
              <a:rPr lang="en-US" sz="3600" b="1" dirty="0"/>
              <a:t>strong / controversial </a:t>
            </a:r>
            <a:r>
              <a:rPr lang="en-US" sz="3600" b="1" dirty="0" smtClean="0"/>
              <a:t>statement: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eg</a:t>
            </a:r>
            <a:r>
              <a:rPr lang="en-US" sz="2800" dirty="0"/>
              <a:t> I think smoking is very good for people) that students will be motivated </a:t>
            </a:r>
            <a:r>
              <a:rPr lang="en-US" sz="2800" dirty="0" smtClean="0"/>
              <a:t>to challenge </a:t>
            </a:r>
            <a:r>
              <a:rPr lang="en-US" sz="2800" dirty="0"/>
              <a:t>/ argue </a:t>
            </a:r>
            <a:r>
              <a:rPr lang="en-US" sz="2800" dirty="0" smtClean="0"/>
              <a:t>about it. Is </a:t>
            </a:r>
            <a:r>
              <a:rPr lang="en-US" sz="2800" dirty="0" err="1" smtClean="0"/>
              <a:t>is</a:t>
            </a:r>
            <a:r>
              <a:rPr lang="en-US" sz="2800" dirty="0" smtClean="0"/>
              <a:t> bad if someone around you is smoking?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7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0434" y="624110"/>
            <a:ext cx="4764178" cy="1280890"/>
          </a:xfrm>
        </p:spPr>
        <p:txBody>
          <a:bodyPr/>
          <a:lstStyle/>
          <a:p>
            <a:r>
              <a:rPr lang="en-US" dirty="0" smtClean="0"/>
              <a:t>6- Write </a:t>
            </a:r>
            <a:r>
              <a:rPr lang="en-US" dirty="0"/>
              <a:t>a key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222" y="1528354"/>
            <a:ext cx="5639389" cy="4382868"/>
          </a:xfrm>
        </p:spPr>
        <p:txBody>
          <a:bodyPr>
            <a:normAutofit/>
          </a:bodyPr>
          <a:lstStyle/>
          <a:p>
            <a:r>
              <a:rPr lang="en-US" sz="2800" dirty="0"/>
              <a:t>Write a key word (maybe the topic name in the </a:t>
            </a:r>
            <a:r>
              <a:rPr lang="en-US" sz="2800" dirty="0" err="1"/>
              <a:t>centre</a:t>
            </a:r>
            <a:r>
              <a:rPr lang="en-US" sz="2800" dirty="0"/>
              <a:t> of a </a:t>
            </a:r>
            <a:r>
              <a:rPr lang="en-US" sz="2800" dirty="0" smtClean="0"/>
              <a:t>word- sport’ on the </a:t>
            </a:r>
            <a:r>
              <a:rPr lang="en-US" sz="2800" dirty="0"/>
              <a:t>board and elicit vocabulary from students which is added to the board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264555"/>
            <a:ext cx="4101737" cy="444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{D7D94D0B-6A38-F34F-B5C6-D6389191C436}tf10001069</Template>
  <TotalTime>760</TotalTime>
  <Words>419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Footlight MT Light</vt:lpstr>
      <vt:lpstr>Humanst521 Lt BT</vt:lpstr>
      <vt:lpstr>Wingdings</vt:lpstr>
      <vt:lpstr>Wingdings 3</vt:lpstr>
      <vt:lpstr>Wisp</vt:lpstr>
      <vt:lpstr>           Micro-teaching</vt:lpstr>
      <vt:lpstr>Content</vt:lpstr>
      <vt:lpstr>What’s lead in activities?</vt:lpstr>
      <vt:lpstr>PowerPoint Presentation</vt:lpstr>
      <vt:lpstr> 2-  A picture : Show / draw a picture connected to the topic. Ask questions.</vt:lpstr>
      <vt:lpstr>PowerPoint Presentation</vt:lpstr>
      <vt:lpstr>  4- a short text</vt:lpstr>
      <vt:lpstr>5- Play 'devil's advocate</vt:lpstr>
      <vt:lpstr>6- Write a key word</vt:lpstr>
      <vt:lpstr>The aims of  a good lead in activities are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سسسدگد</dc:title>
  <dc:creator>Captain Mhamad</dc:creator>
  <cp:lastModifiedBy>HP</cp:lastModifiedBy>
  <cp:revision>67</cp:revision>
  <dcterms:created xsi:type="dcterms:W3CDTF">2023-10-13T10:09:57Z</dcterms:created>
  <dcterms:modified xsi:type="dcterms:W3CDTF">2023-11-03T08:05:37Z</dcterms:modified>
</cp:coreProperties>
</file>