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4091D-DF0A-4DF5-AD52-443C816A2241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F842E-B4EA-4504-AD68-0251E93E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1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F842E-B4EA-4504-AD68-0251E93ED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7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0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3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5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7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3AEE2-4F3B-440C-8A57-C0A7F4C70F9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7B03-C721-4518-A347-3ED7F9A32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1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4267200" cy="990600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 Teaching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200870"/>
            <a:ext cx="8001001" cy="1304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49809"/>
              </a:avLst>
            </a:prstTxWarp>
            <a:spAutoFit/>
          </a:bodyPr>
          <a:lstStyle/>
          <a:p>
            <a:pPr algn="ctr"/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Warmer and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Warm-up </a:t>
            </a:r>
            <a:r>
              <a:rPr 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Activities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0" y="4191000"/>
            <a:ext cx="5007077" cy="14478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Prepared By:</a:t>
            </a:r>
          </a:p>
          <a:p>
            <a:r>
              <a:rPr lang="en-US" dirty="0" err="1">
                <a:solidFill>
                  <a:srgbClr val="C00000"/>
                </a:solidFill>
              </a:rPr>
              <a:t>Dastan</a:t>
            </a:r>
            <a:r>
              <a:rPr lang="en-US" dirty="0">
                <a:solidFill>
                  <a:srgbClr val="C00000"/>
                </a:solidFill>
              </a:rPr>
              <a:t> Mohammad </a:t>
            </a:r>
            <a:r>
              <a:rPr lang="en-US" dirty="0" smtClean="0">
                <a:solidFill>
                  <a:srgbClr val="C00000"/>
                </a:solidFill>
              </a:rPr>
              <a:t>Ahmed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4953000"/>
          </a:xfrm>
        </p:spPr>
        <p:txBody>
          <a:bodyPr>
            <a:noAutofit/>
          </a:bodyPr>
          <a:lstStyle/>
          <a:p>
            <a:pPr indent="1211263" algn="just"/>
            <a:r>
              <a:rPr lang="en-US" sz="2800" dirty="0">
                <a:solidFill>
                  <a:schemeClr val="tx1"/>
                </a:solidFill>
              </a:rPr>
              <a:t>A </a:t>
            </a:r>
            <a:r>
              <a:rPr lang="en-US" sz="2800" dirty="0" smtClean="0">
                <a:solidFill>
                  <a:schemeClr val="tx1"/>
                </a:solidFill>
              </a:rPr>
              <a:t>warm-up </a:t>
            </a:r>
            <a:r>
              <a:rPr lang="en-US" sz="2800" dirty="0">
                <a:solidFill>
                  <a:schemeClr val="tx1"/>
                </a:solidFill>
              </a:rPr>
              <a:t>is a short activity or exercise undertaken prior to a more intensive </a:t>
            </a:r>
            <a:r>
              <a:rPr lang="en-US" sz="2800" dirty="0" smtClean="0">
                <a:solidFill>
                  <a:schemeClr val="tx1"/>
                </a:solidFill>
              </a:rPr>
              <a:t>exercise </a:t>
            </a:r>
            <a:r>
              <a:rPr lang="en-US" sz="2800" dirty="0">
                <a:solidFill>
                  <a:schemeClr val="tx1"/>
                </a:solidFill>
              </a:rPr>
              <a:t>or activity ,and </a:t>
            </a:r>
            <a:r>
              <a:rPr lang="en-US" sz="2800" dirty="0" smtClean="0">
                <a:solidFill>
                  <a:schemeClr val="tx1"/>
                </a:solidFill>
              </a:rPr>
              <a:t>intends </a:t>
            </a:r>
            <a:r>
              <a:rPr lang="en-US" sz="2800" dirty="0">
                <a:solidFill>
                  <a:schemeClr val="tx1"/>
                </a:solidFill>
              </a:rPr>
              <a:t>to prepare the body and brain for </a:t>
            </a:r>
            <a:r>
              <a:rPr lang="en-US" sz="2800" dirty="0" smtClean="0">
                <a:solidFill>
                  <a:schemeClr val="tx1"/>
                </a:solidFill>
              </a:rPr>
              <a:t>movement.</a:t>
            </a:r>
          </a:p>
          <a:p>
            <a:pPr indent="1211263" algn="just"/>
            <a:endParaRPr lang="en-US" sz="2800" dirty="0" smtClean="0">
              <a:solidFill>
                <a:schemeClr val="tx1"/>
              </a:solidFill>
            </a:endParaRPr>
          </a:p>
          <a:p>
            <a:pPr indent="1211263" algn="just"/>
            <a:r>
              <a:rPr lang="en-US" sz="2800" dirty="0" smtClean="0">
                <a:solidFill>
                  <a:schemeClr val="tx1"/>
                </a:solidFill>
              </a:rPr>
              <a:t>Warm-up </a:t>
            </a:r>
            <a:r>
              <a:rPr lang="en-US" sz="2800" dirty="0">
                <a:solidFill>
                  <a:schemeClr val="tx1"/>
                </a:solidFill>
              </a:rPr>
              <a:t>activities are </a:t>
            </a:r>
            <a:r>
              <a:rPr lang="en-US" sz="2800" dirty="0" smtClean="0">
                <a:solidFill>
                  <a:schemeClr val="tx1"/>
                </a:solidFill>
              </a:rPr>
              <a:t>essential </a:t>
            </a:r>
            <a:r>
              <a:rPr lang="en-US" sz="2800" dirty="0">
                <a:solidFill>
                  <a:schemeClr val="tx1"/>
                </a:solidFill>
              </a:rPr>
              <a:t>teaching techniques for teacher or </a:t>
            </a:r>
            <a:r>
              <a:rPr lang="en-US" sz="2800" dirty="0" smtClean="0">
                <a:solidFill>
                  <a:schemeClr val="tx1"/>
                </a:solidFill>
              </a:rPr>
              <a:t>trainers.</a:t>
            </a:r>
          </a:p>
          <a:p>
            <a:pPr indent="1211263" algn="just"/>
            <a:endParaRPr lang="en-US" sz="2800" dirty="0">
              <a:solidFill>
                <a:schemeClr val="tx1"/>
              </a:solidFill>
            </a:endParaRPr>
          </a:p>
          <a:p>
            <a:pPr indent="1211263" algn="just"/>
            <a:r>
              <a:rPr lang="en-US" sz="2800" dirty="0" smtClean="0">
                <a:solidFill>
                  <a:schemeClr val="tx1"/>
                </a:solidFill>
              </a:rPr>
              <a:t>Warm-up </a:t>
            </a:r>
            <a:r>
              <a:rPr lang="en-US" sz="2800" dirty="0">
                <a:solidFill>
                  <a:schemeClr val="tx1"/>
                </a:solidFill>
              </a:rPr>
              <a:t>activity is a short, fun game which a teacher or a trainer can use with students.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3823" y="457200"/>
            <a:ext cx="5944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Warmer and Warm-up Activities 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639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33137"/>
            <a:ext cx="891540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cs typeface="AF_ BOTAN KURDI 23" pitchFamily="2" charset="-78"/>
              </a:rPr>
              <a:t>The Structure Of </a:t>
            </a:r>
            <a:r>
              <a:rPr lang="en-US" sz="2200" b="1" dirty="0" smtClean="0">
                <a:cs typeface="AF_ BOTAN KURDI 23" pitchFamily="2" charset="-78"/>
              </a:rPr>
              <a:t>Warm-up </a:t>
            </a:r>
            <a:r>
              <a:rPr lang="en-US" sz="2200" b="1" dirty="0">
                <a:cs typeface="AF_ BOTAN KURDI 23" pitchFamily="2" charset="-78"/>
              </a:rPr>
              <a:t>Activity:</a:t>
            </a:r>
          </a:p>
          <a:p>
            <a:pPr algn="just"/>
            <a:r>
              <a:rPr lang="en-US" sz="2200" dirty="0">
                <a:cs typeface="AF_ BOTAN KURDI 23" pitchFamily="2" charset="-78"/>
              </a:rPr>
              <a:t>Lesson </a:t>
            </a:r>
            <a:r>
              <a:rPr lang="en-US" sz="2200" dirty="0" smtClean="0">
                <a:cs typeface="AF_ BOTAN KURDI 23" pitchFamily="2" charset="-78"/>
              </a:rPr>
              <a:t>warm-ups </a:t>
            </a:r>
            <a:r>
              <a:rPr lang="en-US" sz="2200" dirty="0">
                <a:cs typeface="AF_ BOTAN KURDI 23" pitchFamily="2" charset="-78"/>
              </a:rPr>
              <a:t>are a great way to consolidate learning and help students (Recite , Recall , Apply) what </a:t>
            </a:r>
            <a:r>
              <a:rPr lang="en-US" sz="2200" dirty="0" smtClean="0">
                <a:cs typeface="AF_ BOTAN KURDI 23" pitchFamily="2" charset="-78"/>
              </a:rPr>
              <a:t>they have </a:t>
            </a:r>
            <a:r>
              <a:rPr lang="en-US" sz="2200" dirty="0">
                <a:cs typeface="AF_ BOTAN KURDI 23" pitchFamily="2" charset="-78"/>
              </a:rPr>
              <a:t>previously learned.</a:t>
            </a:r>
          </a:p>
          <a:p>
            <a:pPr algn="just"/>
            <a:r>
              <a:rPr lang="en-US" sz="2200" dirty="0">
                <a:cs typeface="AF_ BOTAN KURDI 23" pitchFamily="2" charset="-78"/>
              </a:rPr>
              <a:t> </a:t>
            </a:r>
            <a:endParaRPr lang="en-US" sz="2200" dirty="0" smtClean="0">
              <a:cs typeface="AF_ BOTAN KURDI 23" pitchFamily="2" charset="-78"/>
            </a:endParaRPr>
          </a:p>
          <a:p>
            <a:pPr algn="just"/>
            <a:r>
              <a:rPr lang="en-US" sz="2200" dirty="0" smtClean="0">
                <a:cs typeface="AF_ BOTAN KURDI 23" pitchFamily="2" charset="-78"/>
              </a:rPr>
              <a:t>1_ Recite : This helps the students to remember </a:t>
            </a:r>
          </a:p>
          <a:p>
            <a:pPr algn="just"/>
            <a:r>
              <a:rPr lang="en-US" sz="2200" dirty="0" smtClean="0">
                <a:cs typeface="AF_ BOTAN KURDI 23" pitchFamily="2" charset="-78"/>
              </a:rPr>
              <a:t>important </a:t>
            </a:r>
            <a:r>
              <a:rPr lang="en-US" sz="2200" dirty="0">
                <a:cs typeface="AF_ BOTAN KURDI 23" pitchFamily="2" charset="-78"/>
              </a:rPr>
              <a:t>definitions and </a:t>
            </a:r>
            <a:r>
              <a:rPr lang="en-US" sz="2200" dirty="0" smtClean="0">
                <a:cs typeface="AF_ BOTAN KURDI 23" pitchFamily="2" charset="-78"/>
              </a:rPr>
              <a:t>concepts. </a:t>
            </a:r>
            <a:r>
              <a:rPr lang="en-US" sz="2200" dirty="0">
                <a:cs typeface="AF_ BOTAN KURDI 23" pitchFamily="2" charset="-78"/>
              </a:rPr>
              <a:t>It </a:t>
            </a:r>
            <a:r>
              <a:rPr lang="en-US" sz="2200" dirty="0" smtClean="0">
                <a:cs typeface="AF_ BOTAN KURDI 23" pitchFamily="2" charset="-78"/>
              </a:rPr>
              <a:t>involves</a:t>
            </a:r>
          </a:p>
          <a:p>
            <a:pPr algn="just"/>
            <a:r>
              <a:rPr lang="en-US" sz="2200" dirty="0" smtClean="0">
                <a:cs typeface="AF_ BOTAN KURDI 23" pitchFamily="2" charset="-78"/>
              </a:rPr>
              <a:t> simply reading  </a:t>
            </a:r>
            <a:r>
              <a:rPr lang="en-US" sz="2200" dirty="0">
                <a:cs typeface="AF_ BOTAN KURDI 23" pitchFamily="2" charset="-78"/>
              </a:rPr>
              <a:t>definition. </a:t>
            </a:r>
          </a:p>
          <a:p>
            <a:pPr algn="just"/>
            <a:r>
              <a:rPr lang="en-US" sz="2200" dirty="0">
                <a:cs typeface="AF_ BOTAN KURDI 23" pitchFamily="2" charset="-78"/>
              </a:rPr>
              <a:t> </a:t>
            </a:r>
            <a:endParaRPr lang="en-US" sz="2200" dirty="0" smtClean="0">
              <a:cs typeface="AF_ BOTAN KURDI 23" pitchFamily="2" charset="-78"/>
            </a:endParaRPr>
          </a:p>
          <a:p>
            <a:pPr algn="just"/>
            <a:r>
              <a:rPr lang="en-US" sz="2200" dirty="0" smtClean="0">
                <a:cs typeface="AF_ BOTAN KURDI 23" pitchFamily="2" charset="-78"/>
              </a:rPr>
              <a:t>2_Recall</a:t>
            </a:r>
            <a:r>
              <a:rPr lang="en-US" sz="2200" dirty="0">
                <a:cs typeface="AF_ BOTAN KURDI 23" pitchFamily="2" charset="-78"/>
              </a:rPr>
              <a:t>: This involves remembering key parts of a definition. Teachers remove or hid key words in a definition and students have to write the </a:t>
            </a:r>
            <a:r>
              <a:rPr lang="en-US" sz="2200" dirty="0" smtClean="0">
                <a:cs typeface="AF_ BOTAN KURDI 23" pitchFamily="2" charset="-78"/>
              </a:rPr>
              <a:t>missing words</a:t>
            </a:r>
            <a:r>
              <a:rPr lang="en-US" sz="2200" dirty="0">
                <a:cs typeface="AF_ BOTAN KURDI 23" pitchFamily="2" charset="-78"/>
              </a:rPr>
              <a:t>. </a:t>
            </a:r>
          </a:p>
          <a:p>
            <a:pPr algn="just"/>
            <a:r>
              <a:rPr lang="en-US" sz="2200" dirty="0">
                <a:cs typeface="AF_ BOTAN KURDI 23" pitchFamily="2" charset="-78"/>
              </a:rPr>
              <a:t>Example:</a:t>
            </a:r>
          </a:p>
          <a:p>
            <a:pPr algn="just"/>
            <a:r>
              <a:rPr lang="en-US" sz="2200" dirty="0">
                <a:cs typeface="AF_ BOTAN KURDI 23" pitchFamily="2" charset="-78"/>
              </a:rPr>
              <a:t>An even number can be </a:t>
            </a:r>
            <a:r>
              <a:rPr lang="en-US" sz="2200" dirty="0" smtClean="0">
                <a:cs typeface="AF_ BOTAN KURDI 23" pitchFamily="2" charset="-78"/>
              </a:rPr>
              <a:t>split in </a:t>
            </a:r>
            <a:r>
              <a:rPr lang="en-US" sz="2200" dirty="0">
                <a:cs typeface="AF_ BOTAN KURDI 23" pitchFamily="2" charset="-78"/>
              </a:rPr>
              <a:t>to ..............  e...............     g..............    .</a:t>
            </a:r>
          </a:p>
          <a:p>
            <a:pPr algn="just"/>
            <a:r>
              <a:rPr lang="en-US" sz="2200" dirty="0">
                <a:cs typeface="AF_ BOTAN KURDI 23" pitchFamily="2" charset="-78"/>
              </a:rPr>
              <a:t> </a:t>
            </a:r>
          </a:p>
          <a:p>
            <a:pPr algn="just"/>
            <a:r>
              <a:rPr lang="en-US" sz="2200" dirty="0">
                <a:cs typeface="AF_ BOTAN KURDI 23" pitchFamily="2" charset="-78"/>
              </a:rPr>
              <a:t>3_ Apply: A short </a:t>
            </a:r>
            <a:r>
              <a:rPr lang="en-US" sz="2200" dirty="0" smtClean="0">
                <a:cs typeface="AF_ BOTAN KURDI 23" pitchFamily="2" charset="-78"/>
              </a:rPr>
              <a:t>response </a:t>
            </a:r>
            <a:r>
              <a:rPr lang="en-US" sz="2200" dirty="0">
                <a:cs typeface="AF_ BOTAN KURDI 23" pitchFamily="2" charset="-78"/>
              </a:rPr>
              <a:t>question which gets the </a:t>
            </a:r>
            <a:endParaRPr lang="en-US" sz="2200" dirty="0" smtClean="0">
              <a:cs typeface="AF_ BOTAN KURDI 23" pitchFamily="2" charset="-78"/>
            </a:endParaRPr>
          </a:p>
          <a:p>
            <a:pPr algn="just"/>
            <a:r>
              <a:rPr lang="en-US" sz="2200" dirty="0" smtClean="0">
                <a:cs typeface="AF_ BOTAN KURDI 23" pitchFamily="2" charset="-78"/>
              </a:rPr>
              <a:t>students thinking </a:t>
            </a:r>
            <a:r>
              <a:rPr lang="en-US" sz="2200" dirty="0">
                <a:cs typeface="AF_ BOTAN KURDI 23" pitchFamily="2" charset="-78"/>
              </a:rPr>
              <a:t>about the content and </a:t>
            </a:r>
            <a:r>
              <a:rPr lang="en-US" sz="2200" dirty="0" smtClean="0">
                <a:cs typeface="AF_ BOTAN KURDI 23" pitchFamily="2" charset="-78"/>
              </a:rPr>
              <a:t>where </a:t>
            </a:r>
          </a:p>
          <a:p>
            <a:pPr algn="just"/>
            <a:r>
              <a:rPr lang="en-US" sz="2200" dirty="0" smtClean="0">
                <a:cs typeface="AF_ BOTAN KURDI 23" pitchFamily="2" charset="-78"/>
              </a:rPr>
              <a:t>they </a:t>
            </a:r>
            <a:r>
              <a:rPr lang="en-US" sz="2200" dirty="0">
                <a:cs typeface="AF_ BOTAN KURDI 23" pitchFamily="2" charset="-78"/>
              </a:rPr>
              <a:t>have to apply their knowledge to answer the </a:t>
            </a:r>
            <a:endParaRPr lang="en-US" sz="2200" dirty="0" smtClean="0">
              <a:cs typeface="AF_ BOTAN KURDI 23" pitchFamily="2" charset="-78"/>
            </a:endParaRPr>
          </a:p>
          <a:p>
            <a:pPr algn="just"/>
            <a:r>
              <a:rPr lang="en-US" sz="2200" dirty="0" smtClean="0">
                <a:cs typeface="AF_ BOTAN KURDI 23" pitchFamily="2" charset="-78"/>
              </a:rPr>
              <a:t>question</a:t>
            </a:r>
            <a:r>
              <a:rPr lang="en-US" sz="2200" dirty="0">
                <a:cs typeface="AF_ BOTAN KURDI 23" pitchFamily="2" charset="-78"/>
              </a:rPr>
              <a:t>. </a:t>
            </a:r>
            <a:endParaRPr lang="en-US" sz="2200" dirty="0" smtClean="0">
              <a:cs typeface="AF_ BOTAN KURDI 23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953000"/>
            <a:ext cx="2486025" cy="167640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75" y="1418590"/>
            <a:ext cx="2486025" cy="155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82908"/>
            <a:ext cx="83107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800" b="1" dirty="0"/>
              <a:t>The Purpose of doing </a:t>
            </a:r>
            <a:r>
              <a:rPr lang="en-US" sz="2800" b="1" dirty="0" smtClean="0"/>
              <a:t>Warm-up </a:t>
            </a:r>
            <a:r>
              <a:rPr lang="en-US" sz="2800" b="1" dirty="0"/>
              <a:t>Activities: </a:t>
            </a:r>
          </a:p>
          <a:p>
            <a:pPr marL="457200" indent="-457200" algn="just"/>
            <a:r>
              <a:rPr lang="en-US" sz="2800" dirty="0"/>
              <a:t> </a:t>
            </a:r>
          </a:p>
          <a:p>
            <a:pPr marL="457200" indent="-457200" algn="just"/>
            <a:r>
              <a:rPr lang="en-US" sz="2800" dirty="0"/>
              <a:t>1_ To encourage the students to think about the topic that going to be explain during the lesson</a:t>
            </a:r>
            <a:r>
              <a:rPr lang="en-US" sz="2800" dirty="0" smtClean="0"/>
              <a:t>.</a:t>
            </a:r>
          </a:p>
          <a:p>
            <a:pPr marL="457200" indent="-457200" algn="just"/>
            <a:endParaRPr lang="en-US" sz="2800" dirty="0" smtClean="0"/>
          </a:p>
          <a:p>
            <a:pPr marL="457200" indent="-457200" algn="just"/>
            <a:endParaRPr lang="en-US" sz="2800" dirty="0"/>
          </a:p>
          <a:p>
            <a:pPr marL="457200" indent="-457200" algn="just"/>
            <a:r>
              <a:rPr lang="en-US" sz="2800" dirty="0"/>
              <a:t>2_To wake them up , first thing in the morning and sometimes after lunch people often sleepy</a:t>
            </a:r>
            <a:r>
              <a:rPr lang="en-US" sz="2800" dirty="0" smtClean="0"/>
              <a:t>.</a:t>
            </a:r>
          </a:p>
          <a:p>
            <a:pPr marL="457200" indent="-457200" algn="just"/>
            <a:endParaRPr lang="en-US" sz="2800" dirty="0"/>
          </a:p>
          <a:p>
            <a:pPr marL="457200" indent="-457200" algn="just"/>
            <a:endParaRPr lang="en-US" sz="2800" dirty="0"/>
          </a:p>
          <a:p>
            <a:pPr marL="457200" indent="-457200" algn="just"/>
            <a:r>
              <a:rPr lang="en-US" sz="2800" dirty="0"/>
              <a:t>3_ To prepare them to learn by stimulating their minds.</a:t>
            </a:r>
          </a:p>
        </p:txBody>
      </p:sp>
    </p:spTree>
    <p:extLst>
      <p:ext uri="{BB962C8B-B14F-4D97-AF65-F5344CB8AC3E}">
        <p14:creationId xmlns:p14="http://schemas.microsoft.com/office/powerpoint/2010/main" val="35485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97346"/>
            <a:ext cx="89154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2400" b="1" dirty="0"/>
              <a:t>Types of </a:t>
            </a:r>
            <a:r>
              <a:rPr lang="en-US" sz="2400" b="1" dirty="0" smtClean="0"/>
              <a:t>Warm-up </a:t>
            </a:r>
            <a:r>
              <a:rPr lang="en-US" sz="2400" b="1" dirty="0"/>
              <a:t>in teaching</a:t>
            </a:r>
            <a:r>
              <a:rPr lang="en-US" sz="2400" b="1" dirty="0" smtClean="0"/>
              <a:t>:</a:t>
            </a:r>
          </a:p>
          <a:p>
            <a:pPr marL="342900" indent="-342900" algn="just"/>
            <a:endParaRPr lang="en-US" sz="1100" b="1" dirty="0"/>
          </a:p>
          <a:p>
            <a:pPr marL="342900" indent="-342900" algn="just"/>
            <a:r>
              <a:rPr lang="en-US" sz="2400" dirty="0"/>
              <a:t>1_ Ice Breakers: In the first couple of </a:t>
            </a:r>
            <a:r>
              <a:rPr lang="en-US" sz="2400" dirty="0" smtClean="0"/>
              <a:t>weeks of </a:t>
            </a:r>
            <a:r>
              <a:rPr lang="en-US" sz="2400" dirty="0"/>
              <a:t>the classes take the </a:t>
            </a:r>
            <a:r>
              <a:rPr lang="en-US" sz="2400" dirty="0" smtClean="0"/>
              <a:t>time for you </a:t>
            </a:r>
            <a:r>
              <a:rPr lang="en-US" sz="2400" dirty="0"/>
              <a:t>and your </a:t>
            </a:r>
            <a:r>
              <a:rPr lang="en-US" sz="2400" dirty="0" smtClean="0"/>
              <a:t>students </a:t>
            </a:r>
            <a:r>
              <a:rPr lang="en-US" sz="2400" dirty="0"/>
              <a:t>to get </a:t>
            </a:r>
            <a:r>
              <a:rPr lang="en-US" sz="2400" dirty="0" smtClean="0"/>
              <a:t>to know </a:t>
            </a:r>
            <a:r>
              <a:rPr lang="en-US" sz="2400" dirty="0"/>
              <a:t>each </a:t>
            </a:r>
            <a:r>
              <a:rPr lang="en-US" sz="2400"/>
              <a:t>others</a:t>
            </a:r>
            <a:r>
              <a:rPr lang="en-US" sz="2400" smtClean="0"/>
              <a:t>.</a:t>
            </a:r>
          </a:p>
          <a:p>
            <a:pPr marL="342900" indent="-342900" algn="just"/>
            <a:endParaRPr lang="en-US" sz="2400" dirty="0"/>
          </a:p>
          <a:p>
            <a:pPr marL="342900" indent="-342900" algn="just"/>
            <a:r>
              <a:rPr lang="en-US" sz="2400" dirty="0"/>
              <a:t>2_ Team _ building:  Another great way to start off a new course is through team _ building activities , they are also appropriate if new </a:t>
            </a:r>
            <a:r>
              <a:rPr lang="en-US" sz="2400" dirty="0" smtClean="0"/>
              <a:t>students </a:t>
            </a:r>
            <a:r>
              <a:rPr lang="en-US" sz="2400" dirty="0"/>
              <a:t>join the group</a:t>
            </a:r>
            <a:r>
              <a:rPr lang="en-US" sz="2400" dirty="0" smtClean="0"/>
              <a:t>.</a:t>
            </a:r>
          </a:p>
          <a:p>
            <a:pPr marL="342900" indent="-342900" algn="just"/>
            <a:endParaRPr lang="en-US" sz="2400" dirty="0"/>
          </a:p>
          <a:p>
            <a:pPr marL="342900" indent="-342900" algn="just"/>
            <a:r>
              <a:rPr lang="en-US" sz="2400" dirty="0"/>
              <a:t>3_ Fun game _ activities:  It is a good idea to start the class with a fun engaging activity that allows the students to get excited about the class and renew their energy</a:t>
            </a:r>
            <a:r>
              <a:rPr lang="en-US" sz="2400" dirty="0" smtClean="0"/>
              <a:t>.</a:t>
            </a:r>
          </a:p>
          <a:p>
            <a:pPr marL="342900" indent="-342900" algn="just"/>
            <a:endParaRPr lang="en-US" sz="2400" dirty="0"/>
          </a:p>
          <a:p>
            <a:pPr marL="342900" indent="-342900" algn="just"/>
            <a:r>
              <a:rPr lang="en-US" sz="2400" dirty="0"/>
              <a:t>4_  </a:t>
            </a:r>
            <a:r>
              <a:rPr lang="en-US" sz="2400" dirty="0" smtClean="0"/>
              <a:t>Review </a:t>
            </a:r>
            <a:r>
              <a:rPr lang="en-US" sz="2400" dirty="0"/>
              <a:t>previous materials:  The first few minutes of class are a great </a:t>
            </a:r>
            <a:r>
              <a:rPr lang="en-US" sz="2400" dirty="0" smtClean="0"/>
              <a:t>time to </a:t>
            </a:r>
            <a:r>
              <a:rPr lang="en-US" sz="2400" dirty="0"/>
              <a:t>review materials that learned or practiced in the </a:t>
            </a:r>
            <a:r>
              <a:rPr lang="en-US" sz="2400" dirty="0" smtClean="0"/>
              <a:t>previous lesson like reviewing grammar</a:t>
            </a:r>
            <a:r>
              <a:rPr lang="en-US" sz="2400" dirty="0"/>
              <a:t>, </a:t>
            </a:r>
            <a:r>
              <a:rPr lang="en-US" sz="2400" dirty="0" smtClean="0"/>
              <a:t>vocabulary or even </a:t>
            </a:r>
            <a:r>
              <a:rPr lang="en-US" sz="2400" dirty="0"/>
              <a:t>content from a reading lesson.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8800" y="6477000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https</a:t>
            </a:r>
            <a:r>
              <a:rPr lang="en-US" dirty="0">
                <a:solidFill>
                  <a:srgbClr val="FF0000"/>
                </a:solidFill>
              </a:rPr>
              <a:t>:\\www.costaricatesol.com</a:t>
            </a:r>
          </a:p>
        </p:txBody>
      </p:sp>
    </p:spTree>
    <p:extLst>
      <p:ext uri="{BB962C8B-B14F-4D97-AF65-F5344CB8AC3E}">
        <p14:creationId xmlns:p14="http://schemas.microsoft.com/office/powerpoint/2010/main" val="14480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2359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/>
              <a:t>The Role Of </a:t>
            </a:r>
            <a:r>
              <a:rPr lang="en-US" sz="2800" b="1" dirty="0" smtClean="0"/>
              <a:t>Warm-up </a:t>
            </a:r>
            <a:r>
              <a:rPr lang="en-US" sz="2800" b="1" dirty="0"/>
              <a:t>Activities</a:t>
            </a:r>
            <a:r>
              <a:rPr lang="en-US" sz="2800" b="1" dirty="0" smtClean="0"/>
              <a:t>:</a:t>
            </a:r>
          </a:p>
          <a:p>
            <a:pPr algn="just"/>
            <a:endParaRPr lang="en-US" sz="2400" dirty="0"/>
          </a:p>
          <a:p>
            <a:pPr marL="296863" indent="-296863" algn="just"/>
            <a:r>
              <a:rPr lang="en-US" sz="2400" dirty="0"/>
              <a:t>1_ </a:t>
            </a:r>
            <a:r>
              <a:rPr lang="en-US" sz="2400" dirty="0" smtClean="0"/>
              <a:t>Warm-up </a:t>
            </a:r>
            <a:r>
              <a:rPr lang="en-US" sz="2400" dirty="0"/>
              <a:t>activities play a crucial role in the classroom , students often arrive the class feeling tired or preoccupied , making it important to </a:t>
            </a:r>
            <a:r>
              <a:rPr lang="en-US" sz="2400" dirty="0" smtClean="0"/>
              <a:t>gently </a:t>
            </a:r>
            <a:r>
              <a:rPr lang="en-US" sz="2400" dirty="0"/>
              <a:t>transition </a:t>
            </a:r>
            <a:r>
              <a:rPr lang="en-US" sz="2400" dirty="0" smtClean="0"/>
              <a:t>them in </a:t>
            </a:r>
            <a:r>
              <a:rPr lang="en-US" sz="2400" dirty="0"/>
              <a:t>to a learning environment rather than </a:t>
            </a:r>
            <a:r>
              <a:rPr lang="en-US" sz="2400" dirty="0" smtClean="0"/>
              <a:t>diving </a:t>
            </a:r>
            <a:r>
              <a:rPr lang="en-US" sz="2400" dirty="0"/>
              <a:t>in to the challenging </a:t>
            </a:r>
            <a:r>
              <a:rPr lang="en-US" sz="2400" dirty="0" smtClean="0"/>
              <a:t>grammar </a:t>
            </a:r>
            <a:r>
              <a:rPr lang="en-US" sz="2400" dirty="0"/>
              <a:t>or vocabulary tasks</a:t>
            </a:r>
            <a:r>
              <a:rPr lang="en-US" sz="2400" dirty="0" smtClean="0"/>
              <a:t>.</a:t>
            </a:r>
          </a:p>
          <a:p>
            <a:pPr marL="296863" indent="-296863" algn="just"/>
            <a:r>
              <a:rPr lang="en-US" sz="2400" dirty="0" smtClean="0"/>
              <a:t> </a:t>
            </a:r>
            <a:endParaRPr lang="en-US" sz="2400" dirty="0"/>
          </a:p>
          <a:p>
            <a:pPr marL="296863" indent="-296863" algn="just"/>
            <a:r>
              <a:rPr lang="en-US" sz="2400" dirty="0"/>
              <a:t>2_ A well designed </a:t>
            </a:r>
            <a:r>
              <a:rPr lang="en-US" sz="2400" dirty="0" smtClean="0"/>
              <a:t>warm-up </a:t>
            </a:r>
            <a:r>
              <a:rPr lang="en-US" sz="2400" dirty="0"/>
              <a:t>can engage students </a:t>
            </a:r>
            <a:r>
              <a:rPr lang="en-US" sz="2400" dirty="0" smtClean="0"/>
              <a:t>sparking </a:t>
            </a:r>
            <a:r>
              <a:rPr lang="en-US" sz="2400" dirty="0"/>
              <a:t>their interest and encouraging </a:t>
            </a:r>
            <a:r>
              <a:rPr lang="en-US" sz="2400" dirty="0" smtClean="0"/>
              <a:t>active participation.</a:t>
            </a:r>
          </a:p>
          <a:p>
            <a:pPr marL="296863" indent="-296863" algn="just"/>
            <a:r>
              <a:rPr lang="en-US" sz="2400" dirty="0" smtClean="0"/>
              <a:t> </a:t>
            </a:r>
            <a:endParaRPr lang="en-US" sz="2400" dirty="0"/>
          </a:p>
          <a:p>
            <a:pPr marL="296863" indent="-296863" algn="just"/>
            <a:r>
              <a:rPr lang="en-US" sz="2400" dirty="0"/>
              <a:t>3_ It can also serve as a review of previously taught material or as an introduction to a new topic</a:t>
            </a:r>
            <a:r>
              <a:rPr lang="en-US" sz="2400" dirty="0" smtClean="0"/>
              <a:t>.</a:t>
            </a:r>
          </a:p>
          <a:p>
            <a:pPr marL="296863" indent="-296863" algn="just"/>
            <a:r>
              <a:rPr lang="en-US" sz="2400" dirty="0" smtClean="0"/>
              <a:t> </a:t>
            </a:r>
            <a:endParaRPr lang="en-US" sz="2400" dirty="0"/>
          </a:p>
          <a:p>
            <a:pPr marL="296863" indent="-296863"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16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2800" b="1" dirty="0"/>
              <a:t>Tips For Engaging Lesson </a:t>
            </a:r>
            <a:r>
              <a:rPr lang="en-US" sz="2800" b="1" dirty="0" smtClean="0"/>
              <a:t>Warm-up</a:t>
            </a:r>
            <a:r>
              <a:rPr lang="en-US" sz="2800" b="1" dirty="0"/>
              <a:t>: </a:t>
            </a:r>
            <a:endParaRPr lang="en-US" sz="2800" b="1" dirty="0" smtClean="0"/>
          </a:p>
          <a:p>
            <a:pPr marL="342900" indent="-342900" algn="just"/>
            <a:endParaRPr lang="en-US" sz="2800" dirty="0"/>
          </a:p>
          <a:p>
            <a:pPr marL="342900" indent="-342900" algn="just"/>
            <a:r>
              <a:rPr lang="en-US" sz="2800" dirty="0"/>
              <a:t>1_ Keep it short , </a:t>
            </a:r>
            <a:r>
              <a:rPr lang="en-US" sz="2800" dirty="0" smtClean="0"/>
              <a:t>warm-up </a:t>
            </a:r>
            <a:r>
              <a:rPr lang="en-US" sz="2800" dirty="0"/>
              <a:t>should be short and to the point </a:t>
            </a:r>
            <a:r>
              <a:rPr lang="en-US" sz="2800" dirty="0" smtClean="0"/>
              <a:t>.</a:t>
            </a:r>
          </a:p>
          <a:p>
            <a:pPr marL="342900" indent="-342900" algn="just"/>
            <a:endParaRPr lang="en-US" sz="2800" dirty="0"/>
          </a:p>
          <a:p>
            <a:pPr marL="342900" indent="-342900" algn="just"/>
            <a:r>
              <a:rPr lang="en-US" sz="2800" dirty="0"/>
              <a:t>2_ Keep the pace moving: this keeps the students engaged and prevent them from </a:t>
            </a:r>
            <a:r>
              <a:rPr lang="en-US" sz="2800" dirty="0" smtClean="0"/>
              <a:t>losing </a:t>
            </a:r>
            <a:r>
              <a:rPr lang="en-US" sz="2800" dirty="0"/>
              <a:t>focus , it is </a:t>
            </a:r>
            <a:r>
              <a:rPr lang="en-US" sz="2800" dirty="0" smtClean="0"/>
              <a:t>also </a:t>
            </a:r>
            <a:r>
              <a:rPr lang="en-US" sz="2800" dirty="0"/>
              <a:t>a good way to set </a:t>
            </a:r>
            <a:r>
              <a:rPr lang="en-US" sz="2800" dirty="0" smtClean="0"/>
              <a:t>an energy level </a:t>
            </a:r>
            <a:r>
              <a:rPr lang="en-US" sz="2800" dirty="0"/>
              <a:t>for the lesson</a:t>
            </a:r>
            <a:r>
              <a:rPr lang="en-US" sz="2800" dirty="0" smtClean="0"/>
              <a:t>.</a:t>
            </a:r>
          </a:p>
          <a:p>
            <a:pPr marL="342900" indent="-342900" algn="just"/>
            <a:endParaRPr lang="en-US" sz="2800" dirty="0"/>
          </a:p>
          <a:p>
            <a:pPr marL="342900" indent="-342900" algn="just"/>
            <a:r>
              <a:rPr lang="en-US" sz="2800" dirty="0"/>
              <a:t>3_ Make it interactive : engage students by asking them to participate in the </a:t>
            </a:r>
            <a:r>
              <a:rPr lang="en-US" sz="2800" dirty="0" smtClean="0"/>
              <a:t>warm-up </a:t>
            </a:r>
            <a:r>
              <a:rPr lang="en-US" sz="2800" dirty="0"/>
              <a:t>, this could be through discussion , group work, or even a quick game .The more interactive </a:t>
            </a:r>
            <a:r>
              <a:rPr lang="en-US" sz="2800"/>
              <a:t>the </a:t>
            </a:r>
            <a:r>
              <a:rPr lang="en-US" sz="2800" smtClean="0"/>
              <a:t>warm-up </a:t>
            </a:r>
            <a:r>
              <a:rPr lang="en-US" sz="2800" dirty="0"/>
              <a:t>is the more students will be involved in the lesson.</a:t>
            </a:r>
          </a:p>
        </p:txBody>
      </p:sp>
    </p:spTree>
    <p:extLst>
      <p:ext uri="{BB962C8B-B14F-4D97-AF65-F5344CB8AC3E}">
        <p14:creationId xmlns:p14="http://schemas.microsoft.com/office/powerpoint/2010/main" val="2062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460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AF_ BOTAN KURDI 23</vt:lpstr>
      <vt:lpstr>Arial</vt:lpstr>
      <vt:lpstr>Calibri</vt:lpstr>
      <vt:lpstr>Office Theme</vt:lpstr>
      <vt:lpstr>Micro Teaching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Teaching </dc:title>
  <dc:creator>KAWA-IT</dc:creator>
  <cp:lastModifiedBy>HP</cp:lastModifiedBy>
  <cp:revision>21</cp:revision>
  <dcterms:created xsi:type="dcterms:W3CDTF">2023-10-26T16:17:24Z</dcterms:created>
  <dcterms:modified xsi:type="dcterms:W3CDTF">2023-11-03T08:21:06Z</dcterms:modified>
</cp:coreProperties>
</file>