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9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0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1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4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6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0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FBBC-EB5A-4E4A-A880-5CB28D90D8E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BE94D-AA1C-4FA2-B5D7-421BDBC0B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564" y="147782"/>
            <a:ext cx="10372436" cy="10529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Playbill" panose="040506030A0602020202" pitchFamily="82" charset="0"/>
              </a:rPr>
              <a:t>STARTING LESSONS –ice breaker</a:t>
            </a:r>
            <a:endParaRPr lang="en-US" dirty="0">
              <a:solidFill>
                <a:srgbClr val="0070C0"/>
              </a:solidFill>
              <a:latin typeface="Playbill" panose="040506030A0602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" y="1394692"/>
            <a:ext cx="10529455" cy="493221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B0F0"/>
                </a:solidFill>
                <a:latin typeface="High Tower Text" panose="02040502050506030303" pitchFamily="18" charset="0"/>
              </a:rPr>
              <a:t>Ice </a:t>
            </a:r>
            <a:r>
              <a:rPr lang="en-US" sz="2800" dirty="0">
                <a:solidFill>
                  <a:srgbClr val="00B0F0"/>
                </a:solidFill>
                <a:latin typeface="High Tower Text" panose="02040502050506030303" pitchFamily="18" charset="0"/>
              </a:rPr>
              <a:t>breaking is an activity that can be used to solve the tension and saturation of students in </a:t>
            </a:r>
            <a:r>
              <a:rPr lang="en-US" sz="2800" dirty="0" smtClean="0">
                <a:solidFill>
                  <a:srgbClr val="00B0F0"/>
                </a:solidFill>
                <a:latin typeface="High Tower Text" panose="02040502050506030303" pitchFamily="18" charset="0"/>
              </a:rPr>
              <a:t>learning</a:t>
            </a:r>
            <a:r>
              <a:rPr lang="en-US" sz="2800" dirty="0">
                <a:solidFill>
                  <a:srgbClr val="00B0F0"/>
                </a:solidFill>
                <a:latin typeface="High Tower Text" panose="02040502050506030303" pitchFamily="18" charset="0"/>
              </a:rPr>
              <a:t>, so that the class becomes fun and more conducive before entering into core activities. </a:t>
            </a:r>
            <a:r>
              <a:rPr lang="en-US" sz="2800" dirty="0" smtClean="0">
                <a:solidFill>
                  <a:srgbClr val="00B0F0"/>
                </a:solidFill>
                <a:latin typeface="High Tower Text" panose="02040502050506030303" pitchFamily="18" charset="0"/>
              </a:rPr>
              <a:t>The </a:t>
            </a:r>
            <a:r>
              <a:rPr lang="en-US" sz="2800" dirty="0">
                <a:solidFill>
                  <a:srgbClr val="00B0F0"/>
                </a:solidFill>
                <a:latin typeface="High Tower Text" panose="02040502050506030303" pitchFamily="18" charset="0"/>
              </a:rPr>
              <a:t>conducive situation will be more effective to help students achieve learning goals compared </a:t>
            </a:r>
            <a:r>
              <a:rPr lang="en-US" sz="2800" dirty="0" smtClean="0">
                <a:solidFill>
                  <a:srgbClr val="00B0F0"/>
                </a:solidFill>
                <a:latin typeface="High Tower Text" panose="02040502050506030303" pitchFamily="18" charset="0"/>
              </a:rPr>
              <a:t>to </a:t>
            </a:r>
            <a:r>
              <a:rPr lang="en-US" sz="2800" dirty="0">
                <a:solidFill>
                  <a:srgbClr val="00B0F0"/>
                </a:solidFill>
                <a:latin typeface="High Tower Text" panose="02040502050506030303" pitchFamily="18" charset="0"/>
              </a:rPr>
              <a:t>a  tense situation. </a:t>
            </a:r>
            <a:endParaRPr lang="en-US" sz="2800" dirty="0" smtClean="0">
              <a:solidFill>
                <a:srgbClr val="00B0F0"/>
              </a:solidFill>
              <a:latin typeface="High Tower Text" panose="02040502050506030303" pitchFamily="18" charset="0"/>
            </a:endParaRPr>
          </a:p>
          <a:p>
            <a:pPr algn="just"/>
            <a:endParaRPr lang="en-US" sz="2800" dirty="0" smtClean="0">
              <a:solidFill>
                <a:srgbClr val="00B0F0"/>
              </a:solidFill>
              <a:latin typeface="High Tower Text" panose="02040502050506030303" pitchFamily="18" charset="0"/>
            </a:endParaRPr>
          </a:p>
          <a:p>
            <a:pPr algn="just"/>
            <a:r>
              <a:rPr lang="en-US" sz="2800" b="1" dirty="0" smtClean="0">
                <a:solidFill>
                  <a:srgbClr val="00B0F0"/>
                </a:solidFill>
                <a:latin typeface="High Tower Text" panose="02040502050506030303" pitchFamily="18" charset="0"/>
              </a:rPr>
              <a:t>Ice </a:t>
            </a:r>
            <a:r>
              <a:rPr lang="en-US" sz="2800" b="1" dirty="0">
                <a:solidFill>
                  <a:srgbClr val="00B0F0"/>
                </a:solidFill>
                <a:latin typeface="High Tower Text" panose="02040502050506030303" pitchFamily="18" charset="0"/>
              </a:rPr>
              <a:t>breaking can do in various activity, such as game, short story, and </a:t>
            </a:r>
            <a:r>
              <a:rPr lang="en-US" sz="2800" b="1" dirty="0" smtClean="0">
                <a:solidFill>
                  <a:srgbClr val="00B0F0"/>
                </a:solidFill>
                <a:latin typeface="High Tower Text" panose="02040502050506030303" pitchFamily="18" charset="0"/>
              </a:rPr>
              <a:t>guessing. This </a:t>
            </a:r>
            <a:r>
              <a:rPr lang="en-US" sz="2800" b="1" dirty="0">
                <a:solidFill>
                  <a:srgbClr val="00B0F0"/>
                </a:solidFill>
                <a:latin typeface="High Tower Text" panose="02040502050506030303" pitchFamily="18" charset="0"/>
              </a:rPr>
              <a:t>activity done in time 5 until 15 minutes. </a:t>
            </a:r>
          </a:p>
          <a:p>
            <a:pPr algn="just"/>
            <a:r>
              <a:rPr lang="en-US" b="1" dirty="0"/>
              <a:t> </a:t>
            </a:r>
          </a:p>
          <a:p>
            <a:pPr algn="l"/>
            <a:r>
              <a:rPr lang="en-US" dirty="0" smtClean="0"/>
              <a:t>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3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5" y="365125"/>
            <a:ext cx="11517744" cy="130665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There  are  several  benefits  of  doing  ice  breaking 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activities including :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5" y="1690688"/>
            <a:ext cx="11159836" cy="4894839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the 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ones  eliminate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boredom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anxiety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, and fatigue because they can get out while from the routine of the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lesson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by doing free and cheerful activities, </a:t>
            </a:r>
            <a:endParaRPr lang="en-US" sz="3800" dirty="0" smtClean="0">
              <a:solidFill>
                <a:schemeClr val="accent4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Train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students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to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interact in groups and work together in a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team </a:t>
            </a:r>
          </a:p>
          <a:p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Increase 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self-confidence,  </a:t>
            </a:r>
            <a:endParaRPr lang="en-US" sz="3800" dirty="0" smtClean="0">
              <a:solidFill>
                <a:schemeClr val="accent4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creativity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with limited material, </a:t>
            </a:r>
            <a:endParaRPr lang="en-US" sz="3800" dirty="0" smtClean="0">
              <a:solidFill>
                <a:schemeClr val="accent4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Practice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concentration, dare to act and not be afraid of being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wrong</a:t>
            </a:r>
            <a:r>
              <a:rPr lang="en-US" sz="380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, </a:t>
            </a:r>
            <a:endParaRPr lang="en-US" sz="3800" smtClean="0">
              <a:solidFill>
                <a:schemeClr val="accent4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380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Train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to respect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others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.</a:t>
            </a:r>
            <a:endParaRPr lang="en-US" sz="3800" dirty="0" smtClean="0">
              <a:solidFill>
                <a:schemeClr val="accent4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Train 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the soul of leadership, Practice being scientific, Practice making decisions and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  <a:latin typeface="Tw Cen MT" panose="020B0602020104020603" pitchFamily="34" charset="0"/>
              </a:rPr>
              <a:t>actions</a:t>
            </a:r>
            <a:endParaRPr lang="en-US" sz="3800" dirty="0">
              <a:solidFill>
                <a:schemeClr val="accent4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endParaRPr lang="en-US" sz="3800" dirty="0">
              <a:solidFill>
                <a:schemeClr val="accent4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5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0"/>
            <a:ext cx="11206018" cy="9236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Magneto" panose="04030805050802020D02" pitchFamily="82" charset="0"/>
              </a:rPr>
              <a:t>Warmer/ Warm-up Activities</a:t>
            </a:r>
            <a:endParaRPr lang="en-US" dirty="0">
              <a:solidFill>
                <a:srgbClr val="7030A0"/>
              </a:solidFill>
              <a:latin typeface="Magneto" panose="040308050508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3636"/>
            <a:ext cx="11353800" cy="582814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nstantia" panose="02030602050306030303" pitchFamily="18" charset="0"/>
              </a:rPr>
              <a:t>A warm up in teaching (also known as a warmer) is an activity at the beginning of class that's designed to warm up the learners. It is </a:t>
            </a:r>
            <a:r>
              <a:rPr lang="en-US" sz="2400" dirty="0">
                <a:latin typeface="Constantia" panose="02030602050306030303" pitchFamily="18" charset="0"/>
              </a:rPr>
              <a:t>a short, fun game which a teacher or trainer can use with </a:t>
            </a:r>
            <a:r>
              <a:rPr lang="en-US" sz="2400" dirty="0" smtClean="0">
                <a:latin typeface="Constantia" panose="02030602050306030303" pitchFamily="18" charset="0"/>
              </a:rPr>
              <a:t>students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>The </a:t>
            </a:r>
            <a:r>
              <a:rPr lang="en-US" sz="2400" b="1" dirty="0">
                <a:solidFill>
                  <a:srgbClr val="7030A0"/>
                </a:solidFill>
                <a:latin typeface="Constantia" panose="02030602050306030303" pitchFamily="18" charset="0"/>
              </a:rPr>
              <a:t>purpose of a warm up is to</a:t>
            </a:r>
            <a:r>
              <a:rPr lang="en-US" sz="2400" b="1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>:</a:t>
            </a:r>
          </a:p>
          <a:p>
            <a:r>
              <a:rPr lang="en-US" sz="2400" dirty="0" smtClean="0">
                <a:latin typeface="Constantia" panose="02030602050306030303" pitchFamily="18" charset="0"/>
              </a:rPr>
              <a:t>• </a:t>
            </a:r>
            <a:r>
              <a:rPr lang="en-US" sz="2400" dirty="0">
                <a:latin typeface="Constantia" panose="02030602050306030303" pitchFamily="18" charset="0"/>
              </a:rPr>
              <a:t>encourage the students </a:t>
            </a:r>
            <a:endParaRPr lang="en-US" sz="2400" dirty="0" smtClean="0">
              <a:latin typeface="Constantia" panose="02030602050306030303" pitchFamily="18" charset="0"/>
            </a:endParaRPr>
          </a:p>
          <a:p>
            <a:r>
              <a:rPr lang="en-US" sz="2400" dirty="0" smtClean="0">
                <a:latin typeface="Constantia" panose="02030602050306030303" pitchFamily="18" charset="0"/>
              </a:rPr>
              <a:t>• </a:t>
            </a:r>
            <a:r>
              <a:rPr lang="en-US" sz="2400" dirty="0">
                <a:latin typeface="Constantia" panose="02030602050306030303" pitchFamily="18" charset="0"/>
              </a:rPr>
              <a:t>wake them up – first thing in the morning and after lunch people are often a little sleepy </a:t>
            </a:r>
            <a:endParaRPr lang="en-US" sz="2400" dirty="0" smtClean="0">
              <a:latin typeface="Constantia" panose="02030602050306030303" pitchFamily="18" charset="0"/>
            </a:endParaRPr>
          </a:p>
          <a:p>
            <a:r>
              <a:rPr lang="en-US" sz="2400" dirty="0" smtClean="0">
                <a:latin typeface="Constantia" panose="02030602050306030303" pitchFamily="18" charset="0"/>
              </a:rPr>
              <a:t>• </a:t>
            </a:r>
            <a:r>
              <a:rPr lang="en-US" sz="2400" dirty="0">
                <a:latin typeface="Constantia" panose="02030602050306030303" pitchFamily="18" charset="0"/>
              </a:rPr>
              <a:t>prepare them to learn by stimulating their minds and/or their bodies. Warm ups should last about 5 minutes. </a:t>
            </a:r>
            <a:endParaRPr lang="en-US" sz="2400" dirty="0" smtClean="0">
              <a:latin typeface="Constantia" panose="02030602050306030303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>Warm </a:t>
            </a:r>
            <a:r>
              <a:rPr lang="en-US" sz="2400" b="1" dirty="0">
                <a:solidFill>
                  <a:srgbClr val="7030A0"/>
                </a:solidFill>
                <a:latin typeface="Constantia" panose="02030602050306030303" pitchFamily="18" charset="0"/>
              </a:rPr>
              <a:t>ups are particularly useful</a:t>
            </a:r>
            <a:r>
              <a:rPr lang="en-US" sz="2400" b="1" dirty="0" smtClean="0">
                <a:solidFill>
                  <a:srgbClr val="7030A0"/>
                </a:solidFill>
                <a:latin typeface="Constantia" panose="02030602050306030303" pitchFamily="18" charset="0"/>
              </a:rPr>
              <a:t>:</a:t>
            </a:r>
          </a:p>
          <a:p>
            <a:r>
              <a:rPr lang="en-US" sz="2400" dirty="0" smtClean="0">
                <a:latin typeface="Constantia" panose="02030602050306030303" pitchFamily="18" charset="0"/>
              </a:rPr>
              <a:t> </a:t>
            </a:r>
            <a:r>
              <a:rPr lang="en-US" sz="2400" dirty="0">
                <a:latin typeface="Constantia" panose="02030602050306030303" pitchFamily="18" charset="0"/>
              </a:rPr>
              <a:t>• to help new students or trainees to get to know each other </a:t>
            </a:r>
            <a:endParaRPr lang="en-US" sz="2400" dirty="0" smtClean="0">
              <a:latin typeface="Constantia" panose="02030602050306030303" pitchFamily="18" charset="0"/>
            </a:endParaRPr>
          </a:p>
          <a:p>
            <a:r>
              <a:rPr lang="en-US" sz="2400" dirty="0" smtClean="0">
                <a:latin typeface="Constantia" panose="02030602050306030303" pitchFamily="18" charset="0"/>
              </a:rPr>
              <a:t>• </a:t>
            </a:r>
            <a:r>
              <a:rPr lang="en-US" sz="2400" dirty="0">
                <a:latin typeface="Constantia" panose="02030602050306030303" pitchFamily="18" charset="0"/>
              </a:rPr>
              <a:t>to mark the shift when students have finished learning about one topic before starting on a new topic </a:t>
            </a:r>
            <a:endParaRPr lang="en-US" sz="2400" dirty="0" smtClean="0">
              <a:latin typeface="Constantia" panose="02030602050306030303" pitchFamily="18" charset="0"/>
            </a:endParaRPr>
          </a:p>
          <a:p>
            <a:r>
              <a:rPr lang="en-US" sz="2400" dirty="0" smtClean="0">
                <a:latin typeface="Constantia" panose="02030602050306030303" pitchFamily="18" charset="0"/>
              </a:rPr>
              <a:t>Warm </a:t>
            </a:r>
            <a:r>
              <a:rPr lang="en-US" sz="2400" dirty="0">
                <a:latin typeface="Constantia" panose="02030602050306030303" pitchFamily="18" charset="0"/>
              </a:rPr>
              <a:t>up activities are essential teaching techniques for good teacher and trainers</a:t>
            </a:r>
            <a:endParaRPr lang="en-US" sz="2400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8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Magneto" panose="04030805050802020D02" pitchFamily="82" charset="0"/>
              </a:rPr>
              <a:t>Principles: </a:t>
            </a:r>
            <a:br>
              <a:rPr lang="en-US" b="1" dirty="0">
                <a:solidFill>
                  <a:srgbClr val="7030A0"/>
                </a:solidFill>
                <a:latin typeface="Magneto" panose="04030805050802020D02" pitchFamily="82" charset="0"/>
              </a:rPr>
            </a:br>
            <a:endParaRPr lang="en-US" b="1" dirty="0">
              <a:solidFill>
                <a:srgbClr val="7030A0"/>
              </a:solidFill>
              <a:latin typeface="Magneto" panose="040308050508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5891"/>
            <a:ext cx="10515600" cy="4071072"/>
          </a:xfrm>
        </p:spPr>
        <p:txBody>
          <a:bodyPr>
            <a:normAutofit/>
          </a:bodyPr>
          <a:lstStyle/>
          <a:p>
            <a:r>
              <a:rPr lang="en-US" sz="3200" dirty="0"/>
              <a:t>• </a:t>
            </a:r>
            <a:r>
              <a:rPr lang="en-US" sz="3200" dirty="0">
                <a:solidFill>
                  <a:srgbClr val="7030A0"/>
                </a:solidFill>
              </a:rPr>
              <a:t>Go at the beginning of the class </a:t>
            </a:r>
          </a:p>
          <a:p>
            <a:r>
              <a:rPr lang="en-US" sz="3200" dirty="0">
                <a:solidFill>
                  <a:srgbClr val="7030A0"/>
                </a:solidFill>
              </a:rPr>
              <a:t>• Focus students’ attention</a:t>
            </a:r>
          </a:p>
          <a:p>
            <a:r>
              <a:rPr lang="en-US" sz="3200" dirty="0">
                <a:solidFill>
                  <a:srgbClr val="7030A0"/>
                </a:solidFill>
              </a:rPr>
              <a:t> • Help students begin to work</a:t>
            </a:r>
          </a:p>
          <a:p>
            <a:r>
              <a:rPr lang="en-US" sz="3200" dirty="0">
                <a:solidFill>
                  <a:srgbClr val="7030A0"/>
                </a:solidFill>
              </a:rPr>
              <a:t> • Should be interesting and an enjoyable activity </a:t>
            </a:r>
          </a:p>
          <a:p>
            <a:r>
              <a:rPr lang="en-US" sz="3200" dirty="0">
                <a:solidFill>
                  <a:srgbClr val="7030A0"/>
                </a:solidFill>
              </a:rPr>
              <a:t>• Be short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554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3" y="120073"/>
            <a:ext cx="11233727" cy="5818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Lead-in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265382"/>
            <a:ext cx="11122891" cy="5375563"/>
          </a:xfrm>
        </p:spPr>
        <p:txBody>
          <a:bodyPr>
            <a:normAutofit/>
          </a:bodyPr>
          <a:lstStyle/>
          <a:p>
            <a:r>
              <a:rPr lang="en-US" dirty="0" smtClean="0"/>
              <a:t>Lead-in </a:t>
            </a:r>
            <a:r>
              <a:rPr lang="en-US" dirty="0"/>
              <a:t>is the first stage of classroom teaching, which is about 3-5 minutes at the beginning of a new lesson or before presenting new knowledge. “It is a technique used by teachers at the beginning of a presentation to prepare students to learn and establish a communicative link between the learners and the information about to be presented (</a:t>
            </a:r>
            <a:r>
              <a:rPr lang="en-US" dirty="0" err="1"/>
              <a:t>Arendas</a:t>
            </a:r>
            <a:r>
              <a:rPr lang="en-US" dirty="0"/>
              <a:t>, 1998: 240</a:t>
            </a:r>
            <a:r>
              <a:rPr lang="en-US" dirty="0" smtClean="0"/>
              <a:t>).” </a:t>
            </a:r>
          </a:p>
          <a:p>
            <a:r>
              <a:rPr lang="en-US" dirty="0" smtClean="0"/>
              <a:t>So ,,,,</a:t>
            </a:r>
          </a:p>
          <a:p>
            <a:r>
              <a:rPr lang="en-US" dirty="0" smtClean="0"/>
              <a:t>A </a:t>
            </a:r>
            <a:r>
              <a:rPr lang="en-US" dirty="0"/>
              <a:t>good lead-in is a key factor for successful teaching. It can initiate students’ thinking and arouse their desire for knowledge, serving as a magnet to draw students into the lesson and help students get a clear idea of what are going to learn.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011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▪ </a:t>
            </a:r>
            <a:r>
              <a:rPr lang="en-US" dirty="0"/>
              <a:t>Used to introduce a topic, generate interest</a:t>
            </a:r>
          </a:p>
          <a:p>
            <a:r>
              <a:rPr lang="en-US" dirty="0"/>
              <a:t> ▪ Focus students’ minds on the topic </a:t>
            </a:r>
            <a:r>
              <a:rPr lang="en-US" dirty="0" smtClean="0"/>
              <a:t> (student-center)</a:t>
            </a:r>
            <a:endParaRPr lang="en-US" dirty="0"/>
          </a:p>
          <a:p>
            <a:r>
              <a:rPr lang="en-US" dirty="0"/>
              <a:t>▪ Can be used to check and pre-teach some necessary language for the following activities </a:t>
            </a:r>
          </a:p>
          <a:p>
            <a:r>
              <a:rPr lang="en-US" dirty="0"/>
              <a:t>▪ Always connected to main focus of the lesson </a:t>
            </a:r>
          </a:p>
          <a:p>
            <a:r>
              <a:rPr lang="en-US" dirty="0"/>
              <a:t>▪ Should be relevant, interesting, and brief</a:t>
            </a:r>
          </a:p>
          <a:p>
            <a:r>
              <a:rPr lang="en-US" dirty="0"/>
              <a:t> ▪ multimedia, dialogues, and storytelling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6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start your lessons: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Gatekeeper </a:t>
            </a:r>
          </a:p>
          <a:p>
            <a:r>
              <a:rPr lang="en-US" dirty="0" smtClean="0"/>
              <a:t>• Don’t wait for the right time for the “lesson to start”  </a:t>
            </a:r>
          </a:p>
          <a:p>
            <a:r>
              <a:rPr lang="en-US" dirty="0" smtClean="0"/>
              <a:t>Greet individually</a:t>
            </a:r>
          </a:p>
          <a:p>
            <a:r>
              <a:rPr lang="en-US" dirty="0" smtClean="0"/>
              <a:t> Start at the very beginning </a:t>
            </a:r>
          </a:p>
          <a:p>
            <a:r>
              <a:rPr lang="en-US" dirty="0" smtClean="0"/>
              <a:t>• Board welcomes and running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5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81" y="1825625"/>
            <a:ext cx="11406909" cy="43513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Chiller" panose="04020404031007020602" pitchFamily="82" charset="0"/>
              </a:rPr>
              <a:t>What is the differences between warm-up and lean -in?</a:t>
            </a:r>
            <a:endParaRPr lang="en-US" sz="6600" b="1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 rot="10506318" flipH="1" flipV="1">
            <a:off x="748144" y="3851563"/>
            <a:ext cx="3583711" cy="24362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luck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7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603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Chiller</vt:lpstr>
      <vt:lpstr>Constantia</vt:lpstr>
      <vt:lpstr>High Tower Text</vt:lpstr>
      <vt:lpstr>Magneto</vt:lpstr>
      <vt:lpstr>Playbill</vt:lpstr>
      <vt:lpstr>Tw Cen MT</vt:lpstr>
      <vt:lpstr>Office Theme</vt:lpstr>
      <vt:lpstr>STARTING LESSONS –ice breaker</vt:lpstr>
      <vt:lpstr>There  are  several  benefits  of  doing  ice  breaking  activities including :</vt:lpstr>
      <vt:lpstr>Warmer/ Warm-up Activities</vt:lpstr>
      <vt:lpstr>Principles:  </vt:lpstr>
      <vt:lpstr>  Lead-in activities</vt:lpstr>
      <vt:lpstr>Principles: </vt:lpstr>
      <vt:lpstr>Techniques to start your lessons: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LESSONS &amp; COURSES</dc:title>
  <dc:creator>HP</dc:creator>
  <cp:lastModifiedBy>HP</cp:lastModifiedBy>
  <cp:revision>12</cp:revision>
  <dcterms:created xsi:type="dcterms:W3CDTF">2023-10-25T20:29:48Z</dcterms:created>
  <dcterms:modified xsi:type="dcterms:W3CDTF">2023-10-27T20:24:13Z</dcterms:modified>
</cp:coreProperties>
</file>