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5"/>
  </p:notesMasterIdLst>
  <p:sldIdLst>
    <p:sldId id="256" r:id="rId2"/>
    <p:sldId id="257" r:id="rId3"/>
    <p:sldId id="258" r:id="rId4"/>
    <p:sldId id="259" r:id="rId5"/>
    <p:sldId id="295" r:id="rId6"/>
    <p:sldId id="289" r:id="rId7"/>
    <p:sldId id="290" r:id="rId8"/>
    <p:sldId id="291" r:id="rId9"/>
    <p:sldId id="292" r:id="rId10"/>
    <p:sldId id="293" r:id="rId11"/>
    <p:sldId id="294" r:id="rId12"/>
    <p:sldId id="260" r:id="rId13"/>
    <p:sldId id="288" r:id="rId14"/>
  </p:sldIdLst>
  <p:sldSz cx="9118600" cy="6832600"/>
  <p:notesSz cx="9118600" cy="68326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62"/>
  </p:normalViewPr>
  <p:slideViewPr>
    <p:cSldViewPr>
      <p:cViewPr varScale="1">
        <p:scale>
          <a:sx n="70" d="100"/>
          <a:sy n="70" d="100"/>
        </p:scale>
        <p:origin x="1392" y="54"/>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6317E46-B8C3-4120-8E72-ED3FB39BA274}" type="doc">
      <dgm:prSet loTypeId="urn:microsoft.com/office/officeart/2005/8/layout/list1" loCatId="list" qsTypeId="urn:microsoft.com/office/officeart/2005/8/quickstyle/3d1" qsCatId="3D" csTypeId="urn:microsoft.com/office/officeart/2005/8/colors/colorful2" csCatId="colorful" phldr="1"/>
      <dgm:spPr/>
      <dgm:t>
        <a:bodyPr/>
        <a:lstStyle/>
        <a:p>
          <a:endParaRPr lang="en-US"/>
        </a:p>
      </dgm:t>
    </dgm:pt>
    <dgm:pt modelId="{F28734BB-2426-4BA0-AC7F-BD8BF19CFE0A}">
      <dgm:prSet phldrT="[Text]"/>
      <dgm:spPr/>
      <dgm:t>
        <a:bodyPr/>
        <a:lstStyle/>
        <a:p>
          <a:pPr rtl="0"/>
          <a:r>
            <a:rPr lang="en-US" dirty="0" smtClean="0"/>
            <a:t>Chemical Hazards </a:t>
          </a:r>
          <a:endParaRPr lang="en-US" dirty="0"/>
        </a:p>
      </dgm:t>
    </dgm:pt>
    <dgm:pt modelId="{0C61EDA4-76A4-4928-9465-1E3CDE9BA338}" type="parTrans" cxnId="{C9477B74-AC3C-41E4-A0CB-FD08A02F824A}">
      <dgm:prSet/>
      <dgm:spPr/>
      <dgm:t>
        <a:bodyPr/>
        <a:lstStyle/>
        <a:p>
          <a:endParaRPr lang="en-US"/>
        </a:p>
      </dgm:t>
    </dgm:pt>
    <dgm:pt modelId="{8F89AA31-84B3-4729-AD94-35CB617DB59F}" type="sibTrans" cxnId="{C9477B74-AC3C-41E4-A0CB-FD08A02F824A}">
      <dgm:prSet/>
      <dgm:spPr/>
      <dgm:t>
        <a:bodyPr/>
        <a:lstStyle/>
        <a:p>
          <a:endParaRPr lang="en-US"/>
        </a:p>
      </dgm:t>
    </dgm:pt>
    <dgm:pt modelId="{21D79FB7-4631-49F5-B137-522666DF2BAF}">
      <dgm:prSet phldrT="[Text]"/>
      <dgm:spPr/>
      <dgm:t>
        <a:bodyPr/>
        <a:lstStyle/>
        <a:p>
          <a:pPr rtl="0"/>
          <a:r>
            <a:rPr lang="en-US" dirty="0" smtClean="0"/>
            <a:t>Physical Hazards </a:t>
          </a:r>
          <a:endParaRPr lang="en-US" dirty="0"/>
        </a:p>
      </dgm:t>
    </dgm:pt>
    <dgm:pt modelId="{25579E01-85EB-4BC3-B87F-7814F8E2B8A0}" type="parTrans" cxnId="{19BDE930-ECBC-4D88-A090-D49D155602B5}">
      <dgm:prSet/>
      <dgm:spPr/>
      <dgm:t>
        <a:bodyPr/>
        <a:lstStyle/>
        <a:p>
          <a:endParaRPr lang="en-US"/>
        </a:p>
      </dgm:t>
    </dgm:pt>
    <dgm:pt modelId="{1346B44C-3E49-4F0A-9339-F717B9AA41C9}" type="sibTrans" cxnId="{19BDE930-ECBC-4D88-A090-D49D155602B5}">
      <dgm:prSet/>
      <dgm:spPr/>
      <dgm:t>
        <a:bodyPr/>
        <a:lstStyle/>
        <a:p>
          <a:endParaRPr lang="en-US"/>
        </a:p>
      </dgm:t>
    </dgm:pt>
    <dgm:pt modelId="{E2B0EF26-B570-4358-BB49-2000DE989AFB}">
      <dgm:prSet phldrT="[Text]"/>
      <dgm:spPr/>
      <dgm:t>
        <a:bodyPr/>
        <a:lstStyle/>
        <a:p>
          <a:pPr rtl="0"/>
          <a:r>
            <a:rPr lang="en-US" dirty="0" smtClean="0"/>
            <a:t>Biological Hazards</a:t>
          </a:r>
          <a:endParaRPr lang="en-US" dirty="0"/>
        </a:p>
      </dgm:t>
    </dgm:pt>
    <dgm:pt modelId="{6A568079-2E55-4CD1-BC66-1A4E2EC16D07}" type="parTrans" cxnId="{C6A4AE63-07D3-4C90-A4C3-7B2EFC8A38BD}">
      <dgm:prSet/>
      <dgm:spPr/>
      <dgm:t>
        <a:bodyPr/>
        <a:lstStyle/>
        <a:p>
          <a:endParaRPr lang="en-US"/>
        </a:p>
      </dgm:t>
    </dgm:pt>
    <dgm:pt modelId="{648946ED-EE5F-47CA-98F0-810C2B8C2DF0}" type="sibTrans" cxnId="{C6A4AE63-07D3-4C90-A4C3-7B2EFC8A38BD}">
      <dgm:prSet/>
      <dgm:spPr/>
      <dgm:t>
        <a:bodyPr/>
        <a:lstStyle/>
        <a:p>
          <a:endParaRPr lang="en-US"/>
        </a:p>
      </dgm:t>
    </dgm:pt>
    <dgm:pt modelId="{7AF9DA0B-D5DB-4FF3-8D77-1E4E2B244BCF}" type="pres">
      <dgm:prSet presAssocID="{26317E46-B8C3-4120-8E72-ED3FB39BA274}" presName="linear" presStyleCnt="0">
        <dgm:presLayoutVars>
          <dgm:dir/>
          <dgm:animLvl val="lvl"/>
          <dgm:resizeHandles val="exact"/>
        </dgm:presLayoutVars>
      </dgm:prSet>
      <dgm:spPr/>
    </dgm:pt>
    <dgm:pt modelId="{D806FA0D-3151-432E-9062-AD3E9CE5AA83}" type="pres">
      <dgm:prSet presAssocID="{F28734BB-2426-4BA0-AC7F-BD8BF19CFE0A}" presName="parentLin" presStyleCnt="0"/>
      <dgm:spPr/>
    </dgm:pt>
    <dgm:pt modelId="{310F0568-D0F8-4713-9A19-42A99266ED6C}" type="pres">
      <dgm:prSet presAssocID="{F28734BB-2426-4BA0-AC7F-BD8BF19CFE0A}" presName="parentLeftMargin" presStyleLbl="node1" presStyleIdx="0" presStyleCnt="3"/>
      <dgm:spPr/>
    </dgm:pt>
    <dgm:pt modelId="{40D2AF85-2AF0-4F72-9081-E7E0B75A54D0}" type="pres">
      <dgm:prSet presAssocID="{F28734BB-2426-4BA0-AC7F-BD8BF19CFE0A}" presName="parentText" presStyleLbl="node1" presStyleIdx="0" presStyleCnt="3">
        <dgm:presLayoutVars>
          <dgm:chMax val="0"/>
          <dgm:bulletEnabled val="1"/>
        </dgm:presLayoutVars>
      </dgm:prSet>
      <dgm:spPr/>
      <dgm:t>
        <a:bodyPr/>
        <a:lstStyle/>
        <a:p>
          <a:endParaRPr lang="en-US"/>
        </a:p>
      </dgm:t>
    </dgm:pt>
    <dgm:pt modelId="{7276D625-3DD8-4673-9FC9-145AFD049AE7}" type="pres">
      <dgm:prSet presAssocID="{F28734BB-2426-4BA0-AC7F-BD8BF19CFE0A}" presName="negativeSpace" presStyleCnt="0"/>
      <dgm:spPr/>
    </dgm:pt>
    <dgm:pt modelId="{DB5451FC-63BD-4426-853C-8BA4576DEAA2}" type="pres">
      <dgm:prSet presAssocID="{F28734BB-2426-4BA0-AC7F-BD8BF19CFE0A}" presName="childText" presStyleLbl="conFgAcc1" presStyleIdx="0" presStyleCnt="3">
        <dgm:presLayoutVars>
          <dgm:bulletEnabled val="1"/>
        </dgm:presLayoutVars>
      </dgm:prSet>
      <dgm:spPr/>
    </dgm:pt>
    <dgm:pt modelId="{DB3A312B-AA4D-4EC4-8F41-3A6AFC96B64A}" type="pres">
      <dgm:prSet presAssocID="{8F89AA31-84B3-4729-AD94-35CB617DB59F}" presName="spaceBetweenRectangles" presStyleCnt="0"/>
      <dgm:spPr/>
    </dgm:pt>
    <dgm:pt modelId="{D6C94D51-49FB-48A5-AC5D-85E2D27F286A}" type="pres">
      <dgm:prSet presAssocID="{21D79FB7-4631-49F5-B137-522666DF2BAF}" presName="parentLin" presStyleCnt="0"/>
      <dgm:spPr/>
    </dgm:pt>
    <dgm:pt modelId="{3DECBEBB-2640-42F0-9BFE-A3EAB1915BB4}" type="pres">
      <dgm:prSet presAssocID="{21D79FB7-4631-49F5-B137-522666DF2BAF}" presName="parentLeftMargin" presStyleLbl="node1" presStyleIdx="0" presStyleCnt="3"/>
      <dgm:spPr/>
    </dgm:pt>
    <dgm:pt modelId="{C535BB76-DF1C-4205-AA81-A4545AD947A2}" type="pres">
      <dgm:prSet presAssocID="{21D79FB7-4631-49F5-B137-522666DF2BAF}" presName="parentText" presStyleLbl="node1" presStyleIdx="1" presStyleCnt="3">
        <dgm:presLayoutVars>
          <dgm:chMax val="0"/>
          <dgm:bulletEnabled val="1"/>
        </dgm:presLayoutVars>
      </dgm:prSet>
      <dgm:spPr/>
      <dgm:t>
        <a:bodyPr/>
        <a:lstStyle/>
        <a:p>
          <a:endParaRPr lang="en-US"/>
        </a:p>
      </dgm:t>
    </dgm:pt>
    <dgm:pt modelId="{868B16D2-AE62-4A64-A451-88A301749D85}" type="pres">
      <dgm:prSet presAssocID="{21D79FB7-4631-49F5-B137-522666DF2BAF}" presName="negativeSpace" presStyleCnt="0"/>
      <dgm:spPr/>
    </dgm:pt>
    <dgm:pt modelId="{82F53582-A302-4C0F-BD73-FD7C15F595B5}" type="pres">
      <dgm:prSet presAssocID="{21D79FB7-4631-49F5-B137-522666DF2BAF}" presName="childText" presStyleLbl="conFgAcc1" presStyleIdx="1" presStyleCnt="3">
        <dgm:presLayoutVars>
          <dgm:bulletEnabled val="1"/>
        </dgm:presLayoutVars>
      </dgm:prSet>
      <dgm:spPr/>
    </dgm:pt>
    <dgm:pt modelId="{ABF4C2C1-B708-46C5-8154-A5152C842CA1}" type="pres">
      <dgm:prSet presAssocID="{1346B44C-3E49-4F0A-9339-F717B9AA41C9}" presName="spaceBetweenRectangles" presStyleCnt="0"/>
      <dgm:spPr/>
    </dgm:pt>
    <dgm:pt modelId="{1AAA7469-AA3C-46C0-B357-C1C06ADDA559}" type="pres">
      <dgm:prSet presAssocID="{E2B0EF26-B570-4358-BB49-2000DE989AFB}" presName="parentLin" presStyleCnt="0"/>
      <dgm:spPr/>
    </dgm:pt>
    <dgm:pt modelId="{47316C68-B818-4059-BEDF-2AADB4DECDBE}" type="pres">
      <dgm:prSet presAssocID="{E2B0EF26-B570-4358-BB49-2000DE989AFB}" presName="parentLeftMargin" presStyleLbl="node1" presStyleIdx="1" presStyleCnt="3"/>
      <dgm:spPr/>
    </dgm:pt>
    <dgm:pt modelId="{92332268-8582-4D4C-9980-FA312394869A}" type="pres">
      <dgm:prSet presAssocID="{E2B0EF26-B570-4358-BB49-2000DE989AFB}" presName="parentText" presStyleLbl="node1" presStyleIdx="2" presStyleCnt="3">
        <dgm:presLayoutVars>
          <dgm:chMax val="0"/>
          <dgm:bulletEnabled val="1"/>
        </dgm:presLayoutVars>
      </dgm:prSet>
      <dgm:spPr/>
      <dgm:t>
        <a:bodyPr/>
        <a:lstStyle/>
        <a:p>
          <a:endParaRPr lang="en-US"/>
        </a:p>
      </dgm:t>
    </dgm:pt>
    <dgm:pt modelId="{EBD4362C-9A66-4E70-84B9-B6DAF70B1A5D}" type="pres">
      <dgm:prSet presAssocID="{E2B0EF26-B570-4358-BB49-2000DE989AFB}" presName="negativeSpace" presStyleCnt="0"/>
      <dgm:spPr/>
    </dgm:pt>
    <dgm:pt modelId="{8D5782ED-C8F8-411F-BC1D-D682DD2481B5}" type="pres">
      <dgm:prSet presAssocID="{E2B0EF26-B570-4358-BB49-2000DE989AFB}" presName="childText" presStyleLbl="conFgAcc1" presStyleIdx="2" presStyleCnt="3">
        <dgm:presLayoutVars>
          <dgm:bulletEnabled val="1"/>
        </dgm:presLayoutVars>
      </dgm:prSet>
      <dgm:spPr/>
    </dgm:pt>
  </dgm:ptLst>
  <dgm:cxnLst>
    <dgm:cxn modelId="{2E2EE47C-AA05-4C82-A30D-8CE9273C567F}" type="presOf" srcId="{F28734BB-2426-4BA0-AC7F-BD8BF19CFE0A}" destId="{40D2AF85-2AF0-4F72-9081-E7E0B75A54D0}" srcOrd="1" destOrd="0" presId="urn:microsoft.com/office/officeart/2005/8/layout/list1"/>
    <dgm:cxn modelId="{98FAD9DD-43EC-44A1-BFDC-697575D6F06A}" type="presOf" srcId="{F28734BB-2426-4BA0-AC7F-BD8BF19CFE0A}" destId="{310F0568-D0F8-4713-9A19-42A99266ED6C}" srcOrd="0" destOrd="0" presId="urn:microsoft.com/office/officeart/2005/8/layout/list1"/>
    <dgm:cxn modelId="{C9477B74-AC3C-41E4-A0CB-FD08A02F824A}" srcId="{26317E46-B8C3-4120-8E72-ED3FB39BA274}" destId="{F28734BB-2426-4BA0-AC7F-BD8BF19CFE0A}" srcOrd="0" destOrd="0" parTransId="{0C61EDA4-76A4-4928-9465-1E3CDE9BA338}" sibTransId="{8F89AA31-84B3-4729-AD94-35CB617DB59F}"/>
    <dgm:cxn modelId="{19BDE930-ECBC-4D88-A090-D49D155602B5}" srcId="{26317E46-B8C3-4120-8E72-ED3FB39BA274}" destId="{21D79FB7-4631-49F5-B137-522666DF2BAF}" srcOrd="1" destOrd="0" parTransId="{25579E01-85EB-4BC3-B87F-7814F8E2B8A0}" sibTransId="{1346B44C-3E49-4F0A-9339-F717B9AA41C9}"/>
    <dgm:cxn modelId="{CF5F0E6F-147C-4605-A538-55B5984E9254}" type="presOf" srcId="{26317E46-B8C3-4120-8E72-ED3FB39BA274}" destId="{7AF9DA0B-D5DB-4FF3-8D77-1E4E2B244BCF}" srcOrd="0" destOrd="0" presId="urn:microsoft.com/office/officeart/2005/8/layout/list1"/>
    <dgm:cxn modelId="{92F54BDC-D902-4698-ABC0-E4BDEF0FA2CA}" type="presOf" srcId="{E2B0EF26-B570-4358-BB49-2000DE989AFB}" destId="{47316C68-B818-4059-BEDF-2AADB4DECDBE}" srcOrd="0" destOrd="0" presId="urn:microsoft.com/office/officeart/2005/8/layout/list1"/>
    <dgm:cxn modelId="{C70F9024-A772-449F-8C61-2A612268B9DD}" type="presOf" srcId="{E2B0EF26-B570-4358-BB49-2000DE989AFB}" destId="{92332268-8582-4D4C-9980-FA312394869A}" srcOrd="1" destOrd="0" presId="urn:microsoft.com/office/officeart/2005/8/layout/list1"/>
    <dgm:cxn modelId="{56550F39-51EF-44A2-AAB6-99B372C0447C}" type="presOf" srcId="{21D79FB7-4631-49F5-B137-522666DF2BAF}" destId="{C535BB76-DF1C-4205-AA81-A4545AD947A2}" srcOrd="1" destOrd="0" presId="urn:microsoft.com/office/officeart/2005/8/layout/list1"/>
    <dgm:cxn modelId="{C6A4AE63-07D3-4C90-A4C3-7B2EFC8A38BD}" srcId="{26317E46-B8C3-4120-8E72-ED3FB39BA274}" destId="{E2B0EF26-B570-4358-BB49-2000DE989AFB}" srcOrd="2" destOrd="0" parTransId="{6A568079-2E55-4CD1-BC66-1A4E2EC16D07}" sibTransId="{648946ED-EE5F-47CA-98F0-810C2B8C2DF0}"/>
    <dgm:cxn modelId="{828BC3AB-B922-48D2-9369-4D1121762C45}" type="presOf" srcId="{21D79FB7-4631-49F5-B137-522666DF2BAF}" destId="{3DECBEBB-2640-42F0-9BFE-A3EAB1915BB4}" srcOrd="0" destOrd="0" presId="urn:microsoft.com/office/officeart/2005/8/layout/list1"/>
    <dgm:cxn modelId="{677D68C4-C58E-42E2-B496-035C7A8B2E9D}" type="presParOf" srcId="{7AF9DA0B-D5DB-4FF3-8D77-1E4E2B244BCF}" destId="{D806FA0D-3151-432E-9062-AD3E9CE5AA83}" srcOrd="0" destOrd="0" presId="urn:microsoft.com/office/officeart/2005/8/layout/list1"/>
    <dgm:cxn modelId="{45F81A01-2D45-43D2-AE8F-30D38FE9D7BE}" type="presParOf" srcId="{D806FA0D-3151-432E-9062-AD3E9CE5AA83}" destId="{310F0568-D0F8-4713-9A19-42A99266ED6C}" srcOrd="0" destOrd="0" presId="urn:microsoft.com/office/officeart/2005/8/layout/list1"/>
    <dgm:cxn modelId="{EEA4DC85-41E7-41AD-A0D0-D749D7617C45}" type="presParOf" srcId="{D806FA0D-3151-432E-9062-AD3E9CE5AA83}" destId="{40D2AF85-2AF0-4F72-9081-E7E0B75A54D0}" srcOrd="1" destOrd="0" presId="urn:microsoft.com/office/officeart/2005/8/layout/list1"/>
    <dgm:cxn modelId="{ECD6532B-9B1C-4A30-A4EC-550AE419E04E}" type="presParOf" srcId="{7AF9DA0B-D5DB-4FF3-8D77-1E4E2B244BCF}" destId="{7276D625-3DD8-4673-9FC9-145AFD049AE7}" srcOrd="1" destOrd="0" presId="urn:microsoft.com/office/officeart/2005/8/layout/list1"/>
    <dgm:cxn modelId="{54C07FE1-C3CD-4135-9082-ED01EC6EC91E}" type="presParOf" srcId="{7AF9DA0B-D5DB-4FF3-8D77-1E4E2B244BCF}" destId="{DB5451FC-63BD-4426-853C-8BA4576DEAA2}" srcOrd="2" destOrd="0" presId="urn:microsoft.com/office/officeart/2005/8/layout/list1"/>
    <dgm:cxn modelId="{2382FCDA-D013-45B8-ABD9-6EDD4666D3C0}" type="presParOf" srcId="{7AF9DA0B-D5DB-4FF3-8D77-1E4E2B244BCF}" destId="{DB3A312B-AA4D-4EC4-8F41-3A6AFC96B64A}" srcOrd="3" destOrd="0" presId="urn:microsoft.com/office/officeart/2005/8/layout/list1"/>
    <dgm:cxn modelId="{989A58D0-16DC-417C-ACCC-1794CAF2C596}" type="presParOf" srcId="{7AF9DA0B-D5DB-4FF3-8D77-1E4E2B244BCF}" destId="{D6C94D51-49FB-48A5-AC5D-85E2D27F286A}" srcOrd="4" destOrd="0" presId="urn:microsoft.com/office/officeart/2005/8/layout/list1"/>
    <dgm:cxn modelId="{83A2BBC0-DA67-4EA1-811B-4344D1380A7C}" type="presParOf" srcId="{D6C94D51-49FB-48A5-AC5D-85E2D27F286A}" destId="{3DECBEBB-2640-42F0-9BFE-A3EAB1915BB4}" srcOrd="0" destOrd="0" presId="urn:microsoft.com/office/officeart/2005/8/layout/list1"/>
    <dgm:cxn modelId="{2CCCDF2D-7AE4-4826-9B86-BF9B811AFBAD}" type="presParOf" srcId="{D6C94D51-49FB-48A5-AC5D-85E2D27F286A}" destId="{C535BB76-DF1C-4205-AA81-A4545AD947A2}" srcOrd="1" destOrd="0" presId="urn:microsoft.com/office/officeart/2005/8/layout/list1"/>
    <dgm:cxn modelId="{C57FE617-4287-4A53-92FC-8C868872B7E9}" type="presParOf" srcId="{7AF9DA0B-D5DB-4FF3-8D77-1E4E2B244BCF}" destId="{868B16D2-AE62-4A64-A451-88A301749D85}" srcOrd="5" destOrd="0" presId="urn:microsoft.com/office/officeart/2005/8/layout/list1"/>
    <dgm:cxn modelId="{ADB3FD43-CE17-41AD-B670-A06E9B5D4FF5}" type="presParOf" srcId="{7AF9DA0B-D5DB-4FF3-8D77-1E4E2B244BCF}" destId="{82F53582-A302-4C0F-BD73-FD7C15F595B5}" srcOrd="6" destOrd="0" presId="urn:microsoft.com/office/officeart/2005/8/layout/list1"/>
    <dgm:cxn modelId="{B0F9C07A-4DA2-4532-B6FA-F9A5AA1590B7}" type="presParOf" srcId="{7AF9DA0B-D5DB-4FF3-8D77-1E4E2B244BCF}" destId="{ABF4C2C1-B708-46C5-8154-A5152C842CA1}" srcOrd="7" destOrd="0" presId="urn:microsoft.com/office/officeart/2005/8/layout/list1"/>
    <dgm:cxn modelId="{C037D497-40C4-4FC9-B7A1-69814DF9E7E0}" type="presParOf" srcId="{7AF9DA0B-D5DB-4FF3-8D77-1E4E2B244BCF}" destId="{1AAA7469-AA3C-46C0-B357-C1C06ADDA559}" srcOrd="8" destOrd="0" presId="urn:microsoft.com/office/officeart/2005/8/layout/list1"/>
    <dgm:cxn modelId="{3B7F8317-A7A7-45E1-97A3-D40165AA0AB5}" type="presParOf" srcId="{1AAA7469-AA3C-46C0-B357-C1C06ADDA559}" destId="{47316C68-B818-4059-BEDF-2AADB4DECDBE}" srcOrd="0" destOrd="0" presId="urn:microsoft.com/office/officeart/2005/8/layout/list1"/>
    <dgm:cxn modelId="{F03AAF10-44C3-4B08-8553-6EC02915CBB0}" type="presParOf" srcId="{1AAA7469-AA3C-46C0-B357-C1C06ADDA559}" destId="{92332268-8582-4D4C-9980-FA312394869A}" srcOrd="1" destOrd="0" presId="urn:microsoft.com/office/officeart/2005/8/layout/list1"/>
    <dgm:cxn modelId="{0FEEED05-B84F-4A4B-86C0-34F02C09655B}" type="presParOf" srcId="{7AF9DA0B-D5DB-4FF3-8D77-1E4E2B244BCF}" destId="{EBD4362C-9A66-4E70-84B9-B6DAF70B1A5D}" srcOrd="9" destOrd="0" presId="urn:microsoft.com/office/officeart/2005/8/layout/list1"/>
    <dgm:cxn modelId="{E5AD7A90-0C48-4FBF-B9BC-2A92CCA5979F}" type="presParOf" srcId="{7AF9DA0B-D5DB-4FF3-8D77-1E4E2B244BCF}" destId="{8D5782ED-C8F8-411F-BC1D-D682DD2481B5}"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B5451FC-63BD-4426-853C-8BA4576DEAA2}">
      <dsp:nvSpPr>
        <dsp:cNvPr id="0" name=""/>
        <dsp:cNvSpPr/>
      </dsp:nvSpPr>
      <dsp:spPr>
        <a:xfrm>
          <a:off x="0" y="502559"/>
          <a:ext cx="7505371" cy="831600"/>
        </a:xfrm>
        <a:prstGeom prst="rect">
          <a:avLst/>
        </a:prstGeom>
        <a:solidFill>
          <a:schemeClr val="lt1">
            <a:alpha val="90000"/>
            <a:hueOff val="0"/>
            <a:satOff val="0"/>
            <a:lumOff val="0"/>
            <a:alphaOff val="0"/>
          </a:schemeClr>
        </a:solidFill>
        <a:ln w="9525" cap="flat" cmpd="sng" algn="ctr">
          <a:solidFill>
            <a:schemeClr val="accent2">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sp>
    <dsp:sp modelId="{40D2AF85-2AF0-4F72-9081-E7E0B75A54D0}">
      <dsp:nvSpPr>
        <dsp:cNvPr id="0" name=""/>
        <dsp:cNvSpPr/>
      </dsp:nvSpPr>
      <dsp:spPr>
        <a:xfrm>
          <a:off x="375268" y="15479"/>
          <a:ext cx="5253759" cy="974160"/>
        </a:xfrm>
        <a:prstGeom prst="roundRect">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98580" tIns="0" rIns="198580" bIns="0" numCol="1" spcCol="1270" anchor="ctr" anchorCtr="0">
          <a:noAutofit/>
        </a:bodyPr>
        <a:lstStyle/>
        <a:p>
          <a:pPr lvl="0" algn="l" defTabSz="1466850" rtl="0">
            <a:lnSpc>
              <a:spcPct val="90000"/>
            </a:lnSpc>
            <a:spcBef>
              <a:spcPct val="0"/>
            </a:spcBef>
            <a:spcAft>
              <a:spcPct val="35000"/>
            </a:spcAft>
          </a:pPr>
          <a:r>
            <a:rPr lang="en-US" sz="3300" kern="1200" dirty="0" smtClean="0"/>
            <a:t>Chemical Hazards </a:t>
          </a:r>
          <a:endParaRPr lang="en-US" sz="3300" kern="1200" dirty="0"/>
        </a:p>
      </dsp:txBody>
      <dsp:txXfrm>
        <a:off x="422823" y="63034"/>
        <a:ext cx="5158649" cy="879050"/>
      </dsp:txXfrm>
    </dsp:sp>
    <dsp:sp modelId="{82F53582-A302-4C0F-BD73-FD7C15F595B5}">
      <dsp:nvSpPr>
        <dsp:cNvPr id="0" name=""/>
        <dsp:cNvSpPr/>
      </dsp:nvSpPr>
      <dsp:spPr>
        <a:xfrm>
          <a:off x="0" y="1999440"/>
          <a:ext cx="7505371" cy="831600"/>
        </a:xfrm>
        <a:prstGeom prst="rect">
          <a:avLst/>
        </a:prstGeom>
        <a:solidFill>
          <a:schemeClr val="lt1">
            <a:alpha val="90000"/>
            <a:hueOff val="0"/>
            <a:satOff val="0"/>
            <a:lumOff val="0"/>
            <a:alphaOff val="0"/>
          </a:schemeClr>
        </a:solidFill>
        <a:ln w="9525" cap="flat" cmpd="sng" algn="ctr">
          <a:solidFill>
            <a:schemeClr val="accent2">
              <a:hueOff val="2340759"/>
              <a:satOff val="-2919"/>
              <a:lumOff val="686"/>
              <a:alphaOff val="0"/>
            </a:schemeClr>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sp>
    <dsp:sp modelId="{C535BB76-DF1C-4205-AA81-A4545AD947A2}">
      <dsp:nvSpPr>
        <dsp:cNvPr id="0" name=""/>
        <dsp:cNvSpPr/>
      </dsp:nvSpPr>
      <dsp:spPr>
        <a:xfrm>
          <a:off x="375268" y="1512360"/>
          <a:ext cx="5253759" cy="974160"/>
        </a:xfrm>
        <a:prstGeom prst="roundRect">
          <a:avLst/>
        </a:prstGeom>
        <a:gradFill rotWithShape="0">
          <a:gsLst>
            <a:gs pos="0">
              <a:schemeClr val="accent2">
                <a:hueOff val="2340759"/>
                <a:satOff val="-2919"/>
                <a:lumOff val="686"/>
                <a:alphaOff val="0"/>
                <a:shade val="51000"/>
                <a:satMod val="130000"/>
              </a:schemeClr>
            </a:gs>
            <a:gs pos="80000">
              <a:schemeClr val="accent2">
                <a:hueOff val="2340759"/>
                <a:satOff val="-2919"/>
                <a:lumOff val="686"/>
                <a:alphaOff val="0"/>
                <a:shade val="93000"/>
                <a:satMod val="130000"/>
              </a:schemeClr>
            </a:gs>
            <a:gs pos="100000">
              <a:schemeClr val="accent2">
                <a:hueOff val="2340759"/>
                <a:satOff val="-2919"/>
                <a:lumOff val="686"/>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98580" tIns="0" rIns="198580" bIns="0" numCol="1" spcCol="1270" anchor="ctr" anchorCtr="0">
          <a:noAutofit/>
        </a:bodyPr>
        <a:lstStyle/>
        <a:p>
          <a:pPr lvl="0" algn="l" defTabSz="1466850" rtl="0">
            <a:lnSpc>
              <a:spcPct val="90000"/>
            </a:lnSpc>
            <a:spcBef>
              <a:spcPct val="0"/>
            </a:spcBef>
            <a:spcAft>
              <a:spcPct val="35000"/>
            </a:spcAft>
          </a:pPr>
          <a:r>
            <a:rPr lang="en-US" sz="3300" kern="1200" dirty="0" smtClean="0"/>
            <a:t>Physical Hazards </a:t>
          </a:r>
          <a:endParaRPr lang="en-US" sz="3300" kern="1200" dirty="0"/>
        </a:p>
      </dsp:txBody>
      <dsp:txXfrm>
        <a:off x="422823" y="1559915"/>
        <a:ext cx="5158649" cy="879050"/>
      </dsp:txXfrm>
    </dsp:sp>
    <dsp:sp modelId="{8D5782ED-C8F8-411F-BC1D-D682DD2481B5}">
      <dsp:nvSpPr>
        <dsp:cNvPr id="0" name=""/>
        <dsp:cNvSpPr/>
      </dsp:nvSpPr>
      <dsp:spPr>
        <a:xfrm>
          <a:off x="0" y="3496320"/>
          <a:ext cx="7505371" cy="831600"/>
        </a:xfrm>
        <a:prstGeom prst="rect">
          <a:avLst/>
        </a:prstGeom>
        <a:solidFill>
          <a:schemeClr val="lt1">
            <a:alpha val="90000"/>
            <a:hueOff val="0"/>
            <a:satOff val="0"/>
            <a:lumOff val="0"/>
            <a:alphaOff val="0"/>
          </a:schemeClr>
        </a:solidFill>
        <a:ln w="9525" cap="flat" cmpd="sng" algn="ctr">
          <a:solidFill>
            <a:schemeClr val="accent2">
              <a:hueOff val="4681519"/>
              <a:satOff val="-5839"/>
              <a:lumOff val="1373"/>
              <a:alphaOff val="0"/>
            </a:schemeClr>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sp>
    <dsp:sp modelId="{92332268-8582-4D4C-9980-FA312394869A}">
      <dsp:nvSpPr>
        <dsp:cNvPr id="0" name=""/>
        <dsp:cNvSpPr/>
      </dsp:nvSpPr>
      <dsp:spPr>
        <a:xfrm>
          <a:off x="375268" y="3009240"/>
          <a:ext cx="5253759" cy="974160"/>
        </a:xfrm>
        <a:prstGeom prst="roundRect">
          <a:avLst/>
        </a:prstGeom>
        <a:gradFill rotWithShape="0">
          <a:gsLst>
            <a:gs pos="0">
              <a:schemeClr val="accent2">
                <a:hueOff val="4681519"/>
                <a:satOff val="-5839"/>
                <a:lumOff val="1373"/>
                <a:alphaOff val="0"/>
                <a:shade val="51000"/>
                <a:satMod val="130000"/>
              </a:schemeClr>
            </a:gs>
            <a:gs pos="80000">
              <a:schemeClr val="accent2">
                <a:hueOff val="4681519"/>
                <a:satOff val="-5839"/>
                <a:lumOff val="1373"/>
                <a:alphaOff val="0"/>
                <a:shade val="93000"/>
                <a:satMod val="130000"/>
              </a:schemeClr>
            </a:gs>
            <a:gs pos="100000">
              <a:schemeClr val="accent2">
                <a:hueOff val="4681519"/>
                <a:satOff val="-5839"/>
                <a:lumOff val="1373"/>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98580" tIns="0" rIns="198580" bIns="0" numCol="1" spcCol="1270" anchor="ctr" anchorCtr="0">
          <a:noAutofit/>
        </a:bodyPr>
        <a:lstStyle/>
        <a:p>
          <a:pPr lvl="0" algn="l" defTabSz="1466850" rtl="0">
            <a:lnSpc>
              <a:spcPct val="90000"/>
            </a:lnSpc>
            <a:spcBef>
              <a:spcPct val="0"/>
            </a:spcBef>
            <a:spcAft>
              <a:spcPct val="35000"/>
            </a:spcAft>
          </a:pPr>
          <a:r>
            <a:rPr lang="en-US" sz="3300" kern="1200" dirty="0" smtClean="0"/>
            <a:t>Biological Hazards</a:t>
          </a:r>
          <a:endParaRPr lang="en-US" sz="3300" kern="1200" dirty="0"/>
        </a:p>
      </dsp:txBody>
      <dsp:txXfrm>
        <a:off x="422823" y="3056795"/>
        <a:ext cx="5158649" cy="879050"/>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51288" cy="342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165725" y="0"/>
            <a:ext cx="3951288" cy="342900"/>
          </a:xfrm>
          <a:prstGeom prst="rect">
            <a:avLst/>
          </a:prstGeom>
        </p:spPr>
        <p:txBody>
          <a:bodyPr vert="horz" lIns="91440" tIns="45720" rIns="91440" bIns="45720" rtlCol="0"/>
          <a:lstStyle>
            <a:lvl1pPr algn="r">
              <a:defRPr sz="1200"/>
            </a:lvl1pPr>
          </a:lstStyle>
          <a:p>
            <a:fld id="{D8D4479D-79B0-4029-AD8B-BE906DC48C8E}" type="datetimeFigureOut">
              <a:rPr lang="en-US" smtClean="0"/>
              <a:t>2/7/2022</a:t>
            </a:fld>
            <a:endParaRPr lang="en-US"/>
          </a:p>
        </p:txBody>
      </p:sp>
      <p:sp>
        <p:nvSpPr>
          <p:cNvPr id="4" name="Slide Image Placeholder 3"/>
          <p:cNvSpPr>
            <a:spLocks noGrp="1" noRot="1" noChangeAspect="1"/>
          </p:cNvSpPr>
          <p:nvPr>
            <p:ph type="sldImg" idx="2"/>
          </p:nvPr>
        </p:nvSpPr>
        <p:spPr>
          <a:xfrm>
            <a:off x="3019425" y="854075"/>
            <a:ext cx="3079750" cy="2306638"/>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11225" y="3287713"/>
            <a:ext cx="7296150" cy="2690812"/>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489700"/>
            <a:ext cx="3951288" cy="3429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165725" y="6489700"/>
            <a:ext cx="3951288" cy="342900"/>
          </a:xfrm>
          <a:prstGeom prst="rect">
            <a:avLst/>
          </a:prstGeom>
        </p:spPr>
        <p:txBody>
          <a:bodyPr vert="horz" lIns="91440" tIns="45720" rIns="91440" bIns="45720" rtlCol="0" anchor="b"/>
          <a:lstStyle>
            <a:lvl1pPr algn="r">
              <a:defRPr sz="1200"/>
            </a:lvl1pPr>
          </a:lstStyle>
          <a:p>
            <a:fld id="{619477F0-C7C5-41EC-9E77-44D6E6694DE7}" type="slidenum">
              <a:rPr lang="en-US" smtClean="0"/>
              <a:t>‹#›</a:t>
            </a:fld>
            <a:endParaRPr lang="en-US"/>
          </a:p>
        </p:txBody>
      </p:sp>
    </p:spTree>
    <p:extLst>
      <p:ext uri="{BB962C8B-B14F-4D97-AF65-F5344CB8AC3E}">
        <p14:creationId xmlns:p14="http://schemas.microsoft.com/office/powerpoint/2010/main" val="34252505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3236722" y="2486913"/>
            <a:ext cx="2645155" cy="695960"/>
          </a:xfrm>
          <a:prstGeom prst="rect">
            <a:avLst/>
          </a:prstGeom>
        </p:spPr>
        <p:txBody>
          <a:bodyPr wrap="square" lIns="0" tIns="0" rIns="0" bIns="0">
            <a:spAutoFit/>
          </a:bodyPr>
          <a:lstStyle>
            <a:lvl1pPr>
              <a:defRPr b="0" i="0">
                <a:solidFill>
                  <a:schemeClr val="tx1"/>
                </a:solidFill>
              </a:defRPr>
            </a:lvl1pPr>
          </a:lstStyle>
          <a:p>
            <a:endParaRPr/>
          </a:p>
        </p:txBody>
      </p:sp>
      <p:sp>
        <p:nvSpPr>
          <p:cNvPr id="3" name="Holder 3"/>
          <p:cNvSpPr>
            <a:spLocks noGrp="1"/>
          </p:cNvSpPr>
          <p:nvPr>
            <p:ph type="subTitle" idx="4"/>
          </p:nvPr>
        </p:nvSpPr>
        <p:spPr>
          <a:xfrm>
            <a:off x="2324484" y="3875802"/>
            <a:ext cx="4469631" cy="1028700"/>
          </a:xfrm>
          <a:prstGeom prst="rect">
            <a:avLst/>
          </a:prstGeom>
        </p:spPr>
        <p:txBody>
          <a:bodyPr wrap="square" lIns="0" tIns="0" rIns="0" bIns="0">
            <a:spAutoFit/>
          </a:bodyPr>
          <a:lstStyle>
            <a:lvl1pPr>
              <a:defRPr sz="3350" b="0" i="1">
                <a:solidFill>
                  <a:srgbClr val="9A9A65"/>
                </a:solidFill>
                <a:latin typeface="Arial Rounded MT Bold"/>
                <a:cs typeface="Arial Rounded MT Bold"/>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2/7/2022</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000" b="1" i="0">
                <a:solidFill>
                  <a:srgbClr val="9A9A65"/>
                </a:solidFill>
                <a:latin typeface="Arial Rounded MT Bold"/>
                <a:cs typeface="Arial Rounded MT Bold"/>
              </a:defRPr>
            </a:lvl1pPr>
          </a:lstStyle>
          <a:p>
            <a:endParaRPr/>
          </a:p>
        </p:txBody>
      </p:sp>
      <p:sp>
        <p:nvSpPr>
          <p:cNvPr id="3" name="Holder 3"/>
          <p:cNvSpPr>
            <a:spLocks noGrp="1"/>
          </p:cNvSpPr>
          <p:nvPr>
            <p:ph type="body" idx="1"/>
          </p:nvPr>
        </p:nvSpPr>
        <p:spPr/>
        <p:txBody>
          <a:bodyPr lIns="0" tIns="0" rIns="0" bIns="0"/>
          <a:lstStyle>
            <a:lvl1pPr>
              <a:defRPr b="0" i="0">
                <a:solidFill>
                  <a:schemeClr val="tx1"/>
                </a:solidFill>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2/7/2022</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000" b="1" i="0">
                <a:solidFill>
                  <a:srgbClr val="9A9A65"/>
                </a:solidFill>
                <a:latin typeface="Arial Rounded MT Bold"/>
                <a:cs typeface="Arial Rounded MT Bold"/>
              </a:defRPr>
            </a:lvl1pPr>
          </a:lstStyle>
          <a:p>
            <a:endParaRPr/>
          </a:p>
        </p:txBody>
      </p:sp>
      <p:sp>
        <p:nvSpPr>
          <p:cNvPr id="3" name="Holder 3"/>
          <p:cNvSpPr>
            <a:spLocks noGrp="1"/>
          </p:cNvSpPr>
          <p:nvPr>
            <p:ph sz="half" idx="2"/>
          </p:nvPr>
        </p:nvSpPr>
        <p:spPr>
          <a:xfrm>
            <a:off x="455930" y="1571498"/>
            <a:ext cx="3966591" cy="4509516"/>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4696079" y="1571498"/>
            <a:ext cx="3966591" cy="4509516"/>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2/7/2022</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000" b="1" i="0">
                <a:solidFill>
                  <a:srgbClr val="9A9A65"/>
                </a:solidFill>
                <a:latin typeface="Arial Rounded MT Bold"/>
                <a:cs typeface="Arial Rounded MT Bold"/>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2/7/2022</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2/7/2022</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806614" y="153669"/>
            <a:ext cx="7505371" cy="1245235"/>
          </a:xfrm>
          <a:prstGeom prst="rect">
            <a:avLst/>
          </a:prstGeom>
        </p:spPr>
        <p:txBody>
          <a:bodyPr wrap="square" lIns="0" tIns="0" rIns="0" bIns="0">
            <a:spAutoFit/>
          </a:bodyPr>
          <a:lstStyle>
            <a:lvl1pPr>
              <a:defRPr sz="4000" b="1" i="0">
                <a:solidFill>
                  <a:srgbClr val="9A9A65"/>
                </a:solidFill>
                <a:latin typeface="Arial Rounded MT Bold"/>
                <a:cs typeface="Arial Rounded MT Bold"/>
              </a:defRPr>
            </a:lvl1pPr>
          </a:lstStyle>
          <a:p>
            <a:endParaRPr/>
          </a:p>
        </p:txBody>
      </p:sp>
      <p:sp>
        <p:nvSpPr>
          <p:cNvPr id="3" name="Holder 3"/>
          <p:cNvSpPr>
            <a:spLocks noGrp="1"/>
          </p:cNvSpPr>
          <p:nvPr>
            <p:ph type="body" idx="1"/>
          </p:nvPr>
        </p:nvSpPr>
        <p:spPr>
          <a:xfrm>
            <a:off x="658812" y="1571688"/>
            <a:ext cx="7815580" cy="4747260"/>
          </a:xfrm>
          <a:prstGeom prst="rect">
            <a:avLst/>
          </a:prstGeom>
        </p:spPr>
        <p:txBody>
          <a:bodyPr wrap="square" lIns="0" tIns="0" rIns="0" bIns="0">
            <a:spAutoFit/>
          </a:bodyPr>
          <a:lstStyle>
            <a:lvl1pPr>
              <a:defRPr b="0" i="0">
                <a:solidFill>
                  <a:schemeClr val="tx1"/>
                </a:solidFill>
              </a:defRPr>
            </a:lvl1pPr>
          </a:lstStyle>
          <a:p>
            <a:endParaRPr/>
          </a:p>
        </p:txBody>
      </p:sp>
      <p:sp>
        <p:nvSpPr>
          <p:cNvPr id="4" name="Holder 4"/>
          <p:cNvSpPr>
            <a:spLocks noGrp="1"/>
          </p:cNvSpPr>
          <p:nvPr>
            <p:ph type="ftr" sz="quarter" idx="5"/>
          </p:nvPr>
        </p:nvSpPr>
        <p:spPr>
          <a:xfrm>
            <a:off x="3100324" y="6354318"/>
            <a:ext cx="2917952" cy="34163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455930" y="6354318"/>
            <a:ext cx="2097278" cy="34163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2/7/2022</a:t>
            </a:fld>
            <a:endParaRPr lang="en-US"/>
          </a:p>
        </p:txBody>
      </p:sp>
      <p:sp>
        <p:nvSpPr>
          <p:cNvPr id="6" name="Holder 6"/>
          <p:cNvSpPr>
            <a:spLocks noGrp="1"/>
          </p:cNvSpPr>
          <p:nvPr>
            <p:ph type="sldNum" sz="quarter" idx="7"/>
          </p:nvPr>
        </p:nvSpPr>
        <p:spPr>
          <a:xfrm>
            <a:off x="6565392" y="6354318"/>
            <a:ext cx="2097278" cy="34163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0" y="0"/>
            <a:ext cx="5702300" cy="1267526"/>
          </a:xfrm>
          <a:prstGeom prst="rect">
            <a:avLst/>
          </a:prstGeom>
        </p:spPr>
        <p:txBody>
          <a:bodyPr vert="horz" wrap="square" lIns="0" tIns="12065" rIns="0" bIns="0" rtlCol="0">
            <a:spAutoFit/>
          </a:bodyPr>
          <a:lstStyle/>
          <a:p>
            <a:pPr marL="12700" marR="5080">
              <a:lnSpc>
                <a:spcPct val="113199"/>
              </a:lnSpc>
              <a:spcBef>
                <a:spcPts val="95"/>
              </a:spcBef>
            </a:pPr>
            <a:r>
              <a:rPr sz="2400" b="0" spc="-5" dirty="0">
                <a:solidFill>
                  <a:srgbClr val="000000"/>
                </a:solidFill>
                <a:latin typeface="Arial Rounded MT Bold"/>
                <a:cs typeface="Arial Rounded MT Bold"/>
              </a:rPr>
              <a:t>University of Salahaddin </a:t>
            </a:r>
            <a:r>
              <a:rPr sz="2400" b="0" dirty="0">
                <a:solidFill>
                  <a:srgbClr val="000000"/>
                </a:solidFill>
                <a:latin typeface="Arial Rounded MT Bold"/>
                <a:cs typeface="Arial Rounded MT Bold"/>
              </a:rPr>
              <a:t>- </a:t>
            </a:r>
            <a:r>
              <a:rPr sz="2400" b="0" spc="-5" dirty="0">
                <a:solidFill>
                  <a:srgbClr val="000000"/>
                </a:solidFill>
                <a:latin typeface="Arial Rounded MT Bold"/>
                <a:cs typeface="Arial Rounded MT Bold"/>
              </a:rPr>
              <a:t>Erbil  College of</a:t>
            </a:r>
            <a:r>
              <a:rPr sz="2400" b="0" spc="-20" dirty="0">
                <a:solidFill>
                  <a:srgbClr val="000000"/>
                </a:solidFill>
                <a:latin typeface="Arial Rounded MT Bold"/>
                <a:cs typeface="Arial Rounded MT Bold"/>
              </a:rPr>
              <a:t> </a:t>
            </a:r>
            <a:r>
              <a:rPr sz="2400" b="0" spc="-5" dirty="0">
                <a:solidFill>
                  <a:srgbClr val="000000"/>
                </a:solidFill>
                <a:latin typeface="Arial Rounded MT Bold"/>
                <a:cs typeface="Arial Rounded MT Bold"/>
              </a:rPr>
              <a:t>Science</a:t>
            </a:r>
            <a:endParaRPr sz="2400" dirty="0">
              <a:latin typeface="Arial Rounded MT Bold"/>
              <a:cs typeface="Arial Rounded MT Bold"/>
            </a:endParaRPr>
          </a:p>
          <a:p>
            <a:pPr marL="12700">
              <a:lnSpc>
                <a:spcPct val="100000"/>
              </a:lnSpc>
              <a:spcBef>
                <a:spcPts val="445"/>
              </a:spcBef>
            </a:pPr>
            <a:r>
              <a:rPr sz="2400" b="0" spc="-5" dirty="0">
                <a:solidFill>
                  <a:srgbClr val="000000"/>
                </a:solidFill>
                <a:latin typeface="Arial Rounded MT Bold"/>
                <a:cs typeface="Arial Rounded MT Bold"/>
              </a:rPr>
              <a:t>Env. Science and Health</a:t>
            </a:r>
            <a:r>
              <a:rPr sz="2400" b="0" spc="-55" dirty="0">
                <a:solidFill>
                  <a:srgbClr val="000000"/>
                </a:solidFill>
                <a:latin typeface="Arial Rounded MT Bold"/>
                <a:cs typeface="Arial Rounded MT Bold"/>
              </a:rPr>
              <a:t> </a:t>
            </a:r>
            <a:r>
              <a:rPr sz="2400" b="0" spc="-5" dirty="0">
                <a:solidFill>
                  <a:srgbClr val="000000"/>
                </a:solidFill>
                <a:latin typeface="Arial Rounded MT Bold"/>
                <a:cs typeface="Arial Rounded MT Bold"/>
              </a:rPr>
              <a:t>Dept.</a:t>
            </a:r>
            <a:endParaRPr sz="2400" dirty="0">
              <a:latin typeface="Arial Rounded MT Bold"/>
              <a:cs typeface="Arial Rounded MT Bold"/>
            </a:endParaRPr>
          </a:p>
        </p:txBody>
      </p:sp>
      <p:sp>
        <p:nvSpPr>
          <p:cNvPr id="3" name="object 3"/>
          <p:cNvSpPr txBox="1"/>
          <p:nvPr/>
        </p:nvSpPr>
        <p:spPr>
          <a:xfrm>
            <a:off x="0" y="2894736"/>
            <a:ext cx="9118600" cy="1366400"/>
          </a:xfrm>
          <a:prstGeom prst="rect">
            <a:avLst/>
          </a:prstGeom>
        </p:spPr>
        <p:style>
          <a:lnRef idx="2">
            <a:schemeClr val="accent2"/>
          </a:lnRef>
          <a:fillRef idx="1">
            <a:schemeClr val="lt1"/>
          </a:fillRef>
          <a:effectRef idx="0">
            <a:schemeClr val="accent2"/>
          </a:effectRef>
          <a:fontRef idx="minor">
            <a:schemeClr val="dk1"/>
          </a:fontRef>
        </p:style>
        <p:txBody>
          <a:bodyPr vert="horz" wrap="square" lIns="0" tIns="12065" rIns="0" bIns="0" rtlCol="0">
            <a:spAutoFit/>
          </a:bodyPr>
          <a:lstStyle/>
          <a:p>
            <a:pPr marL="12700" marR="5080" indent="-100330" algn="ctr">
              <a:lnSpc>
                <a:spcPct val="100000"/>
              </a:lnSpc>
              <a:spcBef>
                <a:spcPts val="95"/>
              </a:spcBef>
            </a:pPr>
            <a:r>
              <a:rPr sz="4400" b="1" dirty="0">
                <a:ln w="22225">
                  <a:solidFill>
                    <a:schemeClr val="accent2"/>
                  </a:solidFill>
                  <a:prstDash val="solid"/>
                </a:ln>
                <a:solidFill>
                  <a:schemeClr val="accent2">
                    <a:lumMod val="40000"/>
                    <a:lumOff val="60000"/>
                  </a:schemeClr>
                </a:solidFill>
                <a:latin typeface="Arial Rounded MT Bold"/>
                <a:cs typeface="Arial Rounded MT Bold"/>
              </a:rPr>
              <a:t>Introduction to  Industrial </a:t>
            </a:r>
            <a:r>
              <a:rPr sz="4400" b="1" dirty="0" smtClean="0">
                <a:ln w="22225">
                  <a:solidFill>
                    <a:schemeClr val="accent2"/>
                  </a:solidFill>
                  <a:prstDash val="solid"/>
                </a:ln>
                <a:solidFill>
                  <a:schemeClr val="accent2">
                    <a:lumMod val="40000"/>
                    <a:lumOff val="60000"/>
                  </a:schemeClr>
                </a:solidFill>
                <a:latin typeface="Arial Rounded MT Bold"/>
                <a:cs typeface="Arial Rounded MT Bold"/>
              </a:rPr>
              <a:t>Hygiene</a:t>
            </a:r>
            <a:endParaRPr sz="4400" b="1" dirty="0">
              <a:ln w="22225">
                <a:solidFill>
                  <a:schemeClr val="accent2"/>
                </a:solidFill>
                <a:prstDash val="solid"/>
              </a:ln>
              <a:solidFill>
                <a:schemeClr val="accent2">
                  <a:lumMod val="40000"/>
                  <a:lumOff val="60000"/>
                </a:schemeClr>
              </a:solidFill>
              <a:latin typeface="Arial Rounded MT Bold"/>
              <a:cs typeface="Arial Rounded MT Bold"/>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520700" y="444500"/>
            <a:ext cx="8382000" cy="4431983"/>
          </a:xfrm>
        </p:spPr>
        <p:txBody>
          <a:bodyPr/>
          <a:lstStyle/>
          <a:p>
            <a:pPr lvl="0" algn="just">
              <a:lnSpc>
                <a:spcPct val="150000"/>
              </a:lnSpc>
            </a:pPr>
            <a:r>
              <a:rPr lang="en-US" sz="2400" dirty="0" smtClean="0">
                <a:latin typeface="Times New Roman" panose="02020603050405020304" pitchFamily="18" charset="0"/>
                <a:cs typeface="Times New Roman" panose="02020603050405020304" pitchFamily="18" charset="0"/>
              </a:rPr>
              <a:t>4. Developing </a:t>
            </a:r>
            <a:r>
              <a:rPr lang="en-US" sz="2400" dirty="0">
                <a:latin typeface="Times New Roman" panose="02020603050405020304" pitchFamily="18" charset="0"/>
                <a:cs typeface="Times New Roman" panose="02020603050405020304" pitchFamily="18" charset="0"/>
              </a:rPr>
              <a:t>techniques to anticipate and control potentially dangerous situations in the workplace and the community</a:t>
            </a:r>
          </a:p>
          <a:p>
            <a:pPr lvl="0" algn="just">
              <a:lnSpc>
                <a:spcPct val="150000"/>
              </a:lnSpc>
            </a:pPr>
            <a:r>
              <a:rPr lang="en-US" sz="2400" dirty="0" smtClean="0">
                <a:latin typeface="Times New Roman" panose="02020603050405020304" pitchFamily="18" charset="0"/>
                <a:cs typeface="Times New Roman" panose="02020603050405020304" pitchFamily="18" charset="0"/>
              </a:rPr>
              <a:t>5. Training </a:t>
            </a:r>
            <a:r>
              <a:rPr lang="en-US" sz="2400" dirty="0">
                <a:latin typeface="Times New Roman" panose="02020603050405020304" pitchFamily="18" charset="0"/>
                <a:cs typeface="Times New Roman" panose="02020603050405020304" pitchFamily="18" charset="0"/>
              </a:rPr>
              <a:t>and educating the community about job-related risks</a:t>
            </a:r>
          </a:p>
          <a:p>
            <a:pPr lvl="0" algn="just">
              <a:lnSpc>
                <a:spcPct val="150000"/>
              </a:lnSpc>
            </a:pPr>
            <a:r>
              <a:rPr lang="en-US" sz="2400" dirty="0" smtClean="0">
                <a:latin typeface="Times New Roman" panose="02020603050405020304" pitchFamily="18" charset="0"/>
                <a:cs typeface="Times New Roman" panose="02020603050405020304" pitchFamily="18" charset="0"/>
              </a:rPr>
              <a:t>6. Advising </a:t>
            </a:r>
            <a:r>
              <a:rPr lang="en-US" sz="2400" dirty="0">
                <a:latin typeface="Times New Roman" panose="02020603050405020304" pitchFamily="18" charset="0"/>
                <a:cs typeface="Times New Roman" panose="02020603050405020304" pitchFamily="18" charset="0"/>
              </a:rPr>
              <a:t>government officials and participating in the development of regulations to ensure the health and safety of workers and their families</a:t>
            </a:r>
          </a:p>
          <a:p>
            <a:pPr lvl="0" algn="just">
              <a:lnSpc>
                <a:spcPct val="150000"/>
              </a:lnSpc>
            </a:pPr>
            <a:r>
              <a:rPr lang="en-US" sz="2400" dirty="0" smtClean="0">
                <a:latin typeface="Times New Roman" panose="02020603050405020304" pitchFamily="18" charset="0"/>
                <a:cs typeface="Times New Roman" panose="02020603050405020304" pitchFamily="18" charset="0"/>
              </a:rPr>
              <a:t>7. Ensuring </a:t>
            </a:r>
            <a:r>
              <a:rPr lang="en-US" sz="2400" dirty="0">
                <a:latin typeface="Times New Roman" panose="02020603050405020304" pitchFamily="18" charset="0"/>
                <a:cs typeface="Times New Roman" panose="02020603050405020304" pitchFamily="18" charset="0"/>
              </a:rPr>
              <a:t>that workers are properly following health and safety procedures</a:t>
            </a:r>
            <a:r>
              <a:rPr lang="en-US" sz="2400" dirty="0" smtClean="0">
                <a:latin typeface="Times New Roman" panose="02020603050405020304" pitchFamily="18" charset="0"/>
                <a:cs typeface="Times New Roman" panose="02020603050405020304" pitchFamily="18" charset="0"/>
              </a:rPr>
              <a:t>.</a:t>
            </a: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246854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6614" y="153669"/>
            <a:ext cx="7505371" cy="1846659"/>
          </a:xfrm>
        </p:spPr>
        <p:txBody>
          <a:bodyPr/>
          <a:lstStyle/>
          <a:p>
            <a:r>
              <a:rPr lang="en-US" dirty="0"/>
              <a:t>What Are Different Types of Industrial Hygiene Hazards?</a:t>
            </a:r>
            <a:br>
              <a:rPr lang="en-US" dirty="0"/>
            </a:br>
            <a:endParaRPr lang="en-US" dirty="0"/>
          </a:p>
        </p:txBody>
      </p:sp>
      <p:graphicFrame>
        <p:nvGraphicFramePr>
          <p:cNvPr id="4" name="Diagram 3"/>
          <p:cNvGraphicFramePr/>
          <p:nvPr>
            <p:extLst>
              <p:ext uri="{D42A27DB-BD31-4B8C-83A1-F6EECF244321}">
                <p14:modId xmlns:p14="http://schemas.microsoft.com/office/powerpoint/2010/main" val="2681815392"/>
              </p:ext>
            </p:extLst>
          </p:nvPr>
        </p:nvGraphicFramePr>
        <p:xfrm>
          <a:off x="806614" y="1739900"/>
          <a:ext cx="7505371" cy="4343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487971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673100" y="444501"/>
            <a:ext cx="7406259" cy="649604"/>
          </a:xfrm>
          <a:prstGeom prst="rect">
            <a:avLst/>
          </a:prstGeom>
        </p:spPr>
        <p:style>
          <a:lnRef idx="2">
            <a:schemeClr val="accent6"/>
          </a:lnRef>
          <a:fillRef idx="1">
            <a:schemeClr val="lt1"/>
          </a:fillRef>
          <a:effectRef idx="0">
            <a:schemeClr val="accent6"/>
          </a:effectRef>
          <a:fontRef idx="minor">
            <a:schemeClr val="dk1"/>
          </a:fontRef>
        </p:style>
        <p:txBody>
          <a:bodyPr vert="horz" wrap="square" lIns="0" tIns="12700" rIns="0" bIns="0" rtlCol="0">
            <a:spAutoFit/>
          </a:bodyPr>
          <a:lstStyle/>
          <a:p>
            <a:pPr marL="12700">
              <a:lnSpc>
                <a:spcPct val="100000"/>
              </a:lnSpc>
              <a:spcBef>
                <a:spcPts val="100"/>
              </a:spcBef>
            </a:pPr>
            <a:r>
              <a:rPr dirty="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rPr>
              <a:t>Some Occupational Hazards</a:t>
            </a:r>
          </a:p>
        </p:txBody>
      </p:sp>
      <p:sp>
        <p:nvSpPr>
          <p:cNvPr id="3" name="object 3"/>
          <p:cNvSpPr txBox="1"/>
          <p:nvPr/>
        </p:nvSpPr>
        <p:spPr>
          <a:xfrm>
            <a:off x="673100" y="1282700"/>
            <a:ext cx="8036559" cy="5260414"/>
          </a:xfrm>
          <a:prstGeom prst="rect">
            <a:avLst/>
          </a:prstGeom>
        </p:spPr>
        <p:txBody>
          <a:bodyPr vert="horz" wrap="square" lIns="0" tIns="109220" rIns="0" bIns="0" rtlCol="0">
            <a:spAutoFit/>
          </a:bodyPr>
          <a:lstStyle/>
          <a:p>
            <a:pPr marL="417195" indent="-405130">
              <a:lnSpc>
                <a:spcPct val="100000"/>
              </a:lnSpc>
              <a:spcBef>
                <a:spcPts val="860"/>
              </a:spcBef>
              <a:buClr>
                <a:srgbClr val="D4A55D"/>
              </a:buClr>
              <a:buFont typeface="Wingdings"/>
              <a:buChar char=""/>
              <a:tabLst>
                <a:tab pos="416559" algn="l"/>
                <a:tab pos="417830" algn="l"/>
              </a:tabLst>
            </a:pPr>
            <a:r>
              <a:rPr sz="3200" spc="-10" dirty="0">
                <a:latin typeface="Times New Roman" panose="02020603050405020304" pitchFamily="18" charset="0"/>
                <a:cs typeface="Times New Roman" panose="02020603050405020304" pitchFamily="18" charset="0"/>
              </a:rPr>
              <a:t>Chemical agents</a:t>
            </a:r>
            <a:endParaRPr sz="3200" dirty="0">
              <a:latin typeface="Times New Roman" panose="02020603050405020304" pitchFamily="18" charset="0"/>
              <a:cs typeface="Times New Roman" panose="02020603050405020304" pitchFamily="18" charset="0"/>
            </a:endParaRPr>
          </a:p>
          <a:p>
            <a:pPr marL="988060" lvl="1" indent="-457834">
              <a:lnSpc>
                <a:spcPct val="100000"/>
              </a:lnSpc>
              <a:spcBef>
                <a:spcPts val="765"/>
              </a:spcBef>
              <a:buClr>
                <a:srgbClr val="D4A55D"/>
              </a:buClr>
              <a:buChar char="–"/>
              <a:tabLst>
                <a:tab pos="988060" algn="l"/>
                <a:tab pos="988694" algn="l"/>
              </a:tabLst>
            </a:pPr>
            <a:r>
              <a:rPr sz="3200" spc="-10" dirty="0">
                <a:latin typeface="Times New Roman" panose="02020603050405020304" pitchFamily="18" charset="0"/>
                <a:cs typeface="Times New Roman" panose="02020603050405020304" pitchFamily="18" charset="0"/>
              </a:rPr>
              <a:t>Gases, vapors </a:t>
            </a:r>
            <a:r>
              <a:rPr sz="3200" spc="-5" dirty="0">
                <a:latin typeface="Times New Roman" panose="02020603050405020304" pitchFamily="18" charset="0"/>
                <a:cs typeface="Times New Roman" panose="02020603050405020304" pitchFamily="18" charset="0"/>
              </a:rPr>
              <a:t>and </a:t>
            </a:r>
            <a:r>
              <a:rPr sz="3200" spc="-10" dirty="0">
                <a:latin typeface="Times New Roman" panose="02020603050405020304" pitchFamily="18" charset="0"/>
                <a:cs typeface="Times New Roman" panose="02020603050405020304" pitchFamily="18" charset="0"/>
              </a:rPr>
              <a:t>particulate</a:t>
            </a:r>
            <a:r>
              <a:rPr sz="3200" spc="35" dirty="0">
                <a:latin typeface="Times New Roman" panose="02020603050405020304" pitchFamily="18" charset="0"/>
                <a:cs typeface="Times New Roman" panose="02020603050405020304" pitchFamily="18" charset="0"/>
              </a:rPr>
              <a:t> </a:t>
            </a:r>
            <a:r>
              <a:rPr sz="3200" spc="-10" dirty="0">
                <a:latin typeface="Times New Roman" panose="02020603050405020304" pitchFamily="18" charset="0"/>
                <a:cs typeface="Times New Roman" panose="02020603050405020304" pitchFamily="18" charset="0"/>
              </a:rPr>
              <a:t>aerosols</a:t>
            </a:r>
            <a:endParaRPr sz="3200" dirty="0">
              <a:latin typeface="Times New Roman" panose="02020603050405020304" pitchFamily="18" charset="0"/>
              <a:cs typeface="Times New Roman" panose="02020603050405020304" pitchFamily="18" charset="0"/>
            </a:endParaRPr>
          </a:p>
          <a:p>
            <a:pPr marL="417195" indent="-405130">
              <a:lnSpc>
                <a:spcPct val="100000"/>
              </a:lnSpc>
              <a:spcBef>
                <a:spcPts val="755"/>
              </a:spcBef>
              <a:buClr>
                <a:srgbClr val="D4A55D"/>
              </a:buClr>
              <a:buFont typeface="Wingdings"/>
              <a:buChar char=""/>
              <a:tabLst>
                <a:tab pos="416559" algn="l"/>
                <a:tab pos="417830" algn="l"/>
              </a:tabLst>
            </a:pPr>
            <a:r>
              <a:rPr sz="3200" spc="-10" dirty="0">
                <a:latin typeface="Times New Roman" panose="02020603050405020304" pitchFamily="18" charset="0"/>
                <a:cs typeface="Times New Roman" panose="02020603050405020304" pitchFamily="18" charset="0"/>
              </a:rPr>
              <a:t>Physical (energy)</a:t>
            </a:r>
            <a:r>
              <a:rPr sz="3200" spc="-5" dirty="0">
                <a:latin typeface="Times New Roman" panose="02020603050405020304" pitchFamily="18" charset="0"/>
                <a:cs typeface="Times New Roman" panose="02020603050405020304" pitchFamily="18" charset="0"/>
              </a:rPr>
              <a:t> </a:t>
            </a:r>
            <a:r>
              <a:rPr sz="3200" spc="-10" dirty="0">
                <a:latin typeface="Times New Roman" panose="02020603050405020304" pitchFamily="18" charset="0"/>
                <a:cs typeface="Times New Roman" panose="02020603050405020304" pitchFamily="18" charset="0"/>
              </a:rPr>
              <a:t>agents</a:t>
            </a:r>
            <a:endParaRPr sz="3200" dirty="0">
              <a:latin typeface="Times New Roman" panose="02020603050405020304" pitchFamily="18" charset="0"/>
              <a:cs typeface="Times New Roman" panose="02020603050405020304" pitchFamily="18" charset="0"/>
            </a:endParaRPr>
          </a:p>
          <a:p>
            <a:pPr marL="988694" marR="93980" lvl="1" indent="-457834">
              <a:lnSpc>
                <a:spcPct val="100000"/>
              </a:lnSpc>
              <a:spcBef>
                <a:spcPts val="760"/>
              </a:spcBef>
              <a:buClr>
                <a:srgbClr val="D4A55D"/>
              </a:buClr>
              <a:buChar char="–"/>
              <a:tabLst>
                <a:tab pos="988694" algn="l"/>
                <a:tab pos="989330" algn="l"/>
              </a:tabLst>
            </a:pPr>
            <a:r>
              <a:rPr sz="3200" spc="-10" dirty="0">
                <a:latin typeface="Times New Roman" panose="02020603050405020304" pitchFamily="18" charset="0"/>
                <a:cs typeface="Times New Roman" panose="02020603050405020304" pitchFamily="18" charset="0"/>
              </a:rPr>
              <a:t>Noise, ionizing </a:t>
            </a:r>
            <a:r>
              <a:rPr sz="3200" dirty="0">
                <a:latin typeface="Times New Roman" panose="02020603050405020304" pitchFamily="18" charset="0"/>
                <a:cs typeface="Times New Roman" panose="02020603050405020304" pitchFamily="18" charset="0"/>
              </a:rPr>
              <a:t>/ </a:t>
            </a:r>
            <a:r>
              <a:rPr sz="3200" spc="-10" dirty="0">
                <a:latin typeface="Times New Roman" panose="02020603050405020304" pitchFamily="18" charset="0"/>
                <a:cs typeface="Times New Roman" panose="02020603050405020304" pitchFamily="18" charset="0"/>
              </a:rPr>
              <a:t>non-ionizing radiation,  </a:t>
            </a:r>
            <a:r>
              <a:rPr sz="3200" spc="-5" dirty="0">
                <a:latin typeface="Times New Roman" panose="02020603050405020304" pitchFamily="18" charset="0"/>
                <a:cs typeface="Times New Roman" panose="02020603050405020304" pitchFamily="18" charset="0"/>
              </a:rPr>
              <a:t>heat and cold</a:t>
            </a:r>
            <a:r>
              <a:rPr sz="3200" spc="-15" dirty="0">
                <a:latin typeface="Times New Roman" panose="02020603050405020304" pitchFamily="18" charset="0"/>
                <a:cs typeface="Times New Roman" panose="02020603050405020304" pitchFamily="18" charset="0"/>
              </a:rPr>
              <a:t> </a:t>
            </a:r>
            <a:r>
              <a:rPr sz="3200" spc="-10" dirty="0">
                <a:latin typeface="Times New Roman" panose="02020603050405020304" pitchFamily="18" charset="0"/>
                <a:cs typeface="Times New Roman" panose="02020603050405020304" pitchFamily="18" charset="0"/>
              </a:rPr>
              <a:t>stress</a:t>
            </a:r>
            <a:endParaRPr sz="3200" dirty="0">
              <a:latin typeface="Times New Roman" panose="02020603050405020304" pitchFamily="18" charset="0"/>
              <a:cs typeface="Times New Roman" panose="02020603050405020304" pitchFamily="18" charset="0"/>
            </a:endParaRPr>
          </a:p>
          <a:p>
            <a:pPr marL="417195" indent="-405130">
              <a:lnSpc>
                <a:spcPct val="100000"/>
              </a:lnSpc>
              <a:spcBef>
                <a:spcPts val="755"/>
              </a:spcBef>
              <a:buClr>
                <a:srgbClr val="D4A55D"/>
              </a:buClr>
              <a:buFont typeface="Wingdings"/>
              <a:buChar char=""/>
              <a:tabLst>
                <a:tab pos="417195" algn="l"/>
                <a:tab pos="417830" algn="l"/>
              </a:tabLst>
            </a:pPr>
            <a:r>
              <a:rPr sz="3200" spc="-10" dirty="0">
                <a:latin typeface="Times New Roman" panose="02020603050405020304" pitchFamily="18" charset="0"/>
                <a:cs typeface="Times New Roman" panose="02020603050405020304" pitchFamily="18" charset="0"/>
              </a:rPr>
              <a:t>Biological agents</a:t>
            </a:r>
            <a:endParaRPr sz="3200" dirty="0">
              <a:latin typeface="Times New Roman" panose="02020603050405020304" pitchFamily="18" charset="0"/>
              <a:cs typeface="Times New Roman" panose="02020603050405020304" pitchFamily="18" charset="0"/>
            </a:endParaRPr>
          </a:p>
          <a:p>
            <a:pPr marL="988694" lvl="1" indent="-458470">
              <a:lnSpc>
                <a:spcPct val="100000"/>
              </a:lnSpc>
              <a:spcBef>
                <a:spcPts val="765"/>
              </a:spcBef>
              <a:buClr>
                <a:srgbClr val="D4A55D"/>
              </a:buClr>
              <a:buChar char="–"/>
              <a:tabLst>
                <a:tab pos="988694" algn="l"/>
                <a:tab pos="989330" algn="l"/>
              </a:tabLst>
            </a:pPr>
            <a:r>
              <a:rPr sz="3200" spc="-10" dirty="0">
                <a:latin typeface="Times New Roman" panose="02020603050405020304" pitchFamily="18" charset="0"/>
                <a:cs typeface="Times New Roman" panose="02020603050405020304" pitchFamily="18" charset="0"/>
              </a:rPr>
              <a:t>Infectious agents,</a:t>
            </a:r>
            <a:r>
              <a:rPr sz="3200" dirty="0">
                <a:latin typeface="Times New Roman" panose="02020603050405020304" pitchFamily="18" charset="0"/>
                <a:cs typeface="Times New Roman" panose="02020603050405020304" pitchFamily="18" charset="0"/>
              </a:rPr>
              <a:t> </a:t>
            </a:r>
            <a:r>
              <a:rPr sz="3200" spc="-10" dirty="0">
                <a:latin typeface="Times New Roman" panose="02020603050405020304" pitchFamily="18" charset="0"/>
                <a:cs typeface="Times New Roman" panose="02020603050405020304" pitchFamily="18" charset="0"/>
              </a:rPr>
              <a:t>allergens</a:t>
            </a:r>
            <a:endParaRPr sz="3200" dirty="0">
              <a:latin typeface="Times New Roman" panose="02020603050405020304" pitchFamily="18" charset="0"/>
              <a:cs typeface="Times New Roman" panose="02020603050405020304" pitchFamily="18" charset="0"/>
            </a:endParaRPr>
          </a:p>
          <a:p>
            <a:pPr marL="417195" indent="-405130">
              <a:lnSpc>
                <a:spcPct val="100000"/>
              </a:lnSpc>
              <a:spcBef>
                <a:spcPts val="760"/>
              </a:spcBef>
              <a:buClr>
                <a:srgbClr val="D4A55D"/>
              </a:buClr>
              <a:buFont typeface="Wingdings"/>
              <a:buChar char=""/>
              <a:tabLst>
                <a:tab pos="417195" algn="l"/>
                <a:tab pos="417830" algn="l"/>
              </a:tabLst>
            </a:pPr>
            <a:r>
              <a:rPr sz="3200" spc="-10" dirty="0">
                <a:latin typeface="Times New Roman" panose="02020603050405020304" pitchFamily="18" charset="0"/>
                <a:cs typeface="Times New Roman" panose="02020603050405020304" pitchFamily="18" charset="0"/>
              </a:rPr>
              <a:t>Psychological stressors</a:t>
            </a:r>
            <a:endParaRPr sz="3200" dirty="0">
              <a:latin typeface="Times New Roman" panose="02020603050405020304" pitchFamily="18" charset="0"/>
              <a:cs typeface="Times New Roman" panose="02020603050405020304" pitchFamily="18" charset="0"/>
            </a:endParaRPr>
          </a:p>
          <a:p>
            <a:pPr marL="417195" indent="-405130">
              <a:lnSpc>
                <a:spcPct val="100000"/>
              </a:lnSpc>
              <a:spcBef>
                <a:spcPts val="755"/>
              </a:spcBef>
              <a:buClr>
                <a:srgbClr val="D4A55D"/>
              </a:buClr>
              <a:buFont typeface="Wingdings"/>
              <a:buChar char=""/>
              <a:tabLst>
                <a:tab pos="417195" algn="l"/>
                <a:tab pos="417830" algn="l"/>
              </a:tabLst>
            </a:pPr>
            <a:r>
              <a:rPr sz="3200" spc="-10" dirty="0">
                <a:latin typeface="Times New Roman" panose="02020603050405020304" pitchFamily="18" charset="0"/>
                <a:cs typeface="Times New Roman" panose="02020603050405020304" pitchFamily="18" charset="0"/>
              </a:rPr>
              <a:t>Ergonomic/safety</a:t>
            </a:r>
            <a:endParaRPr sz="3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b="12038"/>
          <a:stretch/>
        </p:blipFill>
        <p:spPr>
          <a:xfrm>
            <a:off x="63501" y="825500"/>
            <a:ext cx="8915400" cy="4648200"/>
          </a:xfrm>
          <a:prstGeom prst="rect">
            <a:avLst/>
          </a:prstGeom>
        </p:spPr>
      </p:pic>
    </p:spTree>
    <p:extLst>
      <p:ext uri="{BB962C8B-B14F-4D97-AF65-F5344CB8AC3E}">
        <p14:creationId xmlns:p14="http://schemas.microsoft.com/office/powerpoint/2010/main" val="25511451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txBox="1"/>
          <p:nvPr/>
        </p:nvSpPr>
        <p:spPr>
          <a:xfrm>
            <a:off x="1130300" y="2197100"/>
            <a:ext cx="6858000" cy="570669"/>
          </a:xfrm>
          <a:prstGeom prst="rect">
            <a:avLst/>
          </a:prstGeom>
        </p:spPr>
        <p:style>
          <a:lnRef idx="2">
            <a:schemeClr val="accent3"/>
          </a:lnRef>
          <a:fillRef idx="1">
            <a:schemeClr val="lt1"/>
          </a:fillRef>
          <a:effectRef idx="0">
            <a:schemeClr val="accent3"/>
          </a:effectRef>
          <a:fontRef idx="minor">
            <a:schemeClr val="dk1"/>
          </a:fontRef>
        </p:style>
        <p:txBody>
          <a:bodyPr vert="horz" wrap="square" lIns="0" tIns="16510" rIns="0" bIns="0" rtlCol="0">
            <a:spAutoFit/>
          </a:bodyPr>
          <a:lstStyle/>
          <a:p>
            <a:pPr marL="12700">
              <a:lnSpc>
                <a:spcPct val="100000"/>
              </a:lnSpc>
              <a:spcBef>
                <a:spcPts val="130"/>
              </a:spcBef>
            </a:pPr>
            <a:r>
              <a:rPr sz="3600" b="1" spc="-75" dirty="0">
                <a:solidFill>
                  <a:srgbClr val="9A9A65"/>
                </a:solidFill>
                <a:latin typeface="Arial Rounded MT Bold"/>
                <a:cs typeface="Arial Rounded MT Bold"/>
              </a:rPr>
              <a:t>Definition of Industrial</a:t>
            </a:r>
            <a:r>
              <a:rPr sz="3600" b="1" spc="45" dirty="0">
                <a:solidFill>
                  <a:srgbClr val="9A9A65"/>
                </a:solidFill>
                <a:latin typeface="Arial Rounded MT Bold"/>
                <a:cs typeface="Arial Rounded MT Bold"/>
              </a:rPr>
              <a:t> </a:t>
            </a:r>
            <a:r>
              <a:rPr sz="3600" b="1" spc="-90" dirty="0">
                <a:solidFill>
                  <a:srgbClr val="9A9A65"/>
                </a:solidFill>
                <a:latin typeface="Arial Rounded MT Bold"/>
                <a:cs typeface="Arial Rounded MT Bold"/>
              </a:rPr>
              <a:t>Hygiene</a:t>
            </a:r>
            <a:endParaRPr sz="3600" b="1" dirty="0">
              <a:latin typeface="Arial Rounded MT Bold"/>
              <a:cs typeface="Arial Rounded MT Bold"/>
            </a:endParaRPr>
          </a:p>
        </p:txBody>
      </p:sp>
      <p:pic>
        <p:nvPicPr>
          <p:cNvPr id="4" name="Picture 3"/>
          <p:cNvPicPr>
            <a:picLocks noChangeAspect="1"/>
          </p:cNvPicPr>
          <p:nvPr/>
        </p:nvPicPr>
        <p:blipFill>
          <a:blip r:embed="rId2"/>
          <a:stretch>
            <a:fillRect/>
          </a:stretch>
        </p:blipFill>
        <p:spPr>
          <a:xfrm>
            <a:off x="3487737" y="3035300"/>
            <a:ext cx="2143125" cy="2143125"/>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170939" y="458469"/>
            <a:ext cx="6769100" cy="635635"/>
          </a:xfrm>
          <a:prstGeom prst="rect">
            <a:avLst/>
          </a:prstGeom>
        </p:spPr>
        <p:txBody>
          <a:bodyPr vert="horz" wrap="square" lIns="0" tIns="12700" rIns="0" bIns="0" rtlCol="0">
            <a:spAutoFit/>
          </a:bodyPr>
          <a:lstStyle/>
          <a:p>
            <a:pPr marL="12700">
              <a:lnSpc>
                <a:spcPct val="100000"/>
              </a:lnSpc>
              <a:spcBef>
                <a:spcPts val="100"/>
              </a:spcBef>
            </a:pPr>
            <a:r>
              <a:rPr spc="-5" dirty="0"/>
              <a:t>What Is </a:t>
            </a:r>
            <a:r>
              <a:rPr spc="-10" dirty="0"/>
              <a:t>Industrial</a:t>
            </a:r>
            <a:r>
              <a:rPr spc="-30" dirty="0"/>
              <a:t> </a:t>
            </a:r>
            <a:r>
              <a:rPr spc="-10" dirty="0"/>
              <a:t>Hygiene?</a:t>
            </a:r>
          </a:p>
        </p:txBody>
      </p:sp>
      <p:sp>
        <p:nvSpPr>
          <p:cNvPr id="3" name="object 3"/>
          <p:cNvSpPr txBox="1"/>
          <p:nvPr/>
        </p:nvSpPr>
        <p:spPr>
          <a:xfrm>
            <a:off x="139700" y="1511258"/>
            <a:ext cx="8839199" cy="3618939"/>
          </a:xfrm>
          <a:prstGeom prst="rect">
            <a:avLst/>
          </a:prstGeom>
        </p:spPr>
        <p:txBody>
          <a:bodyPr vert="horz" wrap="square" lIns="0" tIns="109220" rIns="0" bIns="0" rtlCol="0">
            <a:spAutoFit/>
          </a:bodyPr>
          <a:lstStyle/>
          <a:p>
            <a:pPr marL="417195" indent="-405130" algn="just">
              <a:lnSpc>
                <a:spcPct val="100000"/>
              </a:lnSpc>
              <a:spcBef>
                <a:spcPts val="860"/>
              </a:spcBef>
              <a:buClr>
                <a:srgbClr val="D4A55D"/>
              </a:buClr>
              <a:buFont typeface="Wingdings"/>
              <a:buChar char=""/>
              <a:tabLst>
                <a:tab pos="416559" algn="l"/>
                <a:tab pos="417830" algn="l"/>
              </a:tabLst>
            </a:pPr>
            <a:r>
              <a:rPr sz="4400" spc="-10" dirty="0">
                <a:latin typeface="Times New Roman" panose="02020603050405020304" pitchFamily="18" charset="0"/>
                <a:cs typeface="Times New Roman" panose="02020603050405020304" pitchFamily="18" charset="0"/>
              </a:rPr>
              <a:t>Definition</a:t>
            </a:r>
            <a:endParaRPr sz="4400" dirty="0">
              <a:latin typeface="Times New Roman" panose="02020603050405020304" pitchFamily="18" charset="0"/>
              <a:cs typeface="Times New Roman" panose="02020603050405020304" pitchFamily="18" charset="0"/>
            </a:endParaRPr>
          </a:p>
          <a:p>
            <a:pPr algn="just"/>
            <a:r>
              <a:rPr sz="4400" spc="-5" dirty="0">
                <a:solidFill>
                  <a:srgbClr val="D4A55D"/>
                </a:solidFill>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rPr>
              <a:t>Industrial Hygiene may be defined as </a:t>
            </a:r>
            <a:r>
              <a:rPr lang="en-US" sz="2800" dirty="0">
                <a:solidFill>
                  <a:srgbClr val="FF0000"/>
                </a:solidFill>
                <a:latin typeface="Times New Roman" panose="02020603050405020304" pitchFamily="18" charset="0"/>
                <a:cs typeface="Times New Roman" panose="02020603050405020304" pitchFamily="18" charset="0"/>
              </a:rPr>
              <a:t>the science of anticipating, recognizing, evaluating, and controlling workplace conditions that may cause workers' injury or illness, impaired health and well-being, or significant discomfort and inefficiency among workers or among the citizens of the community.</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657351" y="458469"/>
            <a:ext cx="7799705" cy="635635"/>
          </a:xfrm>
          <a:prstGeom prst="rect">
            <a:avLst/>
          </a:prstGeom>
        </p:spPr>
        <p:txBody>
          <a:bodyPr vert="horz" wrap="square" lIns="0" tIns="12700" rIns="0" bIns="0" rtlCol="0">
            <a:spAutoFit/>
          </a:bodyPr>
          <a:lstStyle/>
          <a:p>
            <a:pPr marL="12700">
              <a:lnSpc>
                <a:spcPct val="100000"/>
              </a:lnSpc>
              <a:spcBef>
                <a:spcPts val="100"/>
              </a:spcBef>
            </a:pPr>
            <a:r>
              <a:rPr spc="-5" dirty="0"/>
              <a:t>What Is an Industrial</a:t>
            </a:r>
            <a:r>
              <a:rPr dirty="0"/>
              <a:t> </a:t>
            </a:r>
            <a:r>
              <a:rPr spc="-5" dirty="0"/>
              <a:t>Hygienist?</a:t>
            </a:r>
          </a:p>
        </p:txBody>
      </p:sp>
      <p:sp>
        <p:nvSpPr>
          <p:cNvPr id="3" name="object 3"/>
          <p:cNvSpPr txBox="1"/>
          <p:nvPr/>
        </p:nvSpPr>
        <p:spPr>
          <a:xfrm>
            <a:off x="752601" y="1608327"/>
            <a:ext cx="6993890" cy="3921760"/>
          </a:xfrm>
          <a:prstGeom prst="rect">
            <a:avLst/>
          </a:prstGeom>
        </p:spPr>
        <p:txBody>
          <a:bodyPr vert="horz" wrap="square" lIns="0" tIns="12065" rIns="0" bIns="0" rtlCol="0">
            <a:spAutoFit/>
          </a:bodyPr>
          <a:lstStyle/>
          <a:p>
            <a:pPr marL="417195" marR="5080" indent="-405130">
              <a:lnSpc>
                <a:spcPct val="100000"/>
              </a:lnSpc>
              <a:spcBef>
                <a:spcPts val="95"/>
              </a:spcBef>
              <a:buClr>
                <a:srgbClr val="D4A55D"/>
              </a:buClr>
              <a:buFont typeface="Wingdings"/>
              <a:buChar char=""/>
              <a:tabLst>
                <a:tab pos="417195" algn="l"/>
                <a:tab pos="417830" algn="l"/>
              </a:tabLst>
            </a:pPr>
            <a:r>
              <a:rPr sz="3200" spc="-5" dirty="0">
                <a:latin typeface="Arial"/>
                <a:cs typeface="Arial"/>
              </a:rPr>
              <a:t>A </a:t>
            </a:r>
            <a:r>
              <a:rPr sz="3200" spc="-10" dirty="0">
                <a:latin typeface="Arial"/>
                <a:cs typeface="Arial"/>
              </a:rPr>
              <a:t>person who </a:t>
            </a:r>
            <a:r>
              <a:rPr sz="3200" spc="-5" dirty="0">
                <a:latin typeface="Arial"/>
                <a:cs typeface="Arial"/>
              </a:rPr>
              <a:t>by study, </a:t>
            </a:r>
            <a:r>
              <a:rPr sz="3200" spc="-10" dirty="0">
                <a:latin typeface="Arial"/>
                <a:cs typeface="Arial"/>
              </a:rPr>
              <a:t>training, and  experience</a:t>
            </a:r>
            <a:r>
              <a:rPr sz="3200" spc="-15" dirty="0">
                <a:latin typeface="Arial"/>
                <a:cs typeface="Arial"/>
              </a:rPr>
              <a:t> </a:t>
            </a:r>
            <a:r>
              <a:rPr sz="3200" spc="-10" dirty="0">
                <a:latin typeface="Arial"/>
                <a:cs typeface="Arial"/>
              </a:rPr>
              <a:t>can:</a:t>
            </a:r>
            <a:endParaRPr sz="3200">
              <a:latin typeface="Arial"/>
              <a:cs typeface="Arial"/>
            </a:endParaRPr>
          </a:p>
          <a:p>
            <a:pPr marL="988694" lvl="1" indent="-458470">
              <a:lnSpc>
                <a:spcPct val="100000"/>
              </a:lnSpc>
              <a:spcBef>
                <a:spcPts val="755"/>
              </a:spcBef>
              <a:buClr>
                <a:srgbClr val="D4A55D"/>
              </a:buClr>
              <a:buChar char="–"/>
              <a:tabLst>
                <a:tab pos="988060" algn="l"/>
                <a:tab pos="989330" algn="l"/>
              </a:tabLst>
            </a:pPr>
            <a:r>
              <a:rPr sz="3200" spc="-10" dirty="0">
                <a:latin typeface="Arial"/>
                <a:cs typeface="Arial"/>
              </a:rPr>
              <a:t>Anticipate</a:t>
            </a:r>
            <a:endParaRPr sz="3200">
              <a:latin typeface="Arial"/>
              <a:cs typeface="Arial"/>
            </a:endParaRPr>
          </a:p>
          <a:p>
            <a:pPr marL="988694" lvl="1" indent="-458470">
              <a:lnSpc>
                <a:spcPct val="100000"/>
              </a:lnSpc>
              <a:spcBef>
                <a:spcPts val="765"/>
              </a:spcBef>
              <a:buClr>
                <a:srgbClr val="D4A55D"/>
              </a:buClr>
              <a:buChar char="–"/>
              <a:tabLst>
                <a:tab pos="988060" algn="l"/>
                <a:tab pos="989330" algn="l"/>
              </a:tabLst>
            </a:pPr>
            <a:r>
              <a:rPr sz="3200" spc="-10" dirty="0">
                <a:latin typeface="Arial"/>
                <a:cs typeface="Arial"/>
              </a:rPr>
              <a:t>Recognize</a:t>
            </a:r>
            <a:endParaRPr sz="3200">
              <a:latin typeface="Arial"/>
              <a:cs typeface="Arial"/>
            </a:endParaRPr>
          </a:p>
          <a:p>
            <a:pPr marL="988694" lvl="1" indent="-458470">
              <a:lnSpc>
                <a:spcPct val="100000"/>
              </a:lnSpc>
              <a:spcBef>
                <a:spcPts val="760"/>
              </a:spcBef>
              <a:buClr>
                <a:srgbClr val="D4A55D"/>
              </a:buClr>
              <a:buChar char="–"/>
              <a:tabLst>
                <a:tab pos="988060" algn="l"/>
                <a:tab pos="989330" algn="l"/>
              </a:tabLst>
            </a:pPr>
            <a:r>
              <a:rPr sz="3200" spc="-10" dirty="0">
                <a:latin typeface="Arial"/>
                <a:cs typeface="Arial"/>
              </a:rPr>
              <a:t>Evaluate</a:t>
            </a:r>
            <a:endParaRPr sz="3200">
              <a:latin typeface="Arial"/>
              <a:cs typeface="Arial"/>
            </a:endParaRPr>
          </a:p>
          <a:p>
            <a:pPr marL="988694" lvl="1" indent="-458470">
              <a:lnSpc>
                <a:spcPct val="100000"/>
              </a:lnSpc>
              <a:spcBef>
                <a:spcPts val="755"/>
              </a:spcBef>
              <a:buClr>
                <a:srgbClr val="D4A55D"/>
              </a:buClr>
              <a:buChar char="–"/>
              <a:tabLst>
                <a:tab pos="988694" algn="l"/>
                <a:tab pos="989330" algn="l"/>
              </a:tabLst>
            </a:pPr>
            <a:r>
              <a:rPr sz="3200" spc="-10" dirty="0">
                <a:latin typeface="Arial"/>
                <a:cs typeface="Arial"/>
              </a:rPr>
              <a:t>Control</a:t>
            </a:r>
            <a:endParaRPr sz="3200">
              <a:latin typeface="Arial"/>
              <a:cs typeface="Arial"/>
            </a:endParaRPr>
          </a:p>
          <a:p>
            <a:pPr marL="417195">
              <a:lnSpc>
                <a:spcPct val="100000"/>
              </a:lnSpc>
              <a:spcBef>
                <a:spcPts val="765"/>
              </a:spcBef>
            </a:pPr>
            <a:r>
              <a:rPr sz="3200" spc="-10" dirty="0">
                <a:latin typeface="Arial"/>
                <a:cs typeface="Arial"/>
              </a:rPr>
              <a:t>workplace environmental</a:t>
            </a:r>
            <a:r>
              <a:rPr sz="3200" spc="5" dirty="0">
                <a:latin typeface="Arial"/>
                <a:cs typeface="Arial"/>
              </a:rPr>
              <a:t> </a:t>
            </a:r>
            <a:r>
              <a:rPr sz="3200" spc="-10" dirty="0">
                <a:latin typeface="Arial"/>
                <a:cs typeface="Arial"/>
              </a:rPr>
              <a:t>hazards</a:t>
            </a:r>
            <a:endParaRPr sz="3200">
              <a:latin typeface="Arial"/>
              <a:cs typeface="Aria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44675" y="701675"/>
            <a:ext cx="5429250" cy="5429250"/>
          </a:xfrm>
          <a:prstGeom prst="rect">
            <a:avLst/>
          </a:prstGeom>
        </p:spPr>
      </p:pic>
    </p:spTree>
    <p:extLst>
      <p:ext uri="{BB962C8B-B14F-4D97-AF65-F5344CB8AC3E}">
        <p14:creationId xmlns:p14="http://schemas.microsoft.com/office/powerpoint/2010/main" val="11301070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51510" y="368300"/>
            <a:ext cx="8174990" cy="1107996"/>
          </a:xfrm>
        </p:spPr>
        <p:txBody>
          <a:bodyPr/>
          <a:lstStyle/>
          <a:p>
            <a:pPr algn="just"/>
            <a:r>
              <a:rPr lang="en-US" sz="2400" b="1" u="sng" dirty="0">
                <a:solidFill>
                  <a:srgbClr val="FF0000"/>
                </a:solidFill>
                <a:latin typeface="Times New Roman" panose="02020603050405020304" pitchFamily="18" charset="0"/>
                <a:cs typeface="Times New Roman" panose="02020603050405020304" pitchFamily="18" charset="0"/>
              </a:rPr>
              <a:t>Anticipation</a:t>
            </a:r>
            <a:r>
              <a:rPr lang="en-US" sz="2400" dirty="0">
                <a:solidFill>
                  <a:srgbClr val="FF0000"/>
                </a:solidFill>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 this involves identifying potential hazards in the workplace before they are introduced. </a:t>
            </a:r>
          </a:p>
          <a:p>
            <a:pPr algn="just"/>
            <a:endParaRPr lang="en-US" sz="2400" dirty="0">
              <a:latin typeface="Times New Roman" panose="02020603050405020304" pitchFamily="18" charset="0"/>
              <a:cs typeface="Times New Roman" panose="02020603050405020304" pitchFamily="18" charset="0"/>
            </a:endParaRPr>
          </a:p>
        </p:txBody>
      </p:sp>
      <p:sp>
        <p:nvSpPr>
          <p:cNvPr id="4" name="Rectangle 3"/>
          <p:cNvSpPr/>
          <p:nvPr/>
        </p:nvSpPr>
        <p:spPr>
          <a:xfrm>
            <a:off x="444500" y="1587500"/>
            <a:ext cx="8382000" cy="4524315"/>
          </a:xfrm>
          <a:prstGeom prst="rect">
            <a:avLst/>
          </a:prstGeom>
        </p:spPr>
        <p:txBody>
          <a:bodyPr wrap="square">
            <a:spAutoFit/>
          </a:bodyPr>
          <a:lstStyle/>
          <a:p>
            <a:pPr algn="just">
              <a:lnSpc>
                <a:spcPct val="150000"/>
              </a:lnSpc>
              <a:spcAft>
                <a:spcPts val="800"/>
              </a:spcAft>
            </a:pPr>
            <a:r>
              <a:rPr lang="en-US" sz="2400" b="1" u="sng" dirty="0">
                <a:solidFill>
                  <a:schemeClr val="tx2">
                    <a:lumMod val="60000"/>
                    <a:lumOff val="40000"/>
                  </a:schemeClr>
                </a:solidFill>
                <a:latin typeface="Times New Roman" panose="02020603050405020304" pitchFamily="18" charset="0"/>
                <a:ea typeface="Times New Roman" panose="02020603050405020304" pitchFamily="18" charset="0"/>
                <a:cs typeface="Times New Roman" panose="02020603050405020304" pitchFamily="18" charset="0"/>
              </a:rPr>
              <a:t>Recognition</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 this involves identifying the potential hazard that a chemical, physical or biological agent - or an adverse ergonomic situation - poses to health. Chemical agents Gases, vapors, solids, fibers, liquids, dusts, mists, fumes, etc. Physical agents Noise and vibration. Heat and cold. Electromagnetic fields, lighting etc. Biological agents Bacteria, fungi, etc. Ergonomic factors Lifting, stretching, and repetitive motion. Psychosocial factors Stress, workload and work organization.</a:t>
            </a:r>
            <a:endParaRPr lang="en-US"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6775644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68300" y="444500"/>
            <a:ext cx="8458200" cy="3274614"/>
          </a:xfrm>
          <a:prstGeom prst="rect">
            <a:avLst/>
          </a:prstGeom>
        </p:spPr>
        <p:txBody>
          <a:bodyPr wrap="square">
            <a:spAutoFit/>
          </a:bodyPr>
          <a:lstStyle/>
          <a:p>
            <a:pPr algn="just">
              <a:lnSpc>
                <a:spcPct val="150000"/>
              </a:lnSpc>
              <a:spcAft>
                <a:spcPts val="800"/>
              </a:spcAft>
            </a:pPr>
            <a:r>
              <a:rPr lang="en-US" sz="2000" b="1" u="sng" dirty="0">
                <a:solidFill>
                  <a:srgbClr val="FFFF00"/>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Arial" panose="020B0604020202020204" pitchFamily="34" charset="0"/>
              </a:rPr>
              <a:t>Evaluation</a:t>
            </a:r>
            <a:r>
              <a:rPr lang="en-US" sz="2000" dirty="0">
                <a:latin typeface="Times New Roman" panose="02020603050405020304" pitchFamily="18" charset="0"/>
                <a:ea typeface="Times New Roman" panose="02020603050405020304" pitchFamily="18" charset="0"/>
                <a:cs typeface="Arial" panose="020B0604020202020204" pitchFamily="34" charset="0"/>
              </a:rPr>
              <a:t> of the extent of exposure to the chemical hazards, physical or biological agents (or adverse ergonomic situation) in the workplace. This often involves measurement of the personal exposure of a worker to the hazard / agent in the workplace, particularly at the relevant interface between the environment and the body, e.g. breathing zone, hearing zone, and assessment of the data in terms of recommended occupational exposure limits (OELs), where such criteria exist.</a:t>
            </a:r>
            <a:endParaRPr lang="en-US" sz="16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5" name="Rectangle 4"/>
          <p:cNvSpPr/>
          <p:nvPr/>
        </p:nvSpPr>
        <p:spPr>
          <a:xfrm>
            <a:off x="368300" y="4102100"/>
            <a:ext cx="8458200" cy="1754326"/>
          </a:xfrm>
          <a:prstGeom prst="rect">
            <a:avLst/>
          </a:prstGeom>
        </p:spPr>
        <p:txBody>
          <a:bodyPr wrap="square">
            <a:spAutoFit/>
          </a:bodyPr>
          <a:lstStyle/>
          <a:p>
            <a:pPr algn="just">
              <a:lnSpc>
                <a:spcPct val="150000"/>
              </a:lnSpc>
              <a:spcAft>
                <a:spcPts val="800"/>
              </a:spcAft>
            </a:pPr>
            <a:r>
              <a:rPr lang="en-US" sz="2400" b="1" u="sng" dirty="0">
                <a:solidFill>
                  <a:srgbClr val="92D050"/>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Arial" panose="020B0604020202020204" pitchFamily="34" charset="0"/>
              </a:rPr>
              <a:t>Control</a:t>
            </a:r>
            <a:r>
              <a:rPr lang="en-US" sz="2400" dirty="0">
                <a:solidFill>
                  <a:srgbClr val="92D050"/>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Arial" panose="020B0604020202020204" pitchFamily="34" charset="0"/>
              </a:rPr>
              <a:t> </a:t>
            </a:r>
            <a:r>
              <a:rPr lang="en-US" sz="2400" dirty="0">
                <a:latin typeface="Times New Roman" panose="02020603050405020304" pitchFamily="18" charset="0"/>
                <a:ea typeface="Times New Roman" panose="02020603050405020304" pitchFamily="18" charset="0"/>
                <a:cs typeface="Arial" panose="020B0604020202020204" pitchFamily="34" charset="0"/>
              </a:rPr>
              <a:t>of the chemical, physical or biological agent - or adverse ergonomic situation, by procedural, engineering or other means where the evaluation indicates that this is necessary.</a:t>
            </a:r>
            <a:endParaRPr lang="en-US"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42001382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2100" y="153669"/>
            <a:ext cx="8182292" cy="1231106"/>
          </a:xfrm>
        </p:spPr>
        <p:style>
          <a:lnRef idx="2">
            <a:schemeClr val="accent4"/>
          </a:lnRef>
          <a:fillRef idx="1">
            <a:schemeClr val="lt1"/>
          </a:fillRef>
          <a:effectRef idx="0">
            <a:schemeClr val="accent4"/>
          </a:effectRef>
          <a:fontRef idx="minor">
            <a:schemeClr val="dk1"/>
          </a:fontRef>
        </p:style>
        <p:txBody>
          <a:bodyPr/>
          <a:lstStyle/>
          <a:p>
            <a:pPr algn="just"/>
            <a:r>
              <a:rPr lang="en-US"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rPr>
              <a:t>Why is Industrial Hygiene (IH) important</a:t>
            </a:r>
            <a:endParaRPr lang="en-US"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endParaRPr>
          </a:p>
        </p:txBody>
      </p:sp>
      <p:sp>
        <p:nvSpPr>
          <p:cNvPr id="3" name="Text Placeholder 2"/>
          <p:cNvSpPr>
            <a:spLocks noGrp="1"/>
          </p:cNvSpPr>
          <p:nvPr>
            <p:ph type="body" idx="1"/>
          </p:nvPr>
        </p:nvSpPr>
        <p:spPr>
          <a:xfrm>
            <a:off x="292100" y="1571688"/>
            <a:ext cx="8182292" cy="3939540"/>
          </a:xfrm>
        </p:spPr>
        <p:txBody>
          <a:bodyPr/>
          <a:lstStyle/>
          <a:p>
            <a:pPr algn="just"/>
            <a:r>
              <a:rPr lang="en-US" sz="3200" dirty="0"/>
              <a:t>Companies that implement a rigorous industrial hygiene program will benefit from:</a:t>
            </a:r>
          </a:p>
          <a:p>
            <a:pPr marL="457200" lvl="0" indent="-457200" algn="just">
              <a:buFont typeface="Arial" panose="020B0604020202020204" pitchFamily="34" charset="0"/>
              <a:buChar char="•"/>
            </a:pPr>
            <a:r>
              <a:rPr lang="en-US" sz="3200" dirty="0"/>
              <a:t>Improved worker health</a:t>
            </a:r>
          </a:p>
          <a:p>
            <a:pPr marL="457200" lvl="0" indent="-457200" algn="just">
              <a:buFont typeface="Arial" panose="020B0604020202020204" pitchFamily="34" charset="0"/>
              <a:buChar char="•"/>
            </a:pPr>
            <a:r>
              <a:rPr lang="en-US" sz="3200" dirty="0"/>
              <a:t>Less absences due to injuries or illnesses</a:t>
            </a:r>
          </a:p>
          <a:p>
            <a:pPr marL="457200" lvl="0" indent="-457200" algn="just">
              <a:buFont typeface="Arial" panose="020B0604020202020204" pitchFamily="34" charset="0"/>
              <a:buChar char="•"/>
            </a:pPr>
            <a:r>
              <a:rPr lang="en-US" sz="3200" dirty="0"/>
              <a:t>Increase worker productivity and potential</a:t>
            </a:r>
          </a:p>
          <a:p>
            <a:pPr marL="457200" lvl="0" indent="-457200" algn="just">
              <a:buFont typeface="Arial" panose="020B0604020202020204" pitchFamily="34" charset="0"/>
              <a:buChar char="•"/>
            </a:pPr>
            <a:r>
              <a:rPr lang="en-US" sz="3200" dirty="0"/>
              <a:t>More efficient processes and improved technology</a:t>
            </a:r>
          </a:p>
          <a:p>
            <a:pPr marL="457200" lvl="0" indent="-457200" algn="just">
              <a:buFont typeface="Arial" panose="020B0604020202020204" pitchFamily="34" charset="0"/>
              <a:buChar char="•"/>
            </a:pPr>
            <a:r>
              <a:rPr lang="en-US" sz="3200" dirty="0"/>
              <a:t>Less employee healthcare </a:t>
            </a:r>
            <a:r>
              <a:rPr lang="en-US" sz="3200" dirty="0" smtClean="0"/>
              <a:t>costs</a:t>
            </a:r>
            <a:endParaRPr lang="en-US" sz="3200" dirty="0"/>
          </a:p>
        </p:txBody>
      </p:sp>
    </p:spTree>
    <p:extLst>
      <p:ext uri="{BB962C8B-B14F-4D97-AF65-F5344CB8AC3E}">
        <p14:creationId xmlns:p14="http://schemas.microsoft.com/office/powerpoint/2010/main" val="24047623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0700" y="153669"/>
            <a:ext cx="8305800" cy="1231106"/>
          </a:xfrm>
        </p:spPr>
        <p:style>
          <a:lnRef idx="2">
            <a:schemeClr val="accent2">
              <a:shade val="50000"/>
            </a:schemeClr>
          </a:lnRef>
          <a:fillRef idx="1">
            <a:schemeClr val="accent2"/>
          </a:fillRef>
          <a:effectRef idx="0">
            <a:schemeClr val="accent2"/>
          </a:effectRef>
          <a:fontRef idx="minor">
            <a:schemeClr val="lt1"/>
          </a:fontRef>
        </p:style>
        <p:txBody>
          <a:bodyPr/>
          <a:lstStyle/>
          <a:p>
            <a:r>
              <a:rPr lang="en-US" dirty="0">
                <a:ln w="6600">
                  <a:solidFill>
                    <a:schemeClr val="accent2"/>
                  </a:solidFill>
                  <a:prstDash val="solid"/>
                </a:ln>
                <a:solidFill>
                  <a:srgbClr val="FFFFFF"/>
                </a:solidFill>
                <a:effectLst>
                  <a:outerShdw dist="38100" dir="2700000" algn="tl" rotWithShape="0">
                    <a:schemeClr val="accent2"/>
                  </a:outerShdw>
                </a:effectLst>
              </a:rPr>
              <a:t>What does an Industrial Hygienist do</a:t>
            </a:r>
            <a:r>
              <a:rPr lang="en-US" dirty="0" smtClean="0">
                <a:ln w="6600">
                  <a:solidFill>
                    <a:schemeClr val="accent2"/>
                  </a:solidFill>
                  <a:prstDash val="solid"/>
                </a:ln>
                <a:solidFill>
                  <a:srgbClr val="FFFFFF"/>
                </a:solidFill>
                <a:effectLst>
                  <a:outerShdw dist="38100" dir="2700000" algn="tl" rotWithShape="0">
                    <a:schemeClr val="accent2"/>
                  </a:outerShdw>
                </a:effectLst>
              </a:rPr>
              <a:t>?</a:t>
            </a:r>
            <a:endParaRPr lang="en-US" dirty="0">
              <a:ln w="6600">
                <a:solidFill>
                  <a:schemeClr val="accent2"/>
                </a:solidFill>
                <a:prstDash val="solid"/>
              </a:ln>
              <a:solidFill>
                <a:srgbClr val="FFFFFF"/>
              </a:solidFill>
              <a:effectLst>
                <a:outerShdw dist="38100" dir="2700000" algn="tl" rotWithShape="0">
                  <a:schemeClr val="accent2"/>
                </a:outerShdw>
              </a:effectLst>
            </a:endParaRPr>
          </a:p>
        </p:txBody>
      </p:sp>
      <p:sp>
        <p:nvSpPr>
          <p:cNvPr id="3" name="Text Placeholder 2"/>
          <p:cNvSpPr>
            <a:spLocks noGrp="1"/>
          </p:cNvSpPr>
          <p:nvPr>
            <p:ph type="body" idx="1"/>
          </p:nvPr>
        </p:nvSpPr>
        <p:spPr>
          <a:xfrm>
            <a:off x="486391" y="1376993"/>
            <a:ext cx="8305800" cy="5473614"/>
          </a:xfrm>
        </p:spPr>
        <p:txBody>
          <a:bodyPr/>
          <a:lstStyle/>
          <a:p>
            <a:pPr algn="just">
              <a:lnSpc>
                <a:spcPct val="150000"/>
              </a:lnSpc>
            </a:pPr>
            <a:r>
              <a:rPr lang="en-US" sz="2400" dirty="0">
                <a:latin typeface="Times New Roman" panose="02020603050405020304" pitchFamily="18" charset="0"/>
                <a:cs typeface="Times New Roman" panose="02020603050405020304" pitchFamily="18" charset="0"/>
              </a:rPr>
              <a:t>As mentioned before, industrial hygienists are charged with anticipating, recognizing, evaluating, and controlling workplace hazards. These broad topics filter into common roles such as the following:</a:t>
            </a:r>
          </a:p>
          <a:p>
            <a:pPr marL="457200" lvl="0" indent="-457200" algn="just">
              <a:lnSpc>
                <a:spcPct val="150000"/>
              </a:lnSpc>
              <a:buFont typeface="+mj-lt"/>
              <a:buAutoNum type="arabicPeriod"/>
            </a:pPr>
            <a:r>
              <a:rPr lang="en-US" sz="2400" dirty="0">
                <a:latin typeface="Times New Roman" panose="02020603050405020304" pitchFamily="18" charset="0"/>
                <a:cs typeface="Times New Roman" panose="02020603050405020304" pitchFamily="18" charset="0"/>
              </a:rPr>
              <a:t>Investigating and examining the workplace for hazards and potential dangers</a:t>
            </a:r>
          </a:p>
          <a:p>
            <a:pPr marL="457200" lvl="0" indent="-457200" algn="just">
              <a:lnSpc>
                <a:spcPct val="150000"/>
              </a:lnSpc>
              <a:buFont typeface="+mj-lt"/>
              <a:buAutoNum type="arabicPeriod"/>
            </a:pPr>
            <a:r>
              <a:rPr lang="en-US" sz="2400" dirty="0">
                <a:latin typeface="Times New Roman" panose="02020603050405020304" pitchFamily="18" charset="0"/>
                <a:cs typeface="Times New Roman" panose="02020603050405020304" pitchFamily="18" charset="0"/>
              </a:rPr>
              <a:t>Making recommendations on improving the safety of workers and the surrounding community​</a:t>
            </a:r>
          </a:p>
          <a:p>
            <a:pPr marL="457200" lvl="0" indent="-457200" algn="just">
              <a:lnSpc>
                <a:spcPct val="150000"/>
              </a:lnSpc>
              <a:buFont typeface="+mj-lt"/>
              <a:buAutoNum type="arabicPeriod"/>
            </a:pPr>
            <a:r>
              <a:rPr lang="en-US" sz="2400" dirty="0">
                <a:latin typeface="Times New Roman" panose="02020603050405020304" pitchFamily="18" charset="0"/>
                <a:cs typeface="Times New Roman" panose="02020603050405020304" pitchFamily="18" charset="0"/>
              </a:rPr>
              <a:t>Conducting scientific research to provide data on possible harmful conditions in the </a:t>
            </a:r>
            <a:r>
              <a:rPr lang="en-US" sz="2400" dirty="0" smtClean="0">
                <a:latin typeface="Times New Roman" panose="02020603050405020304" pitchFamily="18" charset="0"/>
                <a:cs typeface="Times New Roman" panose="02020603050405020304" pitchFamily="18" charset="0"/>
              </a:rPr>
              <a:t>workplace</a:t>
            </a: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0302147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101</TotalTime>
  <Words>510</Words>
  <Application>Microsoft Office PowerPoint</Application>
  <PresentationFormat>Custom</PresentationFormat>
  <Paragraphs>47</Paragraphs>
  <Slides>13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Arial</vt:lpstr>
      <vt:lpstr>Arial Rounded MT Bold</vt:lpstr>
      <vt:lpstr>Calibri</vt:lpstr>
      <vt:lpstr>Times New Roman</vt:lpstr>
      <vt:lpstr>Wingdings</vt:lpstr>
      <vt:lpstr>Office Theme</vt:lpstr>
      <vt:lpstr>University of Salahaddin - Erbil  College of Science Env. Science and Health Dept.</vt:lpstr>
      <vt:lpstr>PowerPoint Presentation</vt:lpstr>
      <vt:lpstr>What Is Industrial Hygiene?</vt:lpstr>
      <vt:lpstr>What Is an Industrial Hygienist?</vt:lpstr>
      <vt:lpstr>PowerPoint Presentation</vt:lpstr>
      <vt:lpstr>PowerPoint Presentation</vt:lpstr>
      <vt:lpstr>PowerPoint Presentation</vt:lpstr>
      <vt:lpstr>Why is Industrial Hygiene (IH) important</vt:lpstr>
      <vt:lpstr>What does an Industrial Hygienist do?</vt:lpstr>
      <vt:lpstr>PowerPoint Presentation</vt:lpstr>
      <vt:lpstr>What Are Different Types of Industrial Hygiene Hazards? </vt:lpstr>
      <vt:lpstr>Some Occupational Hazards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Title</dc:title>
  <dc:creator>Patty Hubbard</dc:creator>
  <cp:lastModifiedBy>hp</cp:lastModifiedBy>
  <cp:revision>15</cp:revision>
  <dcterms:created xsi:type="dcterms:W3CDTF">2021-02-23T20:39:26Z</dcterms:created>
  <dcterms:modified xsi:type="dcterms:W3CDTF">2022-02-07T19:26:09Z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2006-02-02T00:00:00Z</vt:filetime>
  </property>
  <property fmtid="{D5CDD505-2E9C-101B-9397-08002B2CF9AE}" pid="3" name="Creator">
    <vt:lpwstr>Acrobat PDFMaker 6.0 for PowerPoint</vt:lpwstr>
  </property>
  <property fmtid="{D5CDD505-2E9C-101B-9397-08002B2CF9AE}" pid="4" name="LastSaved">
    <vt:filetime>2021-02-23T00:00:00Z</vt:filetime>
  </property>
</Properties>
</file>