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2" r:id="rId5"/>
    <p:sldId id="280" r:id="rId6"/>
    <p:sldId id="259" r:id="rId7"/>
    <p:sldId id="283" r:id="rId8"/>
    <p:sldId id="260" r:id="rId9"/>
    <p:sldId id="261" r:id="rId10"/>
    <p:sldId id="262" r:id="rId11"/>
    <p:sldId id="304" r:id="rId12"/>
    <p:sldId id="305" r:id="rId13"/>
    <p:sldId id="308" r:id="rId14"/>
    <p:sldId id="309" r:id="rId15"/>
    <p:sldId id="302" r:id="rId16"/>
    <p:sldId id="286" r:id="rId17"/>
    <p:sldId id="287" r:id="rId18"/>
    <p:sldId id="301" r:id="rId19"/>
    <p:sldId id="29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C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44" autoAdjust="0"/>
    <p:restoredTop sz="94364" autoAdjust="0"/>
  </p:normalViewPr>
  <p:slideViewPr>
    <p:cSldViewPr snapToGrid="0">
      <p:cViewPr varScale="1">
        <p:scale>
          <a:sx n="72" d="100"/>
          <a:sy n="72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AC99-29B6-4504-BEB0-3C23D237AC3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92BE-977F-4D98-BC38-221699DA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509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AC99-29B6-4504-BEB0-3C23D237AC3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92BE-977F-4D98-BC38-221699DA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00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AC99-29B6-4504-BEB0-3C23D237AC3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92BE-977F-4D98-BC38-221699DA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7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AC99-29B6-4504-BEB0-3C23D237AC3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92BE-977F-4D98-BC38-221699DA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588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AC99-29B6-4504-BEB0-3C23D237AC3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92BE-977F-4D98-BC38-221699DA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8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AC99-29B6-4504-BEB0-3C23D237AC3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92BE-977F-4D98-BC38-221699DA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60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AC99-29B6-4504-BEB0-3C23D237AC3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92BE-977F-4D98-BC38-221699DA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43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AC99-29B6-4504-BEB0-3C23D237AC3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92BE-977F-4D98-BC38-221699DA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6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AC99-29B6-4504-BEB0-3C23D237AC3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92BE-977F-4D98-BC38-221699DA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685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AC99-29B6-4504-BEB0-3C23D237AC3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92BE-977F-4D98-BC38-221699DA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17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7AC99-29B6-4504-BEB0-3C23D237AC3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0792BE-977F-4D98-BC38-221699DA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242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AC99-29B6-4504-BEB0-3C23D237AC3E}" type="datetimeFigureOut">
              <a:rPr lang="en-US" smtClean="0"/>
              <a:t>5/28/2024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0792BE-977F-4D98-BC38-221699DA4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87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5018" y="285156"/>
            <a:ext cx="10030691" cy="646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Times New Roman" pitchFamily="18" charset="0"/>
                <a:cs typeface="Times New Roman" pitchFamily="18" charset="0"/>
              </a:rPr>
              <a:t>University of Salahaddin                                                                                                                Lab: 11</a:t>
            </a: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College of Science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987135" y="1986723"/>
            <a:ext cx="9102437" cy="2391571"/>
          </a:xfr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Vertebrate animal</a:t>
            </a:r>
            <a:b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72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Class: </a:t>
            </a:r>
            <a:r>
              <a:rPr lang="en-US" sz="72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Reptilia</a:t>
            </a:r>
            <a:endParaRPr lang="en-US" sz="7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129144" y="5181600"/>
            <a:ext cx="8818420" cy="11776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Lecture</a:t>
            </a:r>
            <a:b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Shelan</a:t>
            </a:r>
            <a:r>
              <a:rPr lang="en-US" sz="36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Mustafa </a:t>
            </a:r>
            <a:r>
              <a:rPr lang="en-US" sz="3600" b="1" dirty="0" err="1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Khudhur</a:t>
            </a:r>
            <a:endParaRPr lang="en-US" sz="3600" b="1" dirty="0">
              <a:ln/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2082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273916"/>
            <a:ext cx="11395364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 They are oviparous and the eggs are very yolky.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1549" y="2181498"/>
            <a:ext cx="3195929" cy="211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269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4850" y="193675"/>
            <a:ext cx="10515600" cy="949325"/>
          </a:xfrm>
        </p:spPr>
        <p:txBody>
          <a:bodyPr/>
          <a:lstStyle/>
          <a:p>
            <a:pPr algn="ctr"/>
            <a:r>
              <a:rPr lang="en-US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1"/>
            <a:ext cx="10820400" cy="48006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4400" dirty="0"/>
              <a:t>On the basis of </a:t>
            </a:r>
            <a:r>
              <a:rPr lang="en-US" sz="4400" u="sng" dirty="0"/>
              <a:t>presence or absence of certain openings</a:t>
            </a:r>
            <a:r>
              <a:rPr lang="en-US" sz="4400" dirty="0"/>
              <a:t> in the temporal region of the reptilian skull the class Reptiles can be divided into five subclasses. </a:t>
            </a:r>
          </a:p>
          <a:p>
            <a:pPr algn="just"/>
            <a:r>
              <a:rPr lang="en-US" sz="4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Subclass II: EURYAPSIDA(Extinct)</a:t>
            </a:r>
          </a:p>
          <a:p>
            <a:pPr algn="just"/>
            <a:r>
              <a:rPr lang="en-US" sz="4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Subclass-III PARAPSIDA (Extinct)</a:t>
            </a:r>
          </a:p>
          <a:p>
            <a:pPr algn="just"/>
            <a:r>
              <a:rPr lang="en-US" sz="4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Sub-class – IV – SYNAPSIDA (Extinct) </a:t>
            </a:r>
          </a:p>
        </p:txBody>
      </p:sp>
    </p:spTree>
    <p:extLst>
      <p:ext uri="{BB962C8B-B14F-4D97-AF65-F5344CB8AC3E}">
        <p14:creationId xmlns:p14="http://schemas.microsoft.com/office/powerpoint/2010/main" val="2651149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9550" y="399460"/>
            <a:ext cx="9121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Subclass I: ANAPSIDA </a:t>
            </a:r>
          </a:p>
          <a:p>
            <a:pPr algn="just"/>
            <a:r>
              <a:rPr lang="en-US" sz="3600" dirty="0"/>
              <a:t>Anapsid reptiles are those in which the dermal bones form a complete roof over the skull, Skull roof is solid, temporal openings are absent.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74687" y="2626418"/>
            <a:ext cx="10016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Turtles, tortoises, and terrapins belong to this group.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1126" y="857250"/>
            <a:ext cx="2754283" cy="185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00" y="701675"/>
            <a:ext cx="8343900" cy="435133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4400" dirty="0">
                <a:solidFill>
                  <a:srgbClr val="FF0000"/>
                </a:solidFill>
              </a:rPr>
              <a:t>Sub-class – V – DIAPSIDA:</a:t>
            </a:r>
          </a:p>
          <a:p>
            <a:pPr algn="just"/>
            <a:r>
              <a:rPr lang="en-US" sz="4400" dirty="0"/>
              <a:t>Skull with two temporal openings on either side separated by the bar of postorbital and squamosal bones. This subclass includes 4 orders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1554" y="2320155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51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361" y="552450"/>
            <a:ext cx="10705017" cy="558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869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Scientific classification of snake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Domain:	</a:t>
            </a:r>
            <a:r>
              <a:rPr lang="en-US" sz="4000" dirty="0" err="1"/>
              <a:t>Eukaryota</a:t>
            </a:r>
            <a:endParaRPr lang="en-US" sz="4000" dirty="0"/>
          </a:p>
          <a:p>
            <a:r>
              <a:rPr lang="en-US" sz="4000" dirty="0"/>
              <a:t>Kingdom:	Animalia</a:t>
            </a:r>
          </a:p>
          <a:p>
            <a:r>
              <a:rPr lang="en-US" sz="4000" dirty="0"/>
              <a:t>Phylum:	Chordata</a:t>
            </a:r>
          </a:p>
          <a:p>
            <a:r>
              <a:rPr lang="en-US" sz="4000" dirty="0"/>
              <a:t>Class:	</a:t>
            </a:r>
            <a:r>
              <a:rPr lang="en-US" sz="4000" dirty="0" err="1"/>
              <a:t>Reptilia</a:t>
            </a:r>
            <a:endParaRPr lang="en-US" sz="4000" dirty="0"/>
          </a:p>
          <a:p>
            <a:r>
              <a:rPr lang="en-US" sz="4000" dirty="0"/>
              <a:t>Order:	</a:t>
            </a:r>
            <a:r>
              <a:rPr lang="en-US" sz="4000" dirty="0" err="1"/>
              <a:t>Squamata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890420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78" y="1778317"/>
            <a:ext cx="10996749" cy="488374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Smell seems to be a snake’s best thing .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snake analyzes scents by flicking (quick movement) its long tongue into the air to gather scent molecules, which are then transferred to the Jacobson’s organ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 organ helps snakes hunt and track their prey</a:t>
            </a:r>
            <a:r>
              <a:rPr lang="en-US" sz="2400" dirty="0"/>
              <a:t>)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located inside its mouth. </a:t>
            </a:r>
          </a:p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snakes have awesome eyesight. Tree-dwelling snakes have binocular vision. These snakes can focus both eyes on the same point.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786"/>
            <a:ext cx="6478091" cy="1335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604" y="18759"/>
            <a:ext cx="3405596" cy="1759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5590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55" y="0"/>
            <a:ext cx="11403874" cy="6727371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word snake is derived from old English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snaca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meaning to crawl or to creep. </a:t>
            </a:r>
          </a:p>
          <a:p>
            <a:pPr algn="just">
              <a:lnSpc>
                <a:spcPct val="150000"/>
              </a:lnSpc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 some snakes kill their prey by injecting venom before eating it.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•A spitting cobra can spit venom at a perceived target about 3-7 feet away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•Snake sleep with their eyes open, and they lack eye lids.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•After a heavy meal , snakes tend to sleep for days even weeks.</a:t>
            </a:r>
          </a:p>
        </p:txBody>
      </p:sp>
    </p:spTree>
    <p:extLst>
      <p:ext uri="{BB962C8B-B14F-4D97-AF65-F5344CB8AC3E}">
        <p14:creationId xmlns:p14="http://schemas.microsoft.com/office/powerpoint/2010/main" val="2211508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383" y="20763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Some poisonous snakes in Iraq</a:t>
            </a:r>
          </a:p>
        </p:txBody>
      </p:sp>
    </p:spTree>
    <p:extLst>
      <p:ext uri="{BB962C8B-B14F-4D97-AF65-F5344CB8AC3E}">
        <p14:creationId xmlns:p14="http://schemas.microsoft.com/office/powerpoint/2010/main" val="3617385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6" y="365125"/>
            <a:ext cx="10961914" cy="1325563"/>
          </a:xfrm>
        </p:spPr>
        <p:txBody>
          <a:bodyPr>
            <a:noAutofit/>
          </a:bodyPr>
          <a:lstStyle/>
          <a:p>
            <a:r>
              <a:rPr lang="en-US" b="1" dirty="0"/>
              <a:t>Saw-Scaled Viper ( </a:t>
            </a:r>
            <a:r>
              <a:rPr lang="en-US" b="1" i="1" dirty="0" err="1"/>
              <a:t>Echis</a:t>
            </a:r>
            <a:r>
              <a:rPr lang="en-US" b="1" i="1" dirty="0"/>
              <a:t> </a:t>
            </a:r>
            <a:r>
              <a:rPr lang="en-US" b="1" i="1" dirty="0" err="1"/>
              <a:t>carinatus</a:t>
            </a:r>
            <a:r>
              <a:rPr lang="en-US" b="1" i="1" dirty="0"/>
              <a:t> </a:t>
            </a:r>
            <a:r>
              <a:rPr lang="en-US" b="1" dirty="0"/>
              <a:t>)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6745EBC-70E3-45D5-8A97-461C1B7EEF79}"/>
              </a:ext>
            </a:extLst>
          </p:cNvPr>
          <p:cNvSpPr/>
          <p:nvPr/>
        </p:nvSpPr>
        <p:spPr>
          <a:xfrm>
            <a:off x="391886" y="1690688"/>
            <a:ext cx="8344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-apple-system"/>
              </a:rPr>
              <a:t>Desert Horned Viper (</a:t>
            </a:r>
            <a:r>
              <a:rPr lang="en-US" sz="4400" b="1" i="1" dirty="0" err="1">
                <a:latin typeface="+mj-lt"/>
                <a:ea typeface="+mj-ea"/>
                <a:cs typeface="+mj-cs"/>
              </a:rPr>
              <a:t>Cerastes</a:t>
            </a:r>
            <a:r>
              <a:rPr lang="en-US" sz="4400" b="1" i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i="1" dirty="0" err="1">
                <a:latin typeface="+mj-lt"/>
                <a:ea typeface="+mj-ea"/>
                <a:cs typeface="+mj-cs"/>
              </a:rPr>
              <a:t>cerastes</a:t>
            </a:r>
            <a:r>
              <a:rPr lang="en-US" sz="3200" b="1" dirty="0">
                <a:latin typeface="-apple-system"/>
              </a:rPr>
              <a:t>)</a:t>
            </a:r>
            <a:endParaRPr lang="en-US" sz="3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610923-1A9B-439C-B0EE-49CBFA28DCF6}"/>
              </a:ext>
            </a:extLst>
          </p:cNvPr>
          <p:cNvSpPr/>
          <p:nvPr/>
        </p:nvSpPr>
        <p:spPr>
          <a:xfrm>
            <a:off x="507783" y="2460129"/>
            <a:ext cx="81129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-apple-system"/>
              </a:rPr>
              <a:t>Lebetine</a:t>
            </a:r>
            <a:r>
              <a:rPr lang="en-US" sz="3200" b="1" dirty="0">
                <a:latin typeface="-apple-system"/>
              </a:rPr>
              <a:t> Viper (</a:t>
            </a:r>
            <a:r>
              <a:rPr lang="en-US" sz="4400" b="1" i="1" dirty="0" err="1">
                <a:latin typeface="+mj-lt"/>
                <a:ea typeface="+mj-ea"/>
                <a:cs typeface="+mj-cs"/>
              </a:rPr>
              <a:t>Macrovipera</a:t>
            </a:r>
            <a:r>
              <a:rPr lang="en-US" sz="4400" b="1" i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i="1" dirty="0" err="1">
                <a:latin typeface="+mj-lt"/>
                <a:ea typeface="+mj-ea"/>
                <a:cs typeface="+mj-cs"/>
              </a:rPr>
              <a:t>lebetina</a:t>
            </a:r>
            <a:r>
              <a:rPr lang="en-US" sz="3200" b="1" dirty="0">
                <a:latin typeface="-apple-system"/>
              </a:rPr>
              <a:t>)</a:t>
            </a:r>
            <a:endParaRPr lang="en-US" sz="3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F1AF80-BEFB-41E0-B869-488C8C6778F2}"/>
              </a:ext>
            </a:extLst>
          </p:cNvPr>
          <p:cNvSpPr/>
          <p:nvPr/>
        </p:nvSpPr>
        <p:spPr>
          <a:xfrm>
            <a:off x="507783" y="3400971"/>
            <a:ext cx="849521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-apple-system"/>
              </a:rPr>
              <a:t>Kurdistan Viper </a:t>
            </a:r>
            <a:r>
              <a:rPr lang="en-US" b="1" dirty="0">
                <a:latin typeface="-apple-system"/>
              </a:rPr>
              <a:t>(</a:t>
            </a:r>
            <a:r>
              <a:rPr lang="en-US" sz="4400" b="1" i="1" dirty="0" err="1">
                <a:latin typeface="+mj-lt"/>
                <a:ea typeface="+mj-ea"/>
                <a:cs typeface="+mj-cs"/>
              </a:rPr>
              <a:t>Vipera</a:t>
            </a:r>
            <a:r>
              <a:rPr lang="en-US" sz="4400" b="1" i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i="1" dirty="0" err="1">
                <a:latin typeface="+mj-lt"/>
                <a:ea typeface="+mj-ea"/>
                <a:cs typeface="+mj-cs"/>
              </a:rPr>
              <a:t>raddei</a:t>
            </a:r>
            <a:r>
              <a:rPr lang="en-US" sz="4400" b="1" i="1" dirty="0">
                <a:latin typeface="+mj-lt"/>
                <a:ea typeface="+mj-ea"/>
                <a:cs typeface="+mj-cs"/>
              </a:rPr>
              <a:t> </a:t>
            </a:r>
            <a:r>
              <a:rPr lang="en-US" sz="4400" b="1" i="1" dirty="0" err="1">
                <a:latin typeface="+mj-lt"/>
                <a:ea typeface="+mj-ea"/>
                <a:cs typeface="+mj-cs"/>
              </a:rPr>
              <a:t>kurdistanica</a:t>
            </a:r>
            <a:r>
              <a:rPr lang="en-US" b="1" dirty="0">
                <a:latin typeface="-apple-system"/>
              </a:rPr>
              <a:t>)</a:t>
            </a:r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A000BC5-221F-4027-83BD-B7D2D1886C71}"/>
              </a:ext>
            </a:extLst>
          </p:cNvPr>
          <p:cNvSpPr txBox="1">
            <a:spLocks/>
          </p:cNvSpPr>
          <p:nvPr/>
        </p:nvSpPr>
        <p:spPr>
          <a:xfrm>
            <a:off x="507783" y="4391936"/>
            <a:ext cx="10515600" cy="973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US"/>
            </a:br>
            <a:r>
              <a:rPr lang="en-US"/>
              <a:t>Desert Cobra (</a:t>
            </a:r>
            <a:r>
              <a:rPr lang="en-US" sz="4900" b="1" i="1"/>
              <a:t>Walterinnesia aegyptia</a:t>
            </a:r>
            <a:r>
              <a:rPr lang="en-US"/>
              <a:t>)</a:t>
            </a:r>
            <a:br>
              <a:rPr lang="en-US"/>
            </a:b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804AF4B-8473-43FB-A705-12C6F7B93EDD}"/>
              </a:ext>
            </a:extLst>
          </p:cNvPr>
          <p:cNvSpPr txBox="1">
            <a:spLocks/>
          </p:cNvSpPr>
          <p:nvPr/>
        </p:nvSpPr>
        <p:spPr>
          <a:xfrm>
            <a:off x="391886" y="4986863"/>
            <a:ext cx="10515600" cy="8938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Two-headed snake found in Kurdistan Region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971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5577" y="1538288"/>
            <a:ext cx="11106571" cy="4435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Class: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Reptilia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were the first class of organisms to adapt to life on land.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believed to have evolved from millions of years ago.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about 10,000 different species of reptiles on earth. </a:t>
            </a:r>
          </a:p>
          <a:p>
            <a:pPr marL="45720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cold-blooded animals belonging to the phylum Chordata of Animal kingdom.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5909" y="212725"/>
            <a:ext cx="3267891" cy="2029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742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697" y="111125"/>
            <a:ext cx="10515600" cy="1158875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 of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Reptilia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375" y="1371600"/>
            <a:ext cx="11221901" cy="4805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Following are the important characteristics of the animals belonging to Class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Reptilia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514350" lvl="0" indent="-514350" algn="just">
              <a:lnSpc>
                <a:spcPct val="100000"/>
              </a:lnSpc>
              <a:buFont typeface="+mj-lt"/>
              <a:buAutoNum type="arabicPeriod"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are creeping and burrowing terrestrial animals with scales on their body.</a:t>
            </a:r>
          </a:p>
        </p:txBody>
      </p:sp>
      <p:sp>
        <p:nvSpPr>
          <p:cNvPr id="4" name="AutoShape 2" descr="Image result for symmetry in fis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51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514" y="558528"/>
            <a:ext cx="11025052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They are cold-blooded animals found in most of the warmer regions of the world.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3737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1703"/>
            <a:ext cx="10515600" cy="561526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Their skin is dry, and rough, without any glands.</a:t>
            </a:r>
          </a:p>
          <a:p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081" y="2934010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51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690" y="124691"/>
            <a:ext cx="10896600" cy="558121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 body is divided into head, neck, trunk, and tail.</a:t>
            </a: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Few of these shed the scales on their skin as skin cast.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4" descr="Image result for triplobast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t="4621" b="18081"/>
          <a:stretch/>
        </p:blipFill>
        <p:spPr>
          <a:xfrm>
            <a:off x="155575" y="2272938"/>
            <a:ext cx="6478089" cy="390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76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78" y="780596"/>
            <a:ext cx="10515600" cy="4351338"/>
          </a:xfrm>
        </p:spPr>
        <p:txBody>
          <a:bodyPr/>
          <a:lstStyle/>
          <a:p>
            <a:pPr marL="0" lvl="0" indent="0">
              <a:buNone/>
            </a:pPr>
            <a:r>
              <a:rPr lang="en-US" dirty="0"/>
              <a:t>6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respiration takes place with the help of the lungs.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524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304800"/>
            <a:ext cx="11111346" cy="5830599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They have two pairs of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pentadactyl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limbs, each bearing claws. Snakes are an exception.</a:t>
            </a:r>
          </a:p>
          <a:p>
            <a:pPr marL="0" lvl="0" indent="0" algn="just" fontAlgn="base">
              <a:lnSpc>
                <a:spcPct val="150000"/>
              </a:lnSpc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A post-anal tail is present.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678" y="1587954"/>
            <a:ext cx="4133177" cy="4042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8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110" y="124691"/>
            <a:ext cx="11628713" cy="6315298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Except for snakes, all the reptiles have well-developed ears.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 They possess a typical cloaca.</a:t>
            </a:r>
          </a:p>
          <a:p>
            <a:pPr marL="0" lvl="0" indent="0" algn="just">
              <a:lnSpc>
                <a:spcPct val="150000"/>
              </a:lnSpc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50000"/>
              </a:lnSpc>
              <a:buNone/>
            </a:pP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627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580</Words>
  <Application>Microsoft Office PowerPoint</Application>
  <PresentationFormat>Widescreen</PresentationFormat>
  <Paragraphs>61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-apple-system</vt:lpstr>
      <vt:lpstr>Arial</vt:lpstr>
      <vt:lpstr>Calibri</vt:lpstr>
      <vt:lpstr>Calibri Light</vt:lpstr>
      <vt:lpstr>Times New Roman</vt:lpstr>
      <vt:lpstr>Office Theme</vt:lpstr>
      <vt:lpstr>Vertebrate animal Class: Reptilia</vt:lpstr>
      <vt:lpstr>Introduction</vt:lpstr>
      <vt:lpstr>Characteristics of Reptilia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</vt:lpstr>
      <vt:lpstr>PowerPoint Presentation</vt:lpstr>
      <vt:lpstr>PowerPoint Presentation</vt:lpstr>
      <vt:lpstr>PowerPoint Presentation</vt:lpstr>
      <vt:lpstr>Scientific classification of snake</vt:lpstr>
      <vt:lpstr>PowerPoint Presentation</vt:lpstr>
      <vt:lpstr>PowerPoint Presentation</vt:lpstr>
      <vt:lpstr>Some poisonous snakes in Iraq</vt:lpstr>
      <vt:lpstr>Saw-Scaled Viper ( Echis carinatus 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HelpTech</cp:lastModifiedBy>
  <cp:revision>63</cp:revision>
  <dcterms:created xsi:type="dcterms:W3CDTF">2021-02-16T13:35:10Z</dcterms:created>
  <dcterms:modified xsi:type="dcterms:W3CDTF">2024-05-28T13:06:28Z</dcterms:modified>
</cp:coreProperties>
</file>