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7" r:id="rId7"/>
    <p:sldId id="261" r:id="rId8"/>
    <p:sldId id="262" r:id="rId9"/>
    <p:sldId id="263" r:id="rId10"/>
    <p:sldId id="268"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D9440-1569-470E-A3BB-6323A2D410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1A10815-DD1E-4B29-A36A-A4007622FB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72E60E-0E1E-4FC5-AE77-866558157D6F}"/>
              </a:ext>
            </a:extLst>
          </p:cNvPr>
          <p:cNvSpPr>
            <a:spLocks noGrp="1"/>
          </p:cNvSpPr>
          <p:nvPr>
            <p:ph type="dt" sz="half" idx="10"/>
          </p:nvPr>
        </p:nvSpPr>
        <p:spPr/>
        <p:txBody>
          <a:bodyPr/>
          <a:lstStyle/>
          <a:p>
            <a:fld id="{EBBFF56D-D891-4CC0-A393-8636AB47F501}" type="datetimeFigureOut">
              <a:rPr lang="en-US" smtClean="0"/>
              <a:t>5/28/2024</a:t>
            </a:fld>
            <a:endParaRPr lang="en-US"/>
          </a:p>
        </p:txBody>
      </p:sp>
      <p:sp>
        <p:nvSpPr>
          <p:cNvPr id="5" name="Footer Placeholder 4">
            <a:extLst>
              <a:ext uri="{FF2B5EF4-FFF2-40B4-BE49-F238E27FC236}">
                <a16:creationId xmlns:a16="http://schemas.microsoft.com/office/drawing/2014/main" id="{E219CEDC-4E8C-4F59-AC6E-9199655D4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7103EA-BCA5-4926-A4C3-31E3FAD34DB9}"/>
              </a:ext>
            </a:extLst>
          </p:cNvPr>
          <p:cNvSpPr>
            <a:spLocks noGrp="1"/>
          </p:cNvSpPr>
          <p:nvPr>
            <p:ph type="sldNum" sz="quarter" idx="12"/>
          </p:nvPr>
        </p:nvSpPr>
        <p:spPr/>
        <p:txBody>
          <a:bodyPr/>
          <a:lstStyle/>
          <a:p>
            <a:fld id="{F7F715D7-0C76-41C3-9501-85B2435F7805}" type="slidenum">
              <a:rPr lang="en-US" smtClean="0"/>
              <a:t>‹#›</a:t>
            </a:fld>
            <a:endParaRPr lang="en-US"/>
          </a:p>
        </p:txBody>
      </p:sp>
    </p:spTree>
    <p:extLst>
      <p:ext uri="{BB962C8B-B14F-4D97-AF65-F5344CB8AC3E}">
        <p14:creationId xmlns:p14="http://schemas.microsoft.com/office/powerpoint/2010/main" val="1300771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47D0E-E6DF-47A1-A92B-223EF85AC3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DDB08E-16A6-49E1-A893-5109E9F29E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4BB2B8-064F-44C1-9626-B3BB54050C61}"/>
              </a:ext>
            </a:extLst>
          </p:cNvPr>
          <p:cNvSpPr>
            <a:spLocks noGrp="1"/>
          </p:cNvSpPr>
          <p:nvPr>
            <p:ph type="dt" sz="half" idx="10"/>
          </p:nvPr>
        </p:nvSpPr>
        <p:spPr/>
        <p:txBody>
          <a:bodyPr/>
          <a:lstStyle/>
          <a:p>
            <a:fld id="{EBBFF56D-D891-4CC0-A393-8636AB47F501}" type="datetimeFigureOut">
              <a:rPr lang="en-US" smtClean="0"/>
              <a:t>5/28/2024</a:t>
            </a:fld>
            <a:endParaRPr lang="en-US"/>
          </a:p>
        </p:txBody>
      </p:sp>
      <p:sp>
        <p:nvSpPr>
          <p:cNvPr id="5" name="Footer Placeholder 4">
            <a:extLst>
              <a:ext uri="{FF2B5EF4-FFF2-40B4-BE49-F238E27FC236}">
                <a16:creationId xmlns:a16="http://schemas.microsoft.com/office/drawing/2014/main" id="{58958DEB-C4D2-461E-A652-797259195D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95153D-AFDF-41DE-9B31-73937D4A87D3}"/>
              </a:ext>
            </a:extLst>
          </p:cNvPr>
          <p:cNvSpPr>
            <a:spLocks noGrp="1"/>
          </p:cNvSpPr>
          <p:nvPr>
            <p:ph type="sldNum" sz="quarter" idx="12"/>
          </p:nvPr>
        </p:nvSpPr>
        <p:spPr/>
        <p:txBody>
          <a:bodyPr/>
          <a:lstStyle/>
          <a:p>
            <a:fld id="{F7F715D7-0C76-41C3-9501-85B2435F7805}" type="slidenum">
              <a:rPr lang="en-US" smtClean="0"/>
              <a:t>‹#›</a:t>
            </a:fld>
            <a:endParaRPr lang="en-US"/>
          </a:p>
        </p:txBody>
      </p:sp>
    </p:spTree>
    <p:extLst>
      <p:ext uri="{BB962C8B-B14F-4D97-AF65-F5344CB8AC3E}">
        <p14:creationId xmlns:p14="http://schemas.microsoft.com/office/powerpoint/2010/main" val="3188915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ED7F61-08CA-4029-8CB1-D2761C8A3B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3C85A8-D67C-4259-BB4B-9B13599789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CF9375-405D-4E55-AB53-570B07FC4805}"/>
              </a:ext>
            </a:extLst>
          </p:cNvPr>
          <p:cNvSpPr>
            <a:spLocks noGrp="1"/>
          </p:cNvSpPr>
          <p:nvPr>
            <p:ph type="dt" sz="half" idx="10"/>
          </p:nvPr>
        </p:nvSpPr>
        <p:spPr/>
        <p:txBody>
          <a:bodyPr/>
          <a:lstStyle/>
          <a:p>
            <a:fld id="{EBBFF56D-D891-4CC0-A393-8636AB47F501}" type="datetimeFigureOut">
              <a:rPr lang="en-US" smtClean="0"/>
              <a:t>5/28/2024</a:t>
            </a:fld>
            <a:endParaRPr lang="en-US"/>
          </a:p>
        </p:txBody>
      </p:sp>
      <p:sp>
        <p:nvSpPr>
          <p:cNvPr id="5" name="Footer Placeholder 4">
            <a:extLst>
              <a:ext uri="{FF2B5EF4-FFF2-40B4-BE49-F238E27FC236}">
                <a16:creationId xmlns:a16="http://schemas.microsoft.com/office/drawing/2014/main" id="{83D48301-1D4A-46E2-BBE9-DD11456E02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F75FCA-9EA2-4950-8F4E-8381E24715A9}"/>
              </a:ext>
            </a:extLst>
          </p:cNvPr>
          <p:cNvSpPr>
            <a:spLocks noGrp="1"/>
          </p:cNvSpPr>
          <p:nvPr>
            <p:ph type="sldNum" sz="quarter" idx="12"/>
          </p:nvPr>
        </p:nvSpPr>
        <p:spPr/>
        <p:txBody>
          <a:bodyPr/>
          <a:lstStyle/>
          <a:p>
            <a:fld id="{F7F715D7-0C76-41C3-9501-85B2435F7805}" type="slidenum">
              <a:rPr lang="en-US" smtClean="0"/>
              <a:t>‹#›</a:t>
            </a:fld>
            <a:endParaRPr lang="en-US"/>
          </a:p>
        </p:txBody>
      </p:sp>
    </p:spTree>
    <p:extLst>
      <p:ext uri="{BB962C8B-B14F-4D97-AF65-F5344CB8AC3E}">
        <p14:creationId xmlns:p14="http://schemas.microsoft.com/office/powerpoint/2010/main" val="82691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7F490-9950-44CC-A386-89CB3B9398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221EBA-D6A7-4C92-B5B2-762270D98B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05D8BF-231D-48FD-BA5A-44AAA776B76C}"/>
              </a:ext>
            </a:extLst>
          </p:cNvPr>
          <p:cNvSpPr>
            <a:spLocks noGrp="1"/>
          </p:cNvSpPr>
          <p:nvPr>
            <p:ph type="dt" sz="half" idx="10"/>
          </p:nvPr>
        </p:nvSpPr>
        <p:spPr/>
        <p:txBody>
          <a:bodyPr/>
          <a:lstStyle/>
          <a:p>
            <a:fld id="{EBBFF56D-D891-4CC0-A393-8636AB47F501}" type="datetimeFigureOut">
              <a:rPr lang="en-US" smtClean="0"/>
              <a:t>5/28/2024</a:t>
            </a:fld>
            <a:endParaRPr lang="en-US"/>
          </a:p>
        </p:txBody>
      </p:sp>
      <p:sp>
        <p:nvSpPr>
          <p:cNvPr id="5" name="Footer Placeholder 4">
            <a:extLst>
              <a:ext uri="{FF2B5EF4-FFF2-40B4-BE49-F238E27FC236}">
                <a16:creationId xmlns:a16="http://schemas.microsoft.com/office/drawing/2014/main" id="{00BA5AD7-AB98-4D46-B2FD-3837BAFA68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9B1EE5-1DEA-4D56-8CB1-5792AD2A4A6B}"/>
              </a:ext>
            </a:extLst>
          </p:cNvPr>
          <p:cNvSpPr>
            <a:spLocks noGrp="1"/>
          </p:cNvSpPr>
          <p:nvPr>
            <p:ph type="sldNum" sz="quarter" idx="12"/>
          </p:nvPr>
        </p:nvSpPr>
        <p:spPr/>
        <p:txBody>
          <a:bodyPr/>
          <a:lstStyle/>
          <a:p>
            <a:fld id="{F7F715D7-0C76-41C3-9501-85B2435F7805}" type="slidenum">
              <a:rPr lang="en-US" smtClean="0"/>
              <a:t>‹#›</a:t>
            </a:fld>
            <a:endParaRPr lang="en-US"/>
          </a:p>
        </p:txBody>
      </p:sp>
    </p:spTree>
    <p:extLst>
      <p:ext uri="{BB962C8B-B14F-4D97-AF65-F5344CB8AC3E}">
        <p14:creationId xmlns:p14="http://schemas.microsoft.com/office/powerpoint/2010/main" val="1186229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189CF-28EB-4BC5-8A84-6C54A4D93E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DB44E2A-F9A5-4D2D-96F8-FE2A39758C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08FB20-AE15-4371-B0A5-5411DC511D75}"/>
              </a:ext>
            </a:extLst>
          </p:cNvPr>
          <p:cNvSpPr>
            <a:spLocks noGrp="1"/>
          </p:cNvSpPr>
          <p:nvPr>
            <p:ph type="dt" sz="half" idx="10"/>
          </p:nvPr>
        </p:nvSpPr>
        <p:spPr/>
        <p:txBody>
          <a:bodyPr/>
          <a:lstStyle/>
          <a:p>
            <a:fld id="{EBBFF56D-D891-4CC0-A393-8636AB47F501}" type="datetimeFigureOut">
              <a:rPr lang="en-US" smtClean="0"/>
              <a:t>5/28/2024</a:t>
            </a:fld>
            <a:endParaRPr lang="en-US"/>
          </a:p>
        </p:txBody>
      </p:sp>
      <p:sp>
        <p:nvSpPr>
          <p:cNvPr id="5" name="Footer Placeholder 4">
            <a:extLst>
              <a:ext uri="{FF2B5EF4-FFF2-40B4-BE49-F238E27FC236}">
                <a16:creationId xmlns:a16="http://schemas.microsoft.com/office/drawing/2014/main" id="{EF63966B-D907-4CDD-91B1-E82802CD0D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6C139F-6AAE-42B4-8363-54C6C7F80C49}"/>
              </a:ext>
            </a:extLst>
          </p:cNvPr>
          <p:cNvSpPr>
            <a:spLocks noGrp="1"/>
          </p:cNvSpPr>
          <p:nvPr>
            <p:ph type="sldNum" sz="quarter" idx="12"/>
          </p:nvPr>
        </p:nvSpPr>
        <p:spPr/>
        <p:txBody>
          <a:bodyPr/>
          <a:lstStyle/>
          <a:p>
            <a:fld id="{F7F715D7-0C76-41C3-9501-85B2435F7805}" type="slidenum">
              <a:rPr lang="en-US" smtClean="0"/>
              <a:t>‹#›</a:t>
            </a:fld>
            <a:endParaRPr lang="en-US"/>
          </a:p>
        </p:txBody>
      </p:sp>
    </p:spTree>
    <p:extLst>
      <p:ext uri="{BB962C8B-B14F-4D97-AF65-F5344CB8AC3E}">
        <p14:creationId xmlns:p14="http://schemas.microsoft.com/office/powerpoint/2010/main" val="623571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2B943-BBBE-48E2-B2A5-A6AD8558A5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6BE2EB-7C72-4EC3-A860-4B12BC8CA1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FB9967-BC2A-4E38-971D-05BED0C781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589CAE-F0CF-4F8A-974E-EE83B0762381}"/>
              </a:ext>
            </a:extLst>
          </p:cNvPr>
          <p:cNvSpPr>
            <a:spLocks noGrp="1"/>
          </p:cNvSpPr>
          <p:nvPr>
            <p:ph type="dt" sz="half" idx="10"/>
          </p:nvPr>
        </p:nvSpPr>
        <p:spPr/>
        <p:txBody>
          <a:bodyPr/>
          <a:lstStyle/>
          <a:p>
            <a:fld id="{EBBFF56D-D891-4CC0-A393-8636AB47F501}" type="datetimeFigureOut">
              <a:rPr lang="en-US" smtClean="0"/>
              <a:t>5/28/2024</a:t>
            </a:fld>
            <a:endParaRPr lang="en-US"/>
          </a:p>
        </p:txBody>
      </p:sp>
      <p:sp>
        <p:nvSpPr>
          <p:cNvPr id="6" name="Footer Placeholder 5">
            <a:extLst>
              <a:ext uri="{FF2B5EF4-FFF2-40B4-BE49-F238E27FC236}">
                <a16:creationId xmlns:a16="http://schemas.microsoft.com/office/drawing/2014/main" id="{0A63A208-5D40-4C53-8799-0A5E2122F1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230939-226E-4B7B-AAC0-652AA3CE167A}"/>
              </a:ext>
            </a:extLst>
          </p:cNvPr>
          <p:cNvSpPr>
            <a:spLocks noGrp="1"/>
          </p:cNvSpPr>
          <p:nvPr>
            <p:ph type="sldNum" sz="quarter" idx="12"/>
          </p:nvPr>
        </p:nvSpPr>
        <p:spPr/>
        <p:txBody>
          <a:bodyPr/>
          <a:lstStyle/>
          <a:p>
            <a:fld id="{F7F715D7-0C76-41C3-9501-85B2435F7805}" type="slidenum">
              <a:rPr lang="en-US" smtClean="0"/>
              <a:t>‹#›</a:t>
            </a:fld>
            <a:endParaRPr lang="en-US"/>
          </a:p>
        </p:txBody>
      </p:sp>
    </p:spTree>
    <p:extLst>
      <p:ext uri="{BB962C8B-B14F-4D97-AF65-F5344CB8AC3E}">
        <p14:creationId xmlns:p14="http://schemas.microsoft.com/office/powerpoint/2010/main" val="2794241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A9792-5811-4584-B0E7-943D8B29059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45F5CA-6BA3-435B-871F-4CBF455E13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9F5065-5EEE-4AB3-80FB-9B3DF5FAA7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C89FB1-9CBD-4FE7-ADF3-2D97F197FE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A5B0FF0-DC03-48AE-AA40-B5333F4B2F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8AF9B1-955B-465E-B1C0-AEFE0B03E68E}"/>
              </a:ext>
            </a:extLst>
          </p:cNvPr>
          <p:cNvSpPr>
            <a:spLocks noGrp="1"/>
          </p:cNvSpPr>
          <p:nvPr>
            <p:ph type="dt" sz="half" idx="10"/>
          </p:nvPr>
        </p:nvSpPr>
        <p:spPr/>
        <p:txBody>
          <a:bodyPr/>
          <a:lstStyle/>
          <a:p>
            <a:fld id="{EBBFF56D-D891-4CC0-A393-8636AB47F501}" type="datetimeFigureOut">
              <a:rPr lang="en-US" smtClean="0"/>
              <a:t>5/28/2024</a:t>
            </a:fld>
            <a:endParaRPr lang="en-US"/>
          </a:p>
        </p:txBody>
      </p:sp>
      <p:sp>
        <p:nvSpPr>
          <p:cNvPr id="8" name="Footer Placeholder 7">
            <a:extLst>
              <a:ext uri="{FF2B5EF4-FFF2-40B4-BE49-F238E27FC236}">
                <a16:creationId xmlns:a16="http://schemas.microsoft.com/office/drawing/2014/main" id="{B63EF9A7-79BC-4F22-A4BE-06C9B06E6F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1366C06-FEE0-49AE-A4F2-218E9DEBB60B}"/>
              </a:ext>
            </a:extLst>
          </p:cNvPr>
          <p:cNvSpPr>
            <a:spLocks noGrp="1"/>
          </p:cNvSpPr>
          <p:nvPr>
            <p:ph type="sldNum" sz="quarter" idx="12"/>
          </p:nvPr>
        </p:nvSpPr>
        <p:spPr/>
        <p:txBody>
          <a:bodyPr/>
          <a:lstStyle/>
          <a:p>
            <a:fld id="{F7F715D7-0C76-41C3-9501-85B2435F7805}" type="slidenum">
              <a:rPr lang="en-US" smtClean="0"/>
              <a:t>‹#›</a:t>
            </a:fld>
            <a:endParaRPr lang="en-US"/>
          </a:p>
        </p:txBody>
      </p:sp>
    </p:spTree>
    <p:extLst>
      <p:ext uri="{BB962C8B-B14F-4D97-AF65-F5344CB8AC3E}">
        <p14:creationId xmlns:p14="http://schemas.microsoft.com/office/powerpoint/2010/main" val="1458593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B7D9F-EDF4-4F9B-B66A-0ED42FCAFC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E415BC-8031-4842-9178-91DF9DEE0991}"/>
              </a:ext>
            </a:extLst>
          </p:cNvPr>
          <p:cNvSpPr>
            <a:spLocks noGrp="1"/>
          </p:cNvSpPr>
          <p:nvPr>
            <p:ph type="dt" sz="half" idx="10"/>
          </p:nvPr>
        </p:nvSpPr>
        <p:spPr/>
        <p:txBody>
          <a:bodyPr/>
          <a:lstStyle/>
          <a:p>
            <a:fld id="{EBBFF56D-D891-4CC0-A393-8636AB47F501}" type="datetimeFigureOut">
              <a:rPr lang="en-US" smtClean="0"/>
              <a:t>5/28/2024</a:t>
            </a:fld>
            <a:endParaRPr lang="en-US"/>
          </a:p>
        </p:txBody>
      </p:sp>
      <p:sp>
        <p:nvSpPr>
          <p:cNvPr id="4" name="Footer Placeholder 3">
            <a:extLst>
              <a:ext uri="{FF2B5EF4-FFF2-40B4-BE49-F238E27FC236}">
                <a16:creationId xmlns:a16="http://schemas.microsoft.com/office/drawing/2014/main" id="{CEBC3ACE-0A7E-44B3-A4FB-B200FB76C6C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0ED6CF-60F3-4997-8738-7CABA57191A8}"/>
              </a:ext>
            </a:extLst>
          </p:cNvPr>
          <p:cNvSpPr>
            <a:spLocks noGrp="1"/>
          </p:cNvSpPr>
          <p:nvPr>
            <p:ph type="sldNum" sz="quarter" idx="12"/>
          </p:nvPr>
        </p:nvSpPr>
        <p:spPr/>
        <p:txBody>
          <a:bodyPr/>
          <a:lstStyle/>
          <a:p>
            <a:fld id="{F7F715D7-0C76-41C3-9501-85B2435F7805}" type="slidenum">
              <a:rPr lang="en-US" smtClean="0"/>
              <a:t>‹#›</a:t>
            </a:fld>
            <a:endParaRPr lang="en-US"/>
          </a:p>
        </p:txBody>
      </p:sp>
    </p:spTree>
    <p:extLst>
      <p:ext uri="{BB962C8B-B14F-4D97-AF65-F5344CB8AC3E}">
        <p14:creationId xmlns:p14="http://schemas.microsoft.com/office/powerpoint/2010/main" val="2261725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508CF3-70F6-4B61-B309-3D07FDD1DB05}"/>
              </a:ext>
            </a:extLst>
          </p:cNvPr>
          <p:cNvSpPr>
            <a:spLocks noGrp="1"/>
          </p:cNvSpPr>
          <p:nvPr>
            <p:ph type="dt" sz="half" idx="10"/>
          </p:nvPr>
        </p:nvSpPr>
        <p:spPr/>
        <p:txBody>
          <a:bodyPr/>
          <a:lstStyle/>
          <a:p>
            <a:fld id="{EBBFF56D-D891-4CC0-A393-8636AB47F501}" type="datetimeFigureOut">
              <a:rPr lang="en-US" smtClean="0"/>
              <a:t>5/28/2024</a:t>
            </a:fld>
            <a:endParaRPr lang="en-US"/>
          </a:p>
        </p:txBody>
      </p:sp>
      <p:sp>
        <p:nvSpPr>
          <p:cNvPr id="3" name="Footer Placeholder 2">
            <a:extLst>
              <a:ext uri="{FF2B5EF4-FFF2-40B4-BE49-F238E27FC236}">
                <a16:creationId xmlns:a16="http://schemas.microsoft.com/office/drawing/2014/main" id="{85C98AFA-A525-4CA8-90B7-B4EF6935A9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95FFAEF-4446-4C38-BF63-B15AAB52A8FD}"/>
              </a:ext>
            </a:extLst>
          </p:cNvPr>
          <p:cNvSpPr>
            <a:spLocks noGrp="1"/>
          </p:cNvSpPr>
          <p:nvPr>
            <p:ph type="sldNum" sz="quarter" idx="12"/>
          </p:nvPr>
        </p:nvSpPr>
        <p:spPr/>
        <p:txBody>
          <a:bodyPr/>
          <a:lstStyle/>
          <a:p>
            <a:fld id="{F7F715D7-0C76-41C3-9501-85B2435F7805}" type="slidenum">
              <a:rPr lang="en-US" smtClean="0"/>
              <a:t>‹#›</a:t>
            </a:fld>
            <a:endParaRPr lang="en-US"/>
          </a:p>
        </p:txBody>
      </p:sp>
    </p:spTree>
    <p:extLst>
      <p:ext uri="{BB962C8B-B14F-4D97-AF65-F5344CB8AC3E}">
        <p14:creationId xmlns:p14="http://schemas.microsoft.com/office/powerpoint/2010/main" val="4164194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3732B-006F-4928-9250-82A1EF99E0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4BFE7A-8104-4137-B99C-200F3D38F7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1E2CD7-99E9-4A88-ABFB-A2E119B75E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9D523A-AD25-4707-8867-0C796DA276AC}"/>
              </a:ext>
            </a:extLst>
          </p:cNvPr>
          <p:cNvSpPr>
            <a:spLocks noGrp="1"/>
          </p:cNvSpPr>
          <p:nvPr>
            <p:ph type="dt" sz="half" idx="10"/>
          </p:nvPr>
        </p:nvSpPr>
        <p:spPr/>
        <p:txBody>
          <a:bodyPr/>
          <a:lstStyle/>
          <a:p>
            <a:fld id="{EBBFF56D-D891-4CC0-A393-8636AB47F501}" type="datetimeFigureOut">
              <a:rPr lang="en-US" smtClean="0"/>
              <a:t>5/28/2024</a:t>
            </a:fld>
            <a:endParaRPr lang="en-US"/>
          </a:p>
        </p:txBody>
      </p:sp>
      <p:sp>
        <p:nvSpPr>
          <p:cNvPr id="6" name="Footer Placeholder 5">
            <a:extLst>
              <a:ext uri="{FF2B5EF4-FFF2-40B4-BE49-F238E27FC236}">
                <a16:creationId xmlns:a16="http://schemas.microsoft.com/office/drawing/2014/main" id="{20D6BF59-E50C-469A-9A12-C6F1279A61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FCAA31-0EE2-47E9-B537-781258E7B863}"/>
              </a:ext>
            </a:extLst>
          </p:cNvPr>
          <p:cNvSpPr>
            <a:spLocks noGrp="1"/>
          </p:cNvSpPr>
          <p:nvPr>
            <p:ph type="sldNum" sz="quarter" idx="12"/>
          </p:nvPr>
        </p:nvSpPr>
        <p:spPr/>
        <p:txBody>
          <a:bodyPr/>
          <a:lstStyle/>
          <a:p>
            <a:fld id="{F7F715D7-0C76-41C3-9501-85B2435F7805}" type="slidenum">
              <a:rPr lang="en-US" smtClean="0"/>
              <a:t>‹#›</a:t>
            </a:fld>
            <a:endParaRPr lang="en-US"/>
          </a:p>
        </p:txBody>
      </p:sp>
    </p:spTree>
    <p:extLst>
      <p:ext uri="{BB962C8B-B14F-4D97-AF65-F5344CB8AC3E}">
        <p14:creationId xmlns:p14="http://schemas.microsoft.com/office/powerpoint/2010/main" val="424113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025CF-963D-4DDC-BD77-D1BF0C2F46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EE3F39-2D5A-42B2-8A42-AC2C059014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E72AE5-2318-4F33-A870-19DBAFDC17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ECADD0-6DB8-4047-A631-3E27E58B444E}"/>
              </a:ext>
            </a:extLst>
          </p:cNvPr>
          <p:cNvSpPr>
            <a:spLocks noGrp="1"/>
          </p:cNvSpPr>
          <p:nvPr>
            <p:ph type="dt" sz="half" idx="10"/>
          </p:nvPr>
        </p:nvSpPr>
        <p:spPr/>
        <p:txBody>
          <a:bodyPr/>
          <a:lstStyle/>
          <a:p>
            <a:fld id="{EBBFF56D-D891-4CC0-A393-8636AB47F501}" type="datetimeFigureOut">
              <a:rPr lang="en-US" smtClean="0"/>
              <a:t>5/28/2024</a:t>
            </a:fld>
            <a:endParaRPr lang="en-US"/>
          </a:p>
        </p:txBody>
      </p:sp>
      <p:sp>
        <p:nvSpPr>
          <p:cNvPr id="6" name="Footer Placeholder 5">
            <a:extLst>
              <a:ext uri="{FF2B5EF4-FFF2-40B4-BE49-F238E27FC236}">
                <a16:creationId xmlns:a16="http://schemas.microsoft.com/office/drawing/2014/main" id="{F0A35B68-91F2-4432-8635-5B03BA3F96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F796AE-1E74-40CF-B484-FC83F76430A7}"/>
              </a:ext>
            </a:extLst>
          </p:cNvPr>
          <p:cNvSpPr>
            <a:spLocks noGrp="1"/>
          </p:cNvSpPr>
          <p:nvPr>
            <p:ph type="sldNum" sz="quarter" idx="12"/>
          </p:nvPr>
        </p:nvSpPr>
        <p:spPr/>
        <p:txBody>
          <a:bodyPr/>
          <a:lstStyle/>
          <a:p>
            <a:fld id="{F7F715D7-0C76-41C3-9501-85B2435F7805}" type="slidenum">
              <a:rPr lang="en-US" smtClean="0"/>
              <a:t>‹#›</a:t>
            </a:fld>
            <a:endParaRPr lang="en-US"/>
          </a:p>
        </p:txBody>
      </p:sp>
    </p:spTree>
    <p:extLst>
      <p:ext uri="{BB962C8B-B14F-4D97-AF65-F5344CB8AC3E}">
        <p14:creationId xmlns:p14="http://schemas.microsoft.com/office/powerpoint/2010/main" val="3075150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6FDB62-029A-4BF2-813C-05C3D63B7F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D03EDC0-3A2C-44C5-9367-BDEC9C39E5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E79002-0536-4B48-9355-FFD10C51F0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BFF56D-D891-4CC0-A393-8636AB47F501}" type="datetimeFigureOut">
              <a:rPr lang="en-US" smtClean="0"/>
              <a:t>5/28/2024</a:t>
            </a:fld>
            <a:endParaRPr lang="en-US"/>
          </a:p>
        </p:txBody>
      </p:sp>
      <p:sp>
        <p:nvSpPr>
          <p:cNvPr id="5" name="Footer Placeholder 4">
            <a:extLst>
              <a:ext uri="{FF2B5EF4-FFF2-40B4-BE49-F238E27FC236}">
                <a16:creationId xmlns:a16="http://schemas.microsoft.com/office/drawing/2014/main" id="{E9A6E54D-9E59-46D2-8F20-14498F1D03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C98711C-C068-490D-BAC0-7422BC8F34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F715D7-0C76-41C3-9501-85B2435F7805}" type="slidenum">
              <a:rPr lang="en-US" smtClean="0"/>
              <a:t>‹#›</a:t>
            </a:fld>
            <a:endParaRPr lang="en-US"/>
          </a:p>
        </p:txBody>
      </p:sp>
    </p:spTree>
    <p:extLst>
      <p:ext uri="{BB962C8B-B14F-4D97-AF65-F5344CB8AC3E}">
        <p14:creationId xmlns:p14="http://schemas.microsoft.com/office/powerpoint/2010/main" val="3122943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09428-13F9-41A1-A936-03A0B8591FCB}"/>
              </a:ext>
            </a:extLst>
          </p:cNvPr>
          <p:cNvSpPr>
            <a:spLocks noGrp="1"/>
          </p:cNvSpPr>
          <p:nvPr>
            <p:ph type="ctrTitle"/>
          </p:nvPr>
        </p:nvSpPr>
        <p:spPr>
          <a:xfrm>
            <a:off x="1524000" y="1862250"/>
            <a:ext cx="9144000" cy="2387600"/>
          </a:xfrm>
        </p:spPr>
        <p:txBody>
          <a:bodyPr>
            <a:normAutofit/>
          </a:bodyPr>
          <a:lstStyle/>
          <a:p>
            <a:r>
              <a:rPr lang="en-US" b="1" dirty="0">
                <a:ln w="0"/>
                <a:solidFill>
                  <a:srgbClr val="FF0000"/>
                </a:solidFill>
                <a:effectLst>
                  <a:outerShdw blurRad="38100" dist="19050" dir="2700000" algn="tl" rotWithShape="0">
                    <a:schemeClr val="dk1">
                      <a:alpha val="40000"/>
                    </a:schemeClr>
                  </a:outerShdw>
                </a:effectLst>
              </a:rPr>
              <a:t>Impact of Climate Change on Insects</a:t>
            </a:r>
          </a:p>
        </p:txBody>
      </p:sp>
      <p:sp>
        <p:nvSpPr>
          <p:cNvPr id="3" name="Subtitle 2">
            <a:extLst>
              <a:ext uri="{FF2B5EF4-FFF2-40B4-BE49-F238E27FC236}">
                <a16:creationId xmlns:a16="http://schemas.microsoft.com/office/drawing/2014/main" id="{EA53E1F9-595D-4D3E-9D63-3F160E624FAA}"/>
              </a:ext>
            </a:extLst>
          </p:cNvPr>
          <p:cNvSpPr>
            <a:spLocks noGrp="1"/>
          </p:cNvSpPr>
          <p:nvPr>
            <p:ph type="subTitle" idx="1"/>
          </p:nvPr>
        </p:nvSpPr>
        <p:spPr>
          <a:xfrm>
            <a:off x="1524000" y="4840902"/>
            <a:ext cx="9144000" cy="1058452"/>
          </a:xfrm>
        </p:spPr>
        <p:txBody>
          <a:bodyPr/>
          <a:lstStyle/>
          <a:p>
            <a:r>
              <a:rPr lang="en-US" b="1"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Assisst</a:t>
            </a:r>
            <a:r>
              <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Lecture</a:t>
            </a:r>
          </a:p>
          <a:p>
            <a:r>
              <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Shelan Mustafa Khudhur</a:t>
            </a:r>
          </a:p>
        </p:txBody>
      </p:sp>
      <p:sp>
        <p:nvSpPr>
          <p:cNvPr id="4" name="TextBox 3">
            <a:extLst>
              <a:ext uri="{FF2B5EF4-FFF2-40B4-BE49-F238E27FC236}">
                <a16:creationId xmlns:a16="http://schemas.microsoft.com/office/drawing/2014/main" id="{A3D672BE-743B-40DA-AB1C-7CC5F0D859D8}"/>
              </a:ext>
            </a:extLst>
          </p:cNvPr>
          <p:cNvSpPr txBox="1"/>
          <p:nvPr/>
        </p:nvSpPr>
        <p:spPr>
          <a:xfrm>
            <a:off x="2209800" y="317091"/>
            <a:ext cx="7772400" cy="954107"/>
          </a:xfrm>
          <a:prstGeom prst="rect">
            <a:avLst/>
          </a:prstGeom>
          <a:noFill/>
        </p:spPr>
        <p:txBody>
          <a:bodyPr wrap="square" rtlCol="0">
            <a:spAutoFit/>
          </a:bodyPr>
          <a:lstStyle/>
          <a:p>
            <a:pPr algn="ctr"/>
            <a:r>
              <a:rPr lang="en-US" sz="2800" b="1" dirty="0">
                <a:latin typeface="Times New Roman" pitchFamily="18" charset="0"/>
                <a:cs typeface="Times New Roman" pitchFamily="18" charset="0"/>
              </a:rPr>
              <a:t>University of Salahaddin                         Lecture: 5</a:t>
            </a:r>
          </a:p>
          <a:p>
            <a:r>
              <a:rPr lang="en-US" sz="2800" b="1" dirty="0">
                <a:latin typeface="Times New Roman" pitchFamily="18" charset="0"/>
                <a:cs typeface="Times New Roman" pitchFamily="18" charset="0"/>
              </a:rPr>
              <a:t>College of science                                          2020</a:t>
            </a:r>
          </a:p>
        </p:txBody>
      </p:sp>
    </p:spTree>
    <p:extLst>
      <p:ext uri="{BB962C8B-B14F-4D97-AF65-F5344CB8AC3E}">
        <p14:creationId xmlns:p14="http://schemas.microsoft.com/office/powerpoint/2010/main" val="875637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79B9D4-FEC7-43AC-ABFF-883B39EC0989}"/>
              </a:ext>
            </a:extLst>
          </p:cNvPr>
          <p:cNvSpPr>
            <a:spLocks noGrp="1"/>
          </p:cNvSpPr>
          <p:nvPr>
            <p:ph idx="1"/>
          </p:nvPr>
        </p:nvSpPr>
        <p:spPr>
          <a:xfrm>
            <a:off x="838200" y="457200"/>
            <a:ext cx="10515600" cy="6091084"/>
          </a:xfrm>
        </p:spPr>
        <p:txBody>
          <a:bodyPr>
            <a:normAutofit fontScale="92500" lnSpcReduction="10000"/>
          </a:bodyPr>
          <a:lstStyle/>
          <a:p>
            <a:pPr algn="just">
              <a:lnSpc>
                <a:spcPct val="150000"/>
              </a:lnSpc>
            </a:pPr>
            <a:r>
              <a:rPr lang="en-US" sz="3600" dirty="0">
                <a:latin typeface="Times New Roman" panose="02020603050405020304" pitchFamily="18" charset="0"/>
                <a:cs typeface="Times New Roman" panose="02020603050405020304" pitchFamily="18" charset="0"/>
              </a:rPr>
              <a:t>This plasticity is generally adaptive because plants at the base of the food web are similarly responsive to temperature with regard to the timing of leaf-out, leaf maturity, flowering, seed set and seed dispersal. </a:t>
            </a:r>
          </a:p>
          <a:p>
            <a:pPr algn="just">
              <a:lnSpc>
                <a:spcPct val="150000"/>
              </a:lnSpc>
            </a:pPr>
            <a:r>
              <a:rPr lang="en-US" sz="36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Presumably there will be cases of insect populations that become less abundant because of phenological mismatches between themselves and their host plants (or prey) as climate change proceeds.  </a:t>
            </a:r>
          </a:p>
          <a:p>
            <a:pPr marL="0" indent="0" algn="just">
              <a:lnSpc>
                <a:spcPct val="150000"/>
              </a:lnSpc>
              <a:buNone/>
            </a:pPr>
            <a:endParaRPr lang="en-US" sz="3600" dirty="0"/>
          </a:p>
        </p:txBody>
      </p:sp>
    </p:spTree>
    <p:extLst>
      <p:ext uri="{BB962C8B-B14F-4D97-AF65-F5344CB8AC3E}">
        <p14:creationId xmlns:p14="http://schemas.microsoft.com/office/powerpoint/2010/main" val="3131111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CDAEA-FEC5-4B8F-BC17-C5832049484B}"/>
              </a:ext>
            </a:extLst>
          </p:cNvPr>
          <p:cNvSpPr>
            <a:spLocks noGrp="1"/>
          </p:cNvSpPr>
          <p:nvPr>
            <p:ph type="title"/>
          </p:nvPr>
        </p:nvSpPr>
        <p:spPr>
          <a:solidFill>
            <a:srgbClr val="FF0000"/>
          </a:solidFill>
        </p:spPr>
        <p:txBody>
          <a:bodyPr/>
          <a:lstStyle/>
          <a:p>
            <a:r>
              <a:rPr lang="en-US" dirty="0">
                <a:ln w="0"/>
                <a:effectLst>
                  <a:outerShdw blurRad="38100" dist="19050" dir="2700000" algn="tl" rotWithShape="0">
                    <a:schemeClr val="dk1">
                      <a:alpha val="40000"/>
                    </a:schemeClr>
                  </a:outerShdw>
                </a:effectLst>
              </a:rPr>
              <a:t>Population Dynamics </a:t>
            </a:r>
          </a:p>
        </p:txBody>
      </p:sp>
      <p:sp>
        <p:nvSpPr>
          <p:cNvPr id="3" name="Content Placeholder 2">
            <a:extLst>
              <a:ext uri="{FF2B5EF4-FFF2-40B4-BE49-F238E27FC236}">
                <a16:creationId xmlns:a16="http://schemas.microsoft.com/office/drawing/2014/main" id="{E130D545-9D32-442A-80E2-1F1C9756D759}"/>
              </a:ext>
            </a:extLst>
          </p:cNvPr>
          <p:cNvSpPr>
            <a:spLocks noGrp="1"/>
          </p:cNvSpPr>
          <p:nvPr>
            <p:ph idx="1"/>
          </p:nvPr>
        </p:nvSpPr>
        <p:spPr/>
        <p:txBody>
          <a:bodyPr>
            <a:normAutofit/>
          </a:bodyPr>
          <a:lstStyle/>
          <a:p>
            <a:pPr algn="just">
              <a:lnSpc>
                <a:spcPct val="200000"/>
              </a:lnSpc>
            </a:pPr>
            <a:r>
              <a:rPr lang="en-US" dirty="0">
                <a:latin typeface="Times New Roman" panose="02020603050405020304" pitchFamily="18" charset="0"/>
                <a:cs typeface="Times New Roman" panose="02020603050405020304" pitchFamily="18" charset="0"/>
              </a:rPr>
              <a:t>Because insect species in general have relatively short life cycles, high reproductive capacity and high degree of mobility, the physiological responses to warming temperatures can produce large and rapid effects on species population dynamics. </a:t>
            </a:r>
          </a:p>
          <a:p>
            <a:pPr algn="just">
              <a:lnSpc>
                <a:spcPct val="20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9191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66A458-673E-4607-A69F-8AE30D323523}"/>
              </a:ext>
            </a:extLst>
          </p:cNvPr>
          <p:cNvSpPr>
            <a:spLocks noGrp="1"/>
          </p:cNvSpPr>
          <p:nvPr>
            <p:ph idx="1"/>
          </p:nvPr>
        </p:nvSpPr>
        <p:spPr>
          <a:xfrm>
            <a:off x="838200" y="1102954"/>
            <a:ext cx="10515600" cy="4351338"/>
          </a:xfrm>
        </p:spPr>
        <p:txBody>
          <a:bodyPr>
            <a:normAutofit/>
          </a:bodyPr>
          <a:lstStyle/>
          <a:p>
            <a:pPr algn="just">
              <a:lnSpc>
                <a:spcPct val="150000"/>
              </a:lnSpc>
            </a:pPr>
            <a:r>
              <a:rPr lang="en-US" sz="3600" dirty="0">
                <a:latin typeface="Times New Roman" panose="02020603050405020304" pitchFamily="18" charset="0"/>
                <a:cs typeface="Times New Roman" panose="02020603050405020304" pitchFamily="18" charset="0"/>
              </a:rPr>
              <a:t>The term global change includes a number of natural and anthropogenic changes to the environment. </a:t>
            </a:r>
          </a:p>
          <a:p>
            <a:pPr algn="just">
              <a:lnSpc>
                <a:spcPct val="150000"/>
              </a:lnSpc>
            </a:pPr>
            <a:r>
              <a:rPr lang="en-US" sz="3600" dirty="0">
                <a:latin typeface="Times New Roman" panose="02020603050405020304" pitchFamily="18" charset="0"/>
                <a:cs typeface="Times New Roman" panose="02020603050405020304" pitchFamily="18" charset="0"/>
              </a:rPr>
              <a:t>Climate Change is defined as “</a:t>
            </a:r>
            <a:r>
              <a:rPr lang="en-US" sz="3600" dirty="0">
                <a:solidFill>
                  <a:srgbClr val="FF0000"/>
                </a:solidFill>
                <a:latin typeface="Times New Roman" panose="02020603050405020304" pitchFamily="18" charset="0"/>
                <a:cs typeface="Times New Roman" panose="02020603050405020304" pitchFamily="18" charset="0"/>
              </a:rPr>
              <a:t>Change in climate over time, either due to natural variability or as a result of human activity</a:t>
            </a:r>
            <a:r>
              <a:rPr lang="en-US" sz="3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361953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D05C70-CE25-47E7-A345-EFF580623F14}"/>
              </a:ext>
            </a:extLst>
          </p:cNvPr>
          <p:cNvSpPr>
            <a:spLocks noGrp="1"/>
          </p:cNvSpPr>
          <p:nvPr>
            <p:ph idx="1"/>
          </p:nvPr>
        </p:nvSpPr>
        <p:spPr>
          <a:xfrm>
            <a:off x="838200" y="247546"/>
            <a:ext cx="10515600" cy="6035267"/>
          </a:xfrm>
        </p:spPr>
        <p:txBody>
          <a:bodyPr>
            <a:normAutofit fontScale="77500" lnSpcReduction="20000"/>
          </a:bodyPr>
          <a:lstStyle/>
          <a:p>
            <a:pPr algn="just">
              <a:lnSpc>
                <a:spcPct val="200000"/>
              </a:lnSpc>
            </a:pPr>
            <a:r>
              <a:rPr lang="en-US" sz="3200" dirty="0">
                <a:latin typeface="Times New Roman" panose="02020603050405020304" pitchFamily="18" charset="0"/>
                <a:cs typeface="Times New Roman" panose="02020603050405020304" pitchFamily="18" charset="0"/>
              </a:rPr>
              <a:t>The </a:t>
            </a:r>
            <a:r>
              <a:rPr lang="en-US" sz="3200" dirty="0">
                <a:solidFill>
                  <a:srgbClr val="FFC000"/>
                </a:solidFill>
                <a:latin typeface="Times New Roman" panose="02020603050405020304" pitchFamily="18" charset="0"/>
                <a:cs typeface="Times New Roman" panose="02020603050405020304" pitchFamily="18" charset="0"/>
              </a:rPr>
              <a:t>distribution, </a:t>
            </a:r>
            <a:r>
              <a:rPr lang="en-US" sz="3200" dirty="0">
                <a:solidFill>
                  <a:srgbClr val="00B050"/>
                </a:solidFill>
                <a:latin typeface="Times New Roman" panose="02020603050405020304" pitchFamily="18" charset="0"/>
                <a:cs typeface="Times New Roman" panose="02020603050405020304" pitchFamily="18" charset="0"/>
              </a:rPr>
              <a:t>abundance</a:t>
            </a:r>
            <a:r>
              <a:rPr lang="en-US" sz="3200" dirty="0">
                <a:latin typeface="Times New Roman" panose="02020603050405020304" pitchFamily="18" charset="0"/>
                <a:cs typeface="Times New Roman" panose="02020603050405020304" pitchFamily="18" charset="0"/>
              </a:rPr>
              <a:t>, </a:t>
            </a:r>
            <a:r>
              <a:rPr lang="en-US" sz="3200" dirty="0">
                <a:solidFill>
                  <a:srgbClr val="00B0F0"/>
                </a:solidFill>
                <a:latin typeface="Times New Roman" panose="02020603050405020304" pitchFamily="18" charset="0"/>
                <a:cs typeface="Times New Roman" panose="02020603050405020304" pitchFamily="18" charset="0"/>
              </a:rPr>
              <a:t>physiology</a:t>
            </a:r>
            <a:r>
              <a:rPr lang="en-US" sz="3200" dirty="0">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behaviour</a:t>
            </a:r>
            <a:r>
              <a:rPr lang="en-US" sz="3200" dirty="0">
                <a:latin typeface="Times New Roman" panose="02020603050405020304" pitchFamily="18" charset="0"/>
                <a:cs typeface="Times New Roman" panose="02020603050405020304" pitchFamily="18" charset="0"/>
              </a:rPr>
              <a:t> and </a:t>
            </a:r>
            <a:r>
              <a:rPr lang="en-US" sz="3200" dirty="0">
                <a:solidFill>
                  <a:srgbClr val="7030A0"/>
                </a:solidFill>
                <a:latin typeface="Times New Roman" panose="02020603050405020304" pitchFamily="18" charset="0"/>
                <a:cs typeface="Times New Roman" panose="02020603050405020304" pitchFamily="18" charset="0"/>
              </a:rPr>
              <a:t>ecology</a:t>
            </a:r>
            <a:r>
              <a:rPr lang="en-US" sz="3200" dirty="0">
                <a:latin typeface="Times New Roman" panose="02020603050405020304" pitchFamily="18" charset="0"/>
                <a:cs typeface="Times New Roman" panose="02020603050405020304" pitchFamily="18" charset="0"/>
              </a:rPr>
              <a:t> of all species will be affected by climate change. </a:t>
            </a:r>
          </a:p>
          <a:p>
            <a:pPr algn="just">
              <a:lnSpc>
                <a:spcPct val="200000"/>
              </a:lnSpc>
            </a:pPr>
            <a:r>
              <a:rPr lang="en-US" sz="3200" dirty="0">
                <a:latin typeface="Times New Roman" panose="02020603050405020304" pitchFamily="18" charset="0"/>
                <a:cs typeface="Times New Roman" panose="02020603050405020304" pitchFamily="18" charset="0"/>
              </a:rPr>
              <a:t>Global patterns of </a:t>
            </a:r>
            <a:r>
              <a:rPr lang="en-US" sz="32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temperature</a:t>
            </a:r>
            <a:r>
              <a:rPr lang="en-US" sz="3200" dirty="0">
                <a:latin typeface="Times New Roman" panose="02020603050405020304" pitchFamily="18" charset="0"/>
                <a:cs typeface="Times New Roman" panose="02020603050405020304" pitchFamily="18" charset="0"/>
              </a:rPr>
              <a:t>, </a:t>
            </a:r>
            <a:r>
              <a:rPr lang="en-US" sz="32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precipitation</a:t>
            </a:r>
            <a:r>
              <a:rPr lang="en-US" sz="3200" dirty="0">
                <a:latin typeface="Times New Roman" panose="02020603050405020304" pitchFamily="18" charset="0"/>
                <a:cs typeface="Times New Roman" panose="02020603050405020304" pitchFamily="18" charset="0"/>
              </a:rPr>
              <a:t>, </a:t>
            </a:r>
            <a:r>
              <a:rPr lang="en-US" sz="32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relative humidity</a:t>
            </a:r>
            <a:r>
              <a:rPr lang="en-US" sz="3200" dirty="0">
                <a:latin typeface="Times New Roman" panose="02020603050405020304" pitchFamily="18" charset="0"/>
                <a:cs typeface="Times New Roman" panose="02020603050405020304" pitchFamily="18" charset="0"/>
              </a:rPr>
              <a:t>, </a:t>
            </a:r>
            <a:r>
              <a:rPr lang="en-US" sz="32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winds</a:t>
            </a:r>
            <a:r>
              <a:rPr lang="en-US" sz="3200" dirty="0">
                <a:latin typeface="Times New Roman" panose="02020603050405020304" pitchFamily="18" charset="0"/>
                <a:cs typeface="Times New Roman" panose="02020603050405020304" pitchFamily="18" charset="0"/>
              </a:rPr>
              <a:t> and </a:t>
            </a:r>
            <a:r>
              <a:rPr lang="en-US" sz="32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solar radiation </a:t>
            </a:r>
            <a:r>
              <a:rPr lang="en-US" sz="3200" dirty="0">
                <a:latin typeface="Times New Roman" panose="02020603050405020304" pitchFamily="18" charset="0"/>
                <a:cs typeface="Times New Roman" panose="02020603050405020304" pitchFamily="18" charset="0"/>
              </a:rPr>
              <a:t>set the physiological limits determining which insect species are able to exist in certain habitats. </a:t>
            </a:r>
          </a:p>
          <a:p>
            <a:pPr algn="just">
              <a:lnSpc>
                <a:spcPct val="200000"/>
              </a:lnSpc>
            </a:pPr>
            <a:r>
              <a:rPr lang="en-US" sz="3200" dirty="0">
                <a:latin typeface="Times New Roman" panose="02020603050405020304" pitchFamily="18" charset="0"/>
                <a:cs typeface="Times New Roman" panose="02020603050405020304" pitchFamily="18" charset="0"/>
              </a:rPr>
              <a:t>The rapid changes in these abiotic factors arising from greenhouse gas emissions can affect the distribution or abundance of any insect population directly. </a:t>
            </a:r>
          </a:p>
        </p:txBody>
      </p:sp>
    </p:spTree>
    <p:extLst>
      <p:ext uri="{BB962C8B-B14F-4D97-AF65-F5344CB8AC3E}">
        <p14:creationId xmlns:p14="http://schemas.microsoft.com/office/powerpoint/2010/main" val="3861374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F01B53-2C76-4AB1-814B-DBF6AB5E6A0B}"/>
              </a:ext>
            </a:extLst>
          </p:cNvPr>
          <p:cNvSpPr>
            <a:spLocks noGrp="1"/>
          </p:cNvSpPr>
          <p:nvPr>
            <p:ph idx="1"/>
          </p:nvPr>
        </p:nvSpPr>
        <p:spPr>
          <a:xfrm>
            <a:off x="838200" y="527766"/>
            <a:ext cx="10515600" cy="5135614"/>
          </a:xfrm>
        </p:spPr>
        <p:txBody>
          <a:bodyPr>
            <a:normAutofit fontScale="92500"/>
          </a:bodyPr>
          <a:lstStyle/>
          <a:p>
            <a:pPr algn="just">
              <a:lnSpc>
                <a:spcPct val="200000"/>
              </a:lnSpc>
            </a:pPr>
            <a:r>
              <a:rPr lang="en-US" sz="3200" dirty="0">
                <a:latin typeface="Times New Roman" panose="02020603050405020304" pitchFamily="18" charset="0"/>
                <a:cs typeface="Times New Roman" panose="02020603050405020304" pitchFamily="18" charset="0"/>
              </a:rPr>
              <a:t>Climate changes can also produce </a:t>
            </a:r>
            <a:r>
              <a:rPr lang="en-US" sz="3200" dirty="0">
                <a:solidFill>
                  <a:srgbClr val="FF0000"/>
                </a:solidFill>
                <a:latin typeface="Times New Roman" panose="02020603050405020304" pitchFamily="18" charset="0"/>
                <a:cs typeface="Times New Roman" panose="02020603050405020304" pitchFamily="18" charset="0"/>
              </a:rPr>
              <a:t>indirect effects </a:t>
            </a:r>
            <a:r>
              <a:rPr lang="en-US" sz="3200" dirty="0">
                <a:latin typeface="Times New Roman" panose="02020603050405020304" pitchFamily="18" charset="0"/>
                <a:cs typeface="Times New Roman" panose="02020603050405020304" pitchFamily="18" charset="0"/>
              </a:rPr>
              <a:t>on insect species via more direct effects on </a:t>
            </a:r>
            <a:r>
              <a:rPr lang="en-US" sz="3200" u="sng" dirty="0">
                <a:solidFill>
                  <a:srgbClr val="FFC000"/>
                </a:solidFill>
                <a:latin typeface="Times New Roman" panose="02020603050405020304" pitchFamily="18" charset="0"/>
                <a:cs typeface="Times New Roman" panose="02020603050405020304" pitchFamily="18" charset="0"/>
              </a:rPr>
              <a:t>abundance of food resources</a:t>
            </a:r>
            <a:r>
              <a:rPr lang="en-US" sz="3200" dirty="0">
                <a:latin typeface="Times New Roman" panose="02020603050405020304" pitchFamily="18" charset="0"/>
                <a:cs typeface="Times New Roman" panose="02020603050405020304" pitchFamily="18" charset="0"/>
              </a:rPr>
              <a:t>, </a:t>
            </a:r>
            <a:r>
              <a:rPr lang="en-US" sz="3200" u="sng" dirty="0">
                <a:solidFill>
                  <a:srgbClr val="00B050"/>
                </a:solidFill>
                <a:latin typeface="Times New Roman" panose="02020603050405020304" pitchFamily="18" charset="0"/>
                <a:cs typeface="Times New Roman" panose="02020603050405020304" pitchFamily="18" charset="0"/>
              </a:rPr>
              <a:t>competitors</a:t>
            </a:r>
            <a:r>
              <a:rPr lang="en-US" sz="3200" dirty="0">
                <a:latin typeface="Times New Roman" panose="02020603050405020304" pitchFamily="18" charset="0"/>
                <a:cs typeface="Times New Roman" panose="02020603050405020304" pitchFamily="18" charset="0"/>
              </a:rPr>
              <a:t>, </a:t>
            </a:r>
            <a:r>
              <a:rPr lang="en-US" sz="3200" u="sng" dirty="0">
                <a:solidFill>
                  <a:schemeClr val="accent5">
                    <a:lumMod val="75000"/>
                  </a:schemeClr>
                </a:solidFill>
                <a:latin typeface="Times New Roman" panose="02020603050405020304" pitchFamily="18" charset="0"/>
                <a:cs typeface="Times New Roman" panose="02020603050405020304" pitchFamily="18" charset="0"/>
              </a:rPr>
              <a:t>enemies</a:t>
            </a:r>
            <a:r>
              <a:rPr lang="en-US" sz="3200" dirty="0">
                <a:latin typeface="Times New Roman" panose="02020603050405020304" pitchFamily="18" charset="0"/>
                <a:cs typeface="Times New Roman" panose="02020603050405020304" pitchFamily="18" charset="0"/>
              </a:rPr>
              <a:t> and </a:t>
            </a:r>
            <a:r>
              <a:rPr lang="en-US" sz="3200" u="sng" dirty="0">
                <a:solidFill>
                  <a:srgbClr val="C00000"/>
                </a:solidFill>
                <a:latin typeface="Times New Roman" panose="02020603050405020304" pitchFamily="18" charset="0"/>
                <a:cs typeface="Times New Roman" panose="02020603050405020304" pitchFamily="18" charset="0"/>
              </a:rPr>
              <a:t>mutualists</a:t>
            </a:r>
            <a:r>
              <a:rPr lang="en-US" sz="3200" dirty="0">
                <a:latin typeface="Times New Roman" panose="02020603050405020304" pitchFamily="18" charset="0"/>
                <a:cs typeface="Times New Roman" panose="02020603050405020304" pitchFamily="18" charset="0"/>
              </a:rPr>
              <a:t> (Figure 1) and affect the nature of biotic interactions among species (e.g. coefficients of competition, attack rates and conversion efficiencies). </a:t>
            </a:r>
          </a:p>
          <a:p>
            <a:pPr algn="just">
              <a:lnSpc>
                <a:spcPct val="200000"/>
              </a:lnSpc>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115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881B43-6627-4B69-AFA4-3917BAFDD2AE}"/>
              </a:ext>
            </a:extLst>
          </p:cNvPr>
          <p:cNvSpPr>
            <a:spLocks noGrp="1"/>
          </p:cNvSpPr>
          <p:nvPr>
            <p:ph idx="1"/>
          </p:nvPr>
        </p:nvSpPr>
        <p:spPr>
          <a:xfrm>
            <a:off x="838200" y="147484"/>
            <a:ext cx="10515600" cy="6029479"/>
          </a:xfrm>
        </p:spPr>
        <p:txBody>
          <a:bodyPr>
            <a:normAutofit/>
          </a:bodyPr>
          <a:lstStyle/>
          <a:p>
            <a:pPr algn="just">
              <a:lnSpc>
                <a:spcPct val="150000"/>
              </a:lnSpc>
            </a:pPr>
            <a:r>
              <a:rPr lang="en-US" sz="3600" dirty="0">
                <a:solidFill>
                  <a:srgbClr val="FF0000"/>
                </a:solidFill>
                <a:latin typeface="Times New Roman" panose="02020603050405020304" pitchFamily="18" charset="0"/>
                <a:cs typeface="Times New Roman" panose="02020603050405020304" pitchFamily="18" charset="0"/>
              </a:rPr>
              <a:t>Climatic warming also reduces the risk to insect populations of winter mortality due to extreme cold. </a:t>
            </a:r>
            <a:r>
              <a:rPr lang="en-US" sz="3600" dirty="0">
                <a:latin typeface="Times New Roman" panose="02020603050405020304" pitchFamily="18" charset="0"/>
                <a:cs typeface="Times New Roman" panose="02020603050405020304" pitchFamily="18" charset="0"/>
              </a:rPr>
              <a:t>All insect species have lower lethal temperatures. For many insects (those described as freeze-intolerant), the lower lethal temperature is the temperature at which body fluids suddenly </a:t>
            </a:r>
            <a:r>
              <a:rPr lang="en-US" sz="3600" dirty="0" err="1">
                <a:latin typeface="Times New Roman" panose="02020603050405020304" pitchFamily="18" charset="0"/>
                <a:cs typeface="Times New Roman" panose="02020603050405020304" pitchFamily="18" charset="0"/>
              </a:rPr>
              <a:t>crystallise</a:t>
            </a:r>
            <a:r>
              <a:rPr lang="en-US" sz="3600" dirty="0">
                <a:latin typeface="Times New Roman" panose="02020603050405020304" pitchFamily="18" charset="0"/>
                <a:cs typeface="Times New Roman" panose="02020603050405020304" pitchFamily="18" charset="0"/>
              </a:rPr>
              <a:t> (the super-cooling point). </a:t>
            </a:r>
          </a:p>
        </p:txBody>
      </p:sp>
    </p:spTree>
    <p:extLst>
      <p:ext uri="{BB962C8B-B14F-4D97-AF65-F5344CB8AC3E}">
        <p14:creationId xmlns:p14="http://schemas.microsoft.com/office/powerpoint/2010/main" val="3313911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B028B7-AFFE-4ECF-9260-511976E1E794}"/>
              </a:ext>
            </a:extLst>
          </p:cNvPr>
          <p:cNvSpPr>
            <a:spLocks noGrp="1"/>
          </p:cNvSpPr>
          <p:nvPr>
            <p:ph idx="1"/>
          </p:nvPr>
        </p:nvSpPr>
        <p:spPr>
          <a:xfrm>
            <a:off x="838200" y="955470"/>
            <a:ext cx="10515600" cy="5061872"/>
          </a:xfrm>
        </p:spPr>
        <p:txBody>
          <a:bodyPr>
            <a:normAutofit/>
          </a:bodyPr>
          <a:lstStyle/>
          <a:p>
            <a:pPr algn="just">
              <a:lnSpc>
                <a:spcPct val="150000"/>
              </a:lnSpc>
            </a:pPr>
            <a:r>
              <a:rPr lang="en-US" sz="3200" dirty="0">
                <a:solidFill>
                  <a:srgbClr val="FF0000"/>
                </a:solidFill>
                <a:latin typeface="Times New Roman" panose="02020603050405020304" pitchFamily="18" charset="0"/>
                <a:cs typeface="Times New Roman" panose="02020603050405020304" pitchFamily="18" charset="0"/>
              </a:rPr>
              <a:t>Climate can also generate indirect effects on a given insect species via effects on the physiology of vegetation or natural enemies</a:t>
            </a:r>
            <a:r>
              <a:rPr lang="en-US" sz="3200" dirty="0">
                <a:latin typeface="Times New Roman" panose="02020603050405020304" pitchFamily="18" charset="0"/>
                <a:cs typeface="Times New Roman" panose="02020603050405020304" pitchFamily="18" charset="0"/>
              </a:rPr>
              <a:t>. Changes in </a:t>
            </a:r>
            <a:r>
              <a:rPr lang="en-US" sz="3200" u="sng" dirty="0">
                <a:solidFill>
                  <a:srgbClr val="FFC000"/>
                </a:solidFill>
                <a:latin typeface="Times New Roman" panose="02020603050405020304" pitchFamily="18" charset="0"/>
                <a:cs typeface="Times New Roman" panose="02020603050405020304" pitchFamily="18" charset="0"/>
              </a:rPr>
              <a:t>cloud cover</a:t>
            </a:r>
            <a:r>
              <a:rPr lang="en-US" sz="3200" dirty="0">
                <a:latin typeface="Times New Roman" panose="02020603050405020304" pitchFamily="18" charset="0"/>
                <a:cs typeface="Times New Roman" panose="02020603050405020304" pitchFamily="18" charset="0"/>
              </a:rPr>
              <a:t>, </a:t>
            </a:r>
            <a:r>
              <a:rPr lang="en-US" sz="3200" u="sng" dirty="0">
                <a:solidFill>
                  <a:srgbClr val="00B0F0"/>
                </a:solidFill>
                <a:latin typeface="Times New Roman" panose="02020603050405020304" pitchFamily="18" charset="0"/>
                <a:cs typeface="Times New Roman" panose="02020603050405020304" pitchFamily="18" charset="0"/>
              </a:rPr>
              <a:t>temperature </a:t>
            </a:r>
            <a:r>
              <a:rPr lang="en-US" sz="3200" u="sng" dirty="0">
                <a:solidFill>
                  <a:srgbClr val="00B050"/>
                </a:solidFill>
                <a:latin typeface="Times New Roman" panose="02020603050405020304" pitchFamily="18" charset="0"/>
                <a:cs typeface="Times New Roman" panose="02020603050405020304" pitchFamily="18" charset="0"/>
              </a:rPr>
              <a:t>precipitation</a:t>
            </a:r>
            <a:r>
              <a:rPr lang="en-US" sz="3200" dirty="0">
                <a:latin typeface="Times New Roman" panose="02020603050405020304" pitchFamily="18" charset="0"/>
                <a:cs typeface="Times New Roman" panose="02020603050405020304" pitchFamily="18" charset="0"/>
              </a:rPr>
              <a:t>, </a:t>
            </a:r>
            <a:r>
              <a:rPr lang="en-US" sz="3200" u="sng" dirty="0">
                <a:solidFill>
                  <a:schemeClr val="accent2">
                    <a:lumMod val="75000"/>
                  </a:schemeClr>
                </a:solidFill>
                <a:latin typeface="Times New Roman" panose="02020603050405020304" pitchFamily="18" charset="0"/>
                <a:cs typeface="Times New Roman" panose="02020603050405020304" pitchFamily="18" charset="0"/>
              </a:rPr>
              <a:t>soil nutrients </a:t>
            </a:r>
            <a:r>
              <a:rPr lang="en-US" sz="3200" dirty="0">
                <a:latin typeface="Times New Roman" panose="02020603050405020304" pitchFamily="18" charset="0"/>
                <a:cs typeface="Times New Roman" panose="02020603050405020304" pitchFamily="18" charset="0"/>
              </a:rPr>
              <a:t>and </a:t>
            </a:r>
            <a:r>
              <a:rPr lang="en-US" sz="3200" u="sng" dirty="0">
                <a:solidFill>
                  <a:schemeClr val="accent1">
                    <a:lumMod val="75000"/>
                  </a:schemeClr>
                </a:solidFill>
                <a:latin typeface="Times New Roman" panose="02020603050405020304" pitchFamily="18" charset="0"/>
                <a:cs typeface="Times New Roman" panose="02020603050405020304" pitchFamily="18" charset="0"/>
              </a:rPr>
              <a:t>carbon dioxide </a:t>
            </a:r>
            <a:r>
              <a:rPr lang="en-US" sz="3200" dirty="0">
                <a:latin typeface="Times New Roman" panose="02020603050405020304" pitchFamily="18" charset="0"/>
                <a:cs typeface="Times New Roman" panose="02020603050405020304" pitchFamily="18" charset="0"/>
              </a:rPr>
              <a:t>can all impact the primary and secondary chemistry of plant tissue, which influences nutritional suitability for herbivores.</a:t>
            </a:r>
          </a:p>
          <a:p>
            <a:pPr marL="0" indent="0" algn="just">
              <a:lnSpc>
                <a:spcPct val="150000"/>
              </a:lnSpc>
              <a:buNone/>
            </a:pPr>
            <a:endParaRPr lang="en-US" sz="3200" dirty="0"/>
          </a:p>
        </p:txBody>
      </p:sp>
    </p:spTree>
    <p:extLst>
      <p:ext uri="{BB962C8B-B14F-4D97-AF65-F5344CB8AC3E}">
        <p14:creationId xmlns:p14="http://schemas.microsoft.com/office/powerpoint/2010/main" val="3071446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CA18C7-CD1B-47E6-95A1-3E56CCD640CC}"/>
              </a:ext>
            </a:extLst>
          </p:cNvPr>
          <p:cNvSpPr>
            <a:spLocks noGrp="1"/>
          </p:cNvSpPr>
          <p:nvPr>
            <p:ph idx="1"/>
          </p:nvPr>
        </p:nvSpPr>
        <p:spPr>
          <a:xfrm>
            <a:off x="838200" y="147484"/>
            <a:ext cx="10515600" cy="6386051"/>
          </a:xfrm>
        </p:spPr>
        <p:txBody>
          <a:bodyPr>
            <a:normAutofit/>
          </a:bodyPr>
          <a:lstStyle/>
          <a:p>
            <a:pPr algn="just">
              <a:lnSpc>
                <a:spcPct val="150000"/>
              </a:lnSpc>
            </a:pPr>
            <a:r>
              <a:rPr lang="en-US" sz="3600" dirty="0">
                <a:latin typeface="Times New Roman" panose="02020603050405020304" pitchFamily="18" charset="0"/>
                <a:cs typeface="Times New Roman" panose="02020603050405020304" pitchFamily="18" charset="0"/>
              </a:rPr>
              <a:t>Climate changes that result in </a:t>
            </a:r>
            <a:r>
              <a:rPr lang="en-US" sz="3600" dirty="0">
                <a:solidFill>
                  <a:srgbClr val="FF0000"/>
                </a:solidFill>
                <a:latin typeface="Times New Roman" panose="02020603050405020304" pitchFamily="18" charset="0"/>
                <a:cs typeface="Times New Roman" panose="02020603050405020304" pitchFamily="18" charset="0"/>
              </a:rPr>
              <a:t>lower nutritional quality </a:t>
            </a:r>
            <a:r>
              <a:rPr lang="en-US" sz="3600" dirty="0">
                <a:latin typeface="Times New Roman" panose="02020603050405020304" pitchFamily="18" charset="0"/>
                <a:cs typeface="Times New Roman" panose="02020603050405020304" pitchFamily="18" charset="0"/>
              </a:rPr>
              <a:t>of plant tissue will </a:t>
            </a:r>
            <a:r>
              <a:rPr lang="en-US" sz="36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increase consumption requirements for insect herbivores, t</a:t>
            </a:r>
            <a:r>
              <a:rPr lang="en-US" sz="3600" dirty="0">
                <a:latin typeface="Times New Roman" panose="02020603050405020304" pitchFamily="18" charset="0"/>
                <a:cs typeface="Times New Roman" panose="02020603050405020304" pitchFamily="18" charset="0"/>
              </a:rPr>
              <a:t>hereby increasing the duration of their development and corresponding exposure to natural enemies.  </a:t>
            </a:r>
          </a:p>
        </p:txBody>
      </p:sp>
    </p:spTree>
    <p:extLst>
      <p:ext uri="{BB962C8B-B14F-4D97-AF65-F5344CB8AC3E}">
        <p14:creationId xmlns:p14="http://schemas.microsoft.com/office/powerpoint/2010/main" val="1903141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A7137-D177-4E73-BDD0-77054B40B28E}"/>
              </a:ext>
            </a:extLst>
          </p:cNvPr>
          <p:cNvSpPr>
            <a:spLocks noGrp="1"/>
          </p:cNvSpPr>
          <p:nvPr>
            <p:ph type="title"/>
          </p:nvPr>
        </p:nvSpPr>
        <p:spPr>
          <a:xfrm>
            <a:off x="838200" y="365126"/>
            <a:ext cx="10515600" cy="976978"/>
          </a:xfrm>
        </p:spPr>
        <p:style>
          <a:lnRef idx="0">
            <a:schemeClr val="accent2"/>
          </a:lnRef>
          <a:fillRef idx="3">
            <a:schemeClr val="accent2"/>
          </a:fillRef>
          <a:effectRef idx="3">
            <a:schemeClr val="accent2"/>
          </a:effectRef>
          <a:fontRef idx="minor">
            <a:schemeClr val="lt1"/>
          </a:fontRef>
        </p:style>
        <p:txBody>
          <a:bodyPr>
            <a:normAutofit/>
          </a:bodyPr>
          <a:lstStyle/>
          <a:p>
            <a:r>
              <a:rPr lang="en-US" sz="3600" b="1" dirty="0">
                <a:latin typeface="Times New Roman" panose="02020603050405020304" pitchFamily="18" charset="0"/>
                <a:cs typeface="Times New Roman" panose="02020603050405020304" pitchFamily="18" charset="0"/>
              </a:rPr>
              <a:t>Species Distributions</a:t>
            </a:r>
            <a:endParaRPr lang="en-US" sz="36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012A6EE-E50A-44BD-869E-F7EAEA12406B}"/>
              </a:ext>
            </a:extLst>
          </p:cNvPr>
          <p:cNvSpPr>
            <a:spLocks noGrp="1"/>
          </p:cNvSpPr>
          <p:nvPr>
            <p:ph idx="1"/>
          </p:nvPr>
        </p:nvSpPr>
        <p:spPr>
          <a:xfrm>
            <a:off x="838200" y="1530656"/>
            <a:ext cx="10515600" cy="4962217"/>
          </a:xfrm>
        </p:spPr>
        <p:txBody>
          <a:bodyPr>
            <a:normAutofit lnSpcReduction="10000"/>
          </a:bodyPr>
          <a:lstStyle/>
          <a:p>
            <a:pPr lvl="0" algn="just">
              <a:lnSpc>
                <a:spcPct val="150000"/>
              </a:lnSpc>
            </a:pPr>
            <a:r>
              <a:rPr lang="en-US" sz="3200" dirty="0">
                <a:latin typeface="Times New Roman" panose="02020603050405020304" pitchFamily="18" charset="0"/>
                <a:cs typeface="Times New Roman" panose="02020603050405020304" pitchFamily="18" charset="0"/>
              </a:rPr>
              <a:t>It is common for insect herbivores to have </a:t>
            </a:r>
            <a:r>
              <a:rPr lang="en-US" sz="3200" b="1" dirty="0">
                <a:solidFill>
                  <a:srgbClr val="FF0000"/>
                </a:solidFill>
                <a:latin typeface="Times New Roman" panose="02020603050405020304" pitchFamily="18" charset="0"/>
                <a:cs typeface="Times New Roman" panose="02020603050405020304" pitchFamily="18" charset="0"/>
              </a:rPr>
              <a:t>geographic distributions that are more limited than those of their host plants</a:t>
            </a:r>
            <a:r>
              <a:rPr lang="en-US" sz="3200" dirty="0">
                <a:latin typeface="Times New Roman" panose="02020603050405020304" pitchFamily="18" charset="0"/>
                <a:cs typeface="Times New Roman" panose="02020603050405020304" pitchFamily="18" charset="0"/>
              </a:rPr>
              <a:t>. However, life history traits common among insects – such as </a:t>
            </a:r>
            <a:r>
              <a:rPr lang="en-US" sz="3200" dirty="0">
                <a:solidFill>
                  <a:srgbClr val="00B0F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high dispersal ability</a:t>
            </a:r>
            <a:r>
              <a:rPr lang="en-US" sz="3200" dirty="0">
                <a:latin typeface="Times New Roman" panose="02020603050405020304" pitchFamily="18" charset="0"/>
                <a:cs typeface="Times New Roman" panose="02020603050405020304" pitchFamily="18" charset="0"/>
              </a:rPr>
              <a:t>, </a:t>
            </a:r>
            <a:r>
              <a:rPr lang="en-US" sz="3200" dirty="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short generation times</a:t>
            </a:r>
            <a:r>
              <a:rPr lang="en-US"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and high </a:t>
            </a:r>
            <a:r>
              <a:rPr lang="en-US" sz="32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fecundity</a:t>
            </a:r>
            <a:r>
              <a:rPr lang="en-US" sz="3200" dirty="0">
                <a:latin typeface="Times New Roman" panose="02020603050405020304" pitchFamily="18" charset="0"/>
                <a:cs typeface="Times New Roman" panose="02020603050405020304" pitchFamily="18" charset="0"/>
              </a:rPr>
              <a:t> – make it possible for populations of insect herbivores to rapidly colonize habitats once the abiotic conditions become favorable. </a:t>
            </a:r>
          </a:p>
        </p:txBody>
      </p:sp>
    </p:spTree>
    <p:extLst>
      <p:ext uri="{BB962C8B-B14F-4D97-AF65-F5344CB8AC3E}">
        <p14:creationId xmlns:p14="http://schemas.microsoft.com/office/powerpoint/2010/main" val="1604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E53A9-E861-4F81-897C-74529E356DB3}"/>
              </a:ext>
            </a:extLst>
          </p:cNvPr>
          <p:cNvSpPr>
            <a:spLocks noGrp="1"/>
          </p:cNvSpPr>
          <p:nvPr>
            <p:ph type="title"/>
          </p:nvPr>
        </p:nvSpPr>
        <p:spPr>
          <a:xfrm>
            <a:off x="838200" y="365125"/>
            <a:ext cx="10515600" cy="858991"/>
          </a:xfrm>
        </p:spPr>
        <p:style>
          <a:lnRef idx="0">
            <a:schemeClr val="accent5"/>
          </a:lnRef>
          <a:fillRef idx="3">
            <a:schemeClr val="accent5"/>
          </a:fillRef>
          <a:effectRef idx="3">
            <a:schemeClr val="accent5"/>
          </a:effectRef>
          <a:fontRef idx="minor">
            <a:schemeClr val="lt1"/>
          </a:fontRef>
        </p:style>
        <p:txBody>
          <a:bodyPr/>
          <a:lstStyle/>
          <a:p>
            <a:r>
              <a:rPr lang="en-US" b="1" dirty="0">
                <a:latin typeface="Times New Roman" panose="02020603050405020304" pitchFamily="18" charset="0"/>
                <a:cs typeface="Times New Roman" panose="02020603050405020304" pitchFamily="18" charset="0"/>
              </a:rPr>
              <a:t>Phenology</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44120A4-3A14-44C9-9165-496DB3BA88A2}"/>
              </a:ext>
            </a:extLst>
          </p:cNvPr>
          <p:cNvSpPr>
            <a:spLocks noGrp="1"/>
          </p:cNvSpPr>
          <p:nvPr>
            <p:ph idx="1"/>
          </p:nvPr>
        </p:nvSpPr>
        <p:spPr>
          <a:xfrm>
            <a:off x="838200" y="1386348"/>
            <a:ext cx="10515600" cy="5250426"/>
          </a:xfrm>
        </p:spPr>
        <p:txBody>
          <a:bodyPr>
            <a:normAutofit/>
          </a:bodyPr>
          <a:lstStyle/>
          <a:p>
            <a:pPr lvl="0" algn="just">
              <a:lnSpc>
                <a:spcPct val="150000"/>
              </a:lnSpc>
            </a:pPr>
            <a:r>
              <a:rPr lang="en-US" sz="3200" dirty="0">
                <a:solidFill>
                  <a:srgbClr val="FF0000"/>
                </a:solidFill>
                <a:latin typeface="Times New Roman" panose="02020603050405020304" pitchFamily="18" charset="0"/>
                <a:cs typeface="Times New Roman" panose="02020603050405020304" pitchFamily="18" charset="0"/>
              </a:rPr>
              <a:t>Is the study of periodic plant and animal life cycle events and how these are influenced by seasonal and interannual variations in climate.</a:t>
            </a:r>
          </a:p>
          <a:p>
            <a:pPr lvl="0" algn="just">
              <a:lnSpc>
                <a:spcPct val="150000"/>
              </a:lnSpc>
            </a:pPr>
            <a:r>
              <a:rPr lang="en-US" sz="3200" dirty="0">
                <a:latin typeface="Times New Roman" panose="02020603050405020304" pitchFamily="18" charset="0"/>
                <a:cs typeface="Times New Roman" panose="02020603050405020304" pitchFamily="18" charset="0"/>
              </a:rPr>
              <a:t>Many species of insects living in mid-to high latitudes use thermal signals to adapt the timing of one or more events in their life cycle to the changing seasons. </a:t>
            </a:r>
          </a:p>
        </p:txBody>
      </p:sp>
    </p:spTree>
    <p:extLst>
      <p:ext uri="{BB962C8B-B14F-4D97-AF65-F5344CB8AC3E}">
        <p14:creationId xmlns:p14="http://schemas.microsoft.com/office/powerpoint/2010/main" val="25144877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TotalTime>
  <Words>556</Words>
  <Application>Microsoft Office PowerPoint</Application>
  <PresentationFormat>Widescreen</PresentationFormat>
  <Paragraphs>23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Impact of Climate Change on Insects</vt:lpstr>
      <vt:lpstr>PowerPoint Presentation</vt:lpstr>
      <vt:lpstr>PowerPoint Presentation</vt:lpstr>
      <vt:lpstr>PowerPoint Presentation</vt:lpstr>
      <vt:lpstr>PowerPoint Presentation</vt:lpstr>
      <vt:lpstr>PowerPoint Presentation</vt:lpstr>
      <vt:lpstr>PowerPoint Presentation</vt:lpstr>
      <vt:lpstr>Species Distributions</vt:lpstr>
      <vt:lpstr>Phenology</vt:lpstr>
      <vt:lpstr>PowerPoint Presentation</vt:lpstr>
      <vt:lpstr>Population Dynamics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MIQDAD</dc:creator>
  <cp:lastModifiedBy>HelpTech</cp:lastModifiedBy>
  <cp:revision>16</cp:revision>
  <dcterms:created xsi:type="dcterms:W3CDTF">2020-04-22T17:55:37Z</dcterms:created>
  <dcterms:modified xsi:type="dcterms:W3CDTF">2024-05-28T12:53:17Z</dcterms:modified>
</cp:coreProperties>
</file>