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8" r:id="rId5"/>
    <p:sldId id="279" r:id="rId6"/>
    <p:sldId id="283" r:id="rId7"/>
    <p:sldId id="281"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8686800" cy="6124754"/>
          </a:xfrm>
          <a:prstGeom prst="rect">
            <a:avLst/>
          </a:prstGeom>
        </p:spPr>
        <p:txBody>
          <a:bodyPr wrap="square">
            <a:spAutoFit/>
          </a:bodyPr>
          <a:lstStyle/>
          <a:p>
            <a:r>
              <a:rPr lang="en-US" sz="1400" dirty="0" smtClean="0"/>
              <a:t>Strength of Materials  (Mechanics of Materials ) subject is about the performance of deformable solids in various materials under the action of different kinds of loads. Thus the main objective of the course will be to show how to determine the stress, strain, and deflection suffered by bi-dimensional (and simple tridimensional) structural elements when subjected to different loads (e.g. normal, shear, torsion, bending and combined loads). Once the state of stresses and strains has been established for a particular structure type, the student will be able to evaluate the allowable loads and associated allowable stresses before mechanical failure. Understanding the adequacy of mechanical and structural elements under different loads is essential for the design and safe evaluation of any kind of structure. </a:t>
            </a:r>
            <a:br>
              <a:rPr lang="en-US" sz="1400" dirty="0" smtClean="0"/>
            </a:br>
            <a:r>
              <a:rPr lang="en-US" sz="1400" dirty="0" smtClean="0"/>
              <a:t>The course work is based on the assumption of mechanical parts and structures are in static equilibrium"," The analysis is limited to the materials stressed in the elastic range.</a:t>
            </a:r>
            <a:br>
              <a:rPr lang="en-US" sz="1400" dirty="0" smtClean="0"/>
            </a:br>
            <a:r>
              <a:rPr lang="en-US" sz="1400" dirty="0" smtClean="0"/>
              <a:t>1. STRESS AND STRAIN</a:t>
            </a:r>
            <a:br>
              <a:rPr lang="en-US" sz="1400" dirty="0" smtClean="0"/>
            </a:br>
            <a:r>
              <a:rPr lang="en-US" sz="1400" dirty="0" smtClean="0"/>
              <a:t>Instructional Goal:</a:t>
            </a:r>
            <a:br>
              <a:rPr lang="en-US" sz="1400" dirty="0" smtClean="0"/>
            </a:br>
            <a:r>
              <a:rPr lang="en-US" sz="1400" dirty="0" smtClean="0"/>
              <a:t>Develop an understanding of the concepts of stress and strain and their use in the analysis and design of machine members and structures.</a:t>
            </a:r>
            <a:br>
              <a:rPr lang="en-US" sz="1400" dirty="0" smtClean="0"/>
            </a:br>
            <a:r>
              <a:rPr lang="en-US" sz="1400" dirty="0" smtClean="0"/>
              <a:t>Objectives:</a:t>
            </a:r>
            <a:br>
              <a:rPr lang="en-US" sz="1400" dirty="0" smtClean="0"/>
            </a:br>
            <a:r>
              <a:rPr lang="en-US" sz="1400" dirty="0" smtClean="0"/>
              <a:t>1.1.0 Define direct normal stress and direct shear stress and compute their values.</a:t>
            </a:r>
            <a:br>
              <a:rPr lang="en-US" sz="1400" dirty="0" smtClean="0"/>
            </a:br>
            <a:r>
              <a:rPr lang="en-US" sz="1400" dirty="0" smtClean="0"/>
              <a:t>1.2.0 Define normal strain and shearing strain.</a:t>
            </a:r>
            <a:br>
              <a:rPr lang="en-US" sz="1400" dirty="0" smtClean="0"/>
            </a:br>
            <a:r>
              <a:rPr lang="en-US" sz="1400" dirty="0" smtClean="0"/>
              <a:t>1.3.0 Define proportional limit, elastic limit, yield strength, ultimate strength, modulus of elasticity, and Hookes Law.</a:t>
            </a:r>
            <a:br>
              <a:rPr lang="en-US" sz="1400" dirty="0" smtClean="0"/>
            </a:br>
            <a:r>
              <a:rPr lang="en-US" sz="1400" dirty="0" smtClean="0"/>
              <a:t>1.4.0 Describe ductile and brittle behavior of materials, emphasizing design implications.</a:t>
            </a:r>
            <a:br>
              <a:rPr lang="en-US" sz="1400" dirty="0" smtClean="0"/>
            </a:br>
            <a:r>
              <a:rPr lang="en-US" sz="1400" dirty="0" smtClean="0"/>
              <a:t>1.5.0 Calculate design normal stress and shear stress for various metals and woods under various conditions.</a:t>
            </a:r>
            <a:br>
              <a:rPr lang="en-US" sz="1400" dirty="0" smtClean="0"/>
            </a:br>
            <a:r>
              <a:rPr lang="en-US" sz="1400" dirty="0" smtClean="0"/>
              <a:t>2. TORSION</a:t>
            </a:r>
            <a:br>
              <a:rPr lang="en-US" sz="1400" dirty="0" smtClean="0"/>
            </a:br>
            <a:r>
              <a:rPr lang="en-US" sz="1400" dirty="0" smtClean="0"/>
              <a:t>Instructional Goal:</a:t>
            </a:r>
            <a:br>
              <a:rPr lang="en-US" sz="1400" dirty="0" smtClean="0"/>
            </a:br>
            <a:r>
              <a:rPr lang="en-US" sz="1400" dirty="0" smtClean="0"/>
              <a:t>Develop an understanding of material behavior under a condition of pure torsion (twisting moment) on circular shafts.</a:t>
            </a:r>
            <a:br>
              <a:rPr lang="en-US" sz="1400" dirty="0" smtClean="0"/>
            </a:br>
            <a:r>
              <a:rPr lang="en-US" sz="1400" dirty="0" smtClean="0"/>
              <a:t>Objectives:</a:t>
            </a:r>
            <a:br>
              <a:rPr lang="en-US" sz="1400" dirty="0" smtClean="0"/>
            </a:br>
            <a:r>
              <a:rPr lang="en-US" sz="1400" dirty="0" smtClean="0"/>
              <a:t>2.1.0 Calculate shear stress distribution in solid and hollow round members under </a:t>
            </a:r>
            <a:r>
              <a:rPr lang="en-US" sz="1400" dirty="0" err="1" smtClean="0"/>
              <a:t>torsional</a:t>
            </a:r>
            <a:r>
              <a:rPr lang="en-US" sz="1400" dirty="0" smtClean="0"/>
              <a:t> loading conditions.</a:t>
            </a:r>
            <a:br>
              <a:rPr lang="en-US" sz="1400" dirty="0" smtClean="0"/>
            </a:br>
            <a:r>
              <a:rPr lang="en-US" sz="1400" dirty="0" smtClean="0"/>
              <a:t>2.2.0 Design shafts for various conditions of power transmission and rotational speed.</a:t>
            </a:r>
            <a:br>
              <a:rPr lang="en-US" sz="1400" dirty="0" smtClean="0"/>
            </a:br>
            <a:r>
              <a:rPr lang="en-US" sz="1400" dirty="0" smtClean="0"/>
              <a:t>2.3.0 Calculate angle of twist under </a:t>
            </a:r>
            <a:r>
              <a:rPr lang="en-US" sz="1400" dirty="0" err="1" smtClean="0"/>
              <a:t>torsional</a:t>
            </a:r>
            <a:r>
              <a:rPr lang="en-US" sz="1400" dirty="0" smtClean="0"/>
              <a:t> loading for determining the rigidity of the shaft</a:t>
            </a:r>
            <a:endParaRPr lang="ar-IQ"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14438" y="947738"/>
            <a:ext cx="6715125" cy="49625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19200" y="685800"/>
            <a:ext cx="6477000" cy="43624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95400" y="1028700"/>
            <a:ext cx="6553200" cy="4800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452563" y="1085850"/>
            <a:ext cx="6238875" cy="46863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114425" y="442913"/>
            <a:ext cx="6915150" cy="59721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990600" y="457200"/>
            <a:ext cx="6334125" cy="3962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976313" y="523875"/>
            <a:ext cx="7191375" cy="58102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09600" y="152400"/>
            <a:ext cx="6619875" cy="3686175"/>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762000" y="3886200"/>
            <a:ext cx="6076950" cy="1981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81000" y="304800"/>
            <a:ext cx="6591300" cy="329565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609600" y="3657600"/>
            <a:ext cx="6381750" cy="2286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04800" y="228600"/>
            <a:ext cx="6019800" cy="1781175"/>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685800" y="1600200"/>
            <a:ext cx="5791200" cy="48101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478423"/>
          </a:xfrm>
          <a:prstGeom prst="rect">
            <a:avLst/>
          </a:prstGeom>
        </p:spPr>
        <p:txBody>
          <a:bodyPr wrap="square">
            <a:spAutoFit/>
          </a:bodyPr>
          <a:lstStyle/>
          <a:p>
            <a:r>
              <a:rPr lang="en-US" sz="1400" dirty="0" smtClean="0"/>
              <a:t/>
            </a:r>
            <a:br>
              <a:rPr lang="en-US" sz="1400" dirty="0" smtClean="0"/>
            </a:br>
            <a:r>
              <a:rPr lang="en-US" sz="1400" dirty="0" smtClean="0"/>
              <a:t>Instructional Goal:</a:t>
            </a:r>
            <a:br>
              <a:rPr lang="en-US" sz="1400" dirty="0" smtClean="0"/>
            </a:br>
            <a:r>
              <a:rPr lang="en-US" sz="1400" dirty="0" smtClean="0"/>
              <a:t>Develop an understanding of the models and procedures used in the analysis of transversely loaded beams and shafts with various support conditions.</a:t>
            </a:r>
            <a:br>
              <a:rPr lang="en-US" sz="1400" dirty="0" smtClean="0"/>
            </a:br>
            <a:r>
              <a:rPr lang="en-US" sz="1400" dirty="0" smtClean="0"/>
              <a:t>Objectives:</a:t>
            </a:r>
            <a:br>
              <a:rPr lang="en-US" sz="1400" dirty="0" smtClean="0"/>
            </a:br>
            <a:r>
              <a:rPr lang="en-US" sz="1400" dirty="0" smtClean="0"/>
              <a:t>3.1.0 Determine shear and bending moment diagrams for variously loaded and supported beams, using graphical calculus.</a:t>
            </a:r>
            <a:br>
              <a:rPr lang="en-US" sz="1400" dirty="0" smtClean="0"/>
            </a:br>
            <a:r>
              <a:rPr lang="en-US" sz="1400" dirty="0" smtClean="0"/>
              <a:t>3.2.0 Calculate bending stress and shear stress at any location along the beam. Calculate maximum bending stress and maximum shear stress.</a:t>
            </a:r>
            <a:br>
              <a:rPr lang="en-US" sz="1400" dirty="0" smtClean="0"/>
            </a:br>
            <a:r>
              <a:rPr lang="en-US" sz="1400" dirty="0" smtClean="0"/>
              <a:t>3.3.0 Determine the maximum deflection on statically determinate beams, using the method of superposition in reflection analysis.</a:t>
            </a:r>
            <a:br>
              <a:rPr lang="en-US" sz="1400" dirty="0" smtClean="0"/>
            </a:br>
            <a:r>
              <a:rPr lang="en-US" sz="1400" dirty="0" smtClean="0"/>
              <a:t>3.4.0 Design beams based on allowable normal and shear stresses and maximum allowable deflection.</a:t>
            </a:r>
            <a:br>
              <a:rPr lang="en-US" sz="1400" dirty="0" smtClean="0"/>
            </a:br>
            <a:r>
              <a:rPr lang="en-US" sz="1400" dirty="0" smtClean="0"/>
              <a:t>4. COMBINED STRESSES</a:t>
            </a:r>
            <a:br>
              <a:rPr lang="en-US" sz="1400" dirty="0" smtClean="0"/>
            </a:br>
            <a:r>
              <a:rPr lang="en-US" sz="1400" dirty="0" smtClean="0"/>
              <a:t>Instructional Goal:</a:t>
            </a:r>
            <a:br>
              <a:rPr lang="en-US" sz="1400" dirty="0" smtClean="0"/>
            </a:br>
            <a:r>
              <a:rPr lang="en-US" sz="1400" dirty="0" smtClean="0"/>
              <a:t>Gain the ability to analyze the effect of various loading combinations on a mechanical/structural member.</a:t>
            </a:r>
            <a:br>
              <a:rPr lang="en-US" sz="1400" dirty="0" smtClean="0"/>
            </a:br>
            <a:r>
              <a:rPr lang="en-US" sz="1400" dirty="0" smtClean="0"/>
              <a:t>Objectives:</a:t>
            </a:r>
            <a:br>
              <a:rPr lang="en-US" sz="1400" dirty="0" smtClean="0"/>
            </a:br>
            <a:r>
              <a:rPr lang="en-US" sz="1400" dirty="0" smtClean="0"/>
              <a:t>4.1.0 Determine principal stresses, principal planes and maximum shear stress under various combinations of bending, torsion and axial loads on machine and structural parts using Mohrs circle.</a:t>
            </a:r>
            <a:br>
              <a:rPr lang="en-US" sz="1400" dirty="0" smtClean="0"/>
            </a:br>
            <a:r>
              <a:rPr lang="en-US" sz="1400" dirty="0" smtClean="0"/>
              <a:t>5. COLUMNS</a:t>
            </a:r>
            <a:br>
              <a:rPr lang="en-US" sz="1400" dirty="0" smtClean="0"/>
            </a:br>
            <a:r>
              <a:rPr lang="en-US" sz="1400" dirty="0" smtClean="0"/>
              <a:t>Instructional Goal:</a:t>
            </a:r>
            <a:br>
              <a:rPr lang="en-US" sz="1400" dirty="0" smtClean="0"/>
            </a:br>
            <a:r>
              <a:rPr lang="en-US" sz="1400" dirty="0" smtClean="0"/>
              <a:t>Develop an understanding of analytic methods used in connection with the structural design of columns, long mechanical members under compression.</a:t>
            </a:r>
            <a:br>
              <a:rPr lang="en-US" sz="1400" dirty="0" smtClean="0"/>
            </a:br>
            <a:r>
              <a:rPr lang="en-US" sz="1400" dirty="0" smtClean="0"/>
              <a:t>Objectives:</a:t>
            </a:r>
            <a:br>
              <a:rPr lang="en-US" sz="1400" dirty="0" smtClean="0"/>
            </a:br>
            <a:r>
              <a:rPr lang="en-US" sz="1400" dirty="0" smtClean="0"/>
              <a:t>5.1.0 Apply the Euler Equation to calculate axial buckling load for long straight columns of varying end conditions and materials.</a:t>
            </a:r>
            <a:endParaRPr lang="ar-IQ"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381000" y="0"/>
            <a:ext cx="6057900" cy="21336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57200" y="1704975"/>
            <a:ext cx="7019925" cy="5153025"/>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6705600" y="6248400"/>
            <a:ext cx="895350" cy="2476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685800" y="228600"/>
            <a:ext cx="5886450" cy="3667125"/>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381000" y="4114800"/>
            <a:ext cx="857250" cy="333375"/>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1295400" y="4191000"/>
            <a:ext cx="1733550" cy="238125"/>
          </a:xfrm>
          <a:prstGeom prst="rect">
            <a:avLst/>
          </a:prstGeom>
          <a:noFill/>
          <a:ln w="9525">
            <a:noFill/>
            <a:miter lim="800000"/>
            <a:headEnd/>
            <a:tailEnd/>
          </a:ln>
        </p:spPr>
      </p:pic>
      <p:pic>
        <p:nvPicPr>
          <p:cNvPr id="14341" name="Picture 5"/>
          <p:cNvPicPr>
            <a:picLocks noChangeAspect="1" noChangeArrowheads="1"/>
          </p:cNvPicPr>
          <p:nvPr/>
        </p:nvPicPr>
        <p:blipFill>
          <a:blip r:embed="rId5" cstate="print"/>
          <a:srcRect/>
          <a:stretch>
            <a:fillRect/>
          </a:stretch>
        </p:blipFill>
        <p:spPr bwMode="auto">
          <a:xfrm>
            <a:off x="609600" y="4495800"/>
            <a:ext cx="6162675" cy="1343025"/>
          </a:xfrm>
          <a:prstGeom prst="rect">
            <a:avLst/>
          </a:prstGeom>
          <a:noFill/>
          <a:ln w="9525">
            <a:noFill/>
            <a:miter lim="800000"/>
            <a:headEnd/>
            <a:tailEnd/>
          </a:ln>
        </p:spPr>
      </p:pic>
      <p:pic>
        <p:nvPicPr>
          <p:cNvPr id="14342" name="Picture 6"/>
          <p:cNvPicPr>
            <a:picLocks noChangeAspect="1" noChangeArrowheads="1"/>
          </p:cNvPicPr>
          <p:nvPr/>
        </p:nvPicPr>
        <p:blipFill>
          <a:blip r:embed="rId6" cstate="print"/>
          <a:srcRect/>
          <a:stretch>
            <a:fillRect/>
          </a:stretch>
        </p:blipFill>
        <p:spPr bwMode="auto">
          <a:xfrm>
            <a:off x="1143000" y="5715000"/>
            <a:ext cx="5457825" cy="9048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457200" y="0"/>
            <a:ext cx="5810250" cy="1524000"/>
          </a:xfrm>
          <a:prstGeom prst="rect">
            <a:avLst/>
          </a:prstGeom>
          <a:noFill/>
          <a:ln w="9525">
            <a:noFill/>
            <a:miter lim="800000"/>
            <a:headEnd/>
            <a:tailEnd/>
          </a:ln>
        </p:spPr>
      </p:pic>
      <p:pic>
        <p:nvPicPr>
          <p:cNvPr id="15364" name="Picture 4"/>
          <p:cNvPicPr>
            <a:picLocks noChangeAspect="1" noChangeArrowheads="1"/>
          </p:cNvPicPr>
          <p:nvPr/>
        </p:nvPicPr>
        <p:blipFill>
          <a:blip r:embed="rId3" cstate="print"/>
          <a:srcRect/>
          <a:stretch>
            <a:fillRect/>
          </a:stretch>
        </p:blipFill>
        <p:spPr bwMode="auto">
          <a:xfrm>
            <a:off x="457200" y="1676400"/>
            <a:ext cx="6172200" cy="3400425"/>
          </a:xfrm>
          <a:prstGeom prst="rect">
            <a:avLst/>
          </a:prstGeom>
          <a:noFill/>
          <a:ln w="9525">
            <a:noFill/>
            <a:miter lim="800000"/>
            <a:headEnd/>
            <a:tailEnd/>
          </a:ln>
        </p:spPr>
      </p:pic>
      <p:pic>
        <p:nvPicPr>
          <p:cNvPr id="15365" name="Picture 5"/>
          <p:cNvPicPr>
            <a:picLocks noChangeAspect="1" noChangeArrowheads="1"/>
          </p:cNvPicPr>
          <p:nvPr/>
        </p:nvPicPr>
        <p:blipFill>
          <a:blip r:embed="rId4" cstate="print"/>
          <a:srcRect/>
          <a:stretch>
            <a:fillRect/>
          </a:stretch>
        </p:blipFill>
        <p:spPr bwMode="auto">
          <a:xfrm>
            <a:off x="990600" y="5181600"/>
            <a:ext cx="4962525" cy="15144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228600" y="0"/>
            <a:ext cx="5695950" cy="942975"/>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381000" y="914400"/>
            <a:ext cx="5781675" cy="3943350"/>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914400" y="4876800"/>
            <a:ext cx="5715000" cy="1981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33400" y="304800"/>
            <a:ext cx="5838825" cy="321945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533400" y="3581400"/>
            <a:ext cx="781050" cy="266700"/>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381000" y="3886200"/>
            <a:ext cx="6410325" cy="1085850"/>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a:stretch>
            <a:fillRect/>
          </a:stretch>
        </p:blipFill>
        <p:spPr bwMode="auto">
          <a:xfrm>
            <a:off x="1447800" y="3581400"/>
            <a:ext cx="1381125" cy="3238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62000" y="533400"/>
            <a:ext cx="6276975" cy="34766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2800767"/>
          </a:xfrm>
          <a:prstGeom prst="rect">
            <a:avLst/>
          </a:prstGeom>
        </p:spPr>
        <p:txBody>
          <a:bodyPr wrap="square">
            <a:spAutoFit/>
          </a:bodyPr>
          <a:lstStyle/>
          <a:p>
            <a:r>
              <a:rPr lang="en-US" sz="1600" dirty="0" smtClean="0"/>
              <a:t>Textbook: </a:t>
            </a:r>
            <a:r>
              <a:rPr lang="en-US" sz="1600" dirty="0" err="1" smtClean="0"/>
              <a:t>Hibbeler</a:t>
            </a:r>
            <a:r>
              <a:rPr lang="en-US" sz="1600" dirty="0" smtClean="0"/>
              <a:t>, R.C., “Mechanics of Materials”, 7th edition, The book is available for all students by the Department.</a:t>
            </a:r>
          </a:p>
          <a:p>
            <a:r>
              <a:rPr lang="en-US" sz="1600" dirty="0" smtClean="0"/>
              <a:t>Reference Books:1- </a:t>
            </a:r>
            <a:r>
              <a:rPr lang="en-US" sz="1600" dirty="0" err="1" smtClean="0"/>
              <a:t>Pytel</a:t>
            </a:r>
            <a:r>
              <a:rPr lang="en-US" sz="1600" dirty="0" smtClean="0"/>
              <a:t> Andrew, </a:t>
            </a:r>
            <a:r>
              <a:rPr lang="en-US" sz="1600" dirty="0" err="1" smtClean="0"/>
              <a:t>Jaan</a:t>
            </a:r>
            <a:r>
              <a:rPr lang="en-US" sz="1600" dirty="0" smtClean="0"/>
              <a:t> </a:t>
            </a:r>
            <a:r>
              <a:rPr lang="en-US" sz="1600" dirty="0" err="1" smtClean="0"/>
              <a:t>Kiusalaas</a:t>
            </a:r>
            <a:r>
              <a:rPr lang="en-US" sz="1600" dirty="0" smtClean="0"/>
              <a:t>., Mechanics of Materials Second Edition</a:t>
            </a:r>
          </a:p>
          <a:p>
            <a:r>
              <a:rPr lang="en-US" sz="1600" dirty="0" smtClean="0"/>
              <a:t>2. Ferdinand P Beer, E Russell Johnston, Jr. John T Dewolf.3. Mechanics of Materials, 5th Edition. Beer, F.P., Johnston, E.R., </a:t>
            </a:r>
            <a:r>
              <a:rPr lang="en-US" sz="1600" dirty="0" err="1" smtClean="0"/>
              <a:t>DeWolf</a:t>
            </a:r>
            <a:r>
              <a:rPr lang="en-US" sz="1600" dirty="0" smtClean="0"/>
              <a:t>, J.T.,4. “Mechanics of Materials”, 4th edition, McGraw Hill. Craig, R.R., “Mechanics of Materials”, 2nd edition, John Wiley and Sons.</a:t>
            </a:r>
          </a:p>
          <a:p>
            <a:r>
              <a:rPr lang="en-US" sz="1600" dirty="0" smtClean="0"/>
              <a:t>Video Flashes used to illustrate the topics and examples of each lecture http://web.mst.edu/~mecmovie/</a:t>
            </a:r>
          </a:p>
          <a:p>
            <a:r>
              <a:rPr lang="en-US" sz="1600" dirty="0" smtClean="0"/>
              <a:t>The students will be able to use a software program to solve the problems &amp; to be able to make problems by themselves.</a:t>
            </a:r>
          </a:p>
          <a:p>
            <a:r>
              <a:rPr lang="en-US" sz="1600" dirty="0" smtClean="0"/>
              <a:t>http://www.mdsolids.com/</a:t>
            </a:r>
            <a:endParaRPr lang="ar-IQ" sz="1600" dirty="0"/>
          </a:p>
        </p:txBody>
      </p:sp>
      <p:pic>
        <p:nvPicPr>
          <p:cNvPr id="3" name="Picture 1"/>
          <p:cNvPicPr>
            <a:picLocks noChangeAspect="1" noChangeArrowheads="1"/>
          </p:cNvPicPr>
          <p:nvPr/>
        </p:nvPicPr>
        <p:blipFill>
          <a:blip r:embed="rId2" cstate="print"/>
          <a:srcRect/>
          <a:stretch>
            <a:fillRect/>
          </a:stretch>
        </p:blipFill>
        <p:spPr bwMode="auto">
          <a:xfrm>
            <a:off x="1143000" y="3182874"/>
            <a:ext cx="5676138" cy="367512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8600" y="0"/>
            <a:ext cx="4442841" cy="2550033"/>
          </a:xfrm>
          <a:prstGeom prst="rect">
            <a:avLst/>
          </a:prstGeom>
          <a:noFill/>
          <a:ln w="9525">
            <a:noFill/>
            <a:miter lim="800000"/>
            <a:headEnd/>
            <a:tailEnd/>
          </a:ln>
          <a:effectLst/>
        </p:spPr>
      </p:pic>
      <p:sp>
        <p:nvSpPr>
          <p:cNvPr id="4" name="Rectangle 3"/>
          <p:cNvSpPr/>
          <p:nvPr/>
        </p:nvSpPr>
        <p:spPr>
          <a:xfrm>
            <a:off x="457200" y="2590800"/>
            <a:ext cx="6019800" cy="369332"/>
          </a:xfrm>
          <a:prstGeom prst="rect">
            <a:avLst/>
          </a:prstGeom>
        </p:spPr>
        <p:txBody>
          <a:bodyPr wrap="square">
            <a:spAutoFit/>
          </a:bodyPr>
          <a:lstStyle/>
          <a:p>
            <a:r>
              <a:rPr lang="en-US" b="1" i="1" dirty="0" smtClean="0">
                <a:solidFill>
                  <a:schemeClr val="hlink"/>
                </a:solidFill>
              </a:rPr>
              <a:t>Why Mechanics of Materials? </a:t>
            </a:r>
            <a:r>
              <a:rPr lang="en-US" b="1" i="1" dirty="0" smtClean="0">
                <a:solidFill>
                  <a:schemeClr val="hlink"/>
                </a:solidFill>
              </a:rPr>
              <a:t>(</a:t>
            </a:r>
            <a:r>
              <a:rPr lang="en-US" b="1" i="1" dirty="0" smtClean="0">
                <a:solidFill>
                  <a:schemeClr val="hlink"/>
                </a:solidFill>
              </a:rPr>
              <a:t>Why is Statics not enough?)</a:t>
            </a:r>
            <a:endParaRPr lang="ar-IQ" dirty="0"/>
          </a:p>
        </p:txBody>
      </p:sp>
      <p:sp>
        <p:nvSpPr>
          <p:cNvPr id="5" name="Rectangle 4"/>
          <p:cNvSpPr/>
          <p:nvPr/>
        </p:nvSpPr>
        <p:spPr>
          <a:xfrm>
            <a:off x="304800" y="3124200"/>
            <a:ext cx="8458200" cy="1200329"/>
          </a:xfrm>
          <a:prstGeom prst="rect">
            <a:avLst/>
          </a:prstGeom>
        </p:spPr>
        <p:txBody>
          <a:bodyPr wrap="square">
            <a:spAutoFit/>
          </a:bodyPr>
          <a:lstStyle/>
          <a:p>
            <a:pPr algn="just">
              <a:lnSpc>
                <a:spcPct val="80000"/>
              </a:lnSpc>
            </a:pPr>
            <a:r>
              <a:rPr lang="en-US" dirty="0" smtClean="0"/>
              <a:t>Real world structures are typically designed for </a:t>
            </a:r>
            <a:r>
              <a:rPr lang="en-US" b="1" i="1" dirty="0" smtClean="0"/>
              <a:t>strength</a:t>
            </a:r>
            <a:r>
              <a:rPr lang="en-US" dirty="0" smtClean="0"/>
              <a:t>, </a:t>
            </a:r>
            <a:r>
              <a:rPr lang="en-US" b="1" i="1" dirty="0" smtClean="0"/>
              <a:t>stiffness, and stability </a:t>
            </a:r>
            <a:r>
              <a:rPr lang="en-US" dirty="0" smtClean="0"/>
              <a:t>considerations</a:t>
            </a:r>
            <a:r>
              <a:rPr lang="en-US" b="1" i="1" dirty="0" smtClean="0"/>
              <a:t>. </a:t>
            </a:r>
            <a:r>
              <a:rPr lang="en-US" dirty="0" smtClean="0"/>
              <a:t>None of these can be accomplished with what we have learned in Statics</a:t>
            </a:r>
            <a:endParaRPr lang="en-US" b="1" dirty="0" smtClean="0"/>
          </a:p>
          <a:p>
            <a:pPr algn="just">
              <a:lnSpc>
                <a:spcPct val="80000"/>
              </a:lnSpc>
            </a:pPr>
            <a:r>
              <a:rPr lang="en-US" b="1" dirty="0" smtClean="0">
                <a:solidFill>
                  <a:schemeClr val="hlink"/>
                </a:solidFill>
              </a:rPr>
              <a:t>Strength</a:t>
            </a:r>
            <a:r>
              <a:rPr lang="en-US" b="1" dirty="0" smtClean="0"/>
              <a:t>: The ability of the structures to carry or transmit loads. </a:t>
            </a:r>
          </a:p>
          <a:p>
            <a:pPr algn="just">
              <a:lnSpc>
                <a:spcPct val="80000"/>
              </a:lnSpc>
            </a:pPr>
            <a:r>
              <a:rPr lang="en-US" b="1" dirty="0" smtClean="0">
                <a:solidFill>
                  <a:schemeClr val="hlink"/>
                </a:solidFill>
              </a:rPr>
              <a:t>Stiffness</a:t>
            </a:r>
            <a:r>
              <a:rPr lang="en-US" b="1" dirty="0" smtClean="0"/>
              <a:t>: The ability of the structures to resist changes in shape. </a:t>
            </a:r>
          </a:p>
          <a:p>
            <a:pPr algn="just">
              <a:lnSpc>
                <a:spcPct val="80000"/>
              </a:lnSpc>
            </a:pPr>
            <a:r>
              <a:rPr lang="en-US" b="1" dirty="0" smtClean="0">
                <a:solidFill>
                  <a:schemeClr val="hlink"/>
                </a:solidFill>
              </a:rPr>
              <a:t>Stability</a:t>
            </a:r>
            <a:r>
              <a:rPr lang="en-US" b="1" dirty="0" smtClean="0"/>
              <a:t>: The ability of the structure to resist buckling under compressive loads.</a:t>
            </a:r>
            <a:r>
              <a:rPr lang="en-US" dirty="0" smtClean="0"/>
              <a:t> </a:t>
            </a:r>
            <a:endParaRPr lang="en-US" dirty="0"/>
          </a:p>
        </p:txBody>
      </p:sp>
      <p:sp>
        <p:nvSpPr>
          <p:cNvPr id="6" name="Rectangle 5"/>
          <p:cNvSpPr/>
          <p:nvPr/>
        </p:nvSpPr>
        <p:spPr>
          <a:xfrm>
            <a:off x="304800" y="4267200"/>
            <a:ext cx="1696811" cy="369332"/>
          </a:xfrm>
          <a:prstGeom prst="rect">
            <a:avLst/>
          </a:prstGeom>
        </p:spPr>
        <p:txBody>
          <a:bodyPr wrap="none">
            <a:spAutoFit/>
          </a:bodyPr>
          <a:lstStyle/>
          <a:p>
            <a:r>
              <a:rPr lang="en-US" b="1" i="1" dirty="0" smtClean="0">
                <a:solidFill>
                  <a:schemeClr val="hlink"/>
                </a:solidFill>
              </a:rPr>
              <a:t>INTRODUCTION</a:t>
            </a:r>
            <a:endParaRPr lang="ar-IQ" dirty="0"/>
          </a:p>
        </p:txBody>
      </p:sp>
      <p:sp>
        <p:nvSpPr>
          <p:cNvPr id="7" name="Rectangle 6"/>
          <p:cNvSpPr/>
          <p:nvPr/>
        </p:nvSpPr>
        <p:spPr>
          <a:xfrm>
            <a:off x="228600" y="4572000"/>
            <a:ext cx="8686800" cy="1200329"/>
          </a:xfrm>
          <a:prstGeom prst="rect">
            <a:avLst/>
          </a:prstGeom>
        </p:spPr>
        <p:txBody>
          <a:bodyPr wrap="square">
            <a:spAutoFit/>
          </a:bodyPr>
          <a:lstStyle/>
          <a:p>
            <a:r>
              <a:rPr lang="en-US" dirty="0" smtClean="0">
                <a:solidFill>
                  <a:schemeClr val="hlink"/>
                </a:solidFill>
              </a:rPr>
              <a:t>Mechanics of materials</a:t>
            </a:r>
            <a:r>
              <a:rPr lang="en-US" dirty="0" smtClean="0"/>
              <a:t> is a branch of mechanics that studies the relationships between the </a:t>
            </a:r>
            <a:r>
              <a:rPr lang="en-US" dirty="0" smtClean="0">
                <a:solidFill>
                  <a:schemeClr val="hlink"/>
                </a:solidFill>
              </a:rPr>
              <a:t>external loads</a:t>
            </a:r>
            <a:r>
              <a:rPr lang="en-US" dirty="0" smtClean="0"/>
              <a:t> applied to </a:t>
            </a:r>
            <a:r>
              <a:rPr lang="en-US" dirty="0" smtClean="0">
                <a:solidFill>
                  <a:schemeClr val="hlink"/>
                </a:solidFill>
              </a:rPr>
              <a:t>a</a:t>
            </a:r>
            <a:r>
              <a:rPr lang="en-US" dirty="0" smtClean="0"/>
              <a:t> </a:t>
            </a:r>
            <a:r>
              <a:rPr lang="en-US" dirty="0" smtClean="0">
                <a:solidFill>
                  <a:schemeClr val="hlink"/>
                </a:solidFill>
              </a:rPr>
              <a:t>deformable body</a:t>
            </a:r>
            <a:r>
              <a:rPr lang="en-US" dirty="0" smtClean="0"/>
              <a:t> and the </a:t>
            </a:r>
            <a:r>
              <a:rPr lang="en-US" dirty="0" smtClean="0">
                <a:solidFill>
                  <a:schemeClr val="hlink"/>
                </a:solidFill>
              </a:rPr>
              <a:t>intensity of internal force</a:t>
            </a:r>
            <a:r>
              <a:rPr lang="en-US" dirty="0" smtClean="0"/>
              <a:t> acting within </a:t>
            </a:r>
            <a:r>
              <a:rPr lang="en-US" dirty="0" smtClean="0">
                <a:solidFill>
                  <a:schemeClr val="hlink"/>
                </a:solidFill>
              </a:rPr>
              <a:t>the body.</a:t>
            </a:r>
            <a:r>
              <a:rPr lang="en-US" dirty="0" smtClean="0"/>
              <a:t> The subject also involves computing the deformations of the body, and it provides a study of the body’s stability when the body is subjected to external forces. </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573251" cy="369332"/>
          </a:xfrm>
          <a:prstGeom prst="rect">
            <a:avLst/>
          </a:prstGeom>
        </p:spPr>
        <p:txBody>
          <a:bodyPr wrap="none">
            <a:spAutoFit/>
          </a:bodyPr>
          <a:lstStyle/>
          <a:p>
            <a:r>
              <a:rPr lang="en-US" b="1" i="1" dirty="0" smtClean="0">
                <a:solidFill>
                  <a:schemeClr val="hlink"/>
                </a:solidFill>
              </a:rPr>
              <a:t>External Loads</a:t>
            </a:r>
            <a:endParaRPr lang="ar-IQ" dirty="0"/>
          </a:p>
        </p:txBody>
      </p:sp>
      <p:sp>
        <p:nvSpPr>
          <p:cNvPr id="3" name="Rectangle 2"/>
          <p:cNvSpPr/>
          <p:nvPr/>
        </p:nvSpPr>
        <p:spPr>
          <a:xfrm>
            <a:off x="228600" y="457200"/>
            <a:ext cx="8763000" cy="2529923"/>
          </a:xfrm>
          <a:prstGeom prst="rect">
            <a:avLst/>
          </a:prstGeom>
        </p:spPr>
        <p:txBody>
          <a:bodyPr wrap="square">
            <a:spAutoFit/>
          </a:bodyPr>
          <a:lstStyle/>
          <a:p>
            <a:pPr>
              <a:lnSpc>
                <a:spcPct val="80000"/>
              </a:lnSpc>
              <a:buFont typeface="Wingdings" pitchFamily="2" charset="2"/>
              <a:buChar char="Ø"/>
            </a:pPr>
            <a:endParaRPr lang="en-US" b="1" u="sng" dirty="0" smtClean="0">
              <a:solidFill>
                <a:schemeClr val="folHlink"/>
              </a:solidFill>
            </a:endParaRPr>
          </a:p>
          <a:p>
            <a:pPr>
              <a:lnSpc>
                <a:spcPct val="80000"/>
              </a:lnSpc>
              <a:buFont typeface="Wingdings" pitchFamily="2" charset="2"/>
              <a:buChar char="v"/>
            </a:pPr>
            <a:r>
              <a:rPr lang="en-US" dirty="0" smtClean="0"/>
              <a:t> are caused by the direct contact of one body with the surface of another.</a:t>
            </a:r>
          </a:p>
          <a:p>
            <a:pPr>
              <a:lnSpc>
                <a:spcPct val="80000"/>
              </a:lnSpc>
              <a:buFont typeface="Wingdings" pitchFamily="2" charset="2"/>
              <a:buChar char="Ø"/>
            </a:pPr>
            <a:r>
              <a:rPr lang="en-US" b="1" u="sng" dirty="0" smtClean="0">
                <a:solidFill>
                  <a:schemeClr val="folHlink"/>
                </a:solidFill>
              </a:rPr>
              <a:t>Concentrated Force idealization</a:t>
            </a:r>
          </a:p>
          <a:p>
            <a:pPr>
              <a:lnSpc>
                <a:spcPct val="80000"/>
              </a:lnSpc>
              <a:buFont typeface="Wingdings" pitchFamily="2" charset="2"/>
              <a:buChar char="v"/>
            </a:pPr>
            <a:r>
              <a:rPr lang="en-US" dirty="0" smtClean="0"/>
              <a:t> this area is small in comparison with the total surface force can be idealized as a single concentrated force, which is applied to a point on the body.</a:t>
            </a:r>
          </a:p>
          <a:p>
            <a:pPr>
              <a:lnSpc>
                <a:spcPct val="80000"/>
              </a:lnSpc>
              <a:buFont typeface="Wingdings" pitchFamily="2" charset="2"/>
              <a:buChar char="Ø"/>
            </a:pPr>
            <a:r>
              <a:rPr lang="en-US" b="1" u="sng" dirty="0" smtClean="0">
                <a:solidFill>
                  <a:schemeClr val="folHlink"/>
                </a:solidFill>
              </a:rPr>
              <a:t>Linear Distributed load idealization</a:t>
            </a:r>
          </a:p>
          <a:p>
            <a:pPr>
              <a:lnSpc>
                <a:spcPct val="80000"/>
              </a:lnSpc>
              <a:buFont typeface="Wingdings" pitchFamily="2" charset="2"/>
              <a:buChar char="v"/>
            </a:pPr>
            <a:r>
              <a:rPr lang="en-US" dirty="0" smtClean="0"/>
              <a:t> If the surface loading is applied along a narrow area.</a:t>
            </a:r>
          </a:p>
          <a:p>
            <a:pPr>
              <a:lnSpc>
                <a:spcPct val="80000"/>
              </a:lnSpc>
              <a:buFont typeface="Wingdings" pitchFamily="2" charset="2"/>
              <a:buChar char="Ø"/>
            </a:pPr>
            <a:r>
              <a:rPr lang="en-US" b="1" u="sng" dirty="0" smtClean="0">
                <a:solidFill>
                  <a:schemeClr val="folHlink"/>
                </a:solidFill>
              </a:rPr>
              <a:t>Body Force</a:t>
            </a:r>
          </a:p>
          <a:p>
            <a:pPr>
              <a:lnSpc>
                <a:spcPct val="80000"/>
              </a:lnSpc>
              <a:buFont typeface="Wingdings" pitchFamily="2" charset="2"/>
              <a:buChar char="v"/>
            </a:pPr>
            <a:r>
              <a:rPr lang="en-US" dirty="0" smtClean="0"/>
              <a:t>Is developed when one boy exerts a force on another body without direct physical contact between the bodies.</a:t>
            </a:r>
          </a:p>
          <a:p>
            <a:pPr>
              <a:lnSpc>
                <a:spcPct val="80000"/>
              </a:lnSpc>
              <a:buFont typeface="Wingdings" pitchFamily="2" charset="2"/>
              <a:buChar char="v"/>
            </a:pPr>
            <a:r>
              <a:rPr lang="en-US" dirty="0" smtClean="0"/>
              <a:t>Gravitation, this force called the weight of the body.</a:t>
            </a:r>
            <a:endParaRPr lang="en-US" dirty="0"/>
          </a:p>
        </p:txBody>
      </p:sp>
      <p:pic>
        <p:nvPicPr>
          <p:cNvPr id="4" name="Picture 4"/>
          <p:cNvPicPr>
            <a:picLocks noChangeAspect="1" noChangeArrowheads="1"/>
          </p:cNvPicPr>
          <p:nvPr/>
        </p:nvPicPr>
        <p:blipFill>
          <a:blip r:embed="rId2" cstate="print"/>
          <a:srcRect/>
          <a:stretch>
            <a:fillRect/>
          </a:stretch>
        </p:blipFill>
        <p:spPr>
          <a:xfrm>
            <a:off x="1752600" y="3124200"/>
            <a:ext cx="3500356" cy="3547872"/>
          </a:xfrm>
          <a:prstGeom prst="rect">
            <a:avLst/>
          </a:prstGeo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595501" cy="369332"/>
          </a:xfrm>
          <a:prstGeom prst="rect">
            <a:avLst/>
          </a:prstGeom>
        </p:spPr>
        <p:txBody>
          <a:bodyPr wrap="none">
            <a:spAutoFit/>
          </a:bodyPr>
          <a:lstStyle/>
          <a:p>
            <a:r>
              <a:rPr lang="en-US" b="1" i="1" dirty="0" smtClean="0">
                <a:solidFill>
                  <a:schemeClr val="hlink"/>
                </a:solidFill>
              </a:rPr>
              <a:t>Internal Forces</a:t>
            </a:r>
            <a:endParaRPr lang="ar-IQ" dirty="0"/>
          </a:p>
        </p:txBody>
      </p:sp>
      <p:sp>
        <p:nvSpPr>
          <p:cNvPr id="3" name="Rectangle 2"/>
          <p:cNvSpPr/>
          <p:nvPr/>
        </p:nvSpPr>
        <p:spPr>
          <a:xfrm>
            <a:off x="228600" y="533400"/>
            <a:ext cx="8763000" cy="1089529"/>
          </a:xfrm>
          <a:prstGeom prst="rect">
            <a:avLst/>
          </a:prstGeom>
        </p:spPr>
        <p:txBody>
          <a:bodyPr wrap="square">
            <a:spAutoFit/>
          </a:bodyPr>
          <a:lstStyle/>
          <a:p>
            <a:pPr>
              <a:lnSpc>
                <a:spcPct val="90000"/>
              </a:lnSpc>
              <a:buFont typeface="Wingdings" pitchFamily="2" charset="2"/>
              <a:buChar char="Ø"/>
            </a:pPr>
            <a:r>
              <a:rPr lang="en-US" b="1" dirty="0" smtClean="0">
                <a:solidFill>
                  <a:schemeClr val="hlink"/>
                </a:solidFill>
              </a:rPr>
              <a:t>Normal force, N</a:t>
            </a:r>
            <a:r>
              <a:rPr lang="en-US" dirty="0" smtClean="0"/>
              <a:t>=&gt; the force acts perpendicular to the area. It is developed whenever the external loads tend to push or pull on the two segments of the body.</a:t>
            </a:r>
          </a:p>
          <a:p>
            <a:pPr>
              <a:lnSpc>
                <a:spcPct val="90000"/>
              </a:lnSpc>
              <a:buFont typeface="Wingdings" pitchFamily="2" charset="2"/>
              <a:buChar char="Ø"/>
            </a:pPr>
            <a:r>
              <a:rPr lang="en-US" b="1" dirty="0" smtClean="0">
                <a:solidFill>
                  <a:schemeClr val="hlink"/>
                </a:solidFill>
              </a:rPr>
              <a:t>Shear force, V</a:t>
            </a:r>
            <a:r>
              <a:rPr lang="en-US" dirty="0" smtClean="0"/>
              <a:t>=&gt; the shear force lies in the plane of the area and is developed when external loads tend to cause the two segments of the body to slide over one another.</a:t>
            </a:r>
            <a:endParaRPr lang="en-US" dirty="0"/>
          </a:p>
        </p:txBody>
      </p:sp>
      <p:sp>
        <p:nvSpPr>
          <p:cNvPr id="4" name="Rectangle 3"/>
          <p:cNvSpPr/>
          <p:nvPr/>
        </p:nvSpPr>
        <p:spPr>
          <a:xfrm>
            <a:off x="228600" y="1676400"/>
            <a:ext cx="8610600" cy="1200329"/>
          </a:xfrm>
          <a:prstGeom prst="rect">
            <a:avLst/>
          </a:prstGeom>
        </p:spPr>
        <p:txBody>
          <a:bodyPr wrap="square">
            <a:spAutoFit/>
          </a:bodyPr>
          <a:lstStyle/>
          <a:p>
            <a:pPr>
              <a:buFont typeface="Wingdings" pitchFamily="2" charset="2"/>
              <a:buChar char="Ø"/>
            </a:pPr>
            <a:r>
              <a:rPr lang="en-US" b="1" dirty="0" err="1" smtClean="0">
                <a:solidFill>
                  <a:schemeClr val="hlink"/>
                </a:solidFill>
              </a:rPr>
              <a:t>Torsional</a:t>
            </a:r>
            <a:r>
              <a:rPr lang="en-US" b="1" dirty="0" smtClean="0">
                <a:solidFill>
                  <a:schemeClr val="hlink"/>
                </a:solidFill>
              </a:rPr>
              <a:t> moment or torque, T</a:t>
            </a:r>
            <a:r>
              <a:rPr lang="en-US" dirty="0" smtClean="0"/>
              <a:t>=&gt; this effect is developed when the external loads tend to twist one segment of the body within respect to the other.</a:t>
            </a:r>
          </a:p>
          <a:p>
            <a:pPr>
              <a:buFont typeface="Wingdings" pitchFamily="2" charset="2"/>
              <a:buChar char="Ø"/>
            </a:pPr>
            <a:r>
              <a:rPr lang="en-US" b="1" dirty="0" smtClean="0">
                <a:solidFill>
                  <a:schemeClr val="hlink"/>
                </a:solidFill>
              </a:rPr>
              <a:t>Bending moment, M</a:t>
            </a:r>
            <a:r>
              <a:rPr lang="en-US" dirty="0" smtClean="0"/>
              <a:t>=&gt; the bending moment is caused by the external loads that tend to bend the body about an axis lying within the plane of the area.</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447800" y="2895600"/>
            <a:ext cx="3829050" cy="266319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3420616" cy="369332"/>
          </a:xfrm>
          <a:prstGeom prst="rect">
            <a:avLst/>
          </a:prstGeom>
        </p:spPr>
        <p:txBody>
          <a:bodyPr wrap="none">
            <a:spAutoFit/>
          </a:bodyPr>
          <a:lstStyle/>
          <a:p>
            <a:r>
              <a:rPr lang="en-US" b="1" i="1" dirty="0" smtClean="0">
                <a:solidFill>
                  <a:schemeClr val="hlink"/>
                </a:solidFill>
              </a:rPr>
              <a:t>Equilibrium of a Deformable Body</a:t>
            </a:r>
            <a:endParaRPr lang="ar-IQ" dirty="0"/>
          </a:p>
        </p:txBody>
      </p:sp>
      <p:pic>
        <p:nvPicPr>
          <p:cNvPr id="3" name="Picture 4"/>
          <p:cNvPicPr>
            <a:picLocks noChangeAspect="1" noChangeArrowheads="1"/>
          </p:cNvPicPr>
          <p:nvPr/>
        </p:nvPicPr>
        <p:blipFill>
          <a:blip r:embed="rId2" cstate="print"/>
          <a:srcRect/>
          <a:stretch>
            <a:fillRect/>
          </a:stretch>
        </p:blipFill>
        <p:spPr>
          <a:xfrm>
            <a:off x="533400" y="304800"/>
            <a:ext cx="4149913" cy="2395682"/>
          </a:xfrm>
          <a:prstGeom prst="rect">
            <a:avLst/>
          </a:prstGeom>
          <a:noFill/>
          <a:ln/>
        </p:spPr>
      </p:pic>
      <p:sp>
        <p:nvSpPr>
          <p:cNvPr id="4" name="Rectangle 3"/>
          <p:cNvSpPr/>
          <p:nvPr/>
        </p:nvSpPr>
        <p:spPr>
          <a:xfrm>
            <a:off x="4572000" y="990600"/>
            <a:ext cx="4572000" cy="1588127"/>
          </a:xfrm>
          <a:prstGeom prst="rect">
            <a:avLst/>
          </a:prstGeom>
        </p:spPr>
        <p:txBody>
          <a:bodyPr>
            <a:spAutoFit/>
          </a:bodyPr>
          <a:lstStyle/>
          <a:p>
            <a:pPr>
              <a:lnSpc>
                <a:spcPct val="90000"/>
              </a:lnSpc>
              <a:buFontTx/>
              <a:buNone/>
            </a:pPr>
            <a:r>
              <a:rPr lang="en-US" b="1" dirty="0" smtClean="0"/>
              <a:t> Units (SI system)</a:t>
            </a:r>
            <a:endParaRPr lang="en-US" dirty="0" smtClean="0"/>
          </a:p>
          <a:p>
            <a:pPr>
              <a:lnSpc>
                <a:spcPct val="90000"/>
              </a:lnSpc>
              <a:buFont typeface="Wingdings" pitchFamily="2" charset="2"/>
              <a:buChar char="Ø"/>
            </a:pPr>
            <a:r>
              <a:rPr lang="en-US" dirty="0" err="1" smtClean="0"/>
              <a:t>Newtons</a:t>
            </a:r>
            <a:r>
              <a:rPr lang="en-US" dirty="0" smtClean="0"/>
              <a:t> per square meter (N/m</a:t>
            </a:r>
            <a:r>
              <a:rPr lang="en-US" baseline="30000" dirty="0" smtClean="0"/>
              <a:t>2</a:t>
            </a:r>
            <a:r>
              <a:rPr lang="en-US" dirty="0" smtClean="0"/>
              <a:t>) </a:t>
            </a:r>
          </a:p>
          <a:p>
            <a:pPr>
              <a:lnSpc>
                <a:spcPct val="90000"/>
              </a:lnSpc>
              <a:buFontTx/>
              <a:buNone/>
            </a:pPr>
            <a:r>
              <a:rPr lang="en-US" dirty="0" smtClean="0"/>
              <a:t>   or a </a:t>
            </a:r>
            <a:r>
              <a:rPr lang="en-US" i="1" dirty="0" err="1" smtClean="0"/>
              <a:t>pascal</a:t>
            </a:r>
            <a:r>
              <a:rPr lang="en-US" dirty="0" smtClean="0"/>
              <a:t>(1 Pa = 1 N/m</a:t>
            </a:r>
            <a:r>
              <a:rPr lang="en-US" baseline="30000" dirty="0" smtClean="0"/>
              <a:t>2</a:t>
            </a:r>
            <a:r>
              <a:rPr lang="en-US" dirty="0" smtClean="0"/>
              <a:t>)</a:t>
            </a:r>
          </a:p>
          <a:p>
            <a:pPr>
              <a:lnSpc>
                <a:spcPct val="90000"/>
              </a:lnSpc>
              <a:buFontTx/>
              <a:buNone/>
            </a:pPr>
            <a:r>
              <a:rPr lang="en-US" dirty="0" smtClean="0"/>
              <a:t>   </a:t>
            </a:r>
            <a:r>
              <a:rPr lang="en-US" dirty="0" err="1" smtClean="0"/>
              <a:t>kPa</a:t>
            </a:r>
            <a:r>
              <a:rPr lang="en-US" dirty="0" smtClean="0"/>
              <a:t>= 10</a:t>
            </a:r>
            <a:r>
              <a:rPr lang="en-US" baseline="30000" dirty="0" smtClean="0"/>
              <a:t>3</a:t>
            </a:r>
            <a:r>
              <a:rPr lang="en-US" dirty="0" smtClean="0"/>
              <a:t>N/m</a:t>
            </a:r>
            <a:r>
              <a:rPr lang="en-US" baseline="30000" dirty="0" smtClean="0"/>
              <a:t>2</a:t>
            </a:r>
            <a:r>
              <a:rPr lang="en-US" dirty="0" smtClean="0"/>
              <a:t>(kilo-</a:t>
            </a:r>
            <a:r>
              <a:rPr lang="en-US" dirty="0" err="1" smtClean="0"/>
              <a:t>pascal</a:t>
            </a:r>
            <a:r>
              <a:rPr lang="en-US" dirty="0" smtClean="0"/>
              <a:t>)</a:t>
            </a:r>
          </a:p>
          <a:p>
            <a:pPr>
              <a:lnSpc>
                <a:spcPct val="90000"/>
              </a:lnSpc>
              <a:buFontTx/>
              <a:buNone/>
            </a:pPr>
            <a:r>
              <a:rPr lang="en-US" dirty="0" smtClean="0"/>
              <a:t>   </a:t>
            </a:r>
            <a:r>
              <a:rPr lang="en-US" dirty="0" err="1" smtClean="0"/>
              <a:t>MPa</a:t>
            </a:r>
            <a:r>
              <a:rPr lang="en-US" dirty="0" smtClean="0"/>
              <a:t>= 10</a:t>
            </a:r>
            <a:r>
              <a:rPr lang="en-US" baseline="30000" dirty="0" smtClean="0"/>
              <a:t>6</a:t>
            </a:r>
            <a:r>
              <a:rPr lang="en-US" dirty="0" smtClean="0"/>
              <a:t>N/m</a:t>
            </a:r>
            <a:r>
              <a:rPr lang="en-US" baseline="30000" dirty="0" smtClean="0"/>
              <a:t>2</a:t>
            </a:r>
            <a:r>
              <a:rPr lang="en-US" dirty="0" smtClean="0"/>
              <a:t>(mega-</a:t>
            </a:r>
            <a:r>
              <a:rPr lang="en-US" dirty="0" err="1" smtClean="0"/>
              <a:t>pascal</a:t>
            </a:r>
            <a:r>
              <a:rPr lang="en-US" dirty="0" smtClean="0"/>
              <a:t>)</a:t>
            </a:r>
          </a:p>
          <a:p>
            <a:pPr>
              <a:lnSpc>
                <a:spcPct val="90000"/>
              </a:lnSpc>
              <a:buFontTx/>
              <a:buNone/>
            </a:pPr>
            <a:r>
              <a:rPr lang="en-US" dirty="0" smtClean="0"/>
              <a:t>   </a:t>
            </a:r>
            <a:r>
              <a:rPr lang="en-US" dirty="0" err="1" smtClean="0"/>
              <a:t>GPa</a:t>
            </a:r>
            <a:r>
              <a:rPr lang="en-US" dirty="0" smtClean="0"/>
              <a:t>= 10</a:t>
            </a:r>
            <a:r>
              <a:rPr lang="en-US" baseline="30000" dirty="0" smtClean="0"/>
              <a:t>9</a:t>
            </a:r>
            <a:r>
              <a:rPr lang="en-US" dirty="0" smtClean="0"/>
              <a:t>N/m</a:t>
            </a:r>
            <a:r>
              <a:rPr lang="en-US" baseline="30000" dirty="0" smtClean="0"/>
              <a:t>2</a:t>
            </a:r>
            <a:r>
              <a:rPr lang="en-US" dirty="0" smtClean="0"/>
              <a:t>(</a:t>
            </a:r>
            <a:r>
              <a:rPr lang="en-US" dirty="0" err="1" smtClean="0"/>
              <a:t>giga-pascal</a:t>
            </a:r>
            <a:endParaRPr lang="ar-IQ" dirty="0"/>
          </a:p>
        </p:txBody>
      </p:sp>
      <p:cxnSp>
        <p:nvCxnSpPr>
          <p:cNvPr id="6" name="Straight Connector 5"/>
          <p:cNvCxnSpPr/>
          <p:nvPr/>
        </p:nvCxnSpPr>
        <p:spPr>
          <a:xfrm flipH="1" flipV="1">
            <a:off x="4648200" y="1066800"/>
            <a:ext cx="76200" cy="190500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762000" y="3124200"/>
            <a:ext cx="4078224" cy="317296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0" y="228600"/>
            <a:ext cx="6877050" cy="25622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295400" y="2743200"/>
            <a:ext cx="5991225" cy="21050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43000" y="457200"/>
            <a:ext cx="6457950" cy="40005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700</Words>
  <Application>Microsoft Office PowerPoint</Application>
  <PresentationFormat>On-screen Show (4:3)</PresentationFormat>
  <Paragraphs>37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dc:creator>
  <cp:lastModifiedBy>hi</cp:lastModifiedBy>
  <cp:revision>11</cp:revision>
  <dcterms:created xsi:type="dcterms:W3CDTF">2006-08-16T00:00:00Z</dcterms:created>
  <dcterms:modified xsi:type="dcterms:W3CDTF">2018-04-30T07:08:07Z</dcterms:modified>
</cp:coreProperties>
</file>