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7772400" cy="10058400"/>
  <p:notesSz cx="7772400" cy="100584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974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ar-IQ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ar-IQ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ar-IQ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ar-IQ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ar-IQ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ar-IQ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ar-IQ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D</a:t>
            </a:r>
            <a:r>
              <a:rPr spc="5"/>
              <a:t>i</a:t>
            </a:r>
            <a:r>
              <a:rPr/>
              <a:t>r</a:t>
            </a:r>
            <a:r>
              <a:rPr spc="-15"/>
              <a:t>e</a:t>
            </a:r>
            <a:r>
              <a:rPr/>
              <a:t>c</a:t>
            </a:r>
            <a:r>
              <a:rPr spc="-5"/>
              <a:t>tora</a:t>
            </a:r>
            <a:r>
              <a:rPr spc="-15"/>
              <a:t>t</a:t>
            </a:r>
            <a:r>
              <a:rPr/>
              <a:t>e</a:t>
            </a:r>
            <a:r>
              <a:rPr spc="-35">
                <a:latin typeface="Times New Roman"/>
                <a:cs typeface="Times New Roman"/>
              </a:rPr>
              <a:t> </a:t>
            </a:r>
            <a:r>
              <a:rPr/>
              <a:t>of</a:t>
            </a:r>
            <a:r>
              <a:rPr spc="-35">
                <a:latin typeface="Times New Roman"/>
                <a:cs typeface="Times New Roman"/>
              </a:rPr>
              <a:t> </a:t>
            </a:r>
            <a:r>
              <a:rPr spc="-5"/>
              <a:t>Q</a:t>
            </a:r>
            <a:r>
              <a:rPr spc="-15"/>
              <a:t>u</a:t>
            </a:r>
            <a:r>
              <a:rPr spc="-5"/>
              <a:t>al</a:t>
            </a:r>
            <a:r>
              <a:rPr spc="5"/>
              <a:t>i</a:t>
            </a:r>
            <a:r>
              <a:rPr spc="-5"/>
              <a:t>t</a:t>
            </a:r>
            <a:r>
              <a:rPr/>
              <a:t>y</a:t>
            </a:r>
            <a:r>
              <a:rPr spc="-40">
                <a:latin typeface="Times New Roman"/>
                <a:cs typeface="Times New Roman"/>
              </a:rPr>
              <a:t> </a:t>
            </a:r>
            <a:r>
              <a:rPr spc="-10"/>
              <a:t>Ass</a:t>
            </a:r>
            <a:r>
              <a:rPr spc="-5"/>
              <a:t>uran</a:t>
            </a:r>
            <a:r>
              <a:rPr/>
              <a:t>ce</a:t>
            </a:r>
            <a:r>
              <a:rPr spc="-35">
                <a:latin typeface="Times New Roman"/>
                <a:cs typeface="Times New Roman"/>
              </a:rPr>
              <a:t> </a:t>
            </a:r>
            <a:r>
              <a:rPr spc="-5"/>
              <a:t>an</a:t>
            </a:r>
            <a:r>
              <a:rPr/>
              <a:t>d</a:t>
            </a:r>
            <a:r>
              <a:rPr spc="-35">
                <a:latin typeface="Times New Roman"/>
                <a:cs typeface="Times New Roman"/>
              </a:rPr>
              <a:t> </a:t>
            </a:r>
            <a:r>
              <a:rPr spc="-20"/>
              <a:t>A</a:t>
            </a:r>
            <a:r>
              <a:rPr/>
              <a:t>cc</a:t>
            </a:r>
            <a:r>
              <a:rPr spc="-15"/>
              <a:t>r</a:t>
            </a:r>
            <a:r>
              <a:rPr/>
              <a:t>edi</a:t>
            </a:r>
            <a:r>
              <a:rPr spc="-15"/>
              <a:t>t</a:t>
            </a:r>
            <a:r>
              <a:rPr spc="-5"/>
              <a:t>at</a:t>
            </a:r>
            <a:r>
              <a:rPr/>
              <a:t>ion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Ώ</a:t>
            </a:r>
            <a:r>
              <a:rPr spc="-15"/>
              <a:t>و</a:t>
            </a:r>
            <a:r>
              <a:rPr spc="-5"/>
              <a:t>ڕ</a:t>
            </a:r>
            <a:r>
              <a:rPr spc="-405"/>
              <a:t>ێ</a:t>
            </a:r>
            <a:r>
              <a:rPr spc="95"/>
              <a:t>و</a:t>
            </a:r>
            <a:r>
              <a:rPr spc="75"/>
              <a:t>ه</a:t>
            </a:r>
            <a:r>
              <a:rPr spc="-30"/>
              <a:t>Ώ</a:t>
            </a:r>
            <a:r>
              <a:rPr spc="-15"/>
              <a:t>و</a:t>
            </a:r>
            <a:r>
              <a:rPr spc="-5"/>
              <a:t>ر</a:t>
            </a:r>
            <a:r>
              <a:rPr spc="-555"/>
              <a:t>Ύ</a:t>
            </a:r>
            <a:r>
              <a:rPr spc="-440"/>
              <a:t>ی</a:t>
            </a:r>
            <a:r>
              <a:rPr spc="-5"/>
              <a:t>و</a:t>
            </a:r>
            <a:r>
              <a:rPr spc="-220"/>
              <a:t>ت</a:t>
            </a:r>
            <a:r>
              <a:rPr spc="-190"/>
              <a:t>یدڵ</a:t>
            </a:r>
            <a:r>
              <a:rPr spc="-235"/>
              <a:t>Ϩ</a:t>
            </a:r>
            <a:r>
              <a:rPr spc="-405"/>
              <a:t>ی</a:t>
            </a:r>
            <a:r>
              <a:rPr spc="-555"/>
              <a:t>Ύ</a:t>
            </a:r>
            <a:r>
              <a:rPr spc="-440"/>
              <a:t>ی</a:t>
            </a:r>
            <a:r>
              <a:rPr spc="-395"/>
              <a:t>ی</a:t>
            </a:r>
            <a:r>
              <a:rPr spc="-5"/>
              <a:t>جۆ</a:t>
            </a:r>
            <a:r>
              <a:rPr spc="0"/>
              <a:t>ر</a:t>
            </a:r>
            <a:r>
              <a:rPr spc="-405"/>
              <a:t>ی</a:t>
            </a:r>
            <a:r>
              <a:rPr spc="-5"/>
              <a:t>و</a:t>
            </a:r>
            <a:r>
              <a:rPr spc="-155"/>
              <a:t>م</a:t>
            </a:r>
            <a:r>
              <a:rPr spc="-330"/>
              <a:t>ت</a:t>
            </a:r>
            <a:r>
              <a:rPr spc="50"/>
              <a:t>م</a:t>
            </a:r>
            <a:r>
              <a:rPr spc="-535"/>
              <a:t>Ύ</a:t>
            </a:r>
            <a:r>
              <a:rPr spc="-340"/>
              <a:t>ن</a:t>
            </a:r>
            <a:r>
              <a:rPr spc="-165"/>
              <a:t>وبو</a:t>
            </a:r>
            <a:r>
              <a:rPr spc="-40"/>
              <a:t>خ</a:t>
            </a:r>
            <a:r>
              <a:rPr spc="-395"/>
              <a:t>ش</a:t>
            </a:r>
            <a:r>
              <a:rPr spc="-315"/>
              <a:t>ی</a:t>
            </a:r>
            <a:r>
              <a:rPr spc="-285"/>
              <a:t>ن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6B1B2-692B-4799-832C-91844F3B414A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D</a:t>
            </a:r>
            <a:r>
              <a:rPr spc="5"/>
              <a:t>i</a:t>
            </a:r>
            <a:r>
              <a:rPr/>
              <a:t>r</a:t>
            </a:r>
            <a:r>
              <a:rPr spc="-15"/>
              <a:t>e</a:t>
            </a:r>
            <a:r>
              <a:rPr/>
              <a:t>c</a:t>
            </a:r>
            <a:r>
              <a:rPr spc="-5"/>
              <a:t>tora</a:t>
            </a:r>
            <a:r>
              <a:rPr spc="-15"/>
              <a:t>t</a:t>
            </a:r>
            <a:r>
              <a:rPr/>
              <a:t>e</a:t>
            </a:r>
            <a:r>
              <a:rPr spc="-35">
                <a:latin typeface="Times New Roman"/>
                <a:cs typeface="Times New Roman"/>
              </a:rPr>
              <a:t> </a:t>
            </a:r>
            <a:r>
              <a:rPr/>
              <a:t>of</a:t>
            </a:r>
            <a:r>
              <a:rPr spc="-35">
                <a:latin typeface="Times New Roman"/>
                <a:cs typeface="Times New Roman"/>
              </a:rPr>
              <a:t> </a:t>
            </a:r>
            <a:r>
              <a:rPr spc="-5"/>
              <a:t>Q</a:t>
            </a:r>
            <a:r>
              <a:rPr spc="-15"/>
              <a:t>u</a:t>
            </a:r>
            <a:r>
              <a:rPr spc="-5"/>
              <a:t>al</a:t>
            </a:r>
            <a:r>
              <a:rPr spc="5"/>
              <a:t>i</a:t>
            </a:r>
            <a:r>
              <a:rPr spc="-5"/>
              <a:t>t</a:t>
            </a:r>
            <a:r>
              <a:rPr/>
              <a:t>y</a:t>
            </a:r>
            <a:r>
              <a:rPr spc="-40">
                <a:latin typeface="Times New Roman"/>
                <a:cs typeface="Times New Roman"/>
              </a:rPr>
              <a:t> </a:t>
            </a:r>
            <a:r>
              <a:rPr spc="-10"/>
              <a:t>Ass</a:t>
            </a:r>
            <a:r>
              <a:rPr spc="-5"/>
              <a:t>uran</a:t>
            </a:r>
            <a:r>
              <a:rPr/>
              <a:t>ce</a:t>
            </a:r>
            <a:r>
              <a:rPr spc="-35">
                <a:latin typeface="Times New Roman"/>
                <a:cs typeface="Times New Roman"/>
              </a:rPr>
              <a:t> </a:t>
            </a:r>
            <a:r>
              <a:rPr spc="-5"/>
              <a:t>an</a:t>
            </a:r>
            <a:r>
              <a:rPr/>
              <a:t>d</a:t>
            </a:r>
            <a:r>
              <a:rPr spc="-35">
                <a:latin typeface="Times New Roman"/>
                <a:cs typeface="Times New Roman"/>
              </a:rPr>
              <a:t> </a:t>
            </a:r>
            <a:r>
              <a:rPr spc="-20"/>
              <a:t>A</a:t>
            </a:r>
            <a:r>
              <a:rPr/>
              <a:t>cc</a:t>
            </a:r>
            <a:r>
              <a:rPr spc="-15"/>
              <a:t>r</a:t>
            </a:r>
            <a:r>
              <a:rPr/>
              <a:t>edi</a:t>
            </a:r>
            <a:r>
              <a:rPr spc="-15"/>
              <a:t>t</a:t>
            </a:r>
            <a:r>
              <a:rPr spc="-5"/>
              <a:t>at</a:t>
            </a:r>
            <a:r>
              <a:rPr/>
              <a:t>ion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Ώ</a:t>
            </a:r>
            <a:r>
              <a:rPr spc="-15"/>
              <a:t>و</a:t>
            </a:r>
            <a:r>
              <a:rPr spc="-5"/>
              <a:t>ڕ</a:t>
            </a:r>
            <a:r>
              <a:rPr spc="-405"/>
              <a:t>ێ</a:t>
            </a:r>
            <a:r>
              <a:rPr spc="95"/>
              <a:t>و</a:t>
            </a:r>
            <a:r>
              <a:rPr spc="75"/>
              <a:t>ه</a:t>
            </a:r>
            <a:r>
              <a:rPr spc="-30"/>
              <a:t>Ώ</a:t>
            </a:r>
            <a:r>
              <a:rPr spc="-15"/>
              <a:t>و</a:t>
            </a:r>
            <a:r>
              <a:rPr spc="-5"/>
              <a:t>ر</a:t>
            </a:r>
            <a:r>
              <a:rPr spc="-555"/>
              <a:t>Ύ</a:t>
            </a:r>
            <a:r>
              <a:rPr spc="-440"/>
              <a:t>ی</a:t>
            </a:r>
            <a:r>
              <a:rPr spc="-5"/>
              <a:t>و</a:t>
            </a:r>
            <a:r>
              <a:rPr spc="-220"/>
              <a:t>ت</a:t>
            </a:r>
            <a:r>
              <a:rPr spc="-190"/>
              <a:t>یدڵ</a:t>
            </a:r>
            <a:r>
              <a:rPr spc="-235"/>
              <a:t>Ϩ</a:t>
            </a:r>
            <a:r>
              <a:rPr spc="-405"/>
              <a:t>ی</a:t>
            </a:r>
            <a:r>
              <a:rPr spc="-555"/>
              <a:t>Ύ</a:t>
            </a:r>
            <a:r>
              <a:rPr spc="-440"/>
              <a:t>ی</a:t>
            </a:r>
            <a:r>
              <a:rPr spc="-395"/>
              <a:t>ی</a:t>
            </a:r>
            <a:r>
              <a:rPr spc="-5"/>
              <a:t>جۆ</a:t>
            </a:r>
            <a:r>
              <a:rPr spc="0"/>
              <a:t>ر</a:t>
            </a:r>
            <a:r>
              <a:rPr spc="-405"/>
              <a:t>ی</a:t>
            </a:r>
            <a:r>
              <a:rPr spc="-5"/>
              <a:t>و</a:t>
            </a:r>
            <a:r>
              <a:rPr spc="-155"/>
              <a:t>م</a:t>
            </a:r>
            <a:r>
              <a:rPr spc="-330"/>
              <a:t>ت</a:t>
            </a:r>
            <a:r>
              <a:rPr spc="50"/>
              <a:t>م</a:t>
            </a:r>
            <a:r>
              <a:rPr spc="-535"/>
              <a:t>Ύ</a:t>
            </a:r>
            <a:r>
              <a:rPr spc="-340"/>
              <a:t>ن</a:t>
            </a:r>
            <a:r>
              <a:rPr spc="-165"/>
              <a:t>وبو</a:t>
            </a:r>
            <a:r>
              <a:rPr spc="-40"/>
              <a:t>خ</a:t>
            </a:r>
            <a:r>
              <a:rPr spc="-395"/>
              <a:t>ش</a:t>
            </a:r>
            <a:r>
              <a:rPr spc="-315"/>
              <a:t>ی</a:t>
            </a:r>
            <a:r>
              <a:rPr spc="-285"/>
              <a:t>ن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F3BB1-E7C7-45E6-874E-28E36D07977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D</a:t>
            </a:r>
            <a:r>
              <a:rPr spc="5"/>
              <a:t>i</a:t>
            </a:r>
            <a:r>
              <a:rPr/>
              <a:t>r</a:t>
            </a:r>
            <a:r>
              <a:rPr spc="-15"/>
              <a:t>e</a:t>
            </a:r>
            <a:r>
              <a:rPr/>
              <a:t>c</a:t>
            </a:r>
            <a:r>
              <a:rPr spc="-5"/>
              <a:t>tora</a:t>
            </a:r>
            <a:r>
              <a:rPr spc="-15"/>
              <a:t>t</a:t>
            </a:r>
            <a:r>
              <a:rPr/>
              <a:t>e</a:t>
            </a:r>
            <a:r>
              <a:rPr spc="-35">
                <a:latin typeface="Times New Roman"/>
                <a:cs typeface="Times New Roman"/>
              </a:rPr>
              <a:t> </a:t>
            </a:r>
            <a:r>
              <a:rPr/>
              <a:t>of</a:t>
            </a:r>
            <a:r>
              <a:rPr spc="-35">
                <a:latin typeface="Times New Roman"/>
                <a:cs typeface="Times New Roman"/>
              </a:rPr>
              <a:t> </a:t>
            </a:r>
            <a:r>
              <a:rPr spc="-5"/>
              <a:t>Q</a:t>
            </a:r>
            <a:r>
              <a:rPr spc="-15"/>
              <a:t>u</a:t>
            </a:r>
            <a:r>
              <a:rPr spc="-5"/>
              <a:t>al</a:t>
            </a:r>
            <a:r>
              <a:rPr spc="5"/>
              <a:t>i</a:t>
            </a:r>
            <a:r>
              <a:rPr spc="-5"/>
              <a:t>t</a:t>
            </a:r>
            <a:r>
              <a:rPr/>
              <a:t>y</a:t>
            </a:r>
            <a:r>
              <a:rPr spc="-40">
                <a:latin typeface="Times New Roman"/>
                <a:cs typeface="Times New Roman"/>
              </a:rPr>
              <a:t> </a:t>
            </a:r>
            <a:r>
              <a:rPr spc="-10"/>
              <a:t>Ass</a:t>
            </a:r>
            <a:r>
              <a:rPr spc="-5"/>
              <a:t>uran</a:t>
            </a:r>
            <a:r>
              <a:rPr/>
              <a:t>ce</a:t>
            </a:r>
            <a:r>
              <a:rPr spc="-35">
                <a:latin typeface="Times New Roman"/>
                <a:cs typeface="Times New Roman"/>
              </a:rPr>
              <a:t> </a:t>
            </a:r>
            <a:r>
              <a:rPr spc="-5"/>
              <a:t>an</a:t>
            </a:r>
            <a:r>
              <a:rPr/>
              <a:t>d</a:t>
            </a:r>
            <a:r>
              <a:rPr spc="-35">
                <a:latin typeface="Times New Roman"/>
                <a:cs typeface="Times New Roman"/>
              </a:rPr>
              <a:t> </a:t>
            </a:r>
            <a:r>
              <a:rPr spc="-20"/>
              <a:t>A</a:t>
            </a:r>
            <a:r>
              <a:rPr/>
              <a:t>cc</a:t>
            </a:r>
            <a:r>
              <a:rPr spc="-15"/>
              <a:t>r</a:t>
            </a:r>
            <a:r>
              <a:rPr/>
              <a:t>edi</a:t>
            </a:r>
            <a:r>
              <a:rPr spc="-15"/>
              <a:t>t</a:t>
            </a:r>
            <a:r>
              <a:rPr spc="-5"/>
              <a:t>at</a:t>
            </a:r>
            <a:r>
              <a:rPr/>
              <a:t>ion</a:t>
            </a:r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Ώ</a:t>
            </a:r>
            <a:r>
              <a:rPr spc="-15"/>
              <a:t>و</a:t>
            </a:r>
            <a:r>
              <a:rPr spc="-5"/>
              <a:t>ڕ</a:t>
            </a:r>
            <a:r>
              <a:rPr spc="-405"/>
              <a:t>ێ</a:t>
            </a:r>
            <a:r>
              <a:rPr spc="95"/>
              <a:t>و</a:t>
            </a:r>
            <a:r>
              <a:rPr spc="75"/>
              <a:t>ه</a:t>
            </a:r>
            <a:r>
              <a:rPr spc="-30"/>
              <a:t>Ώ</a:t>
            </a:r>
            <a:r>
              <a:rPr spc="-15"/>
              <a:t>و</a:t>
            </a:r>
            <a:r>
              <a:rPr spc="-5"/>
              <a:t>ر</a:t>
            </a:r>
            <a:r>
              <a:rPr spc="-555"/>
              <a:t>Ύ</a:t>
            </a:r>
            <a:r>
              <a:rPr spc="-440"/>
              <a:t>ی</a:t>
            </a:r>
            <a:r>
              <a:rPr spc="-5"/>
              <a:t>و</a:t>
            </a:r>
            <a:r>
              <a:rPr spc="-220"/>
              <a:t>ت</a:t>
            </a:r>
            <a:r>
              <a:rPr spc="-190"/>
              <a:t>یدڵ</a:t>
            </a:r>
            <a:r>
              <a:rPr spc="-235"/>
              <a:t>Ϩ</a:t>
            </a:r>
            <a:r>
              <a:rPr spc="-405"/>
              <a:t>ی</a:t>
            </a:r>
            <a:r>
              <a:rPr spc="-555"/>
              <a:t>Ύ</a:t>
            </a:r>
            <a:r>
              <a:rPr spc="-440"/>
              <a:t>ی</a:t>
            </a:r>
            <a:r>
              <a:rPr spc="-395"/>
              <a:t>ی</a:t>
            </a:r>
            <a:r>
              <a:rPr spc="-5"/>
              <a:t>جۆ</a:t>
            </a:r>
            <a:r>
              <a:rPr spc="0"/>
              <a:t>ر</a:t>
            </a:r>
            <a:r>
              <a:rPr spc="-405"/>
              <a:t>ی</a:t>
            </a:r>
            <a:r>
              <a:rPr spc="-5"/>
              <a:t>و</a:t>
            </a:r>
            <a:r>
              <a:rPr spc="-155"/>
              <a:t>م</a:t>
            </a:r>
            <a:r>
              <a:rPr spc="-330"/>
              <a:t>ت</a:t>
            </a:r>
            <a:r>
              <a:rPr spc="50"/>
              <a:t>م</a:t>
            </a:r>
            <a:r>
              <a:rPr spc="-535"/>
              <a:t>Ύ</a:t>
            </a:r>
            <a:r>
              <a:rPr spc="-340"/>
              <a:t>ن</a:t>
            </a:r>
            <a:r>
              <a:rPr spc="-165"/>
              <a:t>وبو</a:t>
            </a:r>
            <a:r>
              <a:rPr spc="-40"/>
              <a:t>خ</a:t>
            </a:r>
            <a:r>
              <a:rPr spc="-395"/>
              <a:t>ش</a:t>
            </a:r>
            <a:r>
              <a:rPr spc="-315"/>
              <a:t>ی</a:t>
            </a:r>
            <a:r>
              <a:rPr spc="-285"/>
              <a:t>ن</a:t>
            </a:r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FAAC6-3F00-4124-9BF2-48BA31B2D1B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D</a:t>
            </a:r>
            <a:r>
              <a:rPr spc="5"/>
              <a:t>i</a:t>
            </a:r>
            <a:r>
              <a:rPr/>
              <a:t>r</a:t>
            </a:r>
            <a:r>
              <a:rPr spc="-15"/>
              <a:t>e</a:t>
            </a:r>
            <a:r>
              <a:rPr/>
              <a:t>c</a:t>
            </a:r>
            <a:r>
              <a:rPr spc="-5"/>
              <a:t>tora</a:t>
            </a:r>
            <a:r>
              <a:rPr spc="-15"/>
              <a:t>t</a:t>
            </a:r>
            <a:r>
              <a:rPr/>
              <a:t>e</a:t>
            </a:r>
            <a:r>
              <a:rPr spc="-35">
                <a:latin typeface="Times New Roman"/>
                <a:cs typeface="Times New Roman"/>
              </a:rPr>
              <a:t> </a:t>
            </a:r>
            <a:r>
              <a:rPr/>
              <a:t>of</a:t>
            </a:r>
            <a:r>
              <a:rPr spc="-35">
                <a:latin typeface="Times New Roman"/>
                <a:cs typeface="Times New Roman"/>
              </a:rPr>
              <a:t> </a:t>
            </a:r>
            <a:r>
              <a:rPr spc="-5"/>
              <a:t>Q</a:t>
            </a:r>
            <a:r>
              <a:rPr spc="-15"/>
              <a:t>u</a:t>
            </a:r>
            <a:r>
              <a:rPr spc="-5"/>
              <a:t>al</a:t>
            </a:r>
            <a:r>
              <a:rPr spc="5"/>
              <a:t>i</a:t>
            </a:r>
            <a:r>
              <a:rPr spc="-5"/>
              <a:t>t</a:t>
            </a:r>
            <a:r>
              <a:rPr/>
              <a:t>y</a:t>
            </a:r>
            <a:r>
              <a:rPr spc="-40">
                <a:latin typeface="Times New Roman"/>
                <a:cs typeface="Times New Roman"/>
              </a:rPr>
              <a:t> </a:t>
            </a:r>
            <a:r>
              <a:rPr spc="-10"/>
              <a:t>Ass</a:t>
            </a:r>
            <a:r>
              <a:rPr spc="-5"/>
              <a:t>uran</a:t>
            </a:r>
            <a:r>
              <a:rPr/>
              <a:t>ce</a:t>
            </a:r>
            <a:r>
              <a:rPr spc="-35">
                <a:latin typeface="Times New Roman"/>
                <a:cs typeface="Times New Roman"/>
              </a:rPr>
              <a:t> </a:t>
            </a:r>
            <a:r>
              <a:rPr spc="-5"/>
              <a:t>an</a:t>
            </a:r>
            <a:r>
              <a:rPr/>
              <a:t>d</a:t>
            </a:r>
            <a:r>
              <a:rPr spc="-35">
                <a:latin typeface="Times New Roman"/>
                <a:cs typeface="Times New Roman"/>
              </a:rPr>
              <a:t> </a:t>
            </a:r>
            <a:r>
              <a:rPr spc="-20"/>
              <a:t>A</a:t>
            </a:r>
            <a:r>
              <a:rPr/>
              <a:t>cc</a:t>
            </a:r>
            <a:r>
              <a:rPr spc="-15"/>
              <a:t>r</a:t>
            </a:r>
            <a:r>
              <a:rPr/>
              <a:t>edi</a:t>
            </a:r>
            <a:r>
              <a:rPr spc="-15"/>
              <a:t>t</a:t>
            </a:r>
            <a:r>
              <a:rPr spc="-5"/>
              <a:t>at</a:t>
            </a:r>
            <a:r>
              <a:rPr/>
              <a:t>ion</a:t>
            </a:r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Ώ</a:t>
            </a:r>
            <a:r>
              <a:rPr spc="-15"/>
              <a:t>و</a:t>
            </a:r>
            <a:r>
              <a:rPr spc="-5"/>
              <a:t>ڕ</a:t>
            </a:r>
            <a:r>
              <a:rPr spc="-405"/>
              <a:t>ێ</a:t>
            </a:r>
            <a:r>
              <a:rPr spc="95"/>
              <a:t>و</a:t>
            </a:r>
            <a:r>
              <a:rPr spc="75"/>
              <a:t>ه</a:t>
            </a:r>
            <a:r>
              <a:rPr spc="-30"/>
              <a:t>Ώ</a:t>
            </a:r>
            <a:r>
              <a:rPr spc="-15"/>
              <a:t>و</a:t>
            </a:r>
            <a:r>
              <a:rPr spc="-5"/>
              <a:t>ر</a:t>
            </a:r>
            <a:r>
              <a:rPr spc="-555"/>
              <a:t>Ύ</a:t>
            </a:r>
            <a:r>
              <a:rPr spc="-440"/>
              <a:t>ی</a:t>
            </a:r>
            <a:r>
              <a:rPr spc="-5"/>
              <a:t>و</a:t>
            </a:r>
            <a:r>
              <a:rPr spc="-220"/>
              <a:t>ت</a:t>
            </a:r>
            <a:r>
              <a:rPr spc="-190"/>
              <a:t>یدڵ</a:t>
            </a:r>
            <a:r>
              <a:rPr spc="-235"/>
              <a:t>Ϩ</a:t>
            </a:r>
            <a:r>
              <a:rPr spc="-405"/>
              <a:t>ی</a:t>
            </a:r>
            <a:r>
              <a:rPr spc="-555"/>
              <a:t>Ύ</a:t>
            </a:r>
            <a:r>
              <a:rPr spc="-440"/>
              <a:t>ی</a:t>
            </a:r>
            <a:r>
              <a:rPr spc="-395"/>
              <a:t>ی</a:t>
            </a:r>
            <a:r>
              <a:rPr spc="-5"/>
              <a:t>جۆ</a:t>
            </a:r>
            <a:r>
              <a:rPr spc="0"/>
              <a:t>ر</a:t>
            </a:r>
            <a:r>
              <a:rPr spc="-405"/>
              <a:t>ی</a:t>
            </a:r>
            <a:r>
              <a:rPr spc="-5"/>
              <a:t>و</a:t>
            </a:r>
            <a:r>
              <a:rPr spc="-155"/>
              <a:t>م</a:t>
            </a:r>
            <a:r>
              <a:rPr spc="-330"/>
              <a:t>ت</a:t>
            </a:r>
            <a:r>
              <a:rPr spc="50"/>
              <a:t>م</a:t>
            </a:r>
            <a:r>
              <a:rPr spc="-535"/>
              <a:t>Ύ</a:t>
            </a:r>
            <a:r>
              <a:rPr spc="-340"/>
              <a:t>ن</a:t>
            </a:r>
            <a:r>
              <a:rPr spc="-165"/>
              <a:t>وبو</a:t>
            </a:r>
            <a:r>
              <a:rPr spc="-40"/>
              <a:t>خ</a:t>
            </a:r>
            <a:r>
              <a:rPr spc="-395"/>
              <a:t>ش</a:t>
            </a:r>
            <a:r>
              <a:rPr spc="-315"/>
              <a:t>ی</a:t>
            </a:r>
            <a:r>
              <a:rPr spc="-285"/>
              <a:t>ن</a:t>
            </a:r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26D01-1181-49F0-99AA-70E91301404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D</a:t>
            </a:r>
            <a:r>
              <a:rPr spc="5"/>
              <a:t>i</a:t>
            </a:r>
            <a:r>
              <a:rPr/>
              <a:t>r</a:t>
            </a:r>
            <a:r>
              <a:rPr spc="-15"/>
              <a:t>e</a:t>
            </a:r>
            <a:r>
              <a:rPr/>
              <a:t>c</a:t>
            </a:r>
            <a:r>
              <a:rPr spc="-5"/>
              <a:t>tora</a:t>
            </a:r>
            <a:r>
              <a:rPr spc="-15"/>
              <a:t>t</a:t>
            </a:r>
            <a:r>
              <a:rPr/>
              <a:t>e</a:t>
            </a:r>
            <a:r>
              <a:rPr spc="-35">
                <a:latin typeface="Times New Roman"/>
                <a:cs typeface="Times New Roman"/>
              </a:rPr>
              <a:t> </a:t>
            </a:r>
            <a:r>
              <a:rPr/>
              <a:t>of</a:t>
            </a:r>
            <a:r>
              <a:rPr spc="-35">
                <a:latin typeface="Times New Roman"/>
                <a:cs typeface="Times New Roman"/>
              </a:rPr>
              <a:t> </a:t>
            </a:r>
            <a:r>
              <a:rPr spc="-5"/>
              <a:t>Q</a:t>
            </a:r>
            <a:r>
              <a:rPr spc="-15"/>
              <a:t>u</a:t>
            </a:r>
            <a:r>
              <a:rPr spc="-5"/>
              <a:t>al</a:t>
            </a:r>
            <a:r>
              <a:rPr spc="5"/>
              <a:t>i</a:t>
            </a:r>
            <a:r>
              <a:rPr spc="-5"/>
              <a:t>t</a:t>
            </a:r>
            <a:r>
              <a:rPr/>
              <a:t>y</a:t>
            </a:r>
            <a:r>
              <a:rPr spc="-40">
                <a:latin typeface="Times New Roman"/>
                <a:cs typeface="Times New Roman"/>
              </a:rPr>
              <a:t> </a:t>
            </a:r>
            <a:r>
              <a:rPr spc="-10"/>
              <a:t>Ass</a:t>
            </a:r>
            <a:r>
              <a:rPr spc="-5"/>
              <a:t>uran</a:t>
            </a:r>
            <a:r>
              <a:rPr/>
              <a:t>ce</a:t>
            </a:r>
            <a:r>
              <a:rPr spc="-35">
                <a:latin typeface="Times New Roman"/>
                <a:cs typeface="Times New Roman"/>
              </a:rPr>
              <a:t> </a:t>
            </a:r>
            <a:r>
              <a:rPr spc="-5"/>
              <a:t>an</a:t>
            </a:r>
            <a:r>
              <a:rPr/>
              <a:t>d</a:t>
            </a:r>
            <a:r>
              <a:rPr spc="-35">
                <a:latin typeface="Times New Roman"/>
                <a:cs typeface="Times New Roman"/>
              </a:rPr>
              <a:t> </a:t>
            </a:r>
            <a:r>
              <a:rPr spc="-20"/>
              <a:t>A</a:t>
            </a:r>
            <a:r>
              <a:rPr/>
              <a:t>cc</a:t>
            </a:r>
            <a:r>
              <a:rPr spc="-15"/>
              <a:t>r</a:t>
            </a:r>
            <a:r>
              <a:rPr/>
              <a:t>edi</a:t>
            </a:r>
            <a:r>
              <a:rPr spc="-15"/>
              <a:t>t</a:t>
            </a:r>
            <a:r>
              <a:rPr spc="-5"/>
              <a:t>at</a:t>
            </a:r>
            <a:r>
              <a:rPr/>
              <a:t>ion</a:t>
            </a:r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Ώ</a:t>
            </a:r>
            <a:r>
              <a:rPr spc="-15"/>
              <a:t>و</a:t>
            </a:r>
            <a:r>
              <a:rPr spc="-5"/>
              <a:t>ڕ</a:t>
            </a:r>
            <a:r>
              <a:rPr spc="-405"/>
              <a:t>ێ</a:t>
            </a:r>
            <a:r>
              <a:rPr spc="95"/>
              <a:t>و</a:t>
            </a:r>
            <a:r>
              <a:rPr spc="75"/>
              <a:t>ه</a:t>
            </a:r>
            <a:r>
              <a:rPr spc="-30"/>
              <a:t>Ώ</a:t>
            </a:r>
            <a:r>
              <a:rPr spc="-15"/>
              <a:t>و</a:t>
            </a:r>
            <a:r>
              <a:rPr spc="-5"/>
              <a:t>ر</a:t>
            </a:r>
            <a:r>
              <a:rPr spc="-555"/>
              <a:t>Ύ</a:t>
            </a:r>
            <a:r>
              <a:rPr spc="-440"/>
              <a:t>ی</a:t>
            </a:r>
            <a:r>
              <a:rPr spc="-5"/>
              <a:t>و</a:t>
            </a:r>
            <a:r>
              <a:rPr spc="-220"/>
              <a:t>ت</a:t>
            </a:r>
            <a:r>
              <a:rPr spc="-190"/>
              <a:t>یدڵ</a:t>
            </a:r>
            <a:r>
              <a:rPr spc="-235"/>
              <a:t>Ϩ</a:t>
            </a:r>
            <a:r>
              <a:rPr spc="-405"/>
              <a:t>ی</a:t>
            </a:r>
            <a:r>
              <a:rPr spc="-555"/>
              <a:t>Ύ</a:t>
            </a:r>
            <a:r>
              <a:rPr spc="-440"/>
              <a:t>ی</a:t>
            </a:r>
            <a:r>
              <a:rPr spc="-395"/>
              <a:t>ی</a:t>
            </a:r>
            <a:r>
              <a:rPr spc="-5"/>
              <a:t>جۆ</a:t>
            </a:r>
            <a:r>
              <a:rPr spc="0"/>
              <a:t>ر</a:t>
            </a:r>
            <a:r>
              <a:rPr spc="-405"/>
              <a:t>ی</a:t>
            </a:r>
            <a:r>
              <a:rPr spc="-5"/>
              <a:t>و</a:t>
            </a:r>
            <a:r>
              <a:rPr spc="-155"/>
              <a:t>م</a:t>
            </a:r>
            <a:r>
              <a:rPr spc="-330"/>
              <a:t>ت</a:t>
            </a:r>
            <a:r>
              <a:rPr spc="50"/>
              <a:t>م</a:t>
            </a:r>
            <a:r>
              <a:rPr spc="-535"/>
              <a:t>Ύ</a:t>
            </a:r>
            <a:r>
              <a:rPr spc="-340"/>
              <a:t>ن</a:t>
            </a:r>
            <a:r>
              <a:rPr spc="-165"/>
              <a:t>وبو</a:t>
            </a:r>
            <a:r>
              <a:rPr spc="-40"/>
              <a:t>خ</a:t>
            </a:r>
            <a:r>
              <a:rPr spc="-395"/>
              <a:t>ش</a:t>
            </a:r>
            <a:r>
              <a:rPr spc="-315"/>
              <a:t>ی</a:t>
            </a:r>
            <a:r>
              <a:rPr spc="-285"/>
              <a:t>ن</a:t>
            </a:r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39A98-49CA-4247-A82F-CB62422EAD7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Holder 2"/>
          <p:cNvSpPr>
            <a:spLocks noGrp="1"/>
          </p:cNvSpPr>
          <p:nvPr>
            <p:ph type="title"/>
          </p:nvPr>
        </p:nvSpPr>
        <p:spPr bwMode="auto">
          <a:xfrm>
            <a:off x="388938" y="401638"/>
            <a:ext cx="6994525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ar-IQ" smtClean="0"/>
          </a:p>
        </p:txBody>
      </p:sp>
      <p:sp>
        <p:nvSpPr>
          <p:cNvPr id="1027" name="Holder 3"/>
          <p:cNvSpPr>
            <a:spLocks noGrp="1"/>
          </p:cNvSpPr>
          <p:nvPr>
            <p:ph type="body" idx="1"/>
          </p:nvPr>
        </p:nvSpPr>
        <p:spPr bwMode="auto">
          <a:xfrm>
            <a:off x="388938" y="2312988"/>
            <a:ext cx="6994525" cy="663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ar-IQ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4500" y="9332913"/>
            <a:ext cx="3057525" cy="165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2700" fontAlgn="auto">
              <a:spcBef>
                <a:spcPts val="0"/>
              </a:spcBef>
              <a:spcAft>
                <a:spcPts val="0"/>
              </a:spcAft>
              <a:defRPr sz="1100" b="0" i="0" dirty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>
              <a:defRPr/>
            </a:pPr>
            <a:r>
              <a:t>D</a:t>
            </a:r>
            <a:r>
              <a:rPr spc="5"/>
              <a:t>i</a:t>
            </a:r>
            <a:r>
              <a:t>r</a:t>
            </a:r>
            <a:r>
              <a:rPr spc="-15"/>
              <a:t>e</a:t>
            </a:r>
            <a:r>
              <a:t>c</a:t>
            </a:r>
            <a:r>
              <a:rPr spc="-5"/>
              <a:t>tora</a:t>
            </a:r>
            <a:r>
              <a:rPr spc="-15"/>
              <a:t>t</a:t>
            </a:r>
            <a:r>
              <a:t>e</a:t>
            </a:r>
            <a:r>
              <a:rPr spc="-35">
                <a:latin typeface="Times New Roman"/>
                <a:cs typeface="Times New Roman"/>
              </a:rPr>
              <a:t> </a:t>
            </a:r>
            <a:r>
              <a:t>of</a:t>
            </a:r>
            <a:r>
              <a:rPr spc="-35">
                <a:latin typeface="Times New Roman"/>
                <a:cs typeface="Times New Roman"/>
              </a:rPr>
              <a:t> </a:t>
            </a:r>
            <a:r>
              <a:rPr spc="-5"/>
              <a:t>Q</a:t>
            </a:r>
            <a:r>
              <a:rPr spc="-15"/>
              <a:t>u</a:t>
            </a:r>
            <a:r>
              <a:rPr spc="-5"/>
              <a:t>al</a:t>
            </a:r>
            <a:r>
              <a:rPr spc="5"/>
              <a:t>i</a:t>
            </a:r>
            <a:r>
              <a:rPr spc="-5"/>
              <a:t>t</a:t>
            </a:r>
            <a:r>
              <a:t>y</a:t>
            </a:r>
            <a:r>
              <a:rPr spc="-40">
                <a:latin typeface="Times New Roman"/>
                <a:cs typeface="Times New Roman"/>
              </a:rPr>
              <a:t> </a:t>
            </a:r>
            <a:r>
              <a:rPr spc="-10"/>
              <a:t>Ass</a:t>
            </a:r>
            <a:r>
              <a:rPr spc="-5"/>
              <a:t>uran</a:t>
            </a:r>
            <a:r>
              <a:t>ce</a:t>
            </a:r>
            <a:r>
              <a:rPr spc="-35">
                <a:latin typeface="Times New Roman"/>
                <a:cs typeface="Times New Roman"/>
              </a:rPr>
              <a:t> </a:t>
            </a:r>
            <a:r>
              <a:rPr spc="-5"/>
              <a:t>an</a:t>
            </a:r>
            <a:r>
              <a:t>d</a:t>
            </a:r>
            <a:r>
              <a:rPr spc="-35">
                <a:latin typeface="Times New Roman"/>
                <a:cs typeface="Times New Roman"/>
              </a:rPr>
              <a:t> </a:t>
            </a:r>
            <a:r>
              <a:rPr spc="-20"/>
              <a:t>A</a:t>
            </a:r>
            <a:r>
              <a:t>cc</a:t>
            </a:r>
            <a:r>
              <a:rPr spc="-15"/>
              <a:t>r</a:t>
            </a:r>
            <a:r>
              <a:t>edi</a:t>
            </a:r>
            <a:r>
              <a:rPr spc="-15"/>
              <a:t>t</a:t>
            </a:r>
            <a:r>
              <a:rPr spc="-5"/>
              <a:t>at</a:t>
            </a:r>
            <a:r>
              <a:t>ion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35400" y="9344025"/>
            <a:ext cx="1839913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2700" fontAlgn="auto">
              <a:spcBef>
                <a:spcPts val="0"/>
              </a:spcBef>
              <a:spcAft>
                <a:spcPts val="0"/>
              </a:spcAft>
              <a:defRPr sz="1000" b="0" i="0" spc="-20" dirty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r>
              <a:t>Ώ</a:t>
            </a:r>
            <a:r>
              <a:rPr spc="-15"/>
              <a:t>و</a:t>
            </a:r>
            <a:r>
              <a:rPr spc="-5"/>
              <a:t>ڕ</a:t>
            </a:r>
            <a:r>
              <a:rPr spc="-405"/>
              <a:t>ێ</a:t>
            </a:r>
            <a:r>
              <a:rPr spc="95"/>
              <a:t>و</a:t>
            </a:r>
            <a:r>
              <a:rPr spc="75"/>
              <a:t>ه</a:t>
            </a:r>
            <a:r>
              <a:rPr spc="-30"/>
              <a:t>Ώ</a:t>
            </a:r>
            <a:r>
              <a:rPr spc="-15"/>
              <a:t>و</a:t>
            </a:r>
            <a:r>
              <a:rPr spc="-5"/>
              <a:t>ر</a:t>
            </a:r>
            <a:r>
              <a:rPr spc="-555"/>
              <a:t>Ύ</a:t>
            </a:r>
            <a:r>
              <a:rPr spc="-440"/>
              <a:t>ی</a:t>
            </a:r>
            <a:r>
              <a:rPr spc="-5"/>
              <a:t>و</a:t>
            </a:r>
            <a:r>
              <a:rPr spc="-220"/>
              <a:t>ت</a:t>
            </a:r>
            <a:r>
              <a:rPr spc="-190"/>
              <a:t>یدڵ</a:t>
            </a:r>
            <a:r>
              <a:rPr spc="-235"/>
              <a:t>Ϩ</a:t>
            </a:r>
            <a:r>
              <a:rPr spc="-405"/>
              <a:t>ی</a:t>
            </a:r>
            <a:r>
              <a:rPr spc="-555"/>
              <a:t>Ύ</a:t>
            </a:r>
            <a:r>
              <a:rPr spc="-440"/>
              <a:t>ی</a:t>
            </a:r>
            <a:r>
              <a:rPr spc="-395"/>
              <a:t>ی</a:t>
            </a:r>
            <a:r>
              <a:rPr spc="-5"/>
              <a:t>جۆ</a:t>
            </a:r>
            <a:r>
              <a:t>ر</a:t>
            </a:r>
            <a:r>
              <a:rPr spc="-405"/>
              <a:t>ی</a:t>
            </a:r>
            <a:r>
              <a:rPr spc="-5"/>
              <a:t>و</a:t>
            </a:r>
            <a:r>
              <a:rPr spc="-155"/>
              <a:t>م</a:t>
            </a:r>
            <a:r>
              <a:rPr spc="-330"/>
              <a:t>ت</a:t>
            </a:r>
            <a:r>
              <a:rPr spc="50"/>
              <a:t>م</a:t>
            </a:r>
            <a:r>
              <a:rPr spc="-535"/>
              <a:t>Ύ</a:t>
            </a:r>
            <a:r>
              <a:rPr spc="-340"/>
              <a:t>ن</a:t>
            </a:r>
            <a:r>
              <a:rPr spc="-165"/>
              <a:t>وبو</a:t>
            </a:r>
            <a:r>
              <a:rPr spc="-40"/>
              <a:t>خ</a:t>
            </a:r>
            <a:r>
              <a:rPr spc="-395"/>
              <a:t>ش</a:t>
            </a:r>
            <a:r>
              <a:rPr spc="-315"/>
              <a:t>ی</a:t>
            </a:r>
            <a:r>
              <a:rPr spc="-285"/>
              <a:t>ن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5938" y="9353550"/>
            <a:ext cx="1787525" cy="5032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9681F2-4CC7-4F51-88E8-11769A7CBDF7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eb.mst.edu/~mecmovie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mdsolids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imeanddate.com/calendar/months/december.html" TargetMode="External"/><Relationship Id="rId7" Type="http://schemas.openxmlformats.org/officeDocument/2006/relationships/hyperlink" Target="https://www.timeanddate.com/calendar/months/may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timeanddate.com/calendar/months/april.html" TargetMode="External"/><Relationship Id="rId5" Type="http://schemas.openxmlformats.org/officeDocument/2006/relationships/hyperlink" Target="https://www.timeanddate.com/calendar/months/march.html" TargetMode="External"/><Relationship Id="rId4" Type="http://schemas.openxmlformats.org/officeDocument/2006/relationships/hyperlink" Target="https://www.timeanddate.com/calendar/months/january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bject 2"/>
          <p:cNvSpPr>
            <a:spLocks noChangeArrowheads="1"/>
          </p:cNvSpPr>
          <p:nvPr/>
        </p:nvSpPr>
        <p:spPr bwMode="auto">
          <a:xfrm>
            <a:off x="2381250" y="566738"/>
            <a:ext cx="3000375" cy="2200275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ar-IQ"/>
          </a:p>
        </p:txBody>
      </p:sp>
      <p:sp>
        <p:nvSpPr>
          <p:cNvPr id="2051" name="object 3"/>
          <p:cNvSpPr>
            <a:spLocks noChangeArrowheads="1"/>
          </p:cNvSpPr>
          <p:nvPr/>
        </p:nvSpPr>
        <p:spPr bwMode="auto">
          <a:xfrm>
            <a:off x="439738" y="9261475"/>
            <a:ext cx="6896100" cy="52388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ar-IQ"/>
          </a:p>
        </p:txBody>
      </p:sp>
      <p:sp>
        <p:nvSpPr>
          <p:cNvPr id="4" name="object 4"/>
          <p:cNvSpPr txBox="1"/>
          <p:nvPr/>
        </p:nvSpPr>
        <p:spPr>
          <a:xfrm>
            <a:off x="444500" y="406400"/>
            <a:ext cx="2960688" cy="1651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100" dirty="0">
                <a:latin typeface="Calibri"/>
                <a:cs typeface="Calibri"/>
              </a:rPr>
              <a:t>Mi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str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Hi</a:t>
            </a:r>
            <a:r>
              <a:rPr sz="1100" spc="-10" dirty="0">
                <a:latin typeface="Calibri"/>
                <a:cs typeface="Calibri"/>
              </a:rPr>
              <a:t>g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Ed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cat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Sc</a:t>
            </a:r>
            <a:r>
              <a:rPr sz="1100" dirty="0">
                <a:latin typeface="Calibri"/>
                <a:cs typeface="Calibri"/>
              </a:rPr>
              <a:t>ient</a:t>
            </a:r>
            <a:r>
              <a:rPr sz="1100" spc="-5" dirty="0">
                <a:latin typeface="Calibri"/>
                <a:cs typeface="Calibri"/>
              </a:rPr>
              <a:t>ifi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esea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ch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>
            <a:spLocks noGrp="1"/>
          </p:cNvSpPr>
          <p:nvPr>
            <p:ph type="ftr" sz="quarter" idx="10"/>
          </p:nvPr>
        </p:nvSpPr>
        <p:spPr/>
        <p:txBody>
          <a:bodyPr vert="horz" rtlCol="0"/>
          <a:lstStyle/>
          <a:p>
            <a:pPr>
              <a:defRPr/>
            </a:pPr>
            <a:r>
              <a:t>D</a:t>
            </a:r>
            <a:r>
              <a:rPr spc="5"/>
              <a:t>i</a:t>
            </a:r>
            <a:r>
              <a:t>r</a:t>
            </a:r>
            <a:r>
              <a:rPr spc="-15"/>
              <a:t>e</a:t>
            </a:r>
            <a:r>
              <a:t>c</a:t>
            </a:r>
            <a:r>
              <a:rPr spc="-5"/>
              <a:t>tora</a:t>
            </a:r>
            <a:r>
              <a:rPr spc="-15"/>
              <a:t>t</a:t>
            </a:r>
            <a:r>
              <a:t>e</a:t>
            </a:r>
            <a:r>
              <a:rPr spc="-35">
                <a:latin typeface="Times New Roman"/>
                <a:cs typeface="Times New Roman"/>
              </a:rPr>
              <a:t> </a:t>
            </a:r>
            <a:r>
              <a:t>of</a:t>
            </a:r>
            <a:r>
              <a:rPr spc="-35">
                <a:latin typeface="Times New Roman"/>
                <a:cs typeface="Times New Roman"/>
              </a:rPr>
              <a:t> </a:t>
            </a:r>
            <a:r>
              <a:rPr spc="-5"/>
              <a:t>Q</a:t>
            </a:r>
            <a:r>
              <a:rPr spc="-15"/>
              <a:t>u</a:t>
            </a:r>
            <a:r>
              <a:rPr spc="-5"/>
              <a:t>al</a:t>
            </a:r>
            <a:r>
              <a:rPr spc="5"/>
              <a:t>i</a:t>
            </a:r>
            <a:r>
              <a:rPr spc="-5"/>
              <a:t>t</a:t>
            </a:r>
            <a:r>
              <a:t>y</a:t>
            </a:r>
            <a:r>
              <a:rPr spc="-40">
                <a:latin typeface="Times New Roman"/>
                <a:cs typeface="Times New Roman"/>
              </a:rPr>
              <a:t> </a:t>
            </a:r>
            <a:r>
              <a:rPr spc="-10"/>
              <a:t>Ass</a:t>
            </a:r>
            <a:r>
              <a:rPr spc="-5"/>
              <a:t>uran</a:t>
            </a:r>
            <a:r>
              <a:t>ce</a:t>
            </a:r>
            <a:r>
              <a:rPr spc="-35">
                <a:latin typeface="Times New Roman"/>
                <a:cs typeface="Times New Roman"/>
              </a:rPr>
              <a:t> </a:t>
            </a:r>
            <a:r>
              <a:rPr spc="-5"/>
              <a:t>an</a:t>
            </a:r>
            <a:r>
              <a:t>d</a:t>
            </a:r>
            <a:r>
              <a:rPr spc="-35">
                <a:latin typeface="Times New Roman"/>
                <a:cs typeface="Times New Roman"/>
              </a:rPr>
              <a:t> </a:t>
            </a:r>
            <a:r>
              <a:rPr spc="-20"/>
              <a:t>A</a:t>
            </a:r>
            <a:r>
              <a:t>cc</a:t>
            </a:r>
            <a:r>
              <a:rPr spc="-15"/>
              <a:t>r</a:t>
            </a:r>
            <a:r>
              <a:t>edi</a:t>
            </a:r>
            <a:r>
              <a:rPr spc="-15"/>
              <a:t>t</a:t>
            </a:r>
            <a:r>
              <a:rPr spc="-5"/>
              <a:t>at</a:t>
            </a:r>
            <a:r>
              <a:t>ion</a:t>
            </a:r>
          </a:p>
        </p:txBody>
      </p:sp>
      <p:sp>
        <p:nvSpPr>
          <p:cNvPr id="7" name="object 7"/>
          <p:cNvSpPr>
            <a:spLocks noGrp="1"/>
          </p:cNvSpPr>
          <p:nvPr>
            <p:ph type="dt" sz="quarter" idx="11"/>
          </p:nvPr>
        </p:nvSpPr>
        <p:spPr/>
        <p:txBody>
          <a:bodyPr vert="horz" rtlCol="0"/>
          <a:lstStyle/>
          <a:p>
            <a:pPr>
              <a:defRPr/>
            </a:pPr>
            <a:r>
              <a:t>Ώ</a:t>
            </a:r>
            <a:r>
              <a:rPr spc="-15"/>
              <a:t>و</a:t>
            </a:r>
            <a:r>
              <a:rPr spc="-5"/>
              <a:t>ڕ</a:t>
            </a:r>
            <a:r>
              <a:rPr spc="-405"/>
              <a:t>ێ</a:t>
            </a:r>
            <a:r>
              <a:rPr spc="95"/>
              <a:t>و</a:t>
            </a:r>
            <a:r>
              <a:rPr spc="75"/>
              <a:t>ه</a:t>
            </a:r>
            <a:r>
              <a:rPr spc="-30"/>
              <a:t>Ώ</a:t>
            </a:r>
            <a:r>
              <a:rPr spc="-15"/>
              <a:t>و</a:t>
            </a:r>
            <a:r>
              <a:rPr spc="-5"/>
              <a:t>ر</a:t>
            </a:r>
            <a:r>
              <a:rPr spc="-555"/>
              <a:t>Ύ</a:t>
            </a:r>
            <a:r>
              <a:rPr spc="-440"/>
              <a:t>ی</a:t>
            </a:r>
            <a:r>
              <a:rPr spc="-5"/>
              <a:t>و</a:t>
            </a:r>
            <a:r>
              <a:rPr spc="-220"/>
              <a:t>ت</a:t>
            </a:r>
            <a:r>
              <a:rPr spc="-190"/>
              <a:t>یدڵ</a:t>
            </a:r>
            <a:r>
              <a:rPr spc="-235"/>
              <a:t>Ϩ</a:t>
            </a:r>
            <a:r>
              <a:rPr spc="-405"/>
              <a:t>ی</a:t>
            </a:r>
            <a:r>
              <a:rPr spc="-555"/>
              <a:t>Ύ</a:t>
            </a:r>
            <a:r>
              <a:rPr spc="-440"/>
              <a:t>ی</a:t>
            </a:r>
            <a:r>
              <a:rPr spc="-395"/>
              <a:t>ی</a:t>
            </a:r>
            <a:r>
              <a:rPr spc="-5"/>
              <a:t>جۆ</a:t>
            </a:r>
            <a:r>
              <a:rPr spc="0"/>
              <a:t>ر</a:t>
            </a:r>
            <a:r>
              <a:rPr spc="-405"/>
              <a:t>ی</a:t>
            </a:r>
            <a:r>
              <a:rPr spc="-5"/>
              <a:t>و</a:t>
            </a:r>
            <a:r>
              <a:rPr spc="-155"/>
              <a:t>م</a:t>
            </a:r>
            <a:r>
              <a:rPr spc="-330"/>
              <a:t>ت</a:t>
            </a:r>
            <a:r>
              <a:rPr spc="50"/>
              <a:t>م</a:t>
            </a:r>
            <a:r>
              <a:rPr spc="-535"/>
              <a:t>Ύ</a:t>
            </a:r>
            <a:r>
              <a:rPr spc="-340"/>
              <a:t>ن</a:t>
            </a:r>
            <a:r>
              <a:rPr spc="-165"/>
              <a:t>وبو</a:t>
            </a:r>
            <a:r>
              <a:rPr spc="-40"/>
              <a:t>خ</a:t>
            </a:r>
            <a:r>
              <a:rPr spc="-395"/>
              <a:t>ش</a:t>
            </a:r>
            <a:r>
              <a:rPr spc="-315"/>
              <a:t>ی</a:t>
            </a:r>
            <a:r>
              <a:rPr spc="-285"/>
              <a:t>ن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81088" y="3262313"/>
            <a:ext cx="5437187" cy="336073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38113" indent="-60325">
              <a:lnSpc>
                <a:spcPct val="146000"/>
              </a:lnSpc>
            </a:pPr>
            <a:r>
              <a:rPr lang="ar-IQ" sz="2200" b="1">
                <a:cs typeface="Calibri" pitchFamily="34" charset="0"/>
              </a:rPr>
              <a:t>Department</a:t>
            </a:r>
            <a:r>
              <a:rPr lang="ar-IQ" sz="2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200" b="1">
                <a:cs typeface="Calibri" pitchFamily="34" charset="0"/>
              </a:rPr>
              <a:t>of</a:t>
            </a:r>
            <a:r>
              <a:rPr lang="ar-IQ" sz="2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200" b="1">
                <a:cs typeface="Calibri" pitchFamily="34" charset="0"/>
              </a:rPr>
              <a:t>Mechanical</a:t>
            </a:r>
            <a:r>
              <a:rPr lang="ar-IQ" sz="2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200" b="1">
                <a:cs typeface="Calibri" pitchFamily="34" charset="0"/>
              </a:rPr>
              <a:t>Engineering</a:t>
            </a:r>
            <a:r>
              <a:rPr lang="ar-IQ" sz="2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200" b="1">
                <a:cs typeface="Calibri" pitchFamily="34" charset="0"/>
              </a:rPr>
              <a:t>College</a:t>
            </a:r>
            <a:r>
              <a:rPr lang="ar-IQ" sz="2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200" b="1">
                <a:cs typeface="Calibri" pitchFamily="34" charset="0"/>
              </a:rPr>
              <a:t>of</a:t>
            </a:r>
            <a:r>
              <a:rPr lang="ar-IQ" sz="2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200" b="1">
                <a:cs typeface="Calibri" pitchFamily="34" charset="0"/>
              </a:rPr>
              <a:t>Engineering</a:t>
            </a:r>
            <a:r>
              <a:rPr lang="ar-IQ" sz="2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200" b="1">
                <a:cs typeface="Calibri" pitchFamily="34" charset="0"/>
              </a:rPr>
              <a:t>University</a:t>
            </a:r>
            <a:r>
              <a:rPr lang="ar-IQ" sz="2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200" b="1">
                <a:cs typeface="Calibri" pitchFamily="34" charset="0"/>
              </a:rPr>
              <a:t>of</a:t>
            </a:r>
            <a:r>
              <a:rPr lang="ar-IQ" sz="2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200" b="1">
                <a:cs typeface="Calibri" pitchFamily="34" charset="0"/>
              </a:rPr>
              <a:t>Sallahaddin</a:t>
            </a:r>
            <a:endParaRPr lang="ar-IQ" sz="2200">
              <a:cs typeface="Calibri" pitchFamily="34" charset="0"/>
            </a:endParaRPr>
          </a:p>
          <a:p>
            <a:pPr marL="138113" indent="-60325">
              <a:lnSpc>
                <a:spcPts val="4313"/>
              </a:lnSpc>
              <a:spcBef>
                <a:spcPts val="188"/>
              </a:spcBef>
            </a:pPr>
            <a:r>
              <a:rPr lang="ar-IQ" sz="2200" b="1">
                <a:cs typeface="Calibri" pitchFamily="34" charset="0"/>
              </a:rPr>
              <a:t>Subject:</a:t>
            </a:r>
            <a:r>
              <a:rPr lang="ar-IQ" sz="2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200" b="1">
                <a:cs typeface="Calibri" pitchFamily="34" charset="0"/>
              </a:rPr>
              <a:t>Strength</a:t>
            </a:r>
            <a:r>
              <a:rPr lang="ar-IQ" sz="2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200" b="1">
                <a:cs typeface="Calibri" pitchFamily="34" charset="0"/>
              </a:rPr>
              <a:t>Of</a:t>
            </a:r>
            <a:r>
              <a:rPr lang="ar-IQ" sz="2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200" b="1">
                <a:cs typeface="Calibri" pitchFamily="34" charset="0"/>
              </a:rPr>
              <a:t>Materials</a:t>
            </a:r>
            <a:r>
              <a:rPr lang="ar-IQ" sz="2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200" b="1">
                <a:cs typeface="Calibri" pitchFamily="34" charset="0"/>
              </a:rPr>
              <a:t>Course</a:t>
            </a:r>
            <a:r>
              <a:rPr lang="ar-IQ" sz="2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200" b="1">
                <a:cs typeface="Calibri" pitchFamily="34" charset="0"/>
              </a:rPr>
              <a:t>Book</a:t>
            </a:r>
            <a:r>
              <a:rPr lang="ar-IQ" sz="2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200" b="1">
                <a:cs typeface="Calibri" pitchFamily="34" charset="0"/>
              </a:rPr>
              <a:t>– 2</a:t>
            </a:r>
            <a:r>
              <a:rPr lang="ar-IQ" sz="2800" b="1" baseline="28000">
                <a:cs typeface="Calibri" pitchFamily="34" charset="0"/>
              </a:rPr>
              <a:t>nd</a:t>
            </a:r>
            <a:r>
              <a:rPr lang="ar-IQ" sz="2800" b="1" baseline="280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r-IQ" sz="2200" b="1">
                <a:cs typeface="Calibri" pitchFamily="34" charset="0"/>
              </a:rPr>
              <a:t>Year</a:t>
            </a:r>
            <a:endParaRPr lang="ar-IQ" sz="2200">
              <a:cs typeface="Calibri" pitchFamily="34" charset="0"/>
            </a:endParaRPr>
          </a:p>
          <a:p>
            <a:pPr marL="138113" indent="-60325">
              <a:spcBef>
                <a:spcPts val="1300"/>
              </a:spcBef>
            </a:pPr>
            <a:r>
              <a:rPr lang="ar-IQ" sz="2200" b="1">
                <a:cs typeface="Calibri" pitchFamily="34" charset="0"/>
              </a:rPr>
              <a:t>Lecturer's</a:t>
            </a:r>
            <a:r>
              <a:rPr lang="ar-IQ" sz="2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200" b="1">
                <a:cs typeface="Calibri" pitchFamily="34" charset="0"/>
              </a:rPr>
              <a:t>name</a:t>
            </a:r>
            <a:r>
              <a:rPr lang="ar-IQ" sz="2000" b="1">
                <a:cs typeface="Calibri" pitchFamily="34" charset="0"/>
              </a:rPr>
              <a:t>,</a:t>
            </a:r>
            <a:r>
              <a:rPr lang="ar-IQ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000" b="1">
                <a:cs typeface="Calibri" pitchFamily="34" charset="0"/>
              </a:rPr>
              <a:t>MSc,</a:t>
            </a:r>
            <a:r>
              <a:rPr lang="ar-IQ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b="1">
                <a:cs typeface="Calibri" pitchFamily="34" charset="0"/>
              </a:rPr>
              <a:t>Shereen</a:t>
            </a:r>
            <a:r>
              <a:rPr lang="ar-IQ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b="1">
                <a:cs typeface="Calibri" pitchFamily="34" charset="0"/>
              </a:rPr>
              <a:t>Amin</a:t>
            </a:r>
            <a:r>
              <a:rPr lang="ar-IQ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b="1">
                <a:cs typeface="Calibri" pitchFamily="34" charset="0"/>
              </a:rPr>
              <a:t>AbdulRahman</a:t>
            </a:r>
            <a:endParaRPr lang="ar-IQ">
              <a:cs typeface="Calibri" pitchFamily="34" charset="0"/>
            </a:endParaRPr>
          </a:p>
          <a:p>
            <a:pPr marL="138113" indent="-60325">
              <a:spcBef>
                <a:spcPts val="975"/>
              </a:spcBef>
            </a:pPr>
            <a:r>
              <a:rPr lang="ar-IQ" sz="2200" b="1">
                <a:cs typeface="Calibri" pitchFamily="34" charset="0"/>
              </a:rPr>
              <a:t>Academic</a:t>
            </a:r>
            <a:r>
              <a:rPr lang="ar-IQ" sz="2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200" b="1">
                <a:cs typeface="Calibri" pitchFamily="34" charset="0"/>
              </a:rPr>
              <a:t>Year:</a:t>
            </a:r>
            <a:r>
              <a:rPr lang="ar-IQ" sz="2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200" b="1">
                <a:cs typeface="Calibri" pitchFamily="34" charset="0"/>
              </a:rPr>
              <a:t>2017/2018</a:t>
            </a:r>
            <a:endParaRPr lang="ar-IQ" sz="2200"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2"/>
          <p:cNvSpPr>
            <a:spLocks noChangeArrowheads="1"/>
          </p:cNvSpPr>
          <p:nvPr/>
        </p:nvSpPr>
        <p:spPr bwMode="auto">
          <a:xfrm>
            <a:off x="385763" y="9282113"/>
            <a:ext cx="6950075" cy="60325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ar-IQ"/>
          </a:p>
        </p:txBody>
      </p:sp>
      <p:sp>
        <p:nvSpPr>
          <p:cNvPr id="3" name="object 3"/>
          <p:cNvSpPr txBox="1"/>
          <p:nvPr/>
        </p:nvSpPr>
        <p:spPr>
          <a:xfrm>
            <a:off x="444500" y="406400"/>
            <a:ext cx="4184650" cy="5080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100" dirty="0">
                <a:latin typeface="Calibri"/>
                <a:cs typeface="Calibri"/>
              </a:rPr>
              <a:t>Mi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str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Hi</a:t>
            </a:r>
            <a:r>
              <a:rPr sz="1100" spc="-10" dirty="0">
                <a:latin typeface="Calibri"/>
                <a:cs typeface="Calibri"/>
              </a:rPr>
              <a:t>g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Ed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cat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Sc</a:t>
            </a:r>
            <a:r>
              <a:rPr sz="1100" dirty="0">
                <a:latin typeface="Calibri"/>
                <a:cs typeface="Calibri"/>
              </a:rPr>
              <a:t>ient</a:t>
            </a:r>
            <a:r>
              <a:rPr sz="1100" spc="-5" dirty="0">
                <a:latin typeface="Calibri"/>
                <a:cs typeface="Calibri"/>
              </a:rPr>
              <a:t>ifi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esea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ch</a:t>
            </a:r>
            <a:endParaRPr sz="1100">
              <a:latin typeface="Calibri"/>
              <a:cs typeface="Calibri"/>
            </a:endParaRPr>
          </a:p>
          <a:p>
            <a:pPr marL="27184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200" b="1" spc="-20" dirty="0">
                <a:latin typeface="Calibri"/>
                <a:cs typeface="Calibri"/>
              </a:rPr>
              <a:t>Cours</a:t>
            </a:r>
            <a:r>
              <a:rPr sz="2200" b="1" spc="-15" dirty="0">
                <a:latin typeface="Calibri"/>
                <a:cs typeface="Calibri"/>
              </a:rPr>
              <a:t>e</a:t>
            </a:r>
            <a:r>
              <a:rPr sz="2200" b="1" spc="-50" dirty="0">
                <a:latin typeface="Times New Roman"/>
                <a:cs typeface="Times New Roman"/>
              </a:rPr>
              <a:t> </a:t>
            </a:r>
            <a:r>
              <a:rPr sz="2200" b="1" spc="-15" dirty="0">
                <a:latin typeface="Calibri"/>
                <a:cs typeface="Calibri"/>
              </a:rPr>
              <a:t>B</a:t>
            </a:r>
            <a:r>
              <a:rPr sz="2200" b="1" spc="-10" dirty="0">
                <a:latin typeface="Calibri"/>
                <a:cs typeface="Calibri"/>
              </a:rPr>
              <a:t>o</a:t>
            </a:r>
            <a:r>
              <a:rPr sz="2200" b="1" spc="-15" dirty="0">
                <a:latin typeface="Calibri"/>
                <a:cs typeface="Calibri"/>
              </a:rPr>
              <a:t>ok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>
            <a:spLocks noGrp="1"/>
          </p:cNvSpPr>
          <p:nvPr>
            <p:ph type="ftr" sz="quarter" idx="10"/>
          </p:nvPr>
        </p:nvSpPr>
        <p:spPr/>
        <p:txBody>
          <a:bodyPr vert="horz" rtlCol="0"/>
          <a:lstStyle/>
          <a:p>
            <a:pPr>
              <a:defRPr/>
            </a:pPr>
            <a:r>
              <a:t>D</a:t>
            </a:r>
            <a:r>
              <a:rPr spc="5"/>
              <a:t>i</a:t>
            </a:r>
            <a:r>
              <a:t>r</a:t>
            </a:r>
            <a:r>
              <a:rPr spc="-15"/>
              <a:t>e</a:t>
            </a:r>
            <a:r>
              <a:t>c</a:t>
            </a:r>
            <a:r>
              <a:rPr spc="-5"/>
              <a:t>tora</a:t>
            </a:r>
            <a:r>
              <a:rPr spc="-15"/>
              <a:t>t</a:t>
            </a:r>
            <a:r>
              <a:t>e</a:t>
            </a:r>
            <a:r>
              <a:rPr spc="-35">
                <a:latin typeface="Times New Roman"/>
                <a:cs typeface="Times New Roman"/>
              </a:rPr>
              <a:t> </a:t>
            </a:r>
            <a:r>
              <a:t>of</a:t>
            </a:r>
            <a:r>
              <a:rPr spc="-35">
                <a:latin typeface="Times New Roman"/>
                <a:cs typeface="Times New Roman"/>
              </a:rPr>
              <a:t> </a:t>
            </a:r>
            <a:r>
              <a:rPr spc="-5"/>
              <a:t>Q</a:t>
            </a:r>
            <a:r>
              <a:rPr spc="-15"/>
              <a:t>u</a:t>
            </a:r>
            <a:r>
              <a:rPr spc="-5"/>
              <a:t>al</a:t>
            </a:r>
            <a:r>
              <a:rPr spc="5"/>
              <a:t>i</a:t>
            </a:r>
            <a:r>
              <a:rPr spc="-5"/>
              <a:t>t</a:t>
            </a:r>
            <a:r>
              <a:t>y</a:t>
            </a:r>
            <a:r>
              <a:rPr spc="-40">
                <a:latin typeface="Times New Roman"/>
                <a:cs typeface="Times New Roman"/>
              </a:rPr>
              <a:t> </a:t>
            </a:r>
            <a:r>
              <a:rPr spc="-10"/>
              <a:t>Ass</a:t>
            </a:r>
            <a:r>
              <a:rPr spc="-5"/>
              <a:t>uran</a:t>
            </a:r>
            <a:r>
              <a:t>ce</a:t>
            </a:r>
            <a:r>
              <a:rPr spc="-35">
                <a:latin typeface="Times New Roman"/>
                <a:cs typeface="Times New Roman"/>
              </a:rPr>
              <a:t> </a:t>
            </a:r>
            <a:r>
              <a:rPr spc="-5"/>
              <a:t>an</a:t>
            </a:r>
            <a:r>
              <a:t>d</a:t>
            </a:r>
            <a:r>
              <a:rPr spc="-35">
                <a:latin typeface="Times New Roman"/>
                <a:cs typeface="Times New Roman"/>
              </a:rPr>
              <a:t> </a:t>
            </a:r>
            <a:r>
              <a:rPr spc="-20"/>
              <a:t>A</a:t>
            </a:r>
            <a:r>
              <a:t>cc</a:t>
            </a:r>
            <a:r>
              <a:rPr spc="-15"/>
              <a:t>r</a:t>
            </a:r>
            <a:r>
              <a:t>edi</a:t>
            </a:r>
            <a:r>
              <a:rPr spc="-15"/>
              <a:t>t</a:t>
            </a:r>
            <a:r>
              <a:rPr spc="-5"/>
              <a:t>at</a:t>
            </a:r>
            <a:r>
              <a:t>ion</a:t>
            </a:r>
          </a:p>
        </p:txBody>
      </p:sp>
      <p:sp>
        <p:nvSpPr>
          <p:cNvPr id="6" name="object 6"/>
          <p:cNvSpPr>
            <a:spLocks noGrp="1"/>
          </p:cNvSpPr>
          <p:nvPr>
            <p:ph type="dt" sz="quarter" idx="11"/>
          </p:nvPr>
        </p:nvSpPr>
        <p:spPr/>
        <p:txBody>
          <a:bodyPr vert="horz" rtlCol="0"/>
          <a:lstStyle/>
          <a:p>
            <a:pPr>
              <a:defRPr/>
            </a:pPr>
            <a:r>
              <a:t>Ώ</a:t>
            </a:r>
            <a:r>
              <a:rPr spc="-15"/>
              <a:t>و</a:t>
            </a:r>
            <a:r>
              <a:rPr spc="-5"/>
              <a:t>ڕ</a:t>
            </a:r>
            <a:r>
              <a:rPr spc="-405"/>
              <a:t>ێ</a:t>
            </a:r>
            <a:r>
              <a:rPr spc="95"/>
              <a:t>و</a:t>
            </a:r>
            <a:r>
              <a:rPr spc="75"/>
              <a:t>ه</a:t>
            </a:r>
            <a:r>
              <a:rPr spc="-30"/>
              <a:t>Ώ</a:t>
            </a:r>
            <a:r>
              <a:rPr spc="-15"/>
              <a:t>و</a:t>
            </a:r>
            <a:r>
              <a:rPr spc="-5"/>
              <a:t>ر</a:t>
            </a:r>
            <a:r>
              <a:rPr spc="-555"/>
              <a:t>Ύ</a:t>
            </a:r>
            <a:r>
              <a:rPr spc="-440"/>
              <a:t>ی</a:t>
            </a:r>
            <a:r>
              <a:rPr spc="-5"/>
              <a:t>و</a:t>
            </a:r>
            <a:r>
              <a:rPr spc="-220"/>
              <a:t>ت</a:t>
            </a:r>
            <a:r>
              <a:rPr spc="-190"/>
              <a:t>یدڵ</a:t>
            </a:r>
            <a:r>
              <a:rPr spc="-235"/>
              <a:t>Ϩ</a:t>
            </a:r>
            <a:r>
              <a:rPr spc="-405"/>
              <a:t>ی</a:t>
            </a:r>
            <a:r>
              <a:rPr spc="-555"/>
              <a:t>Ύ</a:t>
            </a:r>
            <a:r>
              <a:rPr spc="-440"/>
              <a:t>ی</a:t>
            </a:r>
            <a:r>
              <a:rPr spc="-395"/>
              <a:t>ی</a:t>
            </a:r>
            <a:r>
              <a:rPr spc="-5"/>
              <a:t>جۆ</a:t>
            </a:r>
            <a:r>
              <a:rPr spc="0"/>
              <a:t>ر</a:t>
            </a:r>
            <a:r>
              <a:rPr spc="-405"/>
              <a:t>ی</a:t>
            </a:r>
            <a:r>
              <a:rPr spc="-5"/>
              <a:t>و</a:t>
            </a:r>
            <a:r>
              <a:rPr spc="-155"/>
              <a:t>م</a:t>
            </a:r>
            <a:r>
              <a:rPr spc="-330"/>
              <a:t>ت</a:t>
            </a:r>
            <a:r>
              <a:rPr spc="50"/>
              <a:t>م</a:t>
            </a:r>
            <a:r>
              <a:rPr spc="-535"/>
              <a:t>Ύ</a:t>
            </a:r>
            <a:r>
              <a:rPr spc="-340"/>
              <a:t>ن</a:t>
            </a:r>
            <a:r>
              <a:rPr spc="-165"/>
              <a:t>وبو</a:t>
            </a:r>
            <a:r>
              <a:rPr spc="-40"/>
              <a:t>خ</a:t>
            </a:r>
            <a:r>
              <a:rPr spc="-395"/>
              <a:t>ش</a:t>
            </a:r>
            <a:r>
              <a:rPr spc="-315"/>
              <a:t>ی</a:t>
            </a:r>
            <a:r>
              <a:rPr spc="-285"/>
              <a:t>ن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5763" y="1085850"/>
          <a:ext cx="6929437" cy="8177215"/>
        </p:xfrm>
        <a:graphic>
          <a:graphicData uri="http://schemas.openxmlformats.org/drawingml/2006/table">
            <a:tbl>
              <a:tblPr/>
              <a:tblGrid>
                <a:gridCol w="2152650"/>
                <a:gridCol w="4776787"/>
              </a:tblGrid>
              <a:tr h="188913">
                <a:tc>
                  <a:txBody>
                    <a:bodyPr/>
                    <a:lstStyle/>
                    <a:p>
                      <a:pPr marL="650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Course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name</a:t>
                      </a: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507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28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Strength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Materials</a:t>
                      </a: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650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Lecturer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charge</a:t>
                      </a: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507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28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Shereen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Amin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AbdulRahman</a:t>
                      </a: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650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3.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Department/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College</a:t>
                      </a: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507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28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Mechanical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Eng./Engineering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Collage</a:t>
                      </a: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650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4.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Contact</a:t>
                      </a: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507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28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shereen.abdalrahman@su.edu.krd</a:t>
                      </a:r>
                      <a:r>
                        <a:rPr kumimoji="0" lang="ar-IQ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,she59rahman@gmail.com</a:t>
                      </a: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650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5.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Time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(in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hours)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per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week</a:t>
                      </a: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507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2863" marR="0" lvl="0" indent="0" algn="l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Theory: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hr/week</a:t>
                      </a: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42863" marR="0" lvl="0" indent="0" algn="l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Tetural: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hr/week</a:t>
                      </a: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650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6.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Office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hours</a:t>
                      </a: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507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28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hours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office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time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availability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for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students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questions</a:t>
                      </a: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650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7.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Course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code</a:t>
                      </a: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507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28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ME</a:t>
                      </a:r>
                      <a:r>
                        <a:rPr kumimoji="0" lang="ar-IQ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-202</a:t>
                      </a:r>
                      <a:endParaRPr kumimoji="0" lang="ar-IQ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2325">
                <a:tc>
                  <a:txBody>
                    <a:bodyPr/>
                    <a:lstStyle/>
                    <a:p>
                      <a:pPr marL="650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8.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Teacher's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academic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profile</a:t>
                      </a: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507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9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Education:-</a:t>
                      </a: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209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University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Technology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– Baghdad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– Iraq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M.Sc./Engineering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Metallurgy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– 1988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University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Technology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– Baghdad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– Iraq</a:t>
                      </a: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209550" marR="0" lvl="0" indent="0" algn="l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B.Sc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/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Production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Engineering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&amp;Metallurgy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-1982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Work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Experience:</a:t>
                      </a: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209550" marR="0" lvl="0" indent="0" algn="l" defTabSz="9144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8000"/>
                        <a:buFont typeface="Symbol" pitchFamily="18" charset="2"/>
                        <a:buChar char=""/>
                        <a:tabLst/>
                      </a:pP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University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Technology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– Baghdad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– Iraq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– from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1982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Aug.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2006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-as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lecturer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Production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engineering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Metallurgy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Department,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and,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at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Materials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Eng.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Departments.</a:t>
                      </a: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209550" marR="0" lvl="0" indent="0" algn="l" defTabSz="9144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8000"/>
                        <a:buFont typeface="Symbol" pitchFamily="18" charset="2"/>
                        <a:buChar char=""/>
                        <a:tabLst/>
                      </a:pP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University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Salahaddin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– Erbil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– Iraq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– from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Sep.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2006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till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now-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Engineering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Collage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– Mechanical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Engineering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Department.</a:t>
                      </a: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209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Subjects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will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have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been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taught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before:</a:t>
                      </a: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209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Pct val="58000"/>
                        <a:buFont typeface="Symbol" pitchFamily="18" charset="2"/>
                        <a:buChar char=""/>
                        <a:tabLst/>
                      </a:pP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Metal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deformation.</a:t>
                      </a: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209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Pct val="58000"/>
                        <a:buFont typeface="Symbol" pitchFamily="18" charset="2"/>
                        <a:buChar char=""/>
                        <a:tabLst/>
                      </a:pP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Plasticity.</a:t>
                      </a: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209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Pct val="58000"/>
                        <a:buFont typeface="Symbol" pitchFamily="18" charset="2"/>
                        <a:buChar char=""/>
                        <a:tabLst/>
                      </a:pP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Engineering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metallurgy.</a:t>
                      </a: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209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Pct val="58000"/>
                        <a:buFont typeface="Symbol" pitchFamily="18" charset="2"/>
                        <a:buChar char=""/>
                        <a:tabLst/>
                      </a:pP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Strength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materials.</a:t>
                      </a: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209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Pct val="58000"/>
                        <a:buFont typeface="Symbol" pitchFamily="18" charset="2"/>
                        <a:buChar char=""/>
                        <a:tabLst/>
                      </a:pP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Mechanics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solids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–dynamic.</a:t>
                      </a: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209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Pct val="58000"/>
                        <a:buFont typeface="Symbol" pitchFamily="18" charset="2"/>
                        <a:buChar char=""/>
                        <a:tabLst/>
                      </a:pP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Corrosion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Engineering.</a:t>
                      </a: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650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9.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Keywords</a:t>
                      </a: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507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28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Strength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materials,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mechanics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materials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,Stress,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Strain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,Torsion</a:t>
                      </a: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428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,Bending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,Stress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Analysis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,Mohr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500" b="1" i="0" u="none" strike="noStrike" cap="none" normalizeH="0" baseline="2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′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circle,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deflection,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Buckling,</a:t>
                      </a: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6925">
                <a:tc gridSpan="2">
                  <a:txBody>
                    <a:bodyPr/>
                    <a:lstStyle/>
                    <a:p>
                      <a:pPr marL="650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10.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Course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overview:</a:t>
                      </a: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65088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2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͞StreŶgth of Materials͟ is a well estaďlished topiĐ iŶ MeĐhaŶiĐal EŶgiŶeeriŶg, taught to the seŶior studeŶts</a:t>
                      </a:r>
                    </a:p>
                    <a:p>
                      <a:pPr marL="65088" marR="0" lvl="0" indent="0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ts val="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;2Ŷd yearͿ, through a theoretiĐal weekly prograŵ of four hours supported ďy ͞laďoratory appliĐatioŶs͟ whiĐh is a separate ͞ŵulti disĐipliŶe suďjeĐt͟ with its owŶ Đredit hours .</a:t>
                      </a:r>
                    </a:p>
                    <a:p>
                      <a:pPr marL="65088" marR="0" lvl="0" indent="0" algn="l" defTabSz="914400" rtl="0" eaLnBrk="1" fontAlgn="base" latinLnBrk="0" hangingPunct="1">
                        <a:lnSpc>
                          <a:spcPct val="99000"/>
                        </a:lnSpc>
                        <a:spcBef>
                          <a:spcPts val="2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Mechanics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Solids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Strength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Materials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popular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branch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Engineering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Mechanics.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deals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with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relation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externally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applied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loads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its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internal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effect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bodies.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general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study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assume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bodies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objects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rigid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but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Mechanics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Solids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consider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deformation/deflection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however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small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be.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subject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mechanics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materials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involves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analytical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methods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for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determining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strength,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stiffness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(deformation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characteristics),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stability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various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members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structural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system.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behaviour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member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depends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only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fundamental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laws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that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govern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equilibrium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forces,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but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also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mechanical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characteristics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material.</a:t>
                      </a:r>
                    </a:p>
                  </a:txBody>
                  <a:tcPr marL="0" marR="0" marT="0" marB="0" horzOverflow="overflow">
                    <a:lnL w="507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7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557213">
                <a:tc gridSpan="2"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11.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Course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objective:</a:t>
                      </a: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66675" marR="0" lvl="0" indent="0" algn="l" defTabSz="914400" rtl="0" eaLnBrk="1" fontAlgn="base" latinLnBrk="0" hangingPunct="1">
                        <a:lnSpc>
                          <a:spcPts val="1325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main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objective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study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mechanics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materials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provide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students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with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means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analyzing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designing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various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mechanics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load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bearing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structures,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ensure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that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structure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used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will</a:t>
                      </a:r>
                    </a:p>
                  </a:txBody>
                  <a:tcPr marL="0" marR="0" marT="0" marB="0" horzOverflow="overflow">
                    <a:lnL w="507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7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2"/>
          <p:cNvSpPr>
            <a:spLocks noChangeArrowheads="1"/>
          </p:cNvSpPr>
          <p:nvPr/>
        </p:nvSpPr>
        <p:spPr bwMode="auto">
          <a:xfrm>
            <a:off x="439738" y="9261475"/>
            <a:ext cx="6896100" cy="53975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ar-IQ"/>
          </a:p>
        </p:txBody>
      </p:sp>
      <p:sp>
        <p:nvSpPr>
          <p:cNvPr id="3" name="object 3"/>
          <p:cNvSpPr txBox="1"/>
          <p:nvPr/>
        </p:nvSpPr>
        <p:spPr>
          <a:xfrm>
            <a:off x="444500" y="406400"/>
            <a:ext cx="2960688" cy="1651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100" dirty="0">
                <a:latin typeface="Calibri"/>
                <a:cs typeface="Calibri"/>
              </a:rPr>
              <a:t>Mi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str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Hi</a:t>
            </a:r>
            <a:r>
              <a:rPr sz="1100" spc="-10" dirty="0">
                <a:latin typeface="Calibri"/>
                <a:cs typeface="Calibri"/>
              </a:rPr>
              <a:t>g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Ed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cat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Sc</a:t>
            </a:r>
            <a:r>
              <a:rPr sz="1100" dirty="0">
                <a:latin typeface="Calibri"/>
                <a:cs typeface="Calibri"/>
              </a:rPr>
              <a:t>ient</a:t>
            </a:r>
            <a:r>
              <a:rPr sz="1100" spc="-5" dirty="0">
                <a:latin typeface="Calibri"/>
                <a:cs typeface="Calibri"/>
              </a:rPr>
              <a:t>ifi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esea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ch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>
            <a:spLocks noGrp="1"/>
          </p:cNvSpPr>
          <p:nvPr>
            <p:ph type="ftr" sz="quarter" idx="10"/>
          </p:nvPr>
        </p:nvSpPr>
        <p:spPr/>
        <p:txBody>
          <a:bodyPr vert="horz" rtlCol="0"/>
          <a:lstStyle/>
          <a:p>
            <a:pPr>
              <a:defRPr/>
            </a:pPr>
            <a:r>
              <a:t>D</a:t>
            </a:r>
            <a:r>
              <a:rPr spc="5"/>
              <a:t>i</a:t>
            </a:r>
            <a:r>
              <a:t>r</a:t>
            </a:r>
            <a:r>
              <a:rPr spc="-15"/>
              <a:t>e</a:t>
            </a:r>
            <a:r>
              <a:t>c</a:t>
            </a:r>
            <a:r>
              <a:rPr spc="-5"/>
              <a:t>tora</a:t>
            </a:r>
            <a:r>
              <a:rPr spc="-15"/>
              <a:t>t</a:t>
            </a:r>
            <a:r>
              <a:t>e</a:t>
            </a:r>
            <a:r>
              <a:rPr spc="-35">
                <a:latin typeface="Times New Roman"/>
                <a:cs typeface="Times New Roman"/>
              </a:rPr>
              <a:t> </a:t>
            </a:r>
            <a:r>
              <a:t>of</a:t>
            </a:r>
            <a:r>
              <a:rPr spc="-35">
                <a:latin typeface="Times New Roman"/>
                <a:cs typeface="Times New Roman"/>
              </a:rPr>
              <a:t> </a:t>
            </a:r>
            <a:r>
              <a:rPr spc="-5"/>
              <a:t>Q</a:t>
            </a:r>
            <a:r>
              <a:rPr spc="-15"/>
              <a:t>u</a:t>
            </a:r>
            <a:r>
              <a:rPr spc="-5"/>
              <a:t>al</a:t>
            </a:r>
            <a:r>
              <a:rPr spc="5"/>
              <a:t>i</a:t>
            </a:r>
            <a:r>
              <a:rPr spc="-5"/>
              <a:t>t</a:t>
            </a:r>
            <a:r>
              <a:t>y</a:t>
            </a:r>
            <a:r>
              <a:rPr spc="-40">
                <a:latin typeface="Times New Roman"/>
                <a:cs typeface="Times New Roman"/>
              </a:rPr>
              <a:t> </a:t>
            </a:r>
            <a:r>
              <a:rPr spc="-10"/>
              <a:t>Ass</a:t>
            </a:r>
            <a:r>
              <a:rPr spc="-5"/>
              <a:t>uran</a:t>
            </a:r>
            <a:r>
              <a:t>ce</a:t>
            </a:r>
            <a:r>
              <a:rPr spc="-35">
                <a:latin typeface="Times New Roman"/>
                <a:cs typeface="Times New Roman"/>
              </a:rPr>
              <a:t> </a:t>
            </a:r>
            <a:r>
              <a:rPr spc="-5"/>
              <a:t>an</a:t>
            </a:r>
            <a:r>
              <a:t>d</a:t>
            </a:r>
            <a:r>
              <a:rPr spc="-35">
                <a:latin typeface="Times New Roman"/>
                <a:cs typeface="Times New Roman"/>
              </a:rPr>
              <a:t> </a:t>
            </a:r>
            <a:r>
              <a:rPr spc="-20"/>
              <a:t>A</a:t>
            </a:r>
            <a:r>
              <a:t>cc</a:t>
            </a:r>
            <a:r>
              <a:rPr spc="-15"/>
              <a:t>r</a:t>
            </a:r>
            <a:r>
              <a:t>edi</a:t>
            </a:r>
            <a:r>
              <a:rPr spc="-15"/>
              <a:t>t</a:t>
            </a:r>
            <a:r>
              <a:rPr spc="-5"/>
              <a:t>at</a:t>
            </a:r>
            <a:r>
              <a:t>ion</a:t>
            </a:r>
          </a:p>
        </p:txBody>
      </p:sp>
      <p:sp>
        <p:nvSpPr>
          <p:cNvPr id="6" name="object 6"/>
          <p:cNvSpPr>
            <a:spLocks noGrp="1"/>
          </p:cNvSpPr>
          <p:nvPr>
            <p:ph type="dt" sz="quarter" idx="11"/>
          </p:nvPr>
        </p:nvSpPr>
        <p:spPr/>
        <p:txBody>
          <a:bodyPr vert="horz" rtlCol="0"/>
          <a:lstStyle/>
          <a:p>
            <a:pPr>
              <a:defRPr/>
            </a:pPr>
            <a:r>
              <a:t>Ώ</a:t>
            </a:r>
            <a:r>
              <a:rPr spc="-15"/>
              <a:t>و</a:t>
            </a:r>
            <a:r>
              <a:rPr spc="-5"/>
              <a:t>ڕ</a:t>
            </a:r>
            <a:r>
              <a:rPr spc="-405"/>
              <a:t>ێ</a:t>
            </a:r>
            <a:r>
              <a:rPr spc="95"/>
              <a:t>و</a:t>
            </a:r>
            <a:r>
              <a:rPr spc="75"/>
              <a:t>ه</a:t>
            </a:r>
            <a:r>
              <a:rPr spc="-30"/>
              <a:t>Ώ</a:t>
            </a:r>
            <a:r>
              <a:rPr spc="-15"/>
              <a:t>و</a:t>
            </a:r>
            <a:r>
              <a:rPr spc="-5"/>
              <a:t>ر</a:t>
            </a:r>
            <a:r>
              <a:rPr spc="-555"/>
              <a:t>Ύ</a:t>
            </a:r>
            <a:r>
              <a:rPr spc="-440"/>
              <a:t>ی</a:t>
            </a:r>
            <a:r>
              <a:rPr spc="-5"/>
              <a:t>و</a:t>
            </a:r>
            <a:r>
              <a:rPr spc="-220"/>
              <a:t>ت</a:t>
            </a:r>
            <a:r>
              <a:rPr spc="-190"/>
              <a:t>یدڵ</a:t>
            </a:r>
            <a:r>
              <a:rPr spc="-235"/>
              <a:t>Ϩ</a:t>
            </a:r>
            <a:r>
              <a:rPr spc="-405"/>
              <a:t>ی</a:t>
            </a:r>
            <a:r>
              <a:rPr spc="-555"/>
              <a:t>Ύ</a:t>
            </a:r>
            <a:r>
              <a:rPr spc="-440"/>
              <a:t>ی</a:t>
            </a:r>
            <a:r>
              <a:rPr spc="-395"/>
              <a:t>ی</a:t>
            </a:r>
            <a:r>
              <a:rPr spc="-5"/>
              <a:t>جۆ</a:t>
            </a:r>
            <a:r>
              <a:rPr spc="0"/>
              <a:t>ر</a:t>
            </a:r>
            <a:r>
              <a:rPr spc="-405"/>
              <a:t>ی</a:t>
            </a:r>
            <a:r>
              <a:rPr spc="-5"/>
              <a:t>و</a:t>
            </a:r>
            <a:r>
              <a:rPr spc="-155"/>
              <a:t>م</a:t>
            </a:r>
            <a:r>
              <a:rPr spc="-330"/>
              <a:t>ت</a:t>
            </a:r>
            <a:r>
              <a:rPr spc="50"/>
              <a:t>م</a:t>
            </a:r>
            <a:r>
              <a:rPr spc="-535"/>
              <a:t>Ύ</a:t>
            </a:r>
            <a:r>
              <a:rPr spc="-340"/>
              <a:t>ن</a:t>
            </a:r>
            <a:r>
              <a:rPr spc="-165"/>
              <a:t>وبو</a:t>
            </a:r>
            <a:r>
              <a:rPr spc="-40"/>
              <a:t>خ</a:t>
            </a:r>
            <a:r>
              <a:rPr spc="-395"/>
              <a:t>ش</a:t>
            </a:r>
            <a:r>
              <a:rPr spc="-315"/>
              <a:t>ی</a:t>
            </a:r>
            <a:r>
              <a:rPr spc="-285"/>
              <a:t>ن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5763" y="566738"/>
          <a:ext cx="6929437" cy="8686800"/>
        </p:xfrm>
        <a:graphic>
          <a:graphicData uri="http://schemas.openxmlformats.org/drawingml/2006/table">
            <a:tbl>
              <a:tblPr/>
              <a:tblGrid>
                <a:gridCol w="6929437"/>
              </a:tblGrid>
              <a:tr h="2444750">
                <a:tc>
                  <a:txBody>
                    <a:bodyPr/>
                    <a:lstStyle/>
                    <a:p>
                      <a:pPr marL="65088" marR="0" lvl="0" indent="0" algn="l" defTabSz="9144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safe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against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maximum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internal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effects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that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produced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combination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external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loading.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After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completing,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student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should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able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to:</a:t>
                      </a:r>
                    </a:p>
                    <a:p>
                      <a:pPr marL="650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Solve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axially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loaded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members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statically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Determinate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Indeterminate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cases</a:t>
                      </a:r>
                    </a:p>
                    <a:p>
                      <a:pPr marL="650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Solve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torsionally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loaded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shafts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statically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Determinate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Indeterminate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cases</a:t>
                      </a:r>
                    </a:p>
                    <a:p>
                      <a:pPr marL="65088" marR="0" lvl="0" indent="0" algn="l" defTabSz="914400" rtl="0" eaLnBrk="1" fontAlgn="base" latinLnBrk="0" hangingPunct="1">
                        <a:lnSpc>
                          <a:spcPts val="1513"/>
                        </a:lnSpc>
                        <a:spcBef>
                          <a:spcPts val="1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3-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compute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principal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stresses,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principal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angles,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maximum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shear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stress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angles,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stresses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arbitrary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plane,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given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state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stress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point</a:t>
                      </a:r>
                      <a:r>
                        <a:rPr kumimoji="0" lang="ar-IQ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65088" marR="0" lvl="0" indent="0" algn="l" defTabSz="914400" rtl="0" eaLnBrk="1" fontAlgn="base" latinLnBrk="0" hangingPunct="1">
                        <a:lnSpc>
                          <a:spcPts val="12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4.</a:t>
                      </a: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Solve</a:t>
                      </a: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beams</a:t>
                      </a: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under</a:t>
                      </a: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bending</a:t>
                      </a: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for</a:t>
                      </a: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stresses.</a:t>
                      </a:r>
                    </a:p>
                    <a:p>
                      <a:pPr marL="650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 startAt="5"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Solve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transversely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loaded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beams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for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internal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shear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forces,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bending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moments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deflection.</a:t>
                      </a:r>
                    </a:p>
                    <a:p>
                      <a:pPr marL="650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 startAt="5"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Apply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singularity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functions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beam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problems.</a:t>
                      </a:r>
                    </a:p>
                    <a:p>
                      <a:pPr marL="650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 startAt="5"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Solve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for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stresses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beams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with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combined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axial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transverse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loads.</a:t>
                      </a:r>
                    </a:p>
                    <a:p>
                      <a:pPr marL="650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 startAt="5"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Know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basics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mechanical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design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process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vessels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that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use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processing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industry.</a:t>
                      </a:r>
                    </a:p>
                    <a:p>
                      <a:pPr marL="650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 startAt="5"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Use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some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available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computer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packages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which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solve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strength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materials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problems.</a:t>
                      </a:r>
                    </a:p>
                    <a:p>
                      <a:pPr marL="650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 startAt="5"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Communicate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effectively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writing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technical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reports.</a:t>
                      </a:r>
                    </a:p>
                  </a:txBody>
                  <a:tcPr marL="0" marR="0" marT="0" marB="0" horzOverflow="overflow">
                    <a:lnL w="507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7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0">
                <a:tc>
                  <a:txBody>
                    <a:bodyPr/>
                    <a:lstStyle/>
                    <a:p>
                      <a:pPr marL="650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12.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Student's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obligation</a:t>
                      </a: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65088" marR="0" lvl="0" indent="0" algn="l" defTabSz="914400" rtl="0" eaLnBrk="1" fontAlgn="base" latinLnBrk="0" hangingPunct="1">
                        <a:lnSpc>
                          <a:spcPts val="1325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Class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attendance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imperative,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because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will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many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problems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show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animated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learning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tools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which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contribute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strongly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your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understanding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subject.</a:t>
                      </a:r>
                    </a:p>
                    <a:p>
                      <a:pPr marL="65088" marR="0" lvl="0" indent="0" algn="l" defTabSz="914400" rtl="0" eaLnBrk="1" fontAlgn="base" latinLnBrk="0" hangingPunct="1">
                        <a:lnSpc>
                          <a:spcPts val="1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All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students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are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expected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maintain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professional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behavior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classroom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setting,</a:t>
                      </a:r>
                    </a:p>
                    <a:p>
                      <a:pPr marL="65088" marR="0" lvl="0" indent="0" algn="just" defTabSz="914400" rtl="0" eaLnBrk="1" fontAlgn="base" latinLnBrk="0" hangingPunct="1">
                        <a:lnSpc>
                          <a:spcPct val="95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Students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are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strongly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encouraged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attend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all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lectures.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administrative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level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student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absence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rate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exceeded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(15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%)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lecture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hours,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student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will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expelled,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i.e.,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when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there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are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(4)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lecture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hours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week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there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(30X4)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lectures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per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academic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year,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lecture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hours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(120).</a:t>
                      </a:r>
                    </a:p>
                    <a:p>
                      <a:pPr marL="65088" marR="0" lvl="0" indent="0" algn="l" defTabSz="914400" rtl="0" eaLnBrk="1" fontAlgn="base" latinLnBrk="0" hangingPunct="1">
                        <a:lnSpc>
                          <a:spcPts val="1325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CELL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PHONES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are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allowed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during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lectures.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PLEASE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turn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them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before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lecture!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(not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silent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vibrating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mode)</a:t>
                      </a:r>
                    </a:p>
                    <a:p>
                      <a:pPr marL="65088" marR="0" lvl="0" indent="0" algn="l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Quizzes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may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given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unannounced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throughout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term.</a:t>
                      </a:r>
                    </a:p>
                    <a:p>
                      <a:pPr marL="65088" marR="0" lvl="0" indent="0" algn="l" defTabSz="914400" rtl="0" eaLnBrk="1" fontAlgn="base" latinLnBrk="0" hangingPunct="1">
                        <a:lnSpc>
                          <a:spcPct val="97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During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examinations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you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must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your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own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work.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Talking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discussion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permitted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during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examinations,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you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compare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papers,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copy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from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others,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collaborate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way.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collaborative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behaviour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during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examinations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will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result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failure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exam,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lead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failure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course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Collage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disciplinary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action.</a:t>
                      </a:r>
                    </a:p>
                  </a:txBody>
                  <a:tcPr marL="0" marR="0" marT="0" marB="0" horzOverflow="overflow">
                    <a:lnL w="507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7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7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8875">
                <a:tc>
                  <a:txBody>
                    <a:bodyPr/>
                    <a:lstStyle/>
                    <a:p>
                      <a:pPr marL="650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13.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Forms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teaching</a:t>
                      </a:r>
                      <a:endParaRPr kumimoji="0" lang="ar-IQ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65088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essence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teaching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program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prepared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power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point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presentations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and.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Elaborations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explanations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details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are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done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verbally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when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needed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white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board.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assisting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instruction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tool,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multimedia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presentations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are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used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demonstrate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presented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ideas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through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basic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diagrams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real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life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applications.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There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are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also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assignments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seasonal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projects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appointed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individual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students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groups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that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help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evaluation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process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also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support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team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work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effort.</a:t>
                      </a:r>
                    </a:p>
                  </a:txBody>
                  <a:tcPr marL="0" marR="0" marT="0" marB="0" horzOverflow="overflow">
                    <a:lnL w="507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7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9675">
                <a:tc>
                  <a:txBody>
                    <a:bodyPr/>
                    <a:lstStyle/>
                    <a:p>
                      <a:pPr marL="650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14.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Assessment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scheme</a:t>
                      </a:r>
                      <a:endParaRPr kumimoji="0" lang="ar-IQ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65088" marR="0" lvl="0" indent="0" algn="l" defTabSz="914400" rtl="0" eaLnBrk="1" fontAlgn="base" latinLnBrk="0" hangingPunct="1">
                        <a:lnSpc>
                          <a:spcPct val="96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Attaining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requirements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set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succeed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this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study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subject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requires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developing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engineering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sense,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related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this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topic,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based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emergent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analytical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problem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solving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skills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memorizing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topics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cannot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secure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success.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All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Exams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are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Closed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book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notes</a:t>
                      </a:r>
                    </a:p>
                    <a:p>
                      <a:pPr marL="65088" marR="0" lvl="0" indent="0" algn="l" defTabSz="914400" rtl="0" eaLnBrk="1" fontAlgn="base" latinLnBrk="0" hangingPunct="1">
                        <a:lnSpc>
                          <a:spcPts val="1338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this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system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maximum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mark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(100%).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grading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system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based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summation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two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categories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evaluations:</a:t>
                      </a:r>
                    </a:p>
                    <a:p>
                      <a:pPr marL="65088" marR="0" lvl="0" indent="0" algn="l" defTabSz="914400" rtl="0" eaLnBrk="1" fontAlgn="base" latinLnBrk="0" hangingPunct="1">
                        <a:lnSpc>
                          <a:spcPts val="1325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First,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(40%)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mark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based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academic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year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effort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student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which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includes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but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restricted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following:</a:t>
                      </a:r>
                    </a:p>
                    <a:p>
                      <a:pPr marL="65088" marR="0" lvl="0" indent="0" algn="l" defTabSz="914400" rtl="0" eaLnBrk="1" fontAlgn="base" latinLnBrk="0" hangingPunct="1">
                        <a:lnSpc>
                          <a:spcPts val="1325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Two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semester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examinations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(17%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X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2)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=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34%,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for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which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study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material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set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for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topics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reviewed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that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particular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semester</a:t>
                      </a:r>
                    </a:p>
                    <a:p>
                      <a:pPr marL="65088" marR="0" lvl="0" indent="0" algn="l" defTabSz="914400" rtl="0" eaLnBrk="1" fontAlgn="base" latinLnBrk="0" hangingPunct="1">
                        <a:lnSpc>
                          <a:spcPts val="1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Quizzes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(6%),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for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which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study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material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limited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assigned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instructor.</a:t>
                      </a:r>
                    </a:p>
                    <a:p>
                      <a:pPr marL="65088" marR="0" lvl="0" indent="0" algn="l" defTabSz="914400" rtl="0" eaLnBrk="1" fontAlgn="base" latinLnBrk="0" hangingPunct="1">
                        <a:lnSpc>
                          <a:spcPts val="1325"/>
                        </a:lnSpc>
                        <a:spcBef>
                          <a:spcPts val="475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There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will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optional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third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exam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17%,When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students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attend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for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this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exam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Whatever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degree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exam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will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added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17%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for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highest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degree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one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former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exams</a:t>
                      </a:r>
                    </a:p>
                  </a:txBody>
                  <a:tcPr marL="0" marR="0" marT="0" marB="0" horzOverflow="overflow">
                    <a:lnL w="507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7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ject 2"/>
          <p:cNvSpPr>
            <a:spLocks/>
          </p:cNvSpPr>
          <p:nvPr/>
        </p:nvSpPr>
        <p:spPr bwMode="auto">
          <a:xfrm>
            <a:off x="444500" y="9288463"/>
            <a:ext cx="6897688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897380" y="0"/>
              </a:cxn>
            </a:cxnLst>
            <a:rect l="0" t="0" r="r" b="b"/>
            <a:pathLst>
              <a:path w="6897370">
                <a:moveTo>
                  <a:pt x="0" y="0"/>
                </a:moveTo>
                <a:lnTo>
                  <a:pt x="6897380" y="0"/>
                </a:lnTo>
              </a:path>
            </a:pathLst>
          </a:custGeom>
          <a:noFill/>
          <a:ln w="54609">
            <a:solidFill>
              <a:srgbClr val="612322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ar-IQ"/>
          </a:p>
        </p:txBody>
      </p:sp>
      <p:sp>
        <p:nvSpPr>
          <p:cNvPr id="5123" name="object 3"/>
          <p:cNvSpPr>
            <a:spLocks/>
          </p:cNvSpPr>
          <p:nvPr/>
        </p:nvSpPr>
        <p:spPr bwMode="auto">
          <a:xfrm>
            <a:off x="3670300" y="9288463"/>
            <a:ext cx="3640138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39951" y="0"/>
              </a:cxn>
            </a:cxnLst>
            <a:rect l="0" t="0" r="r" b="b"/>
            <a:pathLst>
              <a:path w="3640454">
                <a:moveTo>
                  <a:pt x="0" y="0"/>
                </a:moveTo>
                <a:lnTo>
                  <a:pt x="3639951" y="0"/>
                </a:lnTo>
              </a:path>
            </a:pathLst>
          </a:custGeom>
          <a:noFill/>
          <a:ln w="51561">
            <a:solidFill>
              <a:srgbClr val="612322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ar-IQ"/>
          </a:p>
        </p:txBody>
      </p:sp>
      <p:sp>
        <p:nvSpPr>
          <p:cNvPr id="5124" name="object 4"/>
          <p:cNvSpPr>
            <a:spLocks/>
          </p:cNvSpPr>
          <p:nvPr/>
        </p:nvSpPr>
        <p:spPr bwMode="auto">
          <a:xfrm>
            <a:off x="7316788" y="9261475"/>
            <a:ext cx="25400" cy="52388"/>
          </a:xfrm>
          <a:custGeom>
            <a:avLst/>
            <a:gdLst/>
            <a:ahLst/>
            <a:cxnLst>
              <a:cxn ang="0">
                <a:pos x="12953" y="0"/>
              </a:cxn>
              <a:cxn ang="0">
                <a:pos x="12953" y="53339"/>
              </a:cxn>
            </a:cxnLst>
            <a:rect l="0" t="0" r="r" b="b"/>
            <a:pathLst>
              <a:path w="26034" h="53340">
                <a:moveTo>
                  <a:pt x="12953" y="0"/>
                </a:moveTo>
                <a:lnTo>
                  <a:pt x="12953" y="53339"/>
                </a:lnTo>
              </a:path>
            </a:pathLst>
          </a:custGeom>
          <a:noFill/>
          <a:ln w="27177">
            <a:solidFill>
              <a:srgbClr val="612322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ar-IQ"/>
          </a:p>
        </p:txBody>
      </p:sp>
      <p:sp>
        <p:nvSpPr>
          <p:cNvPr id="5125" name="object 5"/>
          <p:cNvSpPr>
            <a:spLocks/>
          </p:cNvSpPr>
          <p:nvPr/>
        </p:nvSpPr>
        <p:spPr bwMode="auto">
          <a:xfrm>
            <a:off x="5710238" y="9261475"/>
            <a:ext cx="12700" cy="52388"/>
          </a:xfrm>
          <a:custGeom>
            <a:avLst/>
            <a:gdLst/>
            <a:ahLst/>
            <a:cxnLst>
              <a:cxn ang="0">
                <a:pos x="6095" y="0"/>
              </a:cxn>
              <a:cxn ang="0">
                <a:pos x="6095" y="53339"/>
              </a:cxn>
            </a:cxnLst>
            <a:rect l="0" t="0" r="r" b="b"/>
            <a:pathLst>
              <a:path w="12700" h="53340">
                <a:moveTo>
                  <a:pt x="6095" y="0"/>
                </a:moveTo>
                <a:lnTo>
                  <a:pt x="6095" y="53339"/>
                </a:lnTo>
              </a:path>
            </a:pathLst>
          </a:custGeom>
          <a:noFill/>
          <a:ln w="13461">
            <a:solidFill>
              <a:srgbClr val="612322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ar-IQ"/>
          </a:p>
        </p:txBody>
      </p:sp>
      <p:sp>
        <p:nvSpPr>
          <p:cNvPr id="8" name="object 8"/>
          <p:cNvSpPr>
            <a:spLocks noGrp="1"/>
          </p:cNvSpPr>
          <p:nvPr>
            <p:ph type="ftr" sz="quarter" idx="10"/>
          </p:nvPr>
        </p:nvSpPr>
        <p:spPr/>
        <p:txBody>
          <a:bodyPr vert="horz" rtlCol="0"/>
          <a:lstStyle/>
          <a:p>
            <a:pPr>
              <a:defRPr/>
            </a:pPr>
            <a:r>
              <a:t>D</a:t>
            </a:r>
            <a:r>
              <a:rPr spc="5"/>
              <a:t>i</a:t>
            </a:r>
            <a:r>
              <a:t>r</a:t>
            </a:r>
            <a:r>
              <a:rPr spc="-15"/>
              <a:t>e</a:t>
            </a:r>
            <a:r>
              <a:t>c</a:t>
            </a:r>
            <a:r>
              <a:rPr spc="-5"/>
              <a:t>tora</a:t>
            </a:r>
            <a:r>
              <a:rPr spc="-15"/>
              <a:t>t</a:t>
            </a:r>
            <a:r>
              <a:t>e</a:t>
            </a:r>
            <a:r>
              <a:rPr spc="-35">
                <a:latin typeface="Times New Roman"/>
                <a:cs typeface="Times New Roman"/>
              </a:rPr>
              <a:t> </a:t>
            </a:r>
            <a:r>
              <a:t>of</a:t>
            </a:r>
            <a:r>
              <a:rPr spc="-35">
                <a:latin typeface="Times New Roman"/>
                <a:cs typeface="Times New Roman"/>
              </a:rPr>
              <a:t> </a:t>
            </a:r>
            <a:r>
              <a:rPr spc="-5"/>
              <a:t>Q</a:t>
            </a:r>
            <a:r>
              <a:rPr spc="-15"/>
              <a:t>u</a:t>
            </a:r>
            <a:r>
              <a:rPr spc="-5"/>
              <a:t>al</a:t>
            </a:r>
            <a:r>
              <a:rPr spc="5"/>
              <a:t>i</a:t>
            </a:r>
            <a:r>
              <a:rPr spc="-5"/>
              <a:t>t</a:t>
            </a:r>
            <a:r>
              <a:t>y</a:t>
            </a:r>
            <a:r>
              <a:rPr spc="-40">
                <a:latin typeface="Times New Roman"/>
                <a:cs typeface="Times New Roman"/>
              </a:rPr>
              <a:t> </a:t>
            </a:r>
            <a:r>
              <a:rPr spc="-10"/>
              <a:t>Ass</a:t>
            </a:r>
            <a:r>
              <a:rPr spc="-5"/>
              <a:t>uran</a:t>
            </a:r>
            <a:r>
              <a:t>ce</a:t>
            </a:r>
            <a:r>
              <a:rPr spc="-35">
                <a:latin typeface="Times New Roman"/>
                <a:cs typeface="Times New Roman"/>
              </a:rPr>
              <a:t> </a:t>
            </a:r>
            <a:r>
              <a:rPr spc="-5"/>
              <a:t>an</a:t>
            </a:r>
            <a:r>
              <a:t>d</a:t>
            </a:r>
            <a:r>
              <a:rPr spc="-35">
                <a:latin typeface="Times New Roman"/>
                <a:cs typeface="Times New Roman"/>
              </a:rPr>
              <a:t> </a:t>
            </a:r>
            <a:r>
              <a:rPr spc="-20"/>
              <a:t>A</a:t>
            </a:r>
            <a:r>
              <a:t>cc</a:t>
            </a:r>
            <a:r>
              <a:rPr spc="-15"/>
              <a:t>r</a:t>
            </a:r>
            <a:r>
              <a:t>edi</a:t>
            </a:r>
            <a:r>
              <a:rPr spc="-15"/>
              <a:t>t</a:t>
            </a:r>
            <a:r>
              <a:rPr spc="-5"/>
              <a:t>at</a:t>
            </a:r>
            <a:r>
              <a:t>ion</a:t>
            </a:r>
          </a:p>
        </p:txBody>
      </p:sp>
      <p:sp>
        <p:nvSpPr>
          <p:cNvPr id="9" name="object 9"/>
          <p:cNvSpPr>
            <a:spLocks noGrp="1"/>
          </p:cNvSpPr>
          <p:nvPr>
            <p:ph type="dt" sz="quarter" idx="11"/>
          </p:nvPr>
        </p:nvSpPr>
        <p:spPr/>
        <p:txBody>
          <a:bodyPr vert="horz" rtlCol="0"/>
          <a:lstStyle/>
          <a:p>
            <a:pPr>
              <a:defRPr/>
            </a:pPr>
            <a:r>
              <a:t>Ώ</a:t>
            </a:r>
            <a:r>
              <a:rPr spc="-15"/>
              <a:t>و</a:t>
            </a:r>
            <a:r>
              <a:rPr spc="-5"/>
              <a:t>ڕ</a:t>
            </a:r>
            <a:r>
              <a:rPr spc="-405"/>
              <a:t>ێ</a:t>
            </a:r>
            <a:r>
              <a:rPr spc="95"/>
              <a:t>و</a:t>
            </a:r>
            <a:r>
              <a:rPr spc="75"/>
              <a:t>ه</a:t>
            </a:r>
            <a:r>
              <a:rPr spc="-30"/>
              <a:t>Ώ</a:t>
            </a:r>
            <a:r>
              <a:rPr spc="-15"/>
              <a:t>و</a:t>
            </a:r>
            <a:r>
              <a:rPr spc="-5"/>
              <a:t>ر</a:t>
            </a:r>
            <a:r>
              <a:rPr spc="-555"/>
              <a:t>Ύ</a:t>
            </a:r>
            <a:r>
              <a:rPr spc="-440"/>
              <a:t>ی</a:t>
            </a:r>
            <a:r>
              <a:rPr spc="-5"/>
              <a:t>و</a:t>
            </a:r>
            <a:r>
              <a:rPr spc="-220"/>
              <a:t>ت</a:t>
            </a:r>
            <a:r>
              <a:rPr spc="-190"/>
              <a:t>یدڵ</a:t>
            </a:r>
            <a:r>
              <a:rPr spc="-235"/>
              <a:t>Ϩ</a:t>
            </a:r>
            <a:r>
              <a:rPr spc="-405"/>
              <a:t>ی</a:t>
            </a:r>
            <a:r>
              <a:rPr spc="-555"/>
              <a:t>Ύ</a:t>
            </a:r>
            <a:r>
              <a:rPr spc="-440"/>
              <a:t>ی</a:t>
            </a:r>
            <a:r>
              <a:rPr spc="-395"/>
              <a:t>ی</a:t>
            </a:r>
            <a:r>
              <a:rPr spc="-5"/>
              <a:t>جۆ</a:t>
            </a:r>
            <a:r>
              <a:rPr spc="0"/>
              <a:t>ر</a:t>
            </a:r>
            <a:r>
              <a:rPr spc="-405"/>
              <a:t>ی</a:t>
            </a:r>
            <a:r>
              <a:rPr spc="-5"/>
              <a:t>و</a:t>
            </a:r>
            <a:r>
              <a:rPr spc="-155"/>
              <a:t>م</a:t>
            </a:r>
            <a:r>
              <a:rPr spc="-330"/>
              <a:t>ت</a:t>
            </a:r>
            <a:r>
              <a:rPr spc="50"/>
              <a:t>م</a:t>
            </a:r>
            <a:r>
              <a:rPr spc="-535"/>
              <a:t>Ύ</a:t>
            </a:r>
            <a:r>
              <a:rPr spc="-340"/>
              <a:t>ن</a:t>
            </a:r>
            <a:r>
              <a:rPr spc="-165"/>
              <a:t>وبو</a:t>
            </a:r>
            <a:r>
              <a:rPr spc="-40"/>
              <a:t>خ</a:t>
            </a:r>
            <a:r>
              <a:rPr spc="-395"/>
              <a:t>ش</a:t>
            </a:r>
            <a:r>
              <a:rPr spc="-315"/>
              <a:t>ی</a:t>
            </a:r>
            <a:r>
              <a:rPr spc="-285"/>
              <a:t>ن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44500" y="406400"/>
            <a:ext cx="2960688" cy="1651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100" dirty="0">
                <a:latin typeface="Calibri"/>
                <a:cs typeface="Calibri"/>
              </a:rPr>
              <a:t>Mi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str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Hi</a:t>
            </a:r>
            <a:r>
              <a:rPr sz="1100" spc="-10" dirty="0">
                <a:latin typeface="Calibri"/>
                <a:cs typeface="Calibri"/>
              </a:rPr>
              <a:t>g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Ed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cat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Sc</a:t>
            </a:r>
            <a:r>
              <a:rPr sz="1100" dirty="0">
                <a:latin typeface="Calibri"/>
                <a:cs typeface="Calibri"/>
              </a:rPr>
              <a:t>ient</a:t>
            </a:r>
            <a:r>
              <a:rPr sz="1100" spc="-5" dirty="0">
                <a:latin typeface="Calibri"/>
                <a:cs typeface="Calibri"/>
              </a:rPr>
              <a:t>ifi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esea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ch</a:t>
            </a:r>
            <a:endParaRPr sz="1100">
              <a:latin typeface="Calibri"/>
              <a:cs typeface="Calibri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85763" y="566738"/>
          <a:ext cx="6929437" cy="8746809"/>
        </p:xfrm>
        <a:graphic>
          <a:graphicData uri="http://schemas.openxmlformats.org/drawingml/2006/table">
            <a:tbl>
              <a:tblPr/>
              <a:tblGrid>
                <a:gridCol w="5327650"/>
                <a:gridCol w="1601787"/>
              </a:tblGrid>
              <a:tr h="1122363">
                <a:tc gridSpan="2">
                  <a:txBody>
                    <a:bodyPr/>
                    <a:lstStyle/>
                    <a:p>
                      <a:pPr marL="65088" marR="0" lvl="0" indent="0" algn="l" defTabSz="914400" rtl="0" eaLnBrk="1" fontAlgn="base" latinLnBrk="0" hangingPunct="1">
                        <a:lnSpc>
                          <a:spcPts val="13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-Second,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(60%)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mark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based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final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examination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that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comprehensive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for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whole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study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material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reviewed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during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academic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year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usually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occurs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during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month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June</a:t>
                      </a:r>
                    </a:p>
                    <a:p>
                      <a:pPr marL="65088" marR="0" lvl="0" indent="0" algn="l" defTabSz="914400" rtl="0" eaLnBrk="1" fontAlgn="base" latinLnBrk="0" hangingPunct="1">
                        <a:lnSpc>
                          <a:spcPct val="97000"/>
                        </a:lnSpc>
                        <a:spcBef>
                          <a:spcPts val="2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evaluation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process,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students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could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secure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minimum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(50%),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are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given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chance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repeat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final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exam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September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should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able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equal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exceed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(50%)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limit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otherwise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will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have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repeat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this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subject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during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next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academic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year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did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contradict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with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administrative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regulations.</a:t>
                      </a:r>
                    </a:p>
                  </a:txBody>
                  <a:tcPr marL="0" marR="0" marT="0" marB="0" horzOverflow="overflow">
                    <a:lnL w="507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7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3460750">
                <a:tc gridSpan="2">
                  <a:txBody>
                    <a:bodyPr/>
                    <a:lstStyle/>
                    <a:p>
                      <a:pPr marL="333375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 startAt="15"/>
                        <a:tabLst>
                          <a:tab pos="333375" algn="l"/>
                        </a:tabLst>
                      </a:pP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Student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learning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outcome:</a:t>
                      </a:r>
                      <a:endParaRPr kumimoji="0" lang="ar-IQ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333375" marR="0" lvl="0" indent="-266700" algn="l" defTabSz="914400" rtl="0" eaLnBrk="1" fontAlgn="base" latinLnBrk="0" hangingPunct="1">
                        <a:lnSpc>
                          <a:spcPts val="1425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3375" algn="l"/>
                        </a:tabLst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mechanics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materials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course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one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core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courses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for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students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mechanical,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civil,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aerospace,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metallurgical,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ceramic,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geotechnical,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architectural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engineering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programs.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course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also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included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architecture,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engineering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mechanics,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engineering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physics,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engineering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management,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engineering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technology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curricula.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This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course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provides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comprehensive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coverage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important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topics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strength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materials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with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emphasis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problem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solving,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applications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design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mechanical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devices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systems,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Our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student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outcomes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are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what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students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are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expected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know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able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time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their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graduation:</a:t>
                      </a:r>
                    </a:p>
                    <a:p>
                      <a:pPr marL="523875" marR="0" lvl="1" indent="-228600" algn="l" defTabSz="914400" rtl="0" eaLnBrk="1" fontAlgn="base" latinLnBrk="0" hangingPunct="1">
                        <a:lnSpc>
                          <a:spcPts val="1313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33375" algn="l"/>
                        </a:tabLst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ability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design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systems,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components,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processes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for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broadly-defined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engineering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technology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problems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appropriate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program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educational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objectives;</a:t>
                      </a:r>
                    </a:p>
                    <a:p>
                      <a:pPr marL="523875" marR="0" lvl="1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33375" algn="l"/>
                        </a:tabLst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ability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function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effectively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member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leader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technical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team;</a:t>
                      </a:r>
                    </a:p>
                    <a:p>
                      <a:pPr marL="523875" marR="0" lvl="1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33375" algn="l"/>
                        </a:tabLst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ability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design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conduct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experiments,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well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analyze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interpret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data</a:t>
                      </a:r>
                    </a:p>
                    <a:p>
                      <a:pPr marL="523875" marR="0" lvl="1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33375" algn="l"/>
                        </a:tabLst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ability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function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multi-disciplinary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teams</a:t>
                      </a:r>
                    </a:p>
                    <a:p>
                      <a:pPr marL="523875" marR="0" lvl="1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8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33375" algn="l"/>
                        </a:tabLst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ability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identify,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formulate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solve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engineering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problems</a:t>
                      </a:r>
                    </a:p>
                    <a:p>
                      <a:pPr marL="523875" marR="0" lvl="1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8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33375" algn="l"/>
                        </a:tabLst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understanding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professional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ethical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responsibility</a:t>
                      </a:r>
                    </a:p>
                    <a:p>
                      <a:pPr marL="523875" marR="0" lvl="1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33375" algn="l"/>
                        </a:tabLst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ability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communicate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effectively</a:t>
                      </a:r>
                    </a:p>
                    <a:p>
                      <a:pPr marL="523875" marR="0" lvl="1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33375" algn="l"/>
                        </a:tabLst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recognition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need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for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ability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engage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life-long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learning</a:t>
                      </a:r>
                    </a:p>
                    <a:p>
                      <a:pPr marL="523875" marR="0" lvl="1" indent="-228600" algn="l" defTabSz="914400" rtl="0" eaLnBrk="1" fontAlgn="base" latinLnBrk="0" hangingPunct="1">
                        <a:lnSpc>
                          <a:spcPts val="1313"/>
                        </a:lnSpc>
                        <a:spcBef>
                          <a:spcPts val="438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33375" algn="l"/>
                        </a:tabLst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ability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use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techniques,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skills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modern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engineering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tools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necessary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for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engineering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practice</a:t>
                      </a:r>
                    </a:p>
                  </a:txBody>
                  <a:tcPr marL="0" marR="0" marT="0" marB="0" horzOverflow="overflow">
                    <a:lnL w="507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7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7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3432175">
                <a:tc gridSpan="2"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16.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Course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Reading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List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References:</a:t>
                      </a:r>
                      <a:endParaRPr kumimoji="0" lang="ar-IQ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66675" marR="0" lvl="0" indent="0" algn="l" defTabSz="914400" rtl="0" eaLnBrk="1" fontAlgn="base" latinLnBrk="0" hangingPunct="1">
                        <a:lnSpc>
                          <a:spcPts val="1325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▪"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Text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books</a:t>
                      </a:r>
                      <a:r>
                        <a:rPr kumimoji="0" lang="ar-IQ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: 1. R. C. Hibbeler,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Mechanics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Materials,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(6th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Edition)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.The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book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available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for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all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students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Department.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Please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note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all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homework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problems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reading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assignments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are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from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this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book.</a:t>
                      </a:r>
                    </a:p>
                    <a:p>
                      <a:pPr marL="66675" marR="0" lvl="0" indent="0" algn="l" defTabSz="914400" rtl="0" eaLnBrk="1" fontAlgn="base" latinLnBrk="0" hangingPunct="1">
                        <a:lnSpc>
                          <a:spcPts val="1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Pytel Andrew, Jaan Kiusalaas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.,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Mechanics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Materials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Second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Edition</a:t>
                      </a:r>
                    </a:p>
                    <a:p>
                      <a:pPr marL="666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r>
                        <a:rPr kumimoji="0" lang="ar-IQ" sz="11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. Ferdinand P Beer, E Russell Johnston, Jr. John T Dewolf</a:t>
                      </a: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.</a:t>
                      </a: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Mechanics</a:t>
                      </a: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Materials,</a:t>
                      </a: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r>
                        <a:rPr kumimoji="0" lang="ar-IQ" sz="1500" b="0" i="0" u="none" strike="noStrike" cap="none" normalizeH="0" baseline="2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</a:t>
                      </a:r>
                      <a:r>
                        <a:rPr kumimoji="0" lang="ar-IQ" sz="1500" b="0" i="0" u="none" strike="noStrike" cap="none" normalizeH="0" baseline="2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Edition.</a:t>
                      </a:r>
                    </a:p>
                    <a:p>
                      <a:pPr marL="666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All</a:t>
                      </a: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students</a:t>
                      </a: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can</a:t>
                      </a: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have</a:t>
                      </a: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References</a:t>
                      </a: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as</a:t>
                      </a: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pdf</a:t>
                      </a: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e-book.</a:t>
                      </a:r>
                    </a:p>
                    <a:p>
                      <a:pPr marL="666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6675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core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material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course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consists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above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books,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articles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from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media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internet,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lecture's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notes.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Video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Flashes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used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illustrate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topics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examples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each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lecture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hlinkClick r:id="rId3"/>
                        </a:rPr>
                        <a:t>http://web.mst.edu/~mecmovie/</a:t>
                      </a: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66675" marR="0" lvl="0" indent="0" algn="l" defTabSz="914400" rtl="0" eaLnBrk="1" fontAlgn="base" latinLnBrk="0" hangingPunct="1">
                        <a:lnSpc>
                          <a:spcPts val="1325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students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will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able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use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software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program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solve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problems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&amp;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able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make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problems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themselves.</a:t>
                      </a:r>
                    </a:p>
                    <a:p>
                      <a:pPr marL="66675" marR="0" lvl="0" indent="0" algn="l" defTabSz="914400" rtl="0" eaLnBrk="1" fontAlgn="base" latinLnBrk="0" hangingPunct="1">
                        <a:lnSpc>
                          <a:spcPts val="1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hlinkClick r:id="rId4"/>
                        </a:rPr>
                        <a:t>http://www.mdsolids.com/</a:t>
                      </a: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666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66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66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66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17.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Topics: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	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Lecturer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:Shereen Amin Abdulrahman</a:t>
                      </a:r>
                    </a:p>
                  </a:txBody>
                  <a:tcPr marL="0" marR="0" marT="0" marB="0" horzOverflow="overflow">
                    <a:lnL w="507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7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10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379413">
                <a:tc>
                  <a:txBody>
                    <a:bodyPr/>
                    <a:lstStyle/>
                    <a:p>
                      <a:pPr marL="650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Types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loading,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types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stresses,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Stress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&amp;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strain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Shear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force,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shear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stress,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shear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strain.</a:t>
                      </a:r>
                    </a:p>
                  </a:txBody>
                  <a:tcPr marL="0" marR="0" marT="0" marB="0" horzOverflow="overflow">
                    <a:lnL w="507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10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71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October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2017</a:t>
                      </a: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10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650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Stress-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strain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relation,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tensile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&amp;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compressive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stresses,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Elastic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limit,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Hook's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Law.</a:t>
                      </a:r>
                    </a:p>
                  </a:txBody>
                  <a:tcPr marL="0" marR="0" marT="0" marB="0" horzOverflow="overflow">
                    <a:lnL w="507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6400"/>
            <a:ext cx="2960688" cy="1651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100" dirty="0">
                <a:latin typeface="Calibri"/>
                <a:cs typeface="Calibri"/>
              </a:rPr>
              <a:t>Mi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str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Hi</a:t>
            </a:r>
            <a:r>
              <a:rPr sz="1100" spc="-10" dirty="0">
                <a:latin typeface="Calibri"/>
                <a:cs typeface="Calibri"/>
              </a:rPr>
              <a:t>g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Ed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cat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Sc</a:t>
            </a:r>
            <a:r>
              <a:rPr sz="1100" dirty="0">
                <a:latin typeface="Calibri"/>
                <a:cs typeface="Calibri"/>
              </a:rPr>
              <a:t>ient</a:t>
            </a:r>
            <a:r>
              <a:rPr sz="1100" spc="-5" dirty="0">
                <a:latin typeface="Calibri"/>
                <a:cs typeface="Calibri"/>
              </a:rPr>
              <a:t>ifi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esea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ch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147" name="object 3"/>
          <p:cNvSpPr>
            <a:spLocks/>
          </p:cNvSpPr>
          <p:nvPr/>
        </p:nvSpPr>
        <p:spPr bwMode="auto">
          <a:xfrm>
            <a:off x="5780088" y="3079750"/>
            <a:ext cx="5842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83691" y="0"/>
              </a:cxn>
            </a:cxnLst>
            <a:rect l="0" t="0" r="r" b="b"/>
            <a:pathLst>
              <a:path w="584200">
                <a:moveTo>
                  <a:pt x="0" y="0"/>
                </a:moveTo>
                <a:lnTo>
                  <a:pt x="583691" y="0"/>
                </a:lnTo>
              </a:path>
            </a:pathLst>
          </a:custGeom>
          <a:noFill/>
          <a:ln w="13461">
            <a:solidFill>
              <a:srgbClr val="0000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ar-IQ"/>
          </a:p>
        </p:txBody>
      </p:sp>
      <p:sp>
        <p:nvSpPr>
          <p:cNvPr id="6148" name="object 5"/>
          <p:cNvSpPr>
            <a:spLocks/>
          </p:cNvSpPr>
          <p:nvPr/>
        </p:nvSpPr>
        <p:spPr bwMode="auto">
          <a:xfrm>
            <a:off x="457200" y="9090025"/>
            <a:ext cx="6859588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859280" y="0"/>
              </a:cxn>
            </a:cxnLst>
            <a:rect l="0" t="0" r="r" b="b"/>
            <a:pathLst>
              <a:path w="6859270">
                <a:moveTo>
                  <a:pt x="0" y="0"/>
                </a:moveTo>
                <a:lnTo>
                  <a:pt x="6859280" y="0"/>
                </a:lnTo>
              </a:path>
            </a:pathLst>
          </a:custGeom>
          <a:noFill/>
          <a:ln w="54609">
            <a:solidFill>
              <a:srgbClr val="612322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ar-IQ"/>
          </a:p>
        </p:txBody>
      </p:sp>
      <p:sp>
        <p:nvSpPr>
          <p:cNvPr id="6149" name="object 6"/>
          <p:cNvSpPr>
            <a:spLocks/>
          </p:cNvSpPr>
          <p:nvPr/>
        </p:nvSpPr>
        <p:spPr bwMode="auto">
          <a:xfrm>
            <a:off x="6021388" y="9090025"/>
            <a:ext cx="254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5907" y="0"/>
              </a:cxn>
            </a:cxnLst>
            <a:rect l="0" t="0" r="r" b="b"/>
            <a:pathLst>
              <a:path w="26035">
                <a:moveTo>
                  <a:pt x="0" y="0"/>
                </a:moveTo>
                <a:lnTo>
                  <a:pt x="25907" y="0"/>
                </a:lnTo>
              </a:path>
            </a:pathLst>
          </a:custGeom>
          <a:noFill/>
          <a:ln w="27939">
            <a:solidFill>
              <a:srgbClr val="612322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ar-IQ"/>
          </a:p>
        </p:txBody>
      </p:sp>
      <p:sp>
        <p:nvSpPr>
          <p:cNvPr id="6150" name="object 7"/>
          <p:cNvSpPr>
            <a:spLocks/>
          </p:cNvSpPr>
          <p:nvPr/>
        </p:nvSpPr>
        <p:spPr bwMode="auto">
          <a:xfrm>
            <a:off x="6364288" y="9090025"/>
            <a:ext cx="127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191" y="0"/>
              </a:cxn>
            </a:cxnLst>
            <a:rect l="0" t="0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noFill/>
          <a:ln w="14223">
            <a:solidFill>
              <a:srgbClr val="612322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ar-IQ"/>
          </a:p>
        </p:txBody>
      </p:sp>
      <p:sp>
        <p:nvSpPr>
          <p:cNvPr id="6151" name="object 8"/>
          <p:cNvSpPr>
            <a:spLocks/>
          </p:cNvSpPr>
          <p:nvPr/>
        </p:nvSpPr>
        <p:spPr bwMode="auto">
          <a:xfrm>
            <a:off x="7323138" y="9090025"/>
            <a:ext cx="190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811" y="0"/>
              </a:cxn>
            </a:cxnLst>
            <a:rect l="0" t="0" r="r" b="b"/>
            <a:pathLst>
              <a:path w="20320">
                <a:moveTo>
                  <a:pt x="0" y="0"/>
                </a:moveTo>
                <a:lnTo>
                  <a:pt x="19811" y="0"/>
                </a:lnTo>
              </a:path>
            </a:pathLst>
          </a:custGeom>
          <a:noFill/>
          <a:ln w="15747">
            <a:solidFill>
              <a:srgbClr val="612322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ar-IQ"/>
          </a:p>
        </p:txBody>
      </p:sp>
      <p:sp>
        <p:nvSpPr>
          <p:cNvPr id="6152" name="object 9"/>
          <p:cNvSpPr>
            <a:spLocks/>
          </p:cNvSpPr>
          <p:nvPr/>
        </p:nvSpPr>
        <p:spPr bwMode="auto">
          <a:xfrm>
            <a:off x="450850" y="9063038"/>
            <a:ext cx="12700" cy="53975"/>
          </a:xfrm>
          <a:custGeom>
            <a:avLst/>
            <a:gdLst/>
            <a:ahLst/>
            <a:cxnLst>
              <a:cxn ang="0">
                <a:pos x="6095" y="0"/>
              </a:cxn>
              <a:cxn ang="0">
                <a:pos x="6095" y="53339"/>
              </a:cxn>
            </a:cxnLst>
            <a:rect l="0" t="0" r="r" b="b"/>
            <a:pathLst>
              <a:path w="12700" h="53340">
                <a:moveTo>
                  <a:pt x="6095" y="0"/>
                </a:moveTo>
                <a:lnTo>
                  <a:pt x="6095" y="53339"/>
                </a:lnTo>
              </a:path>
            </a:pathLst>
          </a:custGeom>
          <a:noFill/>
          <a:ln w="13461">
            <a:solidFill>
              <a:srgbClr val="612322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ar-IQ"/>
          </a:p>
        </p:txBody>
      </p:sp>
      <p:sp>
        <p:nvSpPr>
          <p:cNvPr id="6153" name="object 10"/>
          <p:cNvSpPr>
            <a:spLocks/>
          </p:cNvSpPr>
          <p:nvPr/>
        </p:nvSpPr>
        <p:spPr bwMode="auto">
          <a:xfrm>
            <a:off x="5710238" y="9063038"/>
            <a:ext cx="12700" cy="53975"/>
          </a:xfrm>
          <a:custGeom>
            <a:avLst/>
            <a:gdLst/>
            <a:ahLst/>
            <a:cxnLst>
              <a:cxn ang="0">
                <a:pos x="6095" y="0"/>
              </a:cxn>
              <a:cxn ang="0">
                <a:pos x="6095" y="53339"/>
              </a:cxn>
            </a:cxnLst>
            <a:rect l="0" t="0" r="r" b="b"/>
            <a:pathLst>
              <a:path w="12700" h="53340">
                <a:moveTo>
                  <a:pt x="6095" y="0"/>
                </a:moveTo>
                <a:lnTo>
                  <a:pt x="6095" y="53339"/>
                </a:lnTo>
              </a:path>
            </a:pathLst>
          </a:custGeom>
          <a:noFill/>
          <a:ln w="13461">
            <a:solidFill>
              <a:srgbClr val="612322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ar-IQ"/>
          </a:p>
        </p:txBody>
      </p:sp>
      <p:sp>
        <p:nvSpPr>
          <p:cNvPr id="6154" name="object 11"/>
          <p:cNvSpPr>
            <a:spLocks/>
          </p:cNvSpPr>
          <p:nvPr/>
        </p:nvSpPr>
        <p:spPr bwMode="auto">
          <a:xfrm>
            <a:off x="7246938" y="9063038"/>
            <a:ext cx="12700" cy="53975"/>
          </a:xfrm>
          <a:custGeom>
            <a:avLst/>
            <a:gdLst/>
            <a:ahLst/>
            <a:cxnLst>
              <a:cxn ang="0">
                <a:pos x="6095" y="0"/>
              </a:cxn>
              <a:cxn ang="0">
                <a:pos x="6095" y="53339"/>
              </a:cxn>
            </a:cxnLst>
            <a:rect l="0" t="0" r="r" b="b"/>
            <a:pathLst>
              <a:path w="12700" h="53340">
                <a:moveTo>
                  <a:pt x="6095" y="0"/>
                </a:moveTo>
                <a:lnTo>
                  <a:pt x="6095" y="53339"/>
                </a:lnTo>
              </a:path>
            </a:pathLst>
          </a:custGeom>
          <a:noFill/>
          <a:ln w="13461">
            <a:solidFill>
              <a:srgbClr val="612322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ar-IQ"/>
          </a:p>
        </p:txBody>
      </p:sp>
      <p:sp>
        <p:nvSpPr>
          <p:cNvPr id="12" name="object 12"/>
          <p:cNvSpPr txBox="1"/>
          <p:nvPr/>
        </p:nvSpPr>
        <p:spPr>
          <a:xfrm>
            <a:off x="444500" y="9132888"/>
            <a:ext cx="3057525" cy="16668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100" dirty="0">
                <a:latin typeface="Cambria"/>
                <a:cs typeface="Cambria"/>
              </a:rPr>
              <a:t>D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dirty="0">
                <a:latin typeface="Cambria"/>
                <a:cs typeface="Cambria"/>
              </a:rPr>
              <a:t>r</a:t>
            </a:r>
            <a:r>
              <a:rPr sz="1100" spc="-15" dirty="0">
                <a:latin typeface="Cambria"/>
                <a:cs typeface="Cambria"/>
              </a:rPr>
              <a:t>e</a:t>
            </a:r>
            <a:r>
              <a:rPr sz="1100" dirty="0">
                <a:latin typeface="Cambria"/>
                <a:cs typeface="Cambria"/>
              </a:rPr>
              <a:t>c</a:t>
            </a:r>
            <a:r>
              <a:rPr sz="1100" spc="-5" dirty="0">
                <a:latin typeface="Cambria"/>
                <a:cs typeface="Cambria"/>
              </a:rPr>
              <a:t>tora</a:t>
            </a:r>
            <a:r>
              <a:rPr sz="1100" spc="-15" dirty="0">
                <a:latin typeface="Cambria"/>
                <a:cs typeface="Cambria"/>
              </a:rPr>
              <a:t>t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mbria"/>
                <a:cs typeface="Cambria"/>
              </a:rPr>
              <a:t>of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mbria"/>
                <a:cs typeface="Cambria"/>
              </a:rPr>
              <a:t>Q</a:t>
            </a:r>
            <a:r>
              <a:rPr sz="1100" spc="-15" dirty="0">
                <a:latin typeface="Cambria"/>
                <a:cs typeface="Cambria"/>
              </a:rPr>
              <a:t>u</a:t>
            </a:r>
            <a:r>
              <a:rPr sz="1100" spc="-5" dirty="0">
                <a:latin typeface="Cambria"/>
                <a:cs typeface="Cambria"/>
              </a:rPr>
              <a:t>al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spc="-5" dirty="0">
                <a:latin typeface="Cambria"/>
                <a:cs typeface="Cambria"/>
              </a:rPr>
              <a:t>t</a:t>
            </a:r>
            <a:r>
              <a:rPr sz="1100" dirty="0">
                <a:latin typeface="Cambria"/>
                <a:cs typeface="Cambria"/>
              </a:rPr>
              <a:t>y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mbria"/>
                <a:cs typeface="Cambria"/>
              </a:rPr>
              <a:t>Ass</a:t>
            </a:r>
            <a:r>
              <a:rPr sz="1100" spc="-5" dirty="0">
                <a:latin typeface="Cambria"/>
                <a:cs typeface="Cambria"/>
              </a:rPr>
              <a:t>uran</a:t>
            </a:r>
            <a:r>
              <a:rPr sz="1100" dirty="0">
                <a:latin typeface="Cambria"/>
                <a:cs typeface="Cambria"/>
              </a:rPr>
              <a:t>ce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mbria"/>
                <a:cs typeface="Cambria"/>
              </a:rPr>
              <a:t>an</a:t>
            </a:r>
            <a:r>
              <a:rPr sz="1100" dirty="0">
                <a:latin typeface="Cambria"/>
                <a:cs typeface="Cambria"/>
              </a:rPr>
              <a:t>d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Cambria"/>
                <a:cs typeface="Cambria"/>
              </a:rPr>
              <a:t>A</a:t>
            </a:r>
            <a:r>
              <a:rPr sz="1100" dirty="0">
                <a:latin typeface="Cambria"/>
                <a:cs typeface="Cambria"/>
              </a:rPr>
              <a:t>cc</a:t>
            </a:r>
            <a:r>
              <a:rPr sz="1100" spc="-15" dirty="0">
                <a:latin typeface="Cambria"/>
                <a:cs typeface="Cambria"/>
              </a:rPr>
              <a:t>r</a:t>
            </a:r>
            <a:r>
              <a:rPr sz="1100" dirty="0">
                <a:latin typeface="Cambria"/>
                <a:cs typeface="Cambria"/>
              </a:rPr>
              <a:t>edi</a:t>
            </a:r>
            <a:r>
              <a:rPr sz="1100" spc="-15" dirty="0">
                <a:latin typeface="Cambria"/>
                <a:cs typeface="Cambria"/>
              </a:rPr>
              <a:t>t</a:t>
            </a:r>
            <a:r>
              <a:rPr sz="1100" spc="-5" dirty="0">
                <a:latin typeface="Cambria"/>
                <a:cs typeface="Cambria"/>
              </a:rPr>
              <a:t>at</a:t>
            </a:r>
            <a:r>
              <a:rPr sz="1100" dirty="0">
                <a:latin typeface="Cambria"/>
                <a:cs typeface="Cambria"/>
              </a:rPr>
              <a:t>ion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48100" y="9134475"/>
            <a:ext cx="2019300" cy="1651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100" spc="-35" dirty="0">
                <a:latin typeface="Times New Roman"/>
                <a:cs typeface="Times New Roman"/>
              </a:rPr>
              <a:t>Ώ</a:t>
            </a:r>
            <a:r>
              <a:rPr sz="1100" spc="-15" dirty="0">
                <a:latin typeface="Times New Roman"/>
                <a:cs typeface="Times New Roman"/>
              </a:rPr>
              <a:t>و</a:t>
            </a:r>
            <a:r>
              <a:rPr sz="1100" spc="-190" dirty="0">
                <a:latin typeface="Times New Roman"/>
                <a:cs typeface="Times New Roman"/>
              </a:rPr>
              <a:t>ڕ</a:t>
            </a:r>
            <a:r>
              <a:rPr sz="1100" spc="-260" dirty="0">
                <a:latin typeface="Times New Roman"/>
                <a:cs typeface="Times New Roman"/>
              </a:rPr>
              <a:t>ێ</a:t>
            </a:r>
            <a:r>
              <a:rPr sz="1100" spc="90" dirty="0">
                <a:latin typeface="Times New Roman"/>
                <a:cs typeface="Times New Roman"/>
              </a:rPr>
              <a:t>وه</a:t>
            </a:r>
            <a:r>
              <a:rPr sz="1100" spc="-35" dirty="0">
                <a:latin typeface="Times New Roman"/>
                <a:cs typeface="Times New Roman"/>
              </a:rPr>
              <a:t>Ώ</a:t>
            </a:r>
            <a:r>
              <a:rPr sz="1100" spc="-15" dirty="0">
                <a:latin typeface="Times New Roman"/>
                <a:cs typeface="Times New Roman"/>
              </a:rPr>
              <a:t>و</a:t>
            </a:r>
            <a:r>
              <a:rPr sz="1100" spc="-370" dirty="0">
                <a:latin typeface="Times New Roman"/>
                <a:cs typeface="Times New Roman"/>
              </a:rPr>
              <a:t>رΎی</a:t>
            </a:r>
            <a:r>
              <a:rPr sz="1100" dirty="0">
                <a:latin typeface="Times New Roman"/>
                <a:cs typeface="Times New Roman"/>
              </a:rPr>
              <a:t>و</a:t>
            </a:r>
            <a:r>
              <a:rPr sz="1100" spc="-229" dirty="0">
                <a:latin typeface="Times New Roman"/>
                <a:cs typeface="Times New Roman"/>
              </a:rPr>
              <a:t>ت</a:t>
            </a:r>
            <a:r>
              <a:rPr sz="1100" spc="-215" dirty="0">
                <a:latin typeface="Times New Roman"/>
                <a:cs typeface="Times New Roman"/>
              </a:rPr>
              <a:t>ی</a:t>
            </a:r>
            <a:r>
              <a:rPr sz="1100" spc="-200" dirty="0">
                <a:latin typeface="Times New Roman"/>
                <a:cs typeface="Times New Roman"/>
              </a:rPr>
              <a:t>دڵ</a:t>
            </a:r>
            <a:r>
              <a:rPr sz="1100" spc="-270" dirty="0">
                <a:latin typeface="Times New Roman"/>
                <a:cs typeface="Times New Roman"/>
              </a:rPr>
              <a:t>Ϩ</a:t>
            </a:r>
            <a:r>
              <a:rPr sz="1100" spc="-434" dirty="0">
                <a:latin typeface="Times New Roman"/>
                <a:cs typeface="Times New Roman"/>
              </a:rPr>
              <a:t>ی</a:t>
            </a:r>
            <a:r>
              <a:rPr sz="1100" spc="-615" dirty="0">
                <a:latin typeface="Times New Roman"/>
                <a:cs typeface="Times New Roman"/>
              </a:rPr>
              <a:t>Ύ</a:t>
            </a:r>
            <a:r>
              <a:rPr sz="1100" spc="-490" dirty="0">
                <a:latin typeface="Times New Roman"/>
                <a:cs typeface="Times New Roman"/>
              </a:rPr>
              <a:t>ی</a:t>
            </a:r>
            <a:r>
              <a:rPr sz="1100" spc="-445" dirty="0">
                <a:latin typeface="Times New Roman"/>
                <a:cs typeface="Times New Roman"/>
              </a:rPr>
              <a:t>ی</a:t>
            </a:r>
            <a:r>
              <a:rPr sz="1100" dirty="0">
                <a:latin typeface="Times New Roman"/>
                <a:cs typeface="Times New Roman"/>
              </a:rPr>
              <a:t>جۆ</a:t>
            </a:r>
            <a:r>
              <a:rPr sz="1100" spc="-190" dirty="0">
                <a:latin typeface="Times New Roman"/>
                <a:cs typeface="Times New Roman"/>
              </a:rPr>
              <a:t>ر</a:t>
            </a:r>
            <a:r>
              <a:rPr sz="1100" spc="-254" dirty="0">
                <a:latin typeface="Times New Roman"/>
                <a:cs typeface="Times New Roman"/>
              </a:rPr>
              <a:t>ی</a:t>
            </a:r>
            <a:r>
              <a:rPr sz="1100" dirty="0">
                <a:latin typeface="Times New Roman"/>
                <a:cs typeface="Times New Roman"/>
              </a:rPr>
              <a:t>و</a:t>
            </a:r>
            <a:r>
              <a:rPr sz="1100" spc="-170" dirty="0">
                <a:latin typeface="Times New Roman"/>
                <a:cs typeface="Times New Roman"/>
              </a:rPr>
              <a:t>م</a:t>
            </a:r>
            <a:r>
              <a:rPr sz="1100" spc="-365" dirty="0">
                <a:latin typeface="Times New Roman"/>
                <a:cs typeface="Times New Roman"/>
              </a:rPr>
              <a:t>ت</a:t>
            </a:r>
            <a:r>
              <a:rPr sz="1100" spc="-175" dirty="0">
                <a:latin typeface="Times New Roman"/>
                <a:cs typeface="Times New Roman"/>
              </a:rPr>
              <a:t>م</a:t>
            </a:r>
            <a:r>
              <a:rPr sz="1100" spc="-420" dirty="0">
                <a:latin typeface="Times New Roman"/>
                <a:cs typeface="Times New Roman"/>
              </a:rPr>
              <a:t>Ύ</a:t>
            </a:r>
            <a:r>
              <a:rPr sz="1100" spc="-325" dirty="0">
                <a:latin typeface="Times New Roman"/>
                <a:cs typeface="Times New Roman"/>
              </a:rPr>
              <a:t>ن</a:t>
            </a:r>
            <a:r>
              <a:rPr sz="1100" spc="-175" dirty="0">
                <a:latin typeface="Times New Roman"/>
                <a:cs typeface="Times New Roman"/>
              </a:rPr>
              <a:t>وبو</a:t>
            </a:r>
            <a:r>
              <a:rPr sz="1100" spc="-50" dirty="0">
                <a:latin typeface="Times New Roman"/>
                <a:cs typeface="Times New Roman"/>
              </a:rPr>
              <a:t>خ</a:t>
            </a:r>
            <a:r>
              <a:rPr sz="1100" spc="-425" dirty="0">
                <a:latin typeface="Times New Roman"/>
                <a:cs typeface="Times New Roman"/>
              </a:rPr>
              <a:t>ش</a:t>
            </a:r>
            <a:r>
              <a:rPr sz="1100" spc="-335" dirty="0">
                <a:latin typeface="Times New Roman"/>
                <a:cs typeface="Times New Roman"/>
              </a:rPr>
              <a:t>ی</a:t>
            </a:r>
            <a:r>
              <a:rPr sz="1100" spc="-315" dirty="0">
                <a:latin typeface="Times New Roman"/>
                <a:cs typeface="Times New Roman"/>
              </a:rPr>
              <a:t>ن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74650" y="561975"/>
          <a:ext cx="6946900" cy="8498851"/>
        </p:xfrm>
        <a:graphic>
          <a:graphicData uri="http://schemas.openxmlformats.org/drawingml/2006/table">
            <a:tbl>
              <a:tblPr/>
              <a:tblGrid>
                <a:gridCol w="5335588"/>
                <a:gridCol w="495300"/>
                <a:gridCol w="1116012"/>
              </a:tblGrid>
              <a:tr h="382588"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DuĐtile ŵaterials, Brittle ŵaterials, PoissoŶ’s Ratio, ŵodulus of elastiĐity, modulus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rigidity,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allowable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working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stress,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factor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safety.</a:t>
                      </a: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Percentage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reduction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area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,percentage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elongation,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deformation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due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self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weight,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bars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varying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sections,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Stresses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Oblique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Sections</a:t>
                      </a: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198438"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Mechanical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Properties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Materials</a:t>
                      </a: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198438"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Stress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compound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bars</a:t>
                      </a: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198438"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Statically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indeterminate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members</a:t>
                      </a: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1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November</a:t>
                      </a: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2017</a:t>
                      </a:r>
                      <a:endParaRPr kumimoji="0" lang="ar-IQ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201613"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Thermal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stresses.</a:t>
                      </a: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198438"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Strain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Energy,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Strain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Energy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due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shear.</a:t>
                      </a: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198438"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Torsion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circular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shafts-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solid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hollow.</a:t>
                      </a: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198438"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Power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Transmitted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Shaft,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shafts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sense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parallel.</a:t>
                      </a: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568325"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1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Types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Beams,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types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loading,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internal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forces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moment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beams,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resisting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shear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resisting,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S.F.)</a:t>
                      </a:r>
                      <a:r>
                        <a:rPr kumimoji="0" lang="ar-IQ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&amp;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(B.M.)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sign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convention.</a:t>
                      </a: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hlinkClick r:id="rId3"/>
                        </a:rPr>
                        <a:t>December</a:t>
                      </a: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 </a:t>
                      </a:r>
                      <a:r>
                        <a:rPr kumimoji="0" lang="ar-IQ" sz="1500" b="0" i="0" u="none" strike="noStrike" cap="none" normalizeH="0" baseline="-24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384175"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Graphical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construction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S.F.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B.M.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diagrams,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Section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method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for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point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loading,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UDL,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VDL,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External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moment</a:t>
                      </a: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260350">
                <a:tc rowSpan="2"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ts val="11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Bending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stress,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Theory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pure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Bending,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Assumptions,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neutral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surface,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Neutral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axis,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neutral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axis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,Section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modulus</a:t>
                      </a: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hlinkClick r:id="rId4"/>
                        </a:rPr>
                        <a:t>January</a:t>
                      </a: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 </a:t>
                      </a: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2018</a:t>
                      </a:r>
                      <a:endParaRPr kumimoji="0" lang="ar-IQ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125413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flexure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formula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bending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stress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distribution,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Section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modulus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for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different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sections,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stress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concentrations</a:t>
                      </a: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198438">
                <a:tc>
                  <a:txBody>
                    <a:bodyPr/>
                    <a:lstStyle/>
                    <a:p>
                      <a:pPr marL="1063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Bending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composite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beam</a:t>
                      </a: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201613"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Shear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stress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beams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,the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shear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formula</a:t>
                      </a: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198438"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Distribution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shear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stress</a:t>
                      </a: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198438"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Shear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flow</a:t>
                      </a: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7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February</a:t>
                      </a: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2018</a:t>
                      </a:r>
                      <a:endParaRPr kumimoji="0" lang="ar-IQ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7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198438"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Stress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Analysis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,Stress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transformation</a:t>
                      </a: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7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7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Principle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Stresses,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Principle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Planes,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two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dimensional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stress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transformations</a:t>
                      </a: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198438"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Mohr’s CirĐle of Stress</a:t>
                      </a: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1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hlinkClick r:id="rId5"/>
                        </a:rPr>
                        <a:t>March</a:t>
                      </a: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2018</a:t>
                      </a:r>
                      <a:endParaRPr kumimoji="0" lang="ar-IQ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198438"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Thin-Walled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Pressure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Vessels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Thin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cylindrical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&amp;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Spherical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shells</a:t>
                      </a: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198438"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Combined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stresses,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Stress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shafts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due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axial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load,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torsion,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bending.</a:t>
                      </a: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201613"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Deflection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beams</a:t>
                      </a: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1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hlinkClick r:id="rId6"/>
                        </a:rPr>
                        <a:t>April</a:t>
                      </a: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2018</a:t>
                      </a:r>
                      <a:endParaRPr kumimoji="0" lang="ar-IQ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198438"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Relationship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between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loading,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S.F.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,B.M.,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slope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deflection</a:t>
                      </a: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384175"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methods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determining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beam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deflection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for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different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types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loading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,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integration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method</a:t>
                      </a: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293688"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MoŵeŶt area ŵethod ; MaĐaulay’s ŵethodͿ</a:t>
                      </a: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209550"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Statically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Indeterminate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Beams</a:t>
                      </a: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1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hlinkClick r:id="rId7"/>
                        </a:rPr>
                        <a:t>May</a:t>
                      </a:r>
                      <a:r>
                        <a:rPr kumimoji="0" lang="ar-IQ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2018</a:t>
                      </a:r>
                      <a:endParaRPr kumimoji="0" lang="ar-IQ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328613"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Column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,Buckling</a:t>
                      </a: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Final Exams</a:t>
                      </a: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414338"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18.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Practical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Topics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(If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there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is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any):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separate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multi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subject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Labs.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with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its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own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credit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hours</a:t>
                      </a: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384175">
                <a:tc gridSpan="3"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19.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Examinations: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Example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shown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below</a:t>
                      </a:r>
                      <a:endParaRPr kumimoji="0" lang="ar-IQ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2"/>
          <p:cNvSpPr>
            <a:spLocks noChangeArrowheads="1"/>
          </p:cNvSpPr>
          <p:nvPr/>
        </p:nvSpPr>
        <p:spPr bwMode="auto">
          <a:xfrm>
            <a:off x="438150" y="838200"/>
            <a:ext cx="6705600" cy="847725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ar-IQ"/>
          </a:p>
        </p:txBody>
      </p:sp>
      <p:sp>
        <p:nvSpPr>
          <p:cNvPr id="7171" name="object 3"/>
          <p:cNvSpPr>
            <a:spLocks noChangeArrowheads="1"/>
          </p:cNvSpPr>
          <p:nvPr/>
        </p:nvSpPr>
        <p:spPr bwMode="auto">
          <a:xfrm>
            <a:off x="439738" y="9358313"/>
            <a:ext cx="6896100" cy="53975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ar-IQ"/>
          </a:p>
        </p:txBody>
      </p:sp>
      <p:sp>
        <p:nvSpPr>
          <p:cNvPr id="4" name="object 4"/>
          <p:cNvSpPr txBox="1"/>
          <p:nvPr/>
        </p:nvSpPr>
        <p:spPr>
          <a:xfrm>
            <a:off x="444500" y="414338"/>
            <a:ext cx="2828925" cy="125412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/>
            <a:r>
              <a:rPr lang="ar-IQ" sz="1000">
                <a:cs typeface="Calibri" pitchFamily="34" charset="0"/>
              </a:rPr>
              <a:t>Ministry</a:t>
            </a:r>
            <a:r>
              <a:rPr lang="ar-IQ" sz="1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000">
                <a:cs typeface="Calibri" pitchFamily="34" charset="0"/>
              </a:rPr>
              <a:t>of</a:t>
            </a:r>
            <a:r>
              <a:rPr lang="ar-IQ" sz="1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000">
                <a:cs typeface="Calibri" pitchFamily="34" charset="0"/>
              </a:rPr>
              <a:t>Higher</a:t>
            </a:r>
            <a:r>
              <a:rPr lang="ar-IQ" sz="1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000">
                <a:cs typeface="Calibri" pitchFamily="34" charset="0"/>
              </a:rPr>
              <a:t>Education</a:t>
            </a:r>
            <a:r>
              <a:rPr lang="ar-IQ" sz="1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000">
                <a:cs typeface="Calibri" pitchFamily="34" charset="0"/>
              </a:rPr>
              <a:t>and</a:t>
            </a:r>
            <a:r>
              <a:rPr lang="ar-IQ" sz="1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000">
                <a:cs typeface="Calibri" pitchFamily="34" charset="0"/>
              </a:rPr>
              <a:t>Scientific</a:t>
            </a:r>
            <a:r>
              <a:rPr lang="ar-IQ" sz="1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000">
                <a:cs typeface="Calibri" pitchFamily="34" charset="0"/>
              </a:rPr>
              <a:t>research</a:t>
            </a:r>
          </a:p>
          <a:p>
            <a:pPr marL="12700">
              <a:spcBef>
                <a:spcPts val="388"/>
              </a:spcBef>
            </a:pPr>
            <a:r>
              <a:rPr lang="ar-IQ" sz="1200">
                <a:cs typeface="Calibri" pitchFamily="34" charset="0"/>
              </a:rPr>
              <a:t>Final</a:t>
            </a:r>
            <a:r>
              <a:rPr lang="ar-IQ" sz="1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200">
                <a:cs typeface="Calibri" pitchFamily="34" charset="0"/>
              </a:rPr>
              <a:t>Examinations</a:t>
            </a:r>
            <a:r>
              <a:rPr lang="ar-IQ" sz="1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200">
                <a:cs typeface="Calibri" pitchFamily="34" charset="0"/>
              </a:rPr>
              <a:t>2015-2016/1</a:t>
            </a:r>
            <a:r>
              <a:rPr lang="ar-IQ" sz="1500" baseline="26000">
                <a:cs typeface="Calibri" pitchFamily="34" charset="0"/>
              </a:rPr>
              <a:t>st</a:t>
            </a:r>
            <a:r>
              <a:rPr lang="ar-IQ" sz="1500" baseline="26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200">
                <a:cs typeface="Calibri" pitchFamily="34" charset="0"/>
              </a:rPr>
              <a:t>Attempt</a:t>
            </a:r>
          </a:p>
          <a:p>
            <a:pPr marL="12700">
              <a:lnSpc>
                <a:spcPct val="106000"/>
              </a:lnSpc>
              <a:spcBef>
                <a:spcPts val="300"/>
              </a:spcBef>
            </a:pPr>
            <a:r>
              <a:rPr lang="ar-IQ" sz="1000">
                <a:cs typeface="Calibri" pitchFamily="34" charset="0"/>
              </a:rPr>
              <a:t>Salahaddin</a:t>
            </a:r>
            <a:r>
              <a:rPr lang="ar-IQ" sz="1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000">
                <a:cs typeface="Calibri" pitchFamily="34" charset="0"/>
              </a:rPr>
              <a:t>University</a:t>
            </a:r>
            <a:r>
              <a:rPr lang="ar-IQ" sz="1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000">
                <a:cs typeface="Calibri" pitchFamily="34" charset="0"/>
              </a:rPr>
              <a:t>-Hawler</a:t>
            </a:r>
            <a:r>
              <a:rPr lang="ar-IQ" sz="1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000">
                <a:cs typeface="Calibri" pitchFamily="34" charset="0"/>
              </a:rPr>
              <a:t>Collage</a:t>
            </a:r>
            <a:r>
              <a:rPr lang="ar-IQ" sz="1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000">
                <a:cs typeface="Calibri" pitchFamily="34" charset="0"/>
              </a:rPr>
              <a:t>of</a:t>
            </a:r>
            <a:r>
              <a:rPr lang="ar-IQ" sz="1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000">
                <a:cs typeface="Calibri" pitchFamily="34" charset="0"/>
              </a:rPr>
              <a:t>Engineering</a:t>
            </a:r>
            <a:r>
              <a:rPr lang="ar-IQ" sz="1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000">
                <a:cs typeface="Calibri" pitchFamily="34" charset="0"/>
              </a:rPr>
              <a:t>Mechanical</a:t>
            </a:r>
            <a:r>
              <a:rPr lang="ar-IQ" sz="1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000">
                <a:cs typeface="Calibri" pitchFamily="34" charset="0"/>
              </a:rPr>
              <a:t>Engineering</a:t>
            </a:r>
            <a:r>
              <a:rPr lang="ar-IQ" sz="1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000">
                <a:cs typeface="Calibri" pitchFamily="34" charset="0"/>
              </a:rPr>
              <a:t>Dept.</a:t>
            </a:r>
            <a:r>
              <a:rPr lang="ar-IQ" sz="1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000">
                <a:cs typeface="Calibri" pitchFamily="34" charset="0"/>
              </a:rPr>
              <a:t>Date:</a:t>
            </a:r>
            <a:r>
              <a:rPr lang="ar-IQ" sz="10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ar-IQ" sz="1000">
                <a:cs typeface="Calibri" pitchFamily="34" charset="0"/>
              </a:rPr>
              <a:t>4-</a:t>
            </a:r>
            <a:r>
              <a:rPr lang="ar-IQ" sz="1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000">
                <a:cs typeface="Calibri" pitchFamily="34" charset="0"/>
              </a:rPr>
              <a:t>6-2016</a:t>
            </a:r>
          </a:p>
          <a:p>
            <a:pPr marL="12700">
              <a:spcBef>
                <a:spcPts val="75"/>
              </a:spcBef>
            </a:pPr>
            <a:r>
              <a:rPr lang="ar-IQ" sz="1100">
                <a:cs typeface="Calibri" pitchFamily="34" charset="0"/>
              </a:rPr>
              <a:t>Q</a:t>
            </a:r>
            <a:r>
              <a:rPr lang="ar-IQ" sz="11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100">
                <a:cs typeface="Calibri" pitchFamily="34" charset="0"/>
              </a:rPr>
              <a:t>1/</a:t>
            </a:r>
            <a:r>
              <a:rPr lang="ar-IQ" sz="11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100">
                <a:cs typeface="Calibri" pitchFamily="34" charset="0"/>
              </a:rPr>
              <a:t>15</a:t>
            </a:r>
            <a:r>
              <a:rPr lang="ar-IQ" sz="11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100">
                <a:cs typeface="Calibri" pitchFamily="34" charset="0"/>
              </a:rPr>
              <a:t>Marks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043488" y="852488"/>
            <a:ext cx="1609725" cy="63658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>
              <a:lnSpc>
                <a:spcPct val="106000"/>
              </a:lnSpc>
            </a:pPr>
            <a:r>
              <a:rPr lang="ar-IQ" sz="1000">
                <a:cs typeface="Calibri" pitchFamily="34" charset="0"/>
              </a:rPr>
              <a:t>Subject</a:t>
            </a:r>
            <a:r>
              <a:rPr lang="ar-IQ" sz="1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000">
                <a:cs typeface="Calibri" pitchFamily="34" charset="0"/>
              </a:rPr>
              <a:t>:</a:t>
            </a:r>
            <a:r>
              <a:rPr lang="ar-IQ" sz="1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000">
                <a:cs typeface="Calibri" pitchFamily="34" charset="0"/>
              </a:rPr>
              <a:t>Strength</a:t>
            </a:r>
            <a:r>
              <a:rPr lang="ar-IQ" sz="1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000">
                <a:cs typeface="Calibri" pitchFamily="34" charset="0"/>
              </a:rPr>
              <a:t>Of</a:t>
            </a:r>
            <a:r>
              <a:rPr lang="ar-IQ" sz="1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000">
                <a:cs typeface="Calibri" pitchFamily="34" charset="0"/>
              </a:rPr>
              <a:t>Materials</a:t>
            </a:r>
            <a:r>
              <a:rPr lang="ar-IQ" sz="1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000">
                <a:cs typeface="Calibri" pitchFamily="34" charset="0"/>
              </a:rPr>
              <a:t>Time:</a:t>
            </a:r>
            <a:r>
              <a:rPr lang="ar-IQ" sz="1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000">
                <a:cs typeface="Calibri" pitchFamily="34" charset="0"/>
              </a:rPr>
              <a:t>3</a:t>
            </a:r>
            <a:r>
              <a:rPr lang="ar-IQ" sz="1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000">
                <a:cs typeface="Calibri" pitchFamily="34" charset="0"/>
              </a:rPr>
              <a:t>hrs</a:t>
            </a:r>
          </a:p>
          <a:p>
            <a:pPr marL="12700">
              <a:spcBef>
                <a:spcPts val="125"/>
              </a:spcBef>
            </a:pPr>
            <a:r>
              <a:rPr lang="ar-IQ" sz="1000">
                <a:cs typeface="Calibri" pitchFamily="34" charset="0"/>
              </a:rPr>
              <a:t>2</a:t>
            </a:r>
            <a:r>
              <a:rPr lang="ar-IQ" sz="1200" baseline="29000">
                <a:cs typeface="Calibri" pitchFamily="34" charset="0"/>
              </a:rPr>
              <a:t>nd</a:t>
            </a:r>
            <a:r>
              <a:rPr lang="ar-IQ" sz="1200" baseline="29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000">
                <a:cs typeface="Calibri" pitchFamily="34" charset="0"/>
              </a:rPr>
              <a:t>Year</a:t>
            </a:r>
            <a:r>
              <a:rPr lang="ar-IQ" sz="1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000">
                <a:cs typeface="Calibri" pitchFamily="34" charset="0"/>
              </a:rPr>
              <a:t>Students</a:t>
            </a:r>
          </a:p>
          <a:p>
            <a:pPr marL="12700">
              <a:spcBef>
                <a:spcPts val="88"/>
              </a:spcBef>
            </a:pPr>
            <a:r>
              <a:rPr lang="ar-IQ" sz="900">
                <a:cs typeface="Calibri" pitchFamily="34" charset="0"/>
              </a:rPr>
              <a:t>Lecturer:</a:t>
            </a:r>
            <a:r>
              <a:rPr lang="ar-IQ" sz="9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900">
                <a:cs typeface="Calibri" pitchFamily="34" charset="0"/>
              </a:rPr>
              <a:t>Shereen</a:t>
            </a:r>
            <a:r>
              <a:rPr lang="ar-IQ" sz="9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900">
                <a:cs typeface="Calibri" pitchFamily="34" charset="0"/>
              </a:rPr>
              <a:t>A.A-Rahman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15938" y="1643063"/>
            <a:ext cx="6545262" cy="1173162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5875"/>
            <a:r>
              <a:rPr lang="ar-IQ" sz="1500" baseline="5000">
                <a:latin typeface="Times New Roman" pitchFamily="18" charset="0"/>
                <a:cs typeface="Times New Roman" pitchFamily="18" charset="0"/>
              </a:rPr>
              <a:t>A steel [</a:t>
            </a:r>
            <a:r>
              <a:rPr lang="ar-IQ" sz="1500" i="1" baseline="500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ar-IQ" sz="1500" baseline="5000">
                <a:latin typeface="Times New Roman" pitchFamily="18" charset="0"/>
                <a:cs typeface="Times New Roman" pitchFamily="18" charset="0"/>
              </a:rPr>
              <a:t>= 30,000 ksi, </a:t>
            </a:r>
            <a:r>
              <a:rPr lang="ar-IQ" sz="1500" baseline="5000">
                <a:latin typeface="Symbol" pitchFamily="18" charset="2"/>
                <a:ea typeface="Symbol" pitchFamily="18" charset="2"/>
                <a:cs typeface="Symbol" pitchFamily="18" charset="2"/>
              </a:rPr>
              <a:t></a:t>
            </a:r>
            <a:r>
              <a:rPr lang="ar-IQ" sz="1500" baseline="5000">
                <a:latin typeface="Times New Roman" pitchFamily="18" charset="0"/>
                <a:cs typeface="Times New Roman" pitchFamily="18" charset="0"/>
              </a:rPr>
              <a:t> = 6.6 ×10</a:t>
            </a:r>
            <a:r>
              <a:rPr lang="ar-IQ" sz="1300" baseline="34000">
                <a:latin typeface="Times New Roman" pitchFamily="18" charset="0"/>
                <a:cs typeface="Times New Roman" pitchFamily="18" charset="0"/>
              </a:rPr>
              <a:t>−6</a:t>
            </a:r>
            <a:r>
              <a:rPr lang="ar-IQ" sz="1500" baseline="5000">
                <a:latin typeface="Times New Roman" pitchFamily="18" charset="0"/>
                <a:cs typeface="Times New Roman" pitchFamily="18" charset="0"/>
              </a:rPr>
              <a:t>/°F] pipe (1) with a cross sectional area of </a:t>
            </a:r>
            <a:r>
              <a:rPr lang="ar-IQ" sz="1500" i="1" baseline="5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90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ar-IQ" sz="1500" baseline="5000">
                <a:latin typeface="Times New Roman" pitchFamily="18" charset="0"/>
                <a:cs typeface="Times New Roman" pitchFamily="18" charset="0"/>
              </a:rPr>
              <a:t>= 5.60 in.</a:t>
            </a:r>
            <a:r>
              <a:rPr lang="ar-IQ" sz="1300" baseline="340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ar-IQ" sz="1500" baseline="5000">
                <a:latin typeface="Times New Roman" pitchFamily="18" charset="0"/>
                <a:cs typeface="Times New Roman" pitchFamily="18" charset="0"/>
              </a:rPr>
              <a:t>is connected at flange </a:t>
            </a:r>
            <a:r>
              <a:rPr lang="ar-IQ" sz="1500" i="1" baseline="500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ar-IQ" sz="1500" baseline="5000">
                <a:latin typeface="Times New Roman" pitchFamily="18" charset="0"/>
                <a:cs typeface="Times New Roman" pitchFamily="18" charset="0"/>
              </a:rPr>
              <a:t>to</a:t>
            </a:r>
          </a:p>
          <a:p>
            <a:pPr marL="15875">
              <a:lnSpc>
                <a:spcPts val="1075"/>
              </a:lnSpc>
              <a:spcBef>
                <a:spcPts val="350"/>
              </a:spcBef>
            </a:pPr>
            <a:r>
              <a:rPr lang="ar-IQ" sz="1500" baseline="5000">
                <a:latin typeface="Times New Roman" pitchFamily="18" charset="0"/>
                <a:cs typeface="Times New Roman" pitchFamily="18" charset="0"/>
              </a:rPr>
              <a:t>an aluminum alloy [</a:t>
            </a:r>
            <a:r>
              <a:rPr lang="ar-IQ" sz="1500" i="1" baseline="500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ar-IQ" sz="1500" baseline="5000">
                <a:latin typeface="Times New Roman" pitchFamily="18" charset="0"/>
                <a:cs typeface="Times New Roman" pitchFamily="18" charset="0"/>
              </a:rPr>
              <a:t>= 10,000 ksi, </a:t>
            </a:r>
            <a:r>
              <a:rPr lang="ar-IQ" sz="1500" baseline="5000">
                <a:latin typeface="Symbol" pitchFamily="18" charset="2"/>
                <a:ea typeface="Symbol" pitchFamily="18" charset="2"/>
                <a:cs typeface="Symbol" pitchFamily="18" charset="2"/>
              </a:rPr>
              <a:t></a:t>
            </a:r>
            <a:r>
              <a:rPr lang="ar-IQ" sz="1500" baseline="5000">
                <a:latin typeface="Times New Roman" pitchFamily="18" charset="0"/>
                <a:cs typeface="Times New Roman" pitchFamily="18" charset="0"/>
              </a:rPr>
              <a:t> = 12.5 × 10</a:t>
            </a:r>
            <a:r>
              <a:rPr lang="ar-IQ" sz="1300" baseline="34000">
                <a:latin typeface="Times New Roman" pitchFamily="18" charset="0"/>
                <a:cs typeface="Times New Roman" pitchFamily="18" charset="0"/>
              </a:rPr>
              <a:t>−6</a:t>
            </a:r>
            <a:r>
              <a:rPr lang="ar-IQ" sz="1500" baseline="5000">
                <a:latin typeface="Times New Roman" pitchFamily="18" charset="0"/>
                <a:cs typeface="Times New Roman" pitchFamily="18" charset="0"/>
              </a:rPr>
              <a:t>/°F] pipe (2) with a cross sectional area of </a:t>
            </a:r>
            <a:r>
              <a:rPr lang="ar-IQ" sz="1500" i="1" baseline="5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9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ar-IQ" sz="1500" baseline="5000">
                <a:latin typeface="Times New Roman" pitchFamily="18" charset="0"/>
                <a:cs typeface="Times New Roman" pitchFamily="18" charset="0"/>
              </a:rPr>
              <a:t>= 4.40 in. </a:t>
            </a:r>
            <a:r>
              <a:rPr lang="ar-IQ" sz="1300" baseline="34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r-IQ" sz="1500" baseline="5000">
                <a:latin typeface="Times New Roman" pitchFamily="18" charset="0"/>
                <a:cs typeface="Times New Roman" pitchFamily="18" charset="0"/>
              </a:rPr>
              <a:t>. The </a:t>
            </a:r>
            <a:r>
              <a:rPr lang="ar-IQ" sz="1000">
                <a:latin typeface="Times New Roman" pitchFamily="18" charset="0"/>
                <a:cs typeface="Times New Roman" pitchFamily="18" charset="0"/>
              </a:rPr>
              <a:t>assembly (shown in Fig.1) is connected to rigid supports at </a:t>
            </a:r>
            <a:r>
              <a:rPr lang="ar-IQ" sz="1000" i="1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ar-IQ" sz="100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ar-IQ" sz="1000" i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1000">
                <a:latin typeface="Times New Roman" pitchFamily="18" charset="0"/>
                <a:cs typeface="Times New Roman" pitchFamily="18" charset="0"/>
              </a:rPr>
              <a:t>. It is initially unstressed at a temperature of 90°F.</a:t>
            </a:r>
          </a:p>
          <a:p>
            <a:pPr marL="15875">
              <a:lnSpc>
                <a:spcPts val="1213"/>
              </a:lnSpc>
              <a:buFont typeface="Times New Roman" pitchFamily="18" charset="0"/>
              <a:buAutoNum type="alphaLcParenBoth"/>
            </a:pPr>
            <a:r>
              <a:rPr lang="ar-IQ" sz="1100">
                <a:latin typeface="Times New Roman" pitchFamily="18" charset="0"/>
                <a:cs typeface="Times New Roman" pitchFamily="18" charset="0"/>
              </a:rPr>
              <a:t>At what temperature will the normal stress in steel pipe (1) be reduced to zero?</a:t>
            </a:r>
          </a:p>
          <a:p>
            <a:pPr marL="15875">
              <a:lnSpc>
                <a:spcPts val="1288"/>
              </a:lnSpc>
              <a:buFont typeface="Times New Roman" pitchFamily="18" charset="0"/>
              <a:buAutoNum type="alphaLcParenBoth"/>
            </a:pPr>
            <a:r>
              <a:rPr lang="ar-IQ" sz="1100">
                <a:latin typeface="Times New Roman" pitchFamily="18" charset="0"/>
                <a:cs typeface="Times New Roman" pitchFamily="18" charset="0"/>
              </a:rPr>
              <a:t>Determine the normal stresses in steel pipe and aluminum pipe when the temperature reaches (–10°F).</a:t>
            </a:r>
          </a:p>
          <a:p>
            <a:pPr marL="15875">
              <a:spcBef>
                <a:spcPts val="25"/>
              </a:spcBef>
            </a:pPr>
            <a:endParaRPr lang="ar-IQ" sz="1000">
              <a:latin typeface="Times New Roman" pitchFamily="18" charset="0"/>
              <a:cs typeface="Times New Roman" pitchFamily="18" charset="0"/>
            </a:endParaRPr>
          </a:p>
          <a:p>
            <a:pPr marL="15875" algn="ctr"/>
            <a:r>
              <a:rPr lang="ar-IQ" sz="1100" b="1" u="sng">
                <a:latin typeface="Times New Roman" pitchFamily="18" charset="0"/>
                <a:cs typeface="Times New Roman" pitchFamily="18" charset="0"/>
              </a:rPr>
              <a:t>Fig.1</a:t>
            </a:r>
            <a:endParaRPr lang="ar-IQ" sz="1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0700" y="3462338"/>
            <a:ext cx="6538913" cy="6477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algn="just"/>
            <a:r>
              <a:rPr lang="ar-IQ" sz="1100">
                <a:cs typeface="Calibri" pitchFamily="34" charset="0"/>
              </a:rPr>
              <a:t>Q</a:t>
            </a:r>
            <a:r>
              <a:rPr lang="ar-IQ" sz="11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100">
                <a:cs typeface="Calibri" pitchFamily="34" charset="0"/>
              </a:rPr>
              <a:t>2/</a:t>
            </a:r>
            <a:r>
              <a:rPr lang="ar-IQ" sz="11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100">
                <a:cs typeface="Calibri" pitchFamily="34" charset="0"/>
              </a:rPr>
              <a:t>10</a:t>
            </a:r>
            <a:r>
              <a:rPr lang="ar-IQ" sz="11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100">
                <a:cs typeface="Calibri" pitchFamily="34" charset="0"/>
              </a:rPr>
              <a:t>Marks</a:t>
            </a:r>
          </a:p>
          <a:p>
            <a:pPr marL="12700" algn="just">
              <a:lnSpc>
                <a:spcPct val="94000"/>
              </a:lnSpc>
              <a:spcBef>
                <a:spcPts val="125"/>
              </a:spcBef>
            </a:pPr>
            <a:r>
              <a:rPr lang="ar-IQ" sz="1100">
                <a:latin typeface="Times New Roman" pitchFamily="18" charset="0"/>
                <a:cs typeface="Times New Roman" pitchFamily="18" charset="0"/>
              </a:rPr>
              <a:t>The  lap  joint  is  connected  by  three  20-mm-diameter  rivets  (Fig.2).  Assuming  that  the  axial  load  P  =  50  kN  is distributed equally among the three rivets, find (a) the shear stress in a rivet; (b) the bearing stress between a plate and a rivet; and (c) the maximum average tensile stress in each plate.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20700" y="4748213"/>
            <a:ext cx="6218238" cy="160972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407988" algn="ctr"/>
            <a:r>
              <a:rPr lang="ar-IQ" sz="1100" b="1" u="sng">
                <a:latin typeface="Times New Roman" pitchFamily="18" charset="0"/>
                <a:cs typeface="Times New Roman" pitchFamily="18" charset="0"/>
              </a:rPr>
              <a:t>Fig.2</a:t>
            </a:r>
            <a:endParaRPr lang="ar-IQ" sz="1100">
              <a:latin typeface="Times New Roman" pitchFamily="18" charset="0"/>
              <a:cs typeface="Times New Roman" pitchFamily="18" charset="0"/>
            </a:endParaRPr>
          </a:p>
          <a:p>
            <a:pPr marL="407988">
              <a:spcBef>
                <a:spcPts val="38"/>
              </a:spcBef>
            </a:pPr>
            <a:endParaRPr lang="ar-IQ" sz="1000">
              <a:latin typeface="Times New Roman" pitchFamily="18" charset="0"/>
              <a:cs typeface="Times New Roman" pitchFamily="18" charset="0"/>
            </a:endParaRPr>
          </a:p>
          <a:p>
            <a:pPr marL="407988">
              <a:lnSpc>
                <a:spcPts val="1288"/>
              </a:lnSpc>
            </a:pPr>
            <a:r>
              <a:rPr lang="ar-IQ" sz="1100">
                <a:latin typeface="Times New Roman" pitchFamily="18" charset="0"/>
                <a:cs typeface="Times New Roman" pitchFamily="18" charset="0"/>
              </a:rPr>
              <a:t>Q3 /20 Marks</a:t>
            </a:r>
          </a:p>
          <a:p>
            <a:pPr marL="407988">
              <a:lnSpc>
                <a:spcPct val="96000"/>
              </a:lnSpc>
              <a:spcBef>
                <a:spcPts val="25"/>
              </a:spcBef>
            </a:pPr>
            <a:r>
              <a:rPr lang="ar-IQ" sz="1100">
                <a:latin typeface="Times New Roman" pitchFamily="18" charset="0"/>
                <a:cs typeface="Times New Roman" pitchFamily="18" charset="0"/>
              </a:rPr>
              <a:t>A tubular steel [</a:t>
            </a:r>
            <a:r>
              <a:rPr lang="ar-IQ" sz="1100" i="1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ar-IQ" sz="1100">
                <a:latin typeface="Times New Roman" pitchFamily="18" charset="0"/>
                <a:cs typeface="Times New Roman" pitchFamily="18" charset="0"/>
              </a:rPr>
              <a:t>= 80 GPa] shaft is being designed to </a:t>
            </a:r>
            <a:r>
              <a:rPr lang="ar-IQ" sz="1000">
                <a:latin typeface="Times New Roman" pitchFamily="18" charset="0"/>
                <a:cs typeface="Times New Roman" pitchFamily="18" charset="0"/>
              </a:rPr>
              <a:t>transmit </a:t>
            </a:r>
            <a:r>
              <a:rPr lang="ar-IQ" sz="1100">
                <a:latin typeface="Times New Roman" pitchFamily="18" charset="0"/>
                <a:cs typeface="Times New Roman" pitchFamily="18" charset="0"/>
              </a:rPr>
              <a:t>150 kW at 30 Hz. The maximum shear stress in the shaft must not exceed 80 MPa and the angle of twist is not to exceed 6° in a 4-m length. Determine the minimum permissible outside diameter if the ratio of the inside diameter to the outside diameter is 0.80.</a:t>
            </a:r>
          </a:p>
          <a:p>
            <a:pPr marL="407988">
              <a:lnSpc>
                <a:spcPts val="1263"/>
              </a:lnSpc>
            </a:pPr>
            <a:r>
              <a:rPr lang="ar-IQ" sz="1100">
                <a:latin typeface="Times New Roman" pitchFamily="18" charset="0"/>
                <a:cs typeface="Times New Roman" pitchFamily="18" charset="0"/>
              </a:rPr>
              <a:t>Q 4/ 30	</a:t>
            </a:r>
            <a:r>
              <a:rPr lang="ar-IQ" sz="1000">
                <a:latin typeface="Times New Roman" pitchFamily="18" charset="0"/>
                <a:cs typeface="Times New Roman" pitchFamily="18" charset="0"/>
              </a:rPr>
              <a:t>Marks</a:t>
            </a:r>
          </a:p>
          <a:p>
            <a:pPr marL="407988">
              <a:lnSpc>
                <a:spcPts val="1238"/>
              </a:lnSpc>
              <a:spcBef>
                <a:spcPts val="100"/>
              </a:spcBef>
            </a:pPr>
            <a:r>
              <a:rPr lang="ar-IQ" sz="1100">
                <a:latin typeface="Times New Roman" pitchFamily="18" charset="0"/>
                <a:cs typeface="Times New Roman" pitchFamily="18" charset="0"/>
              </a:rPr>
              <a:t>For the simply supported beam shown, determine the principal stresses and the maximum shear stress acting at point </a:t>
            </a:r>
            <a:r>
              <a:rPr lang="ar-IQ" sz="1100" i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ar-IQ" sz="1100">
                <a:latin typeface="Times New Roman" pitchFamily="18" charset="0"/>
                <a:cs typeface="Times New Roman" pitchFamily="18" charset="0"/>
              </a:rPr>
              <a:t>, as shown on Figs.5.a and Fig.5.b. Show these stresses on an appropriate sketch.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15938" y="8069263"/>
            <a:ext cx="2286000" cy="113188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5875"/>
            <a:r>
              <a:rPr lang="ar-IQ" sz="1100">
                <a:latin typeface="Times New Roman" pitchFamily="18" charset="0"/>
                <a:cs typeface="Times New Roman" pitchFamily="18" charset="0"/>
              </a:rPr>
              <a:t>Q 5 / 25 Marks</a:t>
            </a:r>
          </a:p>
          <a:p>
            <a:pPr marL="15875">
              <a:lnSpc>
                <a:spcPts val="1225"/>
              </a:lnSpc>
              <a:spcBef>
                <a:spcPts val="125"/>
              </a:spcBef>
            </a:pPr>
            <a:r>
              <a:rPr lang="ar-IQ" sz="1100">
                <a:latin typeface="Times New Roman" pitchFamily="18" charset="0"/>
                <a:cs typeface="Times New Roman" pitchFamily="18" charset="0"/>
              </a:rPr>
              <a:t>For the loading shown in Fig .5, use the double integration method to determine</a:t>
            </a:r>
          </a:p>
          <a:p>
            <a:pPr marL="15875">
              <a:lnSpc>
                <a:spcPts val="1200"/>
              </a:lnSpc>
              <a:buFont typeface="Times New Roman" pitchFamily="18" charset="0"/>
              <a:buAutoNum type="alphaLcParenBoth"/>
            </a:pPr>
            <a:r>
              <a:rPr lang="ar-IQ" sz="1100">
                <a:latin typeface="Times New Roman" pitchFamily="18" charset="0"/>
                <a:cs typeface="Times New Roman" pitchFamily="18" charset="0"/>
              </a:rPr>
              <a:t>the equation of the elastic curve</a:t>
            </a:r>
          </a:p>
          <a:p>
            <a:pPr marL="15875">
              <a:lnSpc>
                <a:spcPts val="1288"/>
              </a:lnSpc>
              <a:buFont typeface="Times New Roman" pitchFamily="18" charset="0"/>
              <a:buAutoNum type="alphaLcParenBoth"/>
            </a:pPr>
            <a:r>
              <a:rPr lang="ar-IQ" sz="1100">
                <a:latin typeface="Times New Roman" pitchFamily="18" charset="0"/>
                <a:cs typeface="Times New Roman" pitchFamily="18" charset="0"/>
              </a:rPr>
              <a:t>the deflection at the free end</a:t>
            </a:r>
          </a:p>
          <a:p>
            <a:pPr marL="15875">
              <a:lnSpc>
                <a:spcPct val="101000"/>
              </a:lnSpc>
              <a:buSzPct val="105000"/>
              <a:buFont typeface="Times New Roman" pitchFamily="18" charset="0"/>
              <a:buAutoNum type="alphaLcParenBoth"/>
            </a:pPr>
            <a:r>
              <a:rPr lang="ar-IQ" sz="1000">
                <a:latin typeface="Times New Roman" pitchFamily="18" charset="0"/>
                <a:cs typeface="Times New Roman" pitchFamily="18" charset="0"/>
              </a:rPr>
              <a:t>the slope at the free end. Assume that </a:t>
            </a:r>
            <a:r>
              <a:rPr lang="ar-IQ" sz="1000" i="1">
                <a:latin typeface="Times New Roman" pitchFamily="18" charset="0"/>
                <a:cs typeface="Times New Roman" pitchFamily="18" charset="0"/>
              </a:rPr>
              <a:t>EI </a:t>
            </a:r>
            <a:r>
              <a:rPr lang="ar-IQ" sz="1000">
                <a:latin typeface="Times New Roman" pitchFamily="18" charset="0"/>
                <a:cs typeface="Times New Roman" pitchFamily="18" charset="0"/>
              </a:rPr>
              <a:t>is constant.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44500" y="9424988"/>
            <a:ext cx="3057525" cy="1651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100" dirty="0">
                <a:latin typeface="Cambria"/>
                <a:cs typeface="Cambria"/>
              </a:rPr>
              <a:t>D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dirty="0">
                <a:latin typeface="Cambria"/>
                <a:cs typeface="Cambria"/>
              </a:rPr>
              <a:t>r</a:t>
            </a:r>
            <a:r>
              <a:rPr sz="1100" spc="-15" dirty="0">
                <a:latin typeface="Cambria"/>
                <a:cs typeface="Cambria"/>
              </a:rPr>
              <a:t>e</a:t>
            </a:r>
            <a:r>
              <a:rPr sz="1100" dirty="0">
                <a:latin typeface="Cambria"/>
                <a:cs typeface="Cambria"/>
              </a:rPr>
              <a:t>c</a:t>
            </a:r>
            <a:r>
              <a:rPr sz="1100" spc="-5" dirty="0">
                <a:latin typeface="Cambria"/>
                <a:cs typeface="Cambria"/>
              </a:rPr>
              <a:t>tora</a:t>
            </a:r>
            <a:r>
              <a:rPr sz="1100" spc="-15" dirty="0">
                <a:latin typeface="Cambria"/>
                <a:cs typeface="Cambria"/>
              </a:rPr>
              <a:t>t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mbria"/>
                <a:cs typeface="Cambria"/>
              </a:rPr>
              <a:t>of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mbria"/>
                <a:cs typeface="Cambria"/>
              </a:rPr>
              <a:t>Q</a:t>
            </a:r>
            <a:r>
              <a:rPr sz="1100" spc="-15" dirty="0">
                <a:latin typeface="Cambria"/>
                <a:cs typeface="Cambria"/>
              </a:rPr>
              <a:t>u</a:t>
            </a:r>
            <a:r>
              <a:rPr sz="1100" spc="-5" dirty="0">
                <a:latin typeface="Cambria"/>
                <a:cs typeface="Cambria"/>
              </a:rPr>
              <a:t>al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spc="-5" dirty="0">
                <a:latin typeface="Cambria"/>
                <a:cs typeface="Cambria"/>
              </a:rPr>
              <a:t>t</a:t>
            </a:r>
            <a:r>
              <a:rPr sz="1100" dirty="0">
                <a:latin typeface="Cambria"/>
                <a:cs typeface="Cambria"/>
              </a:rPr>
              <a:t>y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mbria"/>
                <a:cs typeface="Cambria"/>
              </a:rPr>
              <a:t>Ass</a:t>
            </a:r>
            <a:r>
              <a:rPr sz="1100" spc="-5" dirty="0">
                <a:latin typeface="Cambria"/>
                <a:cs typeface="Cambria"/>
              </a:rPr>
              <a:t>uran</a:t>
            </a:r>
            <a:r>
              <a:rPr sz="1100" dirty="0">
                <a:latin typeface="Cambria"/>
                <a:cs typeface="Cambria"/>
              </a:rPr>
              <a:t>ce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mbria"/>
                <a:cs typeface="Cambria"/>
              </a:rPr>
              <a:t>an</a:t>
            </a:r>
            <a:r>
              <a:rPr sz="1100" dirty="0">
                <a:latin typeface="Cambria"/>
                <a:cs typeface="Cambria"/>
              </a:rPr>
              <a:t>d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Cambria"/>
                <a:cs typeface="Cambria"/>
              </a:rPr>
              <a:t>A</a:t>
            </a:r>
            <a:r>
              <a:rPr sz="1100" dirty="0">
                <a:latin typeface="Cambria"/>
                <a:cs typeface="Cambria"/>
              </a:rPr>
              <a:t>cc</a:t>
            </a:r>
            <a:r>
              <a:rPr sz="1100" spc="-15" dirty="0">
                <a:latin typeface="Cambria"/>
                <a:cs typeface="Cambria"/>
              </a:rPr>
              <a:t>r</a:t>
            </a:r>
            <a:r>
              <a:rPr sz="1100" dirty="0">
                <a:latin typeface="Cambria"/>
                <a:cs typeface="Cambria"/>
              </a:rPr>
              <a:t>edi</a:t>
            </a:r>
            <a:r>
              <a:rPr sz="1100" spc="-15" dirty="0">
                <a:latin typeface="Cambria"/>
                <a:cs typeface="Cambria"/>
              </a:rPr>
              <a:t>t</a:t>
            </a:r>
            <a:r>
              <a:rPr sz="1100" spc="-5" dirty="0">
                <a:latin typeface="Cambria"/>
                <a:cs typeface="Cambria"/>
              </a:rPr>
              <a:t>at</a:t>
            </a:r>
            <a:r>
              <a:rPr sz="1100" dirty="0">
                <a:latin typeface="Cambria"/>
                <a:cs typeface="Cambria"/>
              </a:rPr>
              <a:t>ion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35400" y="9424988"/>
            <a:ext cx="2020888" cy="16668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100" spc="-35" dirty="0">
                <a:latin typeface="Times New Roman"/>
                <a:cs typeface="Times New Roman"/>
              </a:rPr>
              <a:t>Ώ</a:t>
            </a:r>
            <a:r>
              <a:rPr sz="1100" spc="-15" dirty="0">
                <a:latin typeface="Times New Roman"/>
                <a:cs typeface="Times New Roman"/>
              </a:rPr>
              <a:t>و</a:t>
            </a:r>
            <a:r>
              <a:rPr sz="1100" spc="-190" dirty="0">
                <a:latin typeface="Times New Roman"/>
                <a:cs typeface="Times New Roman"/>
              </a:rPr>
              <a:t>ڕ</a:t>
            </a:r>
            <a:r>
              <a:rPr sz="1100" spc="-260" dirty="0">
                <a:latin typeface="Times New Roman"/>
                <a:cs typeface="Times New Roman"/>
              </a:rPr>
              <a:t>ێ</a:t>
            </a:r>
            <a:r>
              <a:rPr sz="1100" spc="90" dirty="0">
                <a:latin typeface="Times New Roman"/>
                <a:cs typeface="Times New Roman"/>
              </a:rPr>
              <a:t>وه</a:t>
            </a:r>
            <a:r>
              <a:rPr sz="1100" spc="-35" dirty="0">
                <a:latin typeface="Times New Roman"/>
                <a:cs typeface="Times New Roman"/>
              </a:rPr>
              <a:t>Ώ</a:t>
            </a:r>
            <a:r>
              <a:rPr sz="1100" spc="-15" dirty="0">
                <a:latin typeface="Times New Roman"/>
                <a:cs typeface="Times New Roman"/>
              </a:rPr>
              <a:t>و</a:t>
            </a:r>
            <a:r>
              <a:rPr sz="1100" spc="-370" dirty="0">
                <a:latin typeface="Times New Roman"/>
                <a:cs typeface="Times New Roman"/>
              </a:rPr>
              <a:t>رΎی</a:t>
            </a:r>
            <a:r>
              <a:rPr sz="1100" dirty="0">
                <a:latin typeface="Times New Roman"/>
                <a:cs typeface="Times New Roman"/>
              </a:rPr>
              <a:t>و</a:t>
            </a:r>
            <a:r>
              <a:rPr sz="1100" spc="-229" dirty="0">
                <a:latin typeface="Times New Roman"/>
                <a:cs typeface="Times New Roman"/>
              </a:rPr>
              <a:t>ت</a:t>
            </a:r>
            <a:r>
              <a:rPr sz="1100" spc="-215" dirty="0">
                <a:latin typeface="Times New Roman"/>
                <a:cs typeface="Times New Roman"/>
              </a:rPr>
              <a:t>ی</a:t>
            </a:r>
            <a:r>
              <a:rPr sz="1100" spc="-200" dirty="0">
                <a:latin typeface="Times New Roman"/>
                <a:cs typeface="Times New Roman"/>
              </a:rPr>
              <a:t>دڵ</a:t>
            </a:r>
            <a:r>
              <a:rPr sz="1100" spc="-270" dirty="0">
                <a:latin typeface="Times New Roman"/>
                <a:cs typeface="Times New Roman"/>
              </a:rPr>
              <a:t>Ϩ</a:t>
            </a:r>
            <a:r>
              <a:rPr sz="1100" spc="-434" dirty="0">
                <a:latin typeface="Times New Roman"/>
                <a:cs typeface="Times New Roman"/>
              </a:rPr>
              <a:t>ی</a:t>
            </a:r>
            <a:r>
              <a:rPr sz="1100" spc="-615" dirty="0">
                <a:latin typeface="Times New Roman"/>
                <a:cs typeface="Times New Roman"/>
              </a:rPr>
              <a:t>Ύ</a:t>
            </a:r>
            <a:r>
              <a:rPr sz="1100" spc="-490" dirty="0">
                <a:latin typeface="Times New Roman"/>
                <a:cs typeface="Times New Roman"/>
              </a:rPr>
              <a:t>ی</a:t>
            </a:r>
            <a:r>
              <a:rPr sz="1100" spc="-445" dirty="0">
                <a:latin typeface="Times New Roman"/>
                <a:cs typeface="Times New Roman"/>
              </a:rPr>
              <a:t>ی</a:t>
            </a:r>
            <a:r>
              <a:rPr sz="1100" dirty="0">
                <a:latin typeface="Times New Roman"/>
                <a:cs typeface="Times New Roman"/>
              </a:rPr>
              <a:t>جۆ</a:t>
            </a:r>
            <a:r>
              <a:rPr sz="1100" spc="-190" dirty="0">
                <a:latin typeface="Times New Roman"/>
                <a:cs typeface="Times New Roman"/>
              </a:rPr>
              <a:t>ر</a:t>
            </a:r>
            <a:r>
              <a:rPr sz="1100" spc="-254" dirty="0">
                <a:latin typeface="Times New Roman"/>
                <a:cs typeface="Times New Roman"/>
              </a:rPr>
              <a:t>ی</a:t>
            </a:r>
            <a:r>
              <a:rPr sz="1100" dirty="0">
                <a:latin typeface="Times New Roman"/>
                <a:cs typeface="Times New Roman"/>
              </a:rPr>
              <a:t>و</a:t>
            </a:r>
            <a:r>
              <a:rPr sz="1100" spc="-170" dirty="0">
                <a:latin typeface="Times New Roman"/>
                <a:cs typeface="Times New Roman"/>
              </a:rPr>
              <a:t>م</a:t>
            </a:r>
            <a:r>
              <a:rPr sz="1100" spc="-365" dirty="0">
                <a:latin typeface="Times New Roman"/>
                <a:cs typeface="Times New Roman"/>
              </a:rPr>
              <a:t>ت</a:t>
            </a:r>
            <a:r>
              <a:rPr sz="1100" spc="-175" dirty="0">
                <a:latin typeface="Times New Roman"/>
                <a:cs typeface="Times New Roman"/>
              </a:rPr>
              <a:t>م</a:t>
            </a:r>
            <a:r>
              <a:rPr sz="1100" spc="-420" dirty="0">
                <a:latin typeface="Times New Roman"/>
                <a:cs typeface="Times New Roman"/>
              </a:rPr>
              <a:t>Ύ</a:t>
            </a:r>
            <a:r>
              <a:rPr sz="1100" spc="-325" dirty="0">
                <a:latin typeface="Times New Roman"/>
                <a:cs typeface="Times New Roman"/>
              </a:rPr>
              <a:t>ن</a:t>
            </a:r>
            <a:r>
              <a:rPr sz="1100" spc="-175" dirty="0">
                <a:latin typeface="Times New Roman"/>
                <a:cs typeface="Times New Roman"/>
              </a:rPr>
              <a:t>وبو</a:t>
            </a:r>
            <a:r>
              <a:rPr sz="1100" spc="-50" dirty="0">
                <a:latin typeface="Times New Roman"/>
                <a:cs typeface="Times New Roman"/>
              </a:rPr>
              <a:t>خ</a:t>
            </a:r>
            <a:r>
              <a:rPr sz="1100" spc="-425" dirty="0">
                <a:latin typeface="Times New Roman"/>
                <a:cs typeface="Times New Roman"/>
              </a:rPr>
              <a:t>ش</a:t>
            </a:r>
            <a:r>
              <a:rPr sz="1100" spc="-335" dirty="0">
                <a:latin typeface="Times New Roman"/>
                <a:cs typeface="Times New Roman"/>
              </a:rPr>
              <a:t>ی</a:t>
            </a:r>
            <a:r>
              <a:rPr sz="1100" spc="-315" dirty="0">
                <a:latin typeface="Times New Roman"/>
                <a:cs typeface="Times New Roman"/>
              </a:rPr>
              <a:t>ن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bject 2"/>
          <p:cNvSpPr>
            <a:spLocks noChangeArrowheads="1"/>
          </p:cNvSpPr>
          <p:nvPr/>
        </p:nvSpPr>
        <p:spPr bwMode="auto">
          <a:xfrm>
            <a:off x="439738" y="9261475"/>
            <a:ext cx="6896100" cy="52388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ar-IQ"/>
          </a:p>
        </p:txBody>
      </p:sp>
      <p:sp>
        <p:nvSpPr>
          <p:cNvPr id="8195" name="object 3"/>
          <p:cNvSpPr>
            <a:spLocks/>
          </p:cNvSpPr>
          <p:nvPr/>
        </p:nvSpPr>
        <p:spPr bwMode="auto">
          <a:xfrm>
            <a:off x="382588" y="563563"/>
            <a:ext cx="12700" cy="12700"/>
          </a:xfrm>
          <a:custGeom>
            <a:avLst/>
            <a:gdLst/>
            <a:ahLst/>
            <a:cxnLst>
              <a:cxn ang="0">
                <a:pos x="0" y="6667"/>
              </a:cxn>
              <a:cxn ang="0">
                <a:pos x="12061" y="6667"/>
              </a:cxn>
            </a:cxnLst>
            <a:rect l="0" t="0" r="r" b="b"/>
            <a:pathLst>
              <a:path w="12064" h="13334">
                <a:moveTo>
                  <a:pt x="0" y="6667"/>
                </a:moveTo>
                <a:lnTo>
                  <a:pt x="12061" y="6667"/>
                </a:lnTo>
              </a:path>
            </a:pathLst>
          </a:custGeom>
          <a:noFill/>
          <a:ln w="14604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ar-IQ"/>
          </a:p>
        </p:txBody>
      </p:sp>
      <p:sp>
        <p:nvSpPr>
          <p:cNvPr id="8196" name="object 4"/>
          <p:cNvSpPr>
            <a:spLocks/>
          </p:cNvSpPr>
          <p:nvPr/>
        </p:nvSpPr>
        <p:spPr bwMode="auto">
          <a:xfrm>
            <a:off x="7312025" y="563563"/>
            <a:ext cx="12700" cy="12700"/>
          </a:xfrm>
          <a:custGeom>
            <a:avLst/>
            <a:gdLst/>
            <a:ahLst/>
            <a:cxnLst>
              <a:cxn ang="0">
                <a:pos x="0" y="6667"/>
              </a:cxn>
              <a:cxn ang="0">
                <a:pos x="12703" y="6667"/>
              </a:cxn>
            </a:cxnLst>
            <a:rect l="0" t="0" r="r" b="b"/>
            <a:pathLst>
              <a:path w="12700" h="13334">
                <a:moveTo>
                  <a:pt x="0" y="6667"/>
                </a:moveTo>
                <a:lnTo>
                  <a:pt x="12703" y="6667"/>
                </a:lnTo>
              </a:path>
            </a:pathLst>
          </a:custGeom>
          <a:noFill/>
          <a:ln w="14604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ar-IQ"/>
          </a:p>
        </p:txBody>
      </p:sp>
      <p:sp>
        <p:nvSpPr>
          <p:cNvPr id="5" name="object 5"/>
          <p:cNvSpPr txBox="1"/>
          <p:nvPr/>
        </p:nvSpPr>
        <p:spPr>
          <a:xfrm>
            <a:off x="444500" y="406400"/>
            <a:ext cx="2960688" cy="1651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100" dirty="0">
                <a:latin typeface="Calibri"/>
                <a:cs typeface="Calibri"/>
              </a:rPr>
              <a:t>Mi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str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Hi</a:t>
            </a:r>
            <a:r>
              <a:rPr sz="1100" spc="-10" dirty="0">
                <a:latin typeface="Calibri"/>
                <a:cs typeface="Calibri"/>
              </a:rPr>
              <a:t>g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Ed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cat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Sc</a:t>
            </a:r>
            <a:r>
              <a:rPr sz="1100" dirty="0">
                <a:latin typeface="Calibri"/>
                <a:cs typeface="Calibri"/>
              </a:rPr>
              <a:t>ient</a:t>
            </a:r>
            <a:r>
              <a:rPr sz="1100" spc="-5" dirty="0">
                <a:latin typeface="Calibri"/>
                <a:cs typeface="Calibri"/>
              </a:rPr>
              <a:t>ifi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esea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ch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9100" y="1027113"/>
            <a:ext cx="5770563" cy="125095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381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400" b="1" dirty="0">
                <a:latin typeface="Calibri"/>
                <a:cs typeface="Calibri"/>
              </a:rPr>
              <a:t>2</a:t>
            </a:r>
            <a:r>
              <a:rPr sz="1400" b="1" spc="-10" dirty="0">
                <a:latin typeface="Calibri"/>
                <a:cs typeface="Calibri"/>
              </a:rPr>
              <a:t>0</a:t>
            </a:r>
            <a:r>
              <a:rPr sz="1400" b="1" dirty="0">
                <a:latin typeface="Calibri"/>
                <a:cs typeface="Calibri"/>
              </a:rPr>
              <a:t>.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Calibri"/>
                <a:cs typeface="Calibri"/>
              </a:rPr>
              <a:t>Ex</a:t>
            </a:r>
            <a:r>
              <a:rPr sz="1400" b="1" spc="5" dirty="0">
                <a:latin typeface="Calibri"/>
                <a:cs typeface="Calibri"/>
              </a:rPr>
              <a:t>t</a:t>
            </a:r>
            <a:r>
              <a:rPr sz="1400" b="1" dirty="0">
                <a:latin typeface="Calibri"/>
                <a:cs typeface="Calibri"/>
              </a:rPr>
              <a:t>ra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Calibri"/>
                <a:cs typeface="Calibri"/>
              </a:rPr>
              <a:t>n</a:t>
            </a:r>
            <a:r>
              <a:rPr sz="1400" b="1" spc="-15" dirty="0">
                <a:latin typeface="Calibri"/>
                <a:cs typeface="Calibri"/>
              </a:rPr>
              <a:t>o</a:t>
            </a:r>
            <a:r>
              <a:rPr sz="1400" b="1" dirty="0">
                <a:latin typeface="Calibri"/>
                <a:cs typeface="Calibri"/>
              </a:rPr>
              <a:t>t</a:t>
            </a:r>
            <a:r>
              <a:rPr sz="1400" b="1" spc="-15" dirty="0">
                <a:latin typeface="Calibri"/>
                <a:cs typeface="Calibri"/>
              </a:rPr>
              <a:t>e</a:t>
            </a:r>
            <a:r>
              <a:rPr sz="1400" b="1" dirty="0">
                <a:latin typeface="Calibri"/>
                <a:cs typeface="Calibri"/>
              </a:rPr>
              <a:t>s:</a:t>
            </a:r>
            <a:endParaRPr sz="1400">
              <a:latin typeface="Calibri"/>
              <a:cs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400">
              <a:latin typeface="Times New Roman"/>
              <a:cs typeface="Times New Roman"/>
            </a:endParaRPr>
          </a:p>
          <a:p>
            <a:pPr fontAlgn="auto">
              <a:spcBef>
                <a:spcPts val="20"/>
              </a:spcBef>
              <a:spcAft>
                <a:spcPts val="0"/>
              </a:spcAft>
              <a:defRPr/>
            </a:pPr>
            <a:endParaRPr sz="1400">
              <a:latin typeface="Times New Roman"/>
              <a:cs typeface="Times New Roman"/>
            </a:endParaRPr>
          </a:p>
          <a:p>
            <a:pPr marL="304800" indent="-266700" fontAlgn="auto">
              <a:spcBef>
                <a:spcPts val="0"/>
              </a:spcBef>
              <a:spcAft>
                <a:spcPts val="0"/>
              </a:spcAft>
              <a:buFont typeface="Calibri"/>
              <a:buAutoNum type="arabicPeriod" startAt="20"/>
              <a:tabLst>
                <a:tab pos="305435" algn="l"/>
              </a:tabLst>
              <a:defRPr/>
            </a:pPr>
            <a:r>
              <a:rPr sz="1400" b="1" dirty="0">
                <a:latin typeface="Calibri"/>
                <a:cs typeface="Calibri"/>
              </a:rPr>
              <a:t>Ex</a:t>
            </a:r>
            <a:r>
              <a:rPr sz="1400" b="1" spc="5" dirty="0">
                <a:latin typeface="Calibri"/>
                <a:cs typeface="Calibri"/>
              </a:rPr>
              <a:t>t</a:t>
            </a:r>
            <a:r>
              <a:rPr sz="1400" b="1" dirty="0">
                <a:latin typeface="Calibri"/>
                <a:cs typeface="Calibri"/>
              </a:rPr>
              <a:t>ra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Calibri"/>
                <a:cs typeface="Calibri"/>
              </a:rPr>
              <a:t>n</a:t>
            </a:r>
            <a:r>
              <a:rPr sz="1400" b="1" spc="-15" dirty="0">
                <a:latin typeface="Calibri"/>
                <a:cs typeface="Calibri"/>
              </a:rPr>
              <a:t>o</a:t>
            </a:r>
            <a:r>
              <a:rPr sz="1400" b="1" dirty="0">
                <a:latin typeface="Calibri"/>
                <a:cs typeface="Calibri"/>
              </a:rPr>
              <a:t>t</a:t>
            </a:r>
            <a:r>
              <a:rPr sz="1400" b="1" spc="-15" dirty="0">
                <a:latin typeface="Calibri"/>
                <a:cs typeface="Calibri"/>
              </a:rPr>
              <a:t>e</a:t>
            </a:r>
            <a:r>
              <a:rPr sz="1400" b="1" dirty="0">
                <a:latin typeface="Calibri"/>
                <a:cs typeface="Calibri"/>
              </a:rPr>
              <a:t>s:</a:t>
            </a:r>
            <a:endParaRPr sz="1400">
              <a:latin typeface="Calibri"/>
              <a:cs typeface="Calibri"/>
            </a:endParaRPr>
          </a:p>
          <a:p>
            <a:pPr marL="12700" fontAlgn="auto">
              <a:spcBef>
                <a:spcPts val="90"/>
              </a:spcBef>
              <a:spcAft>
                <a:spcPts val="0"/>
              </a:spcAft>
              <a:defRPr/>
            </a:pPr>
            <a:r>
              <a:rPr sz="1250" b="1" spc="-15" dirty="0">
                <a:latin typeface="Arial"/>
                <a:cs typeface="Arial"/>
              </a:rPr>
              <a:t>ــ</a:t>
            </a:r>
            <a:r>
              <a:rPr sz="1250" b="1" spc="-5" dirty="0">
                <a:latin typeface="Arial"/>
                <a:cs typeface="Arial"/>
              </a:rPr>
              <a:t>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</a:t>
            </a:r>
            <a:r>
              <a:rPr sz="1250" b="1" spc="-30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</a:t>
            </a:r>
            <a:r>
              <a:rPr sz="1250" b="1" spc="45" dirty="0">
                <a:latin typeface="Arial"/>
                <a:cs typeface="Arial"/>
              </a:rPr>
              <a:t>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20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</a:t>
            </a:r>
            <a:r>
              <a:rPr sz="1250" b="1" spc="-30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</a:t>
            </a:r>
            <a:r>
              <a:rPr sz="1250" b="1" spc="-15" dirty="0">
                <a:latin typeface="Arial"/>
                <a:cs typeface="Arial"/>
              </a:rPr>
              <a:t>ـ</a:t>
            </a:r>
            <a:r>
              <a:rPr sz="1250" b="1" spc="-5" dirty="0">
                <a:latin typeface="Arial"/>
                <a:cs typeface="Arial"/>
              </a:rPr>
              <a:t>ـــ</a:t>
            </a:r>
            <a:endParaRPr sz="1250">
              <a:latin typeface="Arial"/>
              <a:cs typeface="Arial"/>
            </a:endParaRPr>
          </a:p>
          <a:p>
            <a:pPr marL="304800" indent="-266700" fontAlgn="auto">
              <a:spcBef>
                <a:spcPts val="50"/>
              </a:spcBef>
              <a:spcAft>
                <a:spcPts val="0"/>
              </a:spcAft>
              <a:buFont typeface="Calibri"/>
              <a:buAutoNum type="arabicPeriod" startAt="21"/>
              <a:tabLst>
                <a:tab pos="305435" algn="l"/>
              </a:tabLst>
              <a:defRPr/>
            </a:pPr>
            <a:r>
              <a:rPr sz="1400" b="1" spc="-5" dirty="0">
                <a:latin typeface="Calibri"/>
                <a:cs typeface="Calibri"/>
              </a:rPr>
              <a:t>Pee</a:t>
            </a:r>
            <a:r>
              <a:rPr sz="1400" b="1" dirty="0">
                <a:latin typeface="Calibri"/>
                <a:cs typeface="Calibri"/>
              </a:rPr>
              <a:t>r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Calibri"/>
                <a:cs typeface="Calibri"/>
              </a:rPr>
              <a:t>r</a:t>
            </a:r>
            <a:r>
              <a:rPr sz="1400" b="1" spc="-5" dirty="0">
                <a:latin typeface="Calibri"/>
                <a:cs typeface="Calibri"/>
              </a:rPr>
              <a:t>evie</a:t>
            </a:r>
            <a:r>
              <a:rPr sz="1400" b="1" dirty="0">
                <a:latin typeface="Calibri"/>
                <a:cs typeface="Calibri"/>
              </a:rPr>
              <a:t>w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2288" y="9332913"/>
            <a:ext cx="1990725" cy="16668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100" spc="-20" dirty="0">
                <a:latin typeface="Times New Roman"/>
                <a:cs typeface="Times New Roman"/>
              </a:rPr>
              <a:t>ن</a:t>
            </a:r>
            <a:r>
              <a:rPr sz="1100" spc="-450" dirty="0">
                <a:latin typeface="Times New Roman"/>
                <a:cs typeface="Times New Roman"/>
              </a:rPr>
              <a:t>ی</a:t>
            </a:r>
            <a:r>
              <a:rPr sz="1100" spc="-220" dirty="0">
                <a:latin typeface="Times New Roman"/>
                <a:cs typeface="Times New Roman"/>
              </a:rPr>
              <a:t>ش</a:t>
            </a:r>
            <a:r>
              <a:rPr sz="1100" spc="-145" dirty="0">
                <a:latin typeface="Times New Roman"/>
                <a:cs typeface="Times New Roman"/>
              </a:rPr>
              <a:t>خ</a:t>
            </a:r>
            <a:r>
              <a:rPr sz="1100" spc="-210" dirty="0">
                <a:latin typeface="Times New Roman"/>
                <a:cs typeface="Times New Roman"/>
              </a:rPr>
              <a:t>وبو</a:t>
            </a:r>
            <a:r>
              <a:rPr sz="1100" spc="-204" dirty="0">
                <a:latin typeface="Times New Roman"/>
                <a:cs typeface="Times New Roman"/>
              </a:rPr>
              <a:t>ن</a:t>
            </a:r>
            <a:r>
              <a:rPr sz="1100" spc="-415" dirty="0">
                <a:latin typeface="Times New Roman"/>
                <a:cs typeface="Times New Roman"/>
              </a:rPr>
              <a:t>Ύ</a:t>
            </a:r>
            <a:r>
              <a:rPr sz="1100" spc="-180" dirty="0">
                <a:latin typeface="Times New Roman"/>
                <a:cs typeface="Times New Roman"/>
              </a:rPr>
              <a:t>م</a:t>
            </a:r>
            <a:r>
              <a:rPr sz="1100" spc="-530" dirty="0">
                <a:latin typeface="Times New Roman"/>
                <a:cs typeface="Times New Roman"/>
              </a:rPr>
              <a:t>ت</a:t>
            </a:r>
            <a:r>
              <a:rPr sz="1100" spc="50" dirty="0">
                <a:latin typeface="Times New Roman"/>
                <a:cs typeface="Times New Roman"/>
              </a:rPr>
              <a:t>م</a:t>
            </a:r>
            <a:r>
              <a:rPr sz="1100" dirty="0">
                <a:latin typeface="Times New Roman"/>
                <a:cs typeface="Times New Roman"/>
              </a:rPr>
              <a:t>و</a:t>
            </a:r>
            <a:r>
              <a:rPr sz="1100" spc="-10" dirty="0">
                <a:latin typeface="Times New Roman"/>
                <a:cs typeface="Times New Roman"/>
              </a:rPr>
              <a:t>ی</a:t>
            </a:r>
            <a:r>
              <a:rPr sz="1100" spc="-15" dirty="0">
                <a:latin typeface="Times New Roman"/>
                <a:cs typeface="Times New Roman"/>
              </a:rPr>
              <a:t>رۆ</a:t>
            </a:r>
            <a:r>
              <a:rPr sz="1100" spc="-10" dirty="0">
                <a:latin typeface="Times New Roman"/>
                <a:cs typeface="Times New Roman"/>
              </a:rPr>
              <a:t>ج</a:t>
            </a:r>
            <a:r>
              <a:rPr sz="1100" spc="-250" dirty="0">
                <a:latin typeface="Times New Roman"/>
                <a:cs typeface="Times New Roman"/>
              </a:rPr>
              <a:t>ی</a:t>
            </a:r>
            <a:r>
              <a:rPr sz="1100" spc="-260" dirty="0">
                <a:latin typeface="Times New Roman"/>
                <a:cs typeface="Times New Roman"/>
              </a:rPr>
              <a:t>ی</a:t>
            </a:r>
            <a:r>
              <a:rPr sz="1100" spc="-640" dirty="0">
                <a:latin typeface="Times New Roman"/>
                <a:cs typeface="Times New Roman"/>
              </a:rPr>
              <a:t>Ύ</a:t>
            </a:r>
            <a:r>
              <a:rPr sz="1100" spc="-450" dirty="0">
                <a:latin typeface="Times New Roman"/>
                <a:cs typeface="Times New Roman"/>
              </a:rPr>
              <a:t>ی</a:t>
            </a:r>
            <a:r>
              <a:rPr sz="1100" spc="-340" dirty="0">
                <a:latin typeface="Times New Roman"/>
                <a:cs typeface="Times New Roman"/>
              </a:rPr>
              <a:t>Ϩ</a:t>
            </a:r>
            <a:r>
              <a:rPr sz="1100" spc="-170" dirty="0">
                <a:latin typeface="Times New Roman"/>
                <a:cs typeface="Times New Roman"/>
              </a:rPr>
              <a:t>ڵد</a:t>
            </a:r>
            <a:r>
              <a:rPr sz="1100" spc="-280" dirty="0">
                <a:latin typeface="Times New Roman"/>
                <a:cs typeface="Times New Roman"/>
              </a:rPr>
              <a:t>ی</a:t>
            </a:r>
            <a:r>
              <a:rPr sz="1100" spc="-320" dirty="0">
                <a:latin typeface="Times New Roman"/>
                <a:cs typeface="Times New Roman"/>
              </a:rPr>
              <a:t>ت</a:t>
            </a:r>
            <a:r>
              <a:rPr sz="1100" spc="-10" dirty="0">
                <a:latin typeface="Times New Roman"/>
                <a:cs typeface="Times New Roman"/>
              </a:rPr>
              <a:t>و</a:t>
            </a:r>
            <a:r>
              <a:rPr sz="1100" spc="-450" dirty="0">
                <a:latin typeface="Times New Roman"/>
                <a:cs typeface="Times New Roman"/>
              </a:rPr>
              <a:t>ی</a:t>
            </a:r>
            <a:r>
              <a:rPr sz="1100" dirty="0">
                <a:latin typeface="Times New Roman"/>
                <a:cs typeface="Times New Roman"/>
              </a:rPr>
              <a:t>ا</a:t>
            </a:r>
            <a:r>
              <a:rPr sz="1100" spc="-5" dirty="0">
                <a:latin typeface="Times New Roman"/>
                <a:cs typeface="Times New Roman"/>
              </a:rPr>
              <a:t>ر</a:t>
            </a:r>
            <a:r>
              <a:rPr sz="1100" spc="-195" dirty="0">
                <a:latin typeface="Times New Roman"/>
                <a:cs typeface="Times New Roman"/>
              </a:rPr>
              <a:t>و</a:t>
            </a:r>
            <a:r>
              <a:rPr sz="1100" spc="-335" dirty="0">
                <a:latin typeface="Times New Roman"/>
                <a:cs typeface="Times New Roman"/>
              </a:rPr>
              <a:t>ب</a:t>
            </a:r>
            <a:r>
              <a:rPr sz="1100" spc="-145" dirty="0">
                <a:latin typeface="Times New Roman"/>
                <a:cs typeface="Times New Roman"/>
              </a:rPr>
              <a:t>ϩو</a:t>
            </a:r>
            <a:r>
              <a:rPr sz="1100" spc="-450" dirty="0">
                <a:latin typeface="Times New Roman"/>
                <a:cs typeface="Times New Roman"/>
              </a:rPr>
              <a:t>ێ</a:t>
            </a:r>
            <a:r>
              <a:rPr sz="1100" dirty="0">
                <a:latin typeface="Times New Roman"/>
                <a:cs typeface="Times New Roman"/>
              </a:rPr>
              <a:t>ڕ</a:t>
            </a:r>
            <a:r>
              <a:rPr sz="1100" spc="-260" dirty="0">
                <a:latin typeface="Times New Roman"/>
                <a:cs typeface="Times New Roman"/>
              </a:rPr>
              <a:t>وب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63988" y="9332913"/>
            <a:ext cx="19685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lnSpc>
                <a:spcPts val="131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100" dirty="0">
                <a:latin typeface="Cambria"/>
                <a:cs typeface="Cambria"/>
              </a:rPr>
              <a:t>D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dirty="0">
                <a:latin typeface="Cambria"/>
                <a:cs typeface="Cambria"/>
              </a:rPr>
              <a:t>r</a:t>
            </a:r>
            <a:r>
              <a:rPr sz="1100" spc="-15" dirty="0">
                <a:latin typeface="Cambria"/>
                <a:cs typeface="Cambria"/>
              </a:rPr>
              <a:t>e</a:t>
            </a:r>
            <a:r>
              <a:rPr sz="1100" dirty="0">
                <a:latin typeface="Cambria"/>
                <a:cs typeface="Cambria"/>
              </a:rPr>
              <a:t>c</a:t>
            </a:r>
            <a:r>
              <a:rPr sz="1100" spc="-5" dirty="0">
                <a:latin typeface="Cambria"/>
                <a:cs typeface="Cambria"/>
              </a:rPr>
              <a:t>tora</a:t>
            </a:r>
            <a:r>
              <a:rPr sz="1100" spc="-15" dirty="0">
                <a:latin typeface="Cambria"/>
                <a:cs typeface="Cambria"/>
              </a:rPr>
              <a:t>t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mbria"/>
                <a:cs typeface="Cambria"/>
              </a:rPr>
              <a:t>of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mbria"/>
                <a:cs typeface="Cambria"/>
              </a:rPr>
              <a:t>Q</a:t>
            </a:r>
            <a:r>
              <a:rPr sz="1100" spc="-15" dirty="0">
                <a:latin typeface="Cambria"/>
                <a:cs typeface="Cambria"/>
              </a:rPr>
              <a:t>u</a:t>
            </a:r>
            <a:r>
              <a:rPr sz="1100" spc="-5" dirty="0">
                <a:latin typeface="Cambria"/>
                <a:cs typeface="Cambria"/>
              </a:rPr>
              <a:t>al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spc="-5" dirty="0">
                <a:latin typeface="Cambria"/>
                <a:cs typeface="Cambria"/>
              </a:rPr>
              <a:t>t</a:t>
            </a:r>
            <a:r>
              <a:rPr sz="1100" dirty="0">
                <a:latin typeface="Cambria"/>
                <a:cs typeface="Cambria"/>
              </a:rPr>
              <a:t>y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mbria"/>
                <a:cs typeface="Cambria"/>
              </a:rPr>
              <a:t>Ass</a:t>
            </a:r>
            <a:r>
              <a:rPr sz="1100" spc="-5" dirty="0">
                <a:latin typeface="Cambria"/>
                <a:cs typeface="Cambria"/>
              </a:rPr>
              <a:t>uran</a:t>
            </a:r>
            <a:r>
              <a:rPr sz="1100" dirty="0">
                <a:latin typeface="Cambria"/>
                <a:cs typeface="Cambria"/>
              </a:rPr>
              <a:t>ce</a:t>
            </a:r>
            <a:endParaRPr sz="1100">
              <a:latin typeface="Cambria"/>
              <a:cs typeface="Cambria"/>
            </a:endParaRPr>
          </a:p>
          <a:p>
            <a:pPr marL="893444" fontAlgn="auto">
              <a:lnSpc>
                <a:spcPts val="131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100" spc="-5" dirty="0">
                <a:latin typeface="Cambria"/>
                <a:cs typeface="Cambria"/>
              </a:rPr>
              <a:t>an</a:t>
            </a:r>
            <a:r>
              <a:rPr sz="1100" dirty="0">
                <a:latin typeface="Cambria"/>
                <a:cs typeface="Cambria"/>
              </a:rPr>
              <a:t>d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mbria"/>
                <a:cs typeface="Cambria"/>
              </a:rPr>
              <a:t>A</a:t>
            </a:r>
            <a:r>
              <a:rPr sz="1100" dirty="0">
                <a:latin typeface="Cambria"/>
                <a:cs typeface="Cambria"/>
              </a:rPr>
              <a:t>ccr</a:t>
            </a:r>
            <a:r>
              <a:rPr sz="1100" spc="-15" dirty="0">
                <a:latin typeface="Cambria"/>
                <a:cs typeface="Cambria"/>
              </a:rPr>
              <a:t>e</a:t>
            </a:r>
            <a:r>
              <a:rPr sz="1100" dirty="0">
                <a:latin typeface="Cambria"/>
                <a:cs typeface="Cambria"/>
              </a:rPr>
              <a:t>di</a:t>
            </a:r>
            <a:r>
              <a:rPr sz="1100" spc="-5" dirty="0">
                <a:latin typeface="Cambria"/>
                <a:cs typeface="Cambria"/>
              </a:rPr>
              <a:t>ta</a:t>
            </a:r>
            <a:r>
              <a:rPr sz="1100" spc="-15" dirty="0">
                <a:latin typeface="Cambria"/>
                <a:cs typeface="Cambria"/>
              </a:rPr>
              <a:t>t</a:t>
            </a:r>
            <a:r>
              <a:rPr sz="1100" dirty="0">
                <a:latin typeface="Cambria"/>
                <a:cs typeface="Cambria"/>
              </a:rPr>
              <a:t>ion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8201" name="object 9"/>
          <p:cNvSpPr>
            <a:spLocks/>
          </p:cNvSpPr>
          <p:nvPr/>
        </p:nvSpPr>
        <p:spPr bwMode="auto">
          <a:xfrm>
            <a:off x="390525" y="568325"/>
            <a:ext cx="6931025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929134" y="0"/>
              </a:cxn>
            </a:cxnLst>
            <a:rect l="0" t="0" r="r" b="b"/>
            <a:pathLst>
              <a:path w="6929755">
                <a:moveTo>
                  <a:pt x="0" y="0"/>
                </a:moveTo>
                <a:lnTo>
                  <a:pt x="6929134" y="0"/>
                </a:lnTo>
              </a:path>
            </a:pathLst>
          </a:custGeom>
          <a:noFill/>
          <a:ln w="508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ar-IQ"/>
          </a:p>
        </p:txBody>
      </p:sp>
      <p:sp>
        <p:nvSpPr>
          <p:cNvPr id="8202" name="object 10"/>
          <p:cNvSpPr>
            <a:spLocks/>
          </p:cNvSpPr>
          <p:nvPr/>
        </p:nvSpPr>
        <p:spPr bwMode="auto">
          <a:xfrm>
            <a:off x="387350" y="1412875"/>
            <a:ext cx="6932613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933575" y="0"/>
              </a:cxn>
            </a:cxnLst>
            <a:rect l="0" t="0" r="r" b="b"/>
            <a:pathLst>
              <a:path w="6933565">
                <a:moveTo>
                  <a:pt x="0" y="0"/>
                </a:moveTo>
                <a:lnTo>
                  <a:pt x="6933575" y="0"/>
                </a:lnTo>
              </a:path>
            </a:pathLst>
          </a:custGeom>
          <a:noFill/>
          <a:ln w="507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ar-IQ"/>
          </a:p>
        </p:txBody>
      </p:sp>
      <p:sp>
        <p:nvSpPr>
          <p:cNvPr id="8203" name="object 11"/>
          <p:cNvSpPr>
            <a:spLocks/>
          </p:cNvSpPr>
          <p:nvPr/>
        </p:nvSpPr>
        <p:spPr bwMode="auto">
          <a:xfrm>
            <a:off x="388938" y="574675"/>
            <a:ext cx="0" cy="36179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618250"/>
              </a:cxn>
            </a:cxnLst>
            <a:rect l="0" t="0" r="r" b="b"/>
            <a:pathLst>
              <a:path h="3618865">
                <a:moveTo>
                  <a:pt x="0" y="0"/>
                </a:moveTo>
                <a:lnTo>
                  <a:pt x="0" y="3618250"/>
                </a:lnTo>
              </a:path>
            </a:pathLst>
          </a:custGeom>
          <a:noFill/>
          <a:ln w="507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ar-IQ"/>
          </a:p>
        </p:txBody>
      </p:sp>
      <p:sp>
        <p:nvSpPr>
          <p:cNvPr id="8204" name="object 12"/>
          <p:cNvSpPr>
            <a:spLocks/>
          </p:cNvSpPr>
          <p:nvPr/>
        </p:nvSpPr>
        <p:spPr bwMode="auto">
          <a:xfrm>
            <a:off x="7318375" y="574675"/>
            <a:ext cx="0" cy="36179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618250"/>
              </a:cxn>
            </a:cxnLst>
            <a:rect l="0" t="0" r="r" b="b"/>
            <a:pathLst>
              <a:path h="3618865">
                <a:moveTo>
                  <a:pt x="0" y="0"/>
                </a:moveTo>
                <a:lnTo>
                  <a:pt x="0" y="3618250"/>
                </a:lnTo>
              </a:path>
            </a:pathLst>
          </a:custGeom>
          <a:noFill/>
          <a:ln w="508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ar-IQ"/>
          </a:p>
        </p:txBody>
      </p:sp>
      <p:sp>
        <p:nvSpPr>
          <p:cNvPr id="8205" name="object 13"/>
          <p:cNvSpPr>
            <a:spLocks/>
          </p:cNvSpPr>
          <p:nvPr/>
        </p:nvSpPr>
        <p:spPr bwMode="auto">
          <a:xfrm>
            <a:off x="387350" y="4189413"/>
            <a:ext cx="6932613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933575" y="0"/>
              </a:cxn>
            </a:cxnLst>
            <a:rect l="0" t="0" r="r" b="b"/>
            <a:pathLst>
              <a:path w="6933565">
                <a:moveTo>
                  <a:pt x="0" y="0"/>
                </a:moveTo>
                <a:lnTo>
                  <a:pt x="6933575" y="0"/>
                </a:lnTo>
              </a:path>
            </a:pathLst>
          </a:custGeom>
          <a:noFill/>
          <a:ln w="507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ar-IQ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2433</Words>
  <Application>Microsoft Office PowerPoint</Application>
  <PresentationFormat>Custom</PresentationFormat>
  <Paragraphs>189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Arial</vt:lpstr>
      <vt:lpstr>Cambria</vt:lpstr>
      <vt:lpstr>Times New Roman</vt:lpstr>
      <vt:lpstr>Symbol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hi</cp:lastModifiedBy>
  <cp:revision>1</cp:revision>
  <dcterms:created xsi:type="dcterms:W3CDTF">2018-05-14T22:20:40Z</dcterms:created>
  <dcterms:modified xsi:type="dcterms:W3CDTF">2018-05-14T20:21:58Z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2018-05-14T00:00:00Z</vt:filetime>
  </property>
  <property fmtid="{D5CDD505-2E9C-101B-9397-08002B2CF9AE}" pid="3" name="LastSaved">
    <vt:filetime>2018-05-14T00:00:00Z</vt:filetime>
  </property>
</Properties>
</file>