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7" r:id="rId4"/>
    <p:sldId id="263" r:id="rId5"/>
    <p:sldId id="264" r:id="rId6"/>
    <p:sldId id="260" r:id="rId7"/>
    <p:sldId id="261" r:id="rId8"/>
    <p:sldId id="262" r:id="rId9"/>
    <p:sldId id="258"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16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3160032" cy="646331"/>
          </a:xfrm>
          <a:prstGeom prst="rect">
            <a:avLst/>
          </a:prstGeom>
        </p:spPr>
        <p:txBody>
          <a:bodyPr wrap="none">
            <a:spAutoFit/>
          </a:bodyPr>
          <a:lstStyle/>
          <a:p>
            <a:r>
              <a:rPr lang="en-US" dirty="0" smtClean="0"/>
              <a:t>Strength of materials lab.</a:t>
            </a:r>
          </a:p>
          <a:p>
            <a:r>
              <a:rPr lang="en-US" dirty="0" smtClean="0"/>
              <a:t>Second year student 2017-2018</a:t>
            </a:r>
            <a:endParaRPr lang="ar-IQ" dirty="0"/>
          </a:p>
        </p:txBody>
      </p:sp>
      <p:sp>
        <p:nvSpPr>
          <p:cNvPr id="3" name="Rectangle 2"/>
          <p:cNvSpPr/>
          <p:nvPr/>
        </p:nvSpPr>
        <p:spPr>
          <a:xfrm>
            <a:off x="609600" y="1219200"/>
            <a:ext cx="2448427" cy="369332"/>
          </a:xfrm>
          <a:prstGeom prst="rect">
            <a:avLst/>
          </a:prstGeom>
        </p:spPr>
        <p:txBody>
          <a:bodyPr wrap="none">
            <a:spAutoFit/>
          </a:bodyPr>
          <a:lstStyle/>
          <a:p>
            <a:r>
              <a:rPr lang="en-US" dirty="0" smtClean="0"/>
              <a:t>Why are metals tested ?</a:t>
            </a:r>
            <a:endParaRPr lang="ar-IQ" dirty="0"/>
          </a:p>
        </p:txBody>
      </p:sp>
      <p:sp>
        <p:nvSpPr>
          <p:cNvPr id="4" name="Rectangle 3"/>
          <p:cNvSpPr/>
          <p:nvPr/>
        </p:nvSpPr>
        <p:spPr>
          <a:xfrm>
            <a:off x="228600" y="1676400"/>
            <a:ext cx="8763000" cy="2031325"/>
          </a:xfrm>
          <a:prstGeom prst="rect">
            <a:avLst/>
          </a:prstGeom>
        </p:spPr>
        <p:txBody>
          <a:bodyPr wrap="square">
            <a:spAutoFit/>
          </a:bodyPr>
          <a:lstStyle/>
          <a:p>
            <a:pPr>
              <a:buFont typeface="Arial" pitchFamily="34" charset="0"/>
              <a:buChar char="•"/>
            </a:pPr>
            <a:r>
              <a:rPr lang="en-US" dirty="0" smtClean="0"/>
              <a:t>Ensure quality </a:t>
            </a:r>
          </a:p>
          <a:p>
            <a:pPr>
              <a:buFont typeface="Arial" pitchFamily="34" charset="0"/>
              <a:buChar char="•"/>
            </a:pPr>
            <a:r>
              <a:rPr lang="en-US" dirty="0" smtClean="0"/>
              <a:t>Test properties</a:t>
            </a:r>
          </a:p>
          <a:p>
            <a:pPr>
              <a:buFont typeface="Arial" pitchFamily="34" charset="0"/>
              <a:buChar char="•"/>
            </a:pPr>
            <a:r>
              <a:rPr lang="en-US" dirty="0" smtClean="0"/>
              <a:t>Prevent failure in use</a:t>
            </a:r>
          </a:p>
          <a:p>
            <a:pPr>
              <a:buFont typeface="Arial" pitchFamily="34" charset="0"/>
              <a:buChar char="•"/>
            </a:pPr>
            <a:r>
              <a:rPr lang="en-US" dirty="0" smtClean="0"/>
              <a:t>Make informed choices in using materials </a:t>
            </a:r>
          </a:p>
          <a:p>
            <a:endParaRPr lang="en-US" dirty="0" smtClean="0"/>
          </a:p>
          <a:p>
            <a:pPr>
              <a:buFont typeface="Arial" pitchFamily="34" charset="0"/>
              <a:buChar char="•"/>
            </a:pPr>
            <a:r>
              <a:rPr lang="en-US" dirty="0" smtClean="0"/>
              <a:t>Factor of Safety is the ratio comparing the actual stress on a material and the safe useable stress.</a:t>
            </a:r>
          </a:p>
        </p:txBody>
      </p:sp>
      <p:sp>
        <p:nvSpPr>
          <p:cNvPr id="5" name="Rectangle 4"/>
          <p:cNvSpPr/>
          <p:nvPr/>
        </p:nvSpPr>
        <p:spPr>
          <a:xfrm>
            <a:off x="304800" y="3733800"/>
            <a:ext cx="2102563" cy="369332"/>
          </a:xfrm>
          <a:prstGeom prst="rect">
            <a:avLst/>
          </a:prstGeom>
        </p:spPr>
        <p:txBody>
          <a:bodyPr wrap="none">
            <a:spAutoFit/>
          </a:bodyPr>
          <a:lstStyle/>
          <a:p>
            <a:r>
              <a:rPr lang="en-US" dirty="0" smtClean="0"/>
              <a:t>Two forms of testing</a:t>
            </a:r>
            <a:endParaRPr lang="ar-IQ" dirty="0"/>
          </a:p>
        </p:txBody>
      </p:sp>
      <p:sp>
        <p:nvSpPr>
          <p:cNvPr id="6" name="Rectangle 5"/>
          <p:cNvSpPr/>
          <p:nvPr/>
        </p:nvSpPr>
        <p:spPr>
          <a:xfrm>
            <a:off x="228600" y="4267200"/>
            <a:ext cx="8305800" cy="1200329"/>
          </a:xfrm>
          <a:prstGeom prst="rect">
            <a:avLst/>
          </a:prstGeom>
        </p:spPr>
        <p:txBody>
          <a:bodyPr wrap="square">
            <a:spAutoFit/>
          </a:bodyPr>
          <a:lstStyle/>
          <a:p>
            <a:r>
              <a:rPr lang="en-US" b="1" dirty="0" smtClean="0"/>
              <a:t>Mechanical tests </a:t>
            </a:r>
            <a:r>
              <a:rPr lang="en-US" dirty="0" smtClean="0"/>
              <a:t>– the material may be physically tested to destruction. Will normally specify a value for properties such as strength, hardness, toughness, etc.</a:t>
            </a:r>
          </a:p>
          <a:p>
            <a:endParaRPr lang="en-US" dirty="0" smtClean="0"/>
          </a:p>
          <a:p>
            <a:r>
              <a:rPr lang="en-US" b="1" dirty="0" smtClean="0"/>
              <a:t>Non-destructive tests </a:t>
            </a:r>
            <a:r>
              <a:rPr lang="en-US" dirty="0" smtClean="0"/>
              <a:t>(</a:t>
            </a:r>
            <a:r>
              <a:rPr lang="en-US" b="1" dirty="0" smtClean="0"/>
              <a:t>NDT</a:t>
            </a:r>
            <a:r>
              <a:rPr lang="en-US" dirty="0" smtClean="0"/>
              <a:t>) – samples or finished articles are tested before being used</a:t>
            </a:r>
            <a:endParaRPr lang="ar-IQ"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5013"/>
            <a:ext cx="8839200" cy="4154984"/>
          </a:xfrm>
          <a:prstGeom prst="rect">
            <a:avLst/>
          </a:prstGeom>
        </p:spPr>
        <p:txBody>
          <a:bodyPr wrap="square">
            <a:spAutoFit/>
          </a:bodyPr>
          <a:lstStyle/>
          <a:p>
            <a:r>
              <a:rPr lang="en-US" b="1" dirty="0" smtClean="0">
                <a:latin typeface="Albertus Medium" pitchFamily="34" charset="0"/>
                <a:cs typeface="Times New Roman" pitchFamily="18" charset="0"/>
              </a:rPr>
              <a:t>Compression Testing - Introduction </a:t>
            </a:r>
          </a:p>
          <a:p>
            <a:endParaRPr lang="en-US" sz="1200" dirty="0" smtClean="0">
              <a:latin typeface="Arial" pitchFamily="34" charset="0"/>
              <a:cs typeface="Times New Roman" pitchFamily="18" charset="0"/>
            </a:endParaRPr>
          </a:p>
          <a:p>
            <a:pPr eaLnBrk="0" hangingPunct="0">
              <a:buFontTx/>
              <a:buChar char="•"/>
            </a:pPr>
            <a:r>
              <a:rPr lang="en-US" dirty="0" smtClean="0">
                <a:latin typeface="Albertus Medium" pitchFamily="34" charset="0"/>
                <a:cs typeface="Times New Roman" pitchFamily="18" charset="0"/>
              </a:rPr>
              <a:t>Simplistically, compression testing is the opposite of tensile testing. A compressive load tends to squeeze or compact the specimen. The choice of a compression test over other types of testing largely depends on the type of loading the material will see during application or service.</a:t>
            </a:r>
            <a:endParaRPr lang="en-US" sz="1200" dirty="0" smtClean="0">
              <a:latin typeface="Arial" pitchFamily="34" charset="0"/>
              <a:cs typeface="Times New Roman" pitchFamily="18" charset="0"/>
            </a:endParaRPr>
          </a:p>
          <a:p>
            <a:pPr eaLnBrk="0" hangingPunct="0"/>
            <a:endParaRPr lang="en-US" dirty="0" smtClean="0">
              <a:latin typeface="Albertus Medium" pitchFamily="34" charset="0"/>
              <a:cs typeface="Times New Roman" pitchFamily="18" charset="0"/>
            </a:endParaRPr>
          </a:p>
          <a:p>
            <a:pPr eaLnBrk="0" hangingPunct="0">
              <a:buFontTx/>
              <a:buChar char="•"/>
            </a:pPr>
            <a:r>
              <a:rPr lang="en-US" dirty="0" smtClean="0">
                <a:latin typeface="Albertus Medium" pitchFamily="34" charset="0"/>
                <a:cs typeface="Times New Roman" pitchFamily="18" charset="0"/>
              </a:rPr>
              <a:t>Metals and many plastics, for example, are more efficient at resisting tensile loads. Therefore, they are more commonly tested using tensile loading, depending on the application, of course. Materials, such as concrete, brick, and some ceramic products, are more often used in applications for their compressive loading properties and are, therefore, tested in compression. Again, it is important to choose the test that best reflects the loads and conditions the material will be subjected to in application or service.</a:t>
            </a:r>
            <a:endParaRPr lang="en-US" sz="1200" dirty="0" smtClean="0">
              <a:latin typeface="Arial" pitchFamily="34" charset="0"/>
              <a:cs typeface="Times New Roman" pitchFamily="18" charset="0"/>
            </a:endParaRPr>
          </a:p>
          <a:p>
            <a:pPr eaLnBrk="0" hangingPunct="0"/>
            <a:r>
              <a:rPr lang="en-US" dirty="0" smtClean="0">
                <a:latin typeface="Albertus Medium" pitchFamily="34" charset="0"/>
                <a:cs typeface="Times New Roman" pitchFamily="18" charset="0"/>
              </a:rPr>
              <a:t> </a:t>
            </a:r>
            <a:endParaRPr lang="en-US" sz="1200" dirty="0">
              <a:latin typeface="Arial" pitchFamily="34" charset="0"/>
              <a:cs typeface="Times New Roman" pitchFamily="18" charset="0"/>
            </a:endParaRPr>
          </a:p>
        </p:txBody>
      </p:sp>
      <p:sp>
        <p:nvSpPr>
          <p:cNvPr id="3" name="Rectangle 2"/>
          <p:cNvSpPr/>
          <p:nvPr/>
        </p:nvSpPr>
        <p:spPr>
          <a:xfrm>
            <a:off x="304800" y="4038600"/>
            <a:ext cx="8839200" cy="2339102"/>
          </a:xfrm>
          <a:prstGeom prst="rect">
            <a:avLst/>
          </a:prstGeom>
        </p:spPr>
        <p:txBody>
          <a:bodyPr wrap="square">
            <a:spAutoFit/>
          </a:bodyPr>
          <a:lstStyle/>
          <a:p>
            <a:pPr algn="ctr"/>
            <a:r>
              <a:rPr lang="en-US" sz="2000" b="1" dirty="0" smtClean="0"/>
              <a:t>Compression</a:t>
            </a:r>
            <a:r>
              <a:rPr lang="en-US" b="1" dirty="0" smtClean="0"/>
              <a:t> Testing – Procedure</a:t>
            </a:r>
          </a:p>
          <a:p>
            <a:endParaRPr lang="en-US" dirty="0" smtClean="0"/>
          </a:p>
          <a:p>
            <a:r>
              <a:rPr lang="en-US" dirty="0" smtClean="0"/>
              <a:t>During a typical compression test, data are collected regarding the applied load, resultant deformation or deflection, and condition of the specimen. For brittle materials, the compressive strength is relatively easy to obtain, showing marked failure. However, for ductile materials, the compressive strength is generally based on an arbitrary deformation value. Ductile materials do not exhibit the sudden fractures that brittle materials present. They tend to buckle and "barrel out".</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52400"/>
            <a:ext cx="8458200" cy="3139321"/>
          </a:xfrm>
          <a:prstGeom prst="rect">
            <a:avLst/>
          </a:prstGeom>
        </p:spPr>
        <p:txBody>
          <a:bodyPr wrap="square">
            <a:spAutoFit/>
          </a:bodyPr>
          <a:lstStyle/>
          <a:p>
            <a:pPr eaLnBrk="0" hangingPunct="0">
              <a:buFontTx/>
              <a:buChar char="•"/>
            </a:pPr>
            <a:r>
              <a:rPr lang="en-US" dirty="0" smtClean="0">
                <a:latin typeface="Albertus Medium" pitchFamily="34" charset="0"/>
                <a:cs typeface="Times New Roman" pitchFamily="18" charset="0"/>
              </a:rPr>
              <a:t>Prior to this and any test, the dimensions of the specimen should be measured with adequate precision using proper instruments. Once these measurements have been taken and recorded, the specimen should be loaded into the testing machine. </a:t>
            </a:r>
          </a:p>
          <a:p>
            <a:pPr eaLnBrk="0" hangingPunct="0"/>
            <a:endParaRPr lang="en-US" dirty="0" smtClean="0">
              <a:latin typeface="Albertus Medium" pitchFamily="34" charset="0"/>
              <a:cs typeface="Times New Roman" pitchFamily="18" charset="0"/>
            </a:endParaRPr>
          </a:p>
          <a:p>
            <a:pPr eaLnBrk="0" hangingPunct="0">
              <a:buFontTx/>
              <a:buChar char="•"/>
            </a:pPr>
            <a:r>
              <a:rPr lang="en-US" dirty="0" smtClean="0">
                <a:latin typeface="Albertus Medium" pitchFamily="34" charset="0"/>
                <a:cs typeface="Times New Roman" pitchFamily="18" charset="0"/>
              </a:rPr>
              <a:t>In compression testing, and testing in general, care should be taken to insure that the axis of the specimen is centered and aligned with the axis of loading.</a:t>
            </a:r>
          </a:p>
          <a:p>
            <a:pPr eaLnBrk="0" hangingPunct="0"/>
            <a:endParaRPr lang="en-US" dirty="0" smtClean="0">
              <a:latin typeface="Albertus Medium" pitchFamily="34" charset="0"/>
              <a:cs typeface="Times New Roman" pitchFamily="18" charset="0"/>
            </a:endParaRPr>
          </a:p>
          <a:p>
            <a:pPr eaLnBrk="0" hangingPunct="0">
              <a:buFontTx/>
              <a:buChar char="•"/>
            </a:pPr>
            <a:r>
              <a:rPr lang="en-US" dirty="0" smtClean="0">
                <a:latin typeface="Albertus Medium" pitchFamily="34" charset="0"/>
                <a:cs typeface="Times New Roman" pitchFamily="18" charset="0"/>
              </a:rPr>
              <a:t>Loading rates should be steady and continuous. Rates vary, but a general figure is 0.005 inches per minute strain rate. Loading rates typically range from 500-1000 lb/min. </a:t>
            </a:r>
            <a:endParaRPr lang="ar-IQ" dirty="0"/>
          </a:p>
        </p:txBody>
      </p:sp>
      <p:sp>
        <p:nvSpPr>
          <p:cNvPr id="3" name="Rectangle 2"/>
          <p:cNvSpPr/>
          <p:nvPr/>
        </p:nvSpPr>
        <p:spPr>
          <a:xfrm>
            <a:off x="533400" y="3352800"/>
            <a:ext cx="8153400" cy="2585323"/>
          </a:xfrm>
          <a:prstGeom prst="rect">
            <a:avLst/>
          </a:prstGeom>
        </p:spPr>
        <p:txBody>
          <a:bodyPr wrap="square">
            <a:spAutoFit/>
          </a:bodyPr>
          <a:lstStyle/>
          <a:p>
            <a:pPr>
              <a:buFontTx/>
              <a:buChar char="•"/>
            </a:pPr>
            <a:r>
              <a:rPr lang="en-US" dirty="0" smtClean="0">
                <a:latin typeface="Albertus Medium" pitchFamily="34" charset="0"/>
                <a:cs typeface="Times New Roman" pitchFamily="18" charset="0"/>
              </a:rPr>
              <a:t>As in most tests of mechanical properties, the loading rate can adversely affect the results if you get carried away. Loading continues at this rate up to approximately one-half of the anticipated strength and, then, should be reduced to allow for more frequent data collection. In this way, subtle changes can be observed in the specimen's behavior.</a:t>
            </a:r>
            <a:endParaRPr lang="en-US" dirty="0" smtClean="0">
              <a:latin typeface="Arial" pitchFamily="34" charset="0"/>
              <a:cs typeface="Times New Roman" pitchFamily="18" charset="0"/>
            </a:endParaRPr>
          </a:p>
          <a:p>
            <a:pPr eaLnBrk="0" hangingPunct="0"/>
            <a:endParaRPr lang="en-US" dirty="0" smtClean="0">
              <a:latin typeface="Albertus Medium" pitchFamily="34" charset="0"/>
              <a:cs typeface="Times New Roman" pitchFamily="18" charset="0"/>
            </a:endParaRPr>
          </a:p>
          <a:p>
            <a:pPr eaLnBrk="0" hangingPunct="0">
              <a:buFontTx/>
              <a:buChar char="•"/>
            </a:pPr>
            <a:r>
              <a:rPr lang="en-US" dirty="0" smtClean="0">
                <a:latin typeface="Albertus Medium" pitchFamily="34" charset="0"/>
                <a:cs typeface="Times New Roman" pitchFamily="18" charset="0"/>
              </a:rPr>
              <a:t>As in all of these tests, please observe proper safety procedures. Obtain and properly wear personal protective equipment. Some of these materials exhibit violent fractures with explosive results.</a:t>
            </a:r>
            <a:endParaRPr lang="en-US" dirty="0">
              <a:latin typeface="Arial" pitchFamily="34"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763000" cy="4216539"/>
          </a:xfrm>
          <a:prstGeom prst="rect">
            <a:avLst/>
          </a:prstGeom>
        </p:spPr>
        <p:txBody>
          <a:bodyPr wrap="square">
            <a:spAutoFit/>
          </a:bodyPr>
          <a:lstStyle/>
          <a:p>
            <a:r>
              <a:rPr lang="en-US" sz="1600" b="1" dirty="0" smtClean="0">
                <a:latin typeface="Albertus Medium" pitchFamily="34" charset="0"/>
              </a:rPr>
              <a:t>Impact Testing – Introduction</a:t>
            </a:r>
          </a:p>
          <a:p>
            <a:pPr eaLnBrk="0" hangingPunct="0">
              <a:buFontTx/>
              <a:buChar char="•"/>
            </a:pPr>
            <a:r>
              <a:rPr lang="en-US" dirty="0" smtClean="0">
                <a:latin typeface="Albertus Medium" pitchFamily="34" charset="0"/>
                <a:cs typeface="Times New Roman" pitchFamily="18" charset="0"/>
              </a:rPr>
              <a:t>A specimen under test will exhibit different properties, depending on the rate at which the load is applied. For example, most materials will exhibit greater strength is the load is applied in a slower, gentler manner (static loading) than suddenly (dynamic). Because properties are strain-rate dependent, tests have been standardized to determine the energy required to break materials used sudden blows. These are termed impact tests.</a:t>
            </a:r>
            <a:endParaRPr lang="en-US" sz="1200" dirty="0" smtClean="0">
              <a:latin typeface="Arial" pitchFamily="34" charset="0"/>
              <a:cs typeface="Times New Roman" pitchFamily="18" charset="0"/>
            </a:endParaRPr>
          </a:p>
          <a:p>
            <a:pPr eaLnBrk="0" hangingPunct="0"/>
            <a:endParaRPr lang="en-US" dirty="0" smtClean="0">
              <a:latin typeface="Albertus Medium" pitchFamily="34" charset="0"/>
              <a:cs typeface="Times New Roman" pitchFamily="18" charset="0"/>
            </a:endParaRPr>
          </a:p>
          <a:p>
            <a:pPr eaLnBrk="0" hangingPunct="0">
              <a:buFontTx/>
              <a:buChar char="•"/>
            </a:pPr>
            <a:r>
              <a:rPr lang="en-US" dirty="0" smtClean="0">
                <a:latin typeface="Albertus Medium" pitchFamily="34" charset="0"/>
                <a:cs typeface="Times New Roman" pitchFamily="18" charset="0"/>
              </a:rPr>
              <a:t>Impact tests generally involve sudden shock loading that results in breakage of the specimen. The result is calculated based on the energy required to break the specimen and the resultant loss of momentum. This can be calculated if one knows the initial energy and final energy or the initial angle and final angle of the object used to break the specimen. The </a:t>
            </a:r>
            <a:r>
              <a:rPr lang="en-US" dirty="0" err="1" smtClean="0">
                <a:latin typeface="Albertus Medium" pitchFamily="34" charset="0"/>
                <a:cs typeface="Times New Roman" pitchFamily="18" charset="0"/>
              </a:rPr>
              <a:t>Izod</a:t>
            </a:r>
            <a:r>
              <a:rPr lang="en-US" dirty="0" smtClean="0">
                <a:latin typeface="Albertus Medium" pitchFamily="34" charset="0"/>
                <a:cs typeface="Times New Roman" pitchFamily="18" charset="0"/>
              </a:rPr>
              <a:t> and </a:t>
            </a:r>
            <a:r>
              <a:rPr lang="en-US" dirty="0" err="1" smtClean="0">
                <a:latin typeface="Albertus Medium" pitchFamily="34" charset="0"/>
                <a:cs typeface="Times New Roman" pitchFamily="18" charset="0"/>
              </a:rPr>
              <a:t>Charpy</a:t>
            </a:r>
            <a:r>
              <a:rPr lang="en-US" dirty="0" smtClean="0">
                <a:latin typeface="Albertus Medium" pitchFamily="34" charset="0"/>
                <a:cs typeface="Times New Roman" pitchFamily="18" charset="0"/>
              </a:rPr>
              <a:t> tests are commonly used to measure impact strength. They differ only slightly, the configuration and specifications of the test specimen.</a:t>
            </a:r>
            <a:endParaRPr lang="en-US" sz="1200" dirty="0">
              <a:latin typeface="Arial" pitchFamily="34"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e28_024"/>
          <p:cNvPicPr>
            <a:picLocks noChangeAspect="1" noChangeArrowheads="1"/>
          </p:cNvPicPr>
          <p:nvPr/>
        </p:nvPicPr>
        <p:blipFill>
          <a:blip r:embed="rId2" cstate="print"/>
          <a:srcRect/>
          <a:stretch>
            <a:fillRect/>
          </a:stretch>
        </p:blipFill>
        <p:spPr>
          <a:xfrm>
            <a:off x="5" y="11"/>
            <a:ext cx="4434840" cy="4770120"/>
          </a:xfrm>
          <a:prstGeom prst="rect">
            <a:avLst/>
          </a:prstGeom>
          <a:noFill/>
        </p:spPr>
      </p:pic>
      <p:pic>
        <p:nvPicPr>
          <p:cNvPr id="3" name="Picture 7" descr="fe28_025"/>
          <p:cNvPicPr>
            <a:picLocks noChangeAspect="1" noChangeArrowheads="1"/>
          </p:cNvPicPr>
          <p:nvPr/>
        </p:nvPicPr>
        <p:blipFill>
          <a:blip r:embed="rId3" cstate="print"/>
          <a:srcRect/>
          <a:stretch>
            <a:fillRect/>
          </a:stretch>
        </p:blipFill>
        <p:spPr>
          <a:xfrm>
            <a:off x="5105401" y="228600"/>
            <a:ext cx="3312622" cy="54864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52400"/>
            <a:ext cx="8382000" cy="3970318"/>
          </a:xfrm>
          <a:prstGeom prst="rect">
            <a:avLst/>
          </a:prstGeom>
        </p:spPr>
        <p:txBody>
          <a:bodyPr wrap="square">
            <a:spAutoFit/>
          </a:bodyPr>
          <a:lstStyle/>
          <a:p>
            <a:r>
              <a:rPr lang="en-US" b="1" dirty="0" smtClean="0"/>
              <a:t>STRENGTH OF MATERIALS LABORATORY – SYLLABUS</a:t>
            </a:r>
          </a:p>
          <a:p>
            <a:r>
              <a:rPr lang="en-US" dirty="0" smtClean="0"/>
              <a:t> 1. Tension test .</a:t>
            </a:r>
          </a:p>
          <a:p>
            <a:r>
              <a:rPr lang="en-US" dirty="0" smtClean="0"/>
              <a:t>2. Compression test</a:t>
            </a:r>
          </a:p>
          <a:p>
            <a:r>
              <a:rPr lang="en-US" dirty="0" smtClean="0"/>
              <a:t>3. Torsion test .</a:t>
            </a:r>
          </a:p>
          <a:p>
            <a:r>
              <a:rPr lang="en-US" dirty="0" smtClean="0"/>
              <a:t> 4.  Impact test on metal specimen </a:t>
            </a:r>
          </a:p>
          <a:p>
            <a:r>
              <a:rPr lang="en-US" dirty="0" smtClean="0"/>
              <a:t>5. Creep test on lead.</a:t>
            </a:r>
          </a:p>
          <a:p>
            <a:r>
              <a:rPr lang="en-US" dirty="0" smtClean="0"/>
              <a:t>6. Hardness test on metals – </a:t>
            </a:r>
            <a:r>
              <a:rPr lang="en-US" dirty="0" err="1" smtClean="0"/>
              <a:t>Brinnell.on</a:t>
            </a:r>
            <a:r>
              <a:rPr lang="en-US" dirty="0" smtClean="0"/>
              <a:t> UTM </a:t>
            </a:r>
          </a:p>
          <a:p>
            <a:r>
              <a:rPr lang="en-US" dirty="0" smtClean="0"/>
              <a:t>7. Deflection test on Cantilever beam .</a:t>
            </a:r>
          </a:p>
          <a:p>
            <a:r>
              <a:rPr lang="en-US" dirty="0" smtClean="0"/>
              <a:t>8. Deflection test on simply supported beam </a:t>
            </a:r>
          </a:p>
          <a:p>
            <a:r>
              <a:rPr lang="en-US" dirty="0" smtClean="0"/>
              <a:t> 9.   Photoelasticity .</a:t>
            </a:r>
          </a:p>
          <a:p>
            <a:r>
              <a:rPr lang="en-US" dirty="0" smtClean="0"/>
              <a:t>10.Fatigue test</a:t>
            </a:r>
          </a:p>
          <a:p>
            <a:r>
              <a:rPr lang="en-US" b="1" dirty="0" smtClean="0"/>
              <a:t>INSTRUCTIONS</a:t>
            </a:r>
          </a:p>
          <a:p>
            <a:r>
              <a:rPr lang="en-US" dirty="0" smtClean="0"/>
              <a:t>1. Students should report to the labs concerned as per the timetable.</a:t>
            </a:r>
            <a:endParaRPr lang="en-US" b="1" dirty="0" smtClean="0"/>
          </a:p>
          <a:p>
            <a:endParaRPr lang="ar-IQ" dirty="0"/>
          </a:p>
        </p:txBody>
      </p:sp>
      <p:sp>
        <p:nvSpPr>
          <p:cNvPr id="3" name="Rectangle 2"/>
          <p:cNvSpPr/>
          <p:nvPr/>
        </p:nvSpPr>
        <p:spPr>
          <a:xfrm>
            <a:off x="381000" y="3810000"/>
            <a:ext cx="8229600" cy="2585323"/>
          </a:xfrm>
          <a:prstGeom prst="rect">
            <a:avLst/>
          </a:prstGeom>
        </p:spPr>
        <p:txBody>
          <a:bodyPr wrap="square">
            <a:spAutoFit/>
          </a:bodyPr>
          <a:lstStyle/>
          <a:p>
            <a:r>
              <a:rPr lang="en-US" dirty="0" smtClean="0"/>
              <a:t>2. Record should be updated from time to time and the previous experiment must be signed by the faculty in charge concerned before attending the lab.</a:t>
            </a:r>
          </a:p>
          <a:p>
            <a:r>
              <a:rPr lang="en-US" dirty="0" smtClean="0"/>
              <a:t> 3. Students who turn up late to the labs will in no case be permitted to perform the experiment scheduled for the day.</a:t>
            </a:r>
          </a:p>
          <a:p>
            <a:r>
              <a:rPr lang="en-US" dirty="0" smtClean="0"/>
              <a:t> 4. After completion of the experiment, certification of the staff in-charge concerned in the observation book is necessary. </a:t>
            </a:r>
          </a:p>
          <a:p>
            <a:r>
              <a:rPr lang="en-US" dirty="0" smtClean="0"/>
              <a:t>5.The record of observations along with the detailed experimental procedure of the experiment performed in the immediate previous session should be submitted and certified by the staff member in-charge.</a:t>
            </a:r>
            <a:endParaRPr lang="ar-IQ"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43513"/>
            <a:ext cx="8610600" cy="3785652"/>
          </a:xfrm>
          <a:prstGeom prst="rect">
            <a:avLst/>
          </a:prstGeom>
        </p:spPr>
        <p:txBody>
          <a:bodyPr wrap="square">
            <a:spAutoFit/>
          </a:bodyPr>
          <a:lstStyle/>
          <a:p>
            <a:r>
              <a:rPr lang="en-US" b="1" dirty="0" smtClean="0">
                <a:latin typeface="Albertus Medium" pitchFamily="34" charset="0"/>
                <a:cs typeface="Times New Roman" pitchFamily="18" charset="0"/>
              </a:rPr>
              <a:t>Tensile Test - Introduction </a:t>
            </a:r>
          </a:p>
          <a:p>
            <a:endParaRPr lang="en-US" sz="1200" dirty="0" smtClean="0">
              <a:latin typeface="Arial" pitchFamily="34" charset="0"/>
              <a:cs typeface="Times New Roman" pitchFamily="18" charset="0"/>
            </a:endParaRPr>
          </a:p>
          <a:p>
            <a:pPr eaLnBrk="0" hangingPunct="0">
              <a:buFontTx/>
              <a:buChar char="•"/>
            </a:pPr>
            <a:r>
              <a:rPr lang="en-US" sz="1600" dirty="0" smtClean="0">
                <a:latin typeface="Albertus Medium" pitchFamily="34" charset="0"/>
                <a:cs typeface="Times New Roman" pitchFamily="18" charset="0"/>
              </a:rPr>
              <a:t>The tensile test is a common test performed on metals, wood, plastics, and most other materials. </a:t>
            </a:r>
          </a:p>
          <a:p>
            <a:pPr eaLnBrk="0" hangingPunct="0"/>
            <a:endParaRPr lang="en-US" sz="1600" dirty="0" smtClean="0">
              <a:latin typeface="Albertus Medium" pitchFamily="34" charset="0"/>
              <a:cs typeface="Times New Roman" pitchFamily="18" charset="0"/>
            </a:endParaRPr>
          </a:p>
          <a:p>
            <a:pPr eaLnBrk="0" hangingPunct="0">
              <a:buFontTx/>
              <a:buChar char="•"/>
            </a:pPr>
            <a:r>
              <a:rPr lang="en-US" sz="1600" dirty="0" smtClean="0">
                <a:latin typeface="Albertus Medium" pitchFamily="34" charset="0"/>
                <a:cs typeface="Times New Roman" pitchFamily="18" charset="0"/>
              </a:rPr>
              <a:t>Tensile loads are those that tend to pull the specimen apart, putting the specimen in tension. They can be performed on any specimen of known cross-sectional area and gage length to which a uniform tensile load can be applied.</a:t>
            </a:r>
            <a:endParaRPr lang="en-US" sz="1600" dirty="0" smtClean="0">
              <a:latin typeface="Arial" pitchFamily="34" charset="0"/>
              <a:cs typeface="Times New Roman" pitchFamily="18" charset="0"/>
            </a:endParaRPr>
          </a:p>
          <a:p>
            <a:pPr eaLnBrk="0" hangingPunct="0"/>
            <a:endParaRPr lang="en-US" sz="1600" dirty="0" smtClean="0">
              <a:latin typeface="Albertus Medium" pitchFamily="34" charset="0"/>
              <a:cs typeface="Times New Roman" pitchFamily="18" charset="0"/>
            </a:endParaRPr>
          </a:p>
          <a:p>
            <a:pPr eaLnBrk="0" hangingPunct="0">
              <a:buFontTx/>
              <a:buChar char="•"/>
            </a:pPr>
            <a:r>
              <a:rPr lang="en-US" sz="1600" dirty="0" smtClean="0">
                <a:latin typeface="Albertus Medium" pitchFamily="34" charset="0"/>
                <a:cs typeface="Times New Roman" pitchFamily="18" charset="0"/>
              </a:rPr>
              <a:t>Tensile tests are used to determine the mechanical behavior of materials under static, axial tensile, or stretch loading. </a:t>
            </a:r>
          </a:p>
          <a:p>
            <a:pPr eaLnBrk="0" hangingPunct="0">
              <a:buFontTx/>
              <a:buChar char="•"/>
            </a:pPr>
            <a:endParaRPr lang="en-US" sz="1600" dirty="0" smtClean="0">
              <a:latin typeface="Albertus Medium" pitchFamily="34" charset="0"/>
              <a:cs typeface="Times New Roman" pitchFamily="18" charset="0"/>
            </a:endParaRPr>
          </a:p>
          <a:p>
            <a:pPr eaLnBrk="0" hangingPunct="0">
              <a:buFontTx/>
              <a:buChar char="•"/>
            </a:pPr>
            <a:r>
              <a:rPr lang="en-US" sz="1600" dirty="0" smtClean="0">
                <a:latin typeface="Albertus Medium" pitchFamily="34" charset="0"/>
                <a:cs typeface="Times New Roman" pitchFamily="18" charset="0"/>
              </a:rPr>
              <a:t>ASTM standards for common tensile tests may be found in sections E8 (metals), D638 (plastics), D2343 (fibers), D897 (adhesives), D987 (paper), and D412 (rubber).</a:t>
            </a:r>
            <a:endParaRPr lang="en-US" sz="1600" dirty="0" smtClean="0">
              <a:latin typeface="Arial" pitchFamily="34" charset="0"/>
              <a:cs typeface="Times New Roman" pitchFamily="18" charset="0"/>
            </a:endParaRPr>
          </a:p>
          <a:p>
            <a:pPr eaLnBrk="0" hangingPunct="0"/>
            <a:r>
              <a:rPr lang="en-US" dirty="0" smtClean="0">
                <a:latin typeface="Albertus Medium" pitchFamily="34" charset="0"/>
                <a:cs typeface="Times New Roman" pitchFamily="18" charset="0"/>
              </a:rPr>
              <a:t> </a:t>
            </a:r>
            <a:endParaRPr lang="en-US" sz="1200" dirty="0">
              <a:latin typeface="Arial" pitchFamily="34" charset="0"/>
              <a:cs typeface="Times New Roman" pitchFamily="18" charset="0"/>
            </a:endParaRPr>
          </a:p>
        </p:txBody>
      </p:sp>
      <p:sp>
        <p:nvSpPr>
          <p:cNvPr id="5" name="Rectangle 4"/>
          <p:cNvSpPr/>
          <p:nvPr/>
        </p:nvSpPr>
        <p:spPr>
          <a:xfrm>
            <a:off x="228600" y="3810000"/>
            <a:ext cx="8458200" cy="2554545"/>
          </a:xfrm>
          <a:prstGeom prst="rect">
            <a:avLst/>
          </a:prstGeom>
        </p:spPr>
        <p:txBody>
          <a:bodyPr wrap="square">
            <a:spAutoFit/>
          </a:bodyPr>
          <a:lstStyle/>
          <a:p>
            <a:pPr eaLnBrk="0" hangingPunct="0"/>
            <a:r>
              <a:rPr lang="en-US" sz="1600" b="1" dirty="0" err="1" smtClean="0">
                <a:latin typeface="Albertus Medium" pitchFamily="34" charset="0"/>
                <a:cs typeface="Times New Roman" pitchFamily="18" charset="0"/>
              </a:rPr>
              <a:t>UltimateTensile</a:t>
            </a:r>
            <a:r>
              <a:rPr lang="en-US" sz="1600" b="1" dirty="0" smtClean="0">
                <a:latin typeface="Albertus Medium" pitchFamily="34" charset="0"/>
                <a:cs typeface="Times New Roman" pitchFamily="18" charset="0"/>
              </a:rPr>
              <a:t> Strength</a:t>
            </a:r>
            <a:r>
              <a:rPr lang="en-US" sz="1600" dirty="0" smtClean="0">
                <a:latin typeface="Albertus Medium" pitchFamily="34" charset="0"/>
                <a:cs typeface="Times New Roman" pitchFamily="18" charset="0"/>
              </a:rPr>
              <a:t> - The maximum tensile stress that a material is capable of developing during a test.</a:t>
            </a:r>
          </a:p>
          <a:p>
            <a:pPr eaLnBrk="0" hangingPunct="0"/>
            <a:endParaRPr lang="en-US" sz="1600" dirty="0" smtClean="0">
              <a:latin typeface="Albertus Medium" pitchFamily="34" charset="0"/>
              <a:cs typeface="Times New Roman" pitchFamily="18" charset="0"/>
            </a:endParaRPr>
          </a:p>
          <a:p>
            <a:pPr eaLnBrk="0" hangingPunct="0"/>
            <a:r>
              <a:rPr lang="en-US" sz="1600" b="1" dirty="0" smtClean="0">
                <a:latin typeface="Albertus Medium" pitchFamily="34" charset="0"/>
                <a:cs typeface="Times New Roman" pitchFamily="18" charset="0"/>
              </a:rPr>
              <a:t>Load- </a:t>
            </a:r>
            <a:r>
              <a:rPr lang="en-US" sz="1600" dirty="0" smtClean="0">
                <a:latin typeface="Albertus Medium" pitchFamily="34" charset="0"/>
                <a:cs typeface="Times New Roman" pitchFamily="18" charset="0"/>
              </a:rPr>
              <a:t>Applied force either pounds or </a:t>
            </a:r>
            <a:r>
              <a:rPr lang="en-US" sz="1600" dirty="0" err="1" smtClean="0">
                <a:latin typeface="Albertus Medium" pitchFamily="34" charset="0"/>
                <a:cs typeface="Times New Roman" pitchFamily="18" charset="0"/>
              </a:rPr>
              <a:t>newtons</a:t>
            </a:r>
            <a:endParaRPr lang="en-US" sz="1600" b="1" dirty="0" smtClean="0">
              <a:latin typeface="Albertus Medium" pitchFamily="34" charset="0"/>
              <a:cs typeface="Times New Roman" pitchFamily="18" charset="0"/>
            </a:endParaRPr>
          </a:p>
          <a:p>
            <a:pPr eaLnBrk="0" hangingPunct="0"/>
            <a:r>
              <a:rPr lang="en-US" sz="1600" dirty="0" smtClean="0">
                <a:latin typeface="Albertus Medium" pitchFamily="34" charset="0"/>
                <a:cs typeface="Times New Roman" pitchFamily="18" charset="0"/>
              </a:rPr>
              <a:t> </a:t>
            </a:r>
            <a:endParaRPr lang="en-US" sz="1600" dirty="0" smtClean="0">
              <a:latin typeface="Arial" pitchFamily="34" charset="0"/>
              <a:cs typeface="Times New Roman" pitchFamily="18" charset="0"/>
            </a:endParaRPr>
          </a:p>
          <a:p>
            <a:pPr eaLnBrk="0" hangingPunct="0"/>
            <a:r>
              <a:rPr lang="en-US" sz="1600" b="1" dirty="0" smtClean="0">
                <a:latin typeface="Albertus Medium" pitchFamily="34" charset="0"/>
                <a:cs typeface="Times New Roman" pitchFamily="18" charset="0"/>
              </a:rPr>
              <a:t>Stress</a:t>
            </a:r>
            <a:r>
              <a:rPr lang="en-US" sz="1600" dirty="0" smtClean="0">
                <a:latin typeface="Albertus Medium" pitchFamily="34" charset="0"/>
                <a:cs typeface="Times New Roman" pitchFamily="18" charset="0"/>
              </a:rPr>
              <a:t> - The intensity of the internally-distributed forces or components of forces that resist a change in the form of a body. Commonly measured in units dealing with force per unit area, such as pounds per square inch (PSI or lb/in</a:t>
            </a:r>
            <a:r>
              <a:rPr lang="en-US" sz="1600" baseline="30000" dirty="0" smtClean="0">
                <a:latin typeface="Albertus Medium" pitchFamily="34" charset="0"/>
                <a:cs typeface="Times New Roman" pitchFamily="18" charset="0"/>
              </a:rPr>
              <a:t>2</a:t>
            </a:r>
            <a:r>
              <a:rPr lang="en-US" sz="1600" dirty="0" smtClean="0">
                <a:latin typeface="Albertus Medium" pitchFamily="34" charset="0"/>
                <a:cs typeface="Times New Roman" pitchFamily="18" charset="0"/>
              </a:rPr>
              <a:t>) or </a:t>
            </a:r>
            <a:r>
              <a:rPr lang="en-US" sz="1600" dirty="0" err="1" smtClean="0">
                <a:latin typeface="Albertus Medium" pitchFamily="34" charset="0"/>
                <a:cs typeface="Times New Roman" pitchFamily="18" charset="0"/>
              </a:rPr>
              <a:t>Megapascals</a:t>
            </a:r>
            <a:r>
              <a:rPr lang="en-US" sz="1600" dirty="0" smtClean="0">
                <a:latin typeface="Albertus Medium" pitchFamily="34" charset="0"/>
                <a:cs typeface="Times New Roman" pitchFamily="18" charset="0"/>
              </a:rPr>
              <a:t> (</a:t>
            </a:r>
            <a:r>
              <a:rPr lang="en-US" sz="1600" dirty="0" err="1" smtClean="0">
                <a:latin typeface="Albertus Medium" pitchFamily="34" charset="0"/>
                <a:cs typeface="Times New Roman" pitchFamily="18" charset="0"/>
              </a:rPr>
              <a:t>Mpa</a:t>
            </a:r>
            <a:r>
              <a:rPr lang="en-US" sz="1600" dirty="0" smtClean="0">
                <a:latin typeface="Albertus Medium" pitchFamily="34" charset="0"/>
                <a:cs typeface="Times New Roman" pitchFamily="18" charset="0"/>
              </a:rPr>
              <a:t>). The three basic types of stress are tension, compression, and shear. The first two, tension and compression, are called direct stresses.</a:t>
            </a:r>
            <a:endParaRPr lang="en-US" sz="1600" dirty="0">
              <a:latin typeface="Arial" pitchFamily="34"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534400" cy="1477328"/>
          </a:xfrm>
          <a:prstGeom prst="rect">
            <a:avLst/>
          </a:prstGeom>
        </p:spPr>
        <p:txBody>
          <a:bodyPr wrap="square">
            <a:spAutoFit/>
          </a:bodyPr>
          <a:lstStyle/>
          <a:p>
            <a:pPr eaLnBrk="0" hangingPunct="0"/>
            <a:r>
              <a:rPr lang="en-US" b="1" dirty="0" smtClean="0">
                <a:latin typeface="Albertus Medium" pitchFamily="34" charset="0"/>
                <a:cs typeface="Times New Roman" pitchFamily="18" charset="0"/>
              </a:rPr>
              <a:t>Elastic Limit</a:t>
            </a:r>
            <a:r>
              <a:rPr lang="en-US" dirty="0" smtClean="0">
                <a:latin typeface="Albertus Medium" pitchFamily="34" charset="0"/>
                <a:cs typeface="Times New Roman" pitchFamily="18" charset="0"/>
              </a:rPr>
              <a:t> - The greatest amount of stress a material can develop without taking a permanent set.</a:t>
            </a:r>
            <a:endParaRPr lang="en-US" sz="1200" dirty="0" smtClean="0">
              <a:latin typeface="Arial" pitchFamily="34" charset="0"/>
              <a:cs typeface="Times New Roman" pitchFamily="18" charset="0"/>
            </a:endParaRPr>
          </a:p>
          <a:p>
            <a:pPr eaLnBrk="0" hangingPunct="0"/>
            <a:r>
              <a:rPr lang="en-US" dirty="0" smtClean="0">
                <a:latin typeface="Albertus Medium" pitchFamily="34" charset="0"/>
                <a:cs typeface="Times New Roman" pitchFamily="18" charset="0"/>
              </a:rPr>
              <a:t> </a:t>
            </a:r>
            <a:endParaRPr lang="en-US" sz="1200" dirty="0" smtClean="0">
              <a:latin typeface="Arial" pitchFamily="34" charset="0"/>
              <a:cs typeface="Times New Roman" pitchFamily="18" charset="0"/>
            </a:endParaRPr>
          </a:p>
          <a:p>
            <a:pPr eaLnBrk="0" hangingPunct="0"/>
            <a:r>
              <a:rPr lang="en-US" b="1" dirty="0" smtClean="0">
                <a:latin typeface="Albertus Medium" pitchFamily="34" charset="0"/>
                <a:cs typeface="Times New Roman" pitchFamily="18" charset="0"/>
              </a:rPr>
              <a:t>Percent Elongation</a:t>
            </a:r>
            <a:r>
              <a:rPr lang="en-US" dirty="0" smtClean="0">
                <a:latin typeface="Albertus Medium" pitchFamily="34" charset="0"/>
                <a:cs typeface="Times New Roman" pitchFamily="18" charset="0"/>
              </a:rPr>
              <a:t> - The total percent strain that a specimen develops during testing.</a:t>
            </a:r>
            <a:endParaRPr lang="en-US" sz="1200" dirty="0">
              <a:latin typeface="Arial" pitchFamily="34" charset="0"/>
              <a:cs typeface="Times New Roman" pitchFamily="18" charset="0"/>
            </a:endParaRPr>
          </a:p>
        </p:txBody>
      </p:sp>
      <p:sp>
        <p:nvSpPr>
          <p:cNvPr id="3" name="Rectangle 2"/>
          <p:cNvSpPr/>
          <p:nvPr/>
        </p:nvSpPr>
        <p:spPr>
          <a:xfrm>
            <a:off x="304800" y="1828800"/>
            <a:ext cx="8610600" cy="4247317"/>
          </a:xfrm>
          <a:prstGeom prst="rect">
            <a:avLst/>
          </a:prstGeom>
        </p:spPr>
        <p:txBody>
          <a:bodyPr wrap="square">
            <a:spAutoFit/>
          </a:bodyPr>
          <a:lstStyle/>
          <a:p>
            <a:r>
              <a:rPr lang="en-US" dirty="0" smtClean="0">
                <a:latin typeface="Albertus Medium" pitchFamily="34" charset="0"/>
                <a:cs typeface="Times New Roman" pitchFamily="18" charset="0"/>
              </a:rPr>
              <a:t>Principal properties determined through tensile testing include yield strength, tensile strength, ductility (based on the percent elongation and percent reduction in area), modulus of elasticity, and visual characteristics of the fracture. For brittle materials, which do not show a marked yield or ductility, data is collected for tensile strength and type and condition of fracture.</a:t>
            </a:r>
            <a:endParaRPr lang="en-US" dirty="0" smtClean="0">
              <a:latin typeface="Arial" pitchFamily="34" charset="0"/>
              <a:cs typeface="Times New Roman" pitchFamily="18" charset="0"/>
            </a:endParaRPr>
          </a:p>
          <a:p>
            <a:pPr eaLnBrk="0" hangingPunct="0"/>
            <a:r>
              <a:rPr lang="en-US" dirty="0" smtClean="0">
                <a:latin typeface="Albertus Medium" pitchFamily="34" charset="0"/>
                <a:cs typeface="Times New Roman" pitchFamily="18" charset="0"/>
              </a:rPr>
              <a:t>Expected Results</a:t>
            </a:r>
            <a:endParaRPr lang="en-US" dirty="0" smtClean="0">
              <a:latin typeface="Arial" pitchFamily="34" charset="0"/>
              <a:cs typeface="Times New Roman" pitchFamily="18" charset="0"/>
            </a:endParaRPr>
          </a:p>
          <a:p>
            <a:pPr eaLnBrk="0" hangingPunct="0"/>
            <a:r>
              <a:rPr lang="en-US" dirty="0" smtClean="0">
                <a:latin typeface="Albertus Medium" pitchFamily="34" charset="0"/>
                <a:cs typeface="Times New Roman" pitchFamily="18" charset="0"/>
              </a:rPr>
              <a:t>The results of tensile testing can be used to plot a stress-strain curve which illustrates the tensile properties of the material. Stress (in pounds per square inch or Pascal's) is plotted on the vertical axis while strain (inches per inch, millimeters per millimeter, or unit less) is plotted along the horizontal.</a:t>
            </a:r>
            <a:endParaRPr lang="en-US" dirty="0" smtClean="0">
              <a:latin typeface="Arial" pitchFamily="34" charset="0"/>
              <a:cs typeface="Times New Roman" pitchFamily="18" charset="0"/>
            </a:endParaRPr>
          </a:p>
          <a:p>
            <a:pPr eaLnBrk="0" hangingPunct="0"/>
            <a:r>
              <a:rPr lang="en-US" dirty="0" smtClean="0">
                <a:latin typeface="Albertus Medium" pitchFamily="34" charset="0"/>
                <a:cs typeface="Times New Roman" pitchFamily="18" charset="0"/>
              </a:rPr>
              <a:t>As the load is applied, the curve is proportional and this period of linearity is termed the elastic region. Once the curve deviates from a straight line and begins to yield, the material has reached the proportional limit. Once the material has yielded, it exhibits plastic behavior or plasticity. Brittle materials do not exhibit much yield and are, therefore, less curved than ductile materials. </a:t>
            </a:r>
            <a:endParaRPr lang="en-US" dirty="0">
              <a:latin typeface="Arial" pitchFamily="34"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382000" cy="4524315"/>
          </a:xfrm>
          <a:prstGeom prst="rect">
            <a:avLst/>
          </a:prstGeom>
        </p:spPr>
        <p:txBody>
          <a:bodyPr wrap="square">
            <a:spAutoFit/>
          </a:bodyPr>
          <a:lstStyle/>
          <a:p>
            <a:r>
              <a:rPr lang="en-US" b="1" dirty="0" smtClean="0">
                <a:latin typeface="Albertus Medium" pitchFamily="34" charset="0"/>
                <a:cs typeface="Times New Roman" pitchFamily="18" charset="0"/>
              </a:rPr>
              <a:t>Modulus of Elasticity</a:t>
            </a:r>
            <a:r>
              <a:rPr lang="en-US" dirty="0" smtClean="0">
                <a:latin typeface="Albertus Medium" pitchFamily="34" charset="0"/>
                <a:cs typeface="Times New Roman" pitchFamily="18" charset="0"/>
              </a:rPr>
              <a:t> - Also known as Young’s modulus; calculated by finding the slope of the stress-strain curve for a given material within the range of its linear proportionality between stress and strain.</a:t>
            </a:r>
            <a:endParaRPr lang="en-US" dirty="0" smtClean="0">
              <a:latin typeface="Arial" pitchFamily="34" charset="0"/>
              <a:cs typeface="Times New Roman" pitchFamily="18" charset="0"/>
            </a:endParaRPr>
          </a:p>
          <a:p>
            <a:pPr eaLnBrk="0" hangingPunct="0"/>
            <a:r>
              <a:rPr lang="en-US" dirty="0" smtClean="0">
                <a:latin typeface="Albertus Medium" pitchFamily="34" charset="0"/>
                <a:cs typeface="Times New Roman" pitchFamily="18" charset="0"/>
              </a:rPr>
              <a:t> </a:t>
            </a:r>
            <a:endParaRPr lang="en-US" dirty="0" smtClean="0">
              <a:latin typeface="Arial" pitchFamily="34" charset="0"/>
              <a:cs typeface="Times New Roman" pitchFamily="18" charset="0"/>
            </a:endParaRPr>
          </a:p>
          <a:p>
            <a:pPr eaLnBrk="0" hangingPunct="0"/>
            <a:r>
              <a:rPr lang="en-US" b="1" dirty="0" smtClean="0">
                <a:latin typeface="Albertus Medium" pitchFamily="34" charset="0"/>
                <a:cs typeface="Times New Roman" pitchFamily="18" charset="0"/>
              </a:rPr>
              <a:t>Proportional Limit</a:t>
            </a:r>
            <a:r>
              <a:rPr lang="en-US" dirty="0" smtClean="0">
                <a:latin typeface="Albertus Medium" pitchFamily="34" charset="0"/>
                <a:cs typeface="Times New Roman" pitchFamily="18" charset="0"/>
              </a:rPr>
              <a:t> - The greatest stress a material can develop without deviating from linearity between stress and strain. Otherwise stated, the greatest stress developed in a material within its elastic range.</a:t>
            </a:r>
          </a:p>
          <a:p>
            <a:pPr eaLnBrk="0" hangingPunct="0"/>
            <a:endParaRPr lang="en-US" dirty="0" smtClean="0">
              <a:latin typeface="Arial" pitchFamily="34" charset="0"/>
              <a:cs typeface="Times New Roman" pitchFamily="18" charset="0"/>
            </a:endParaRPr>
          </a:p>
          <a:p>
            <a:pPr eaLnBrk="0" hangingPunct="0"/>
            <a:r>
              <a:rPr lang="en-US" b="1" dirty="0" smtClean="0">
                <a:latin typeface="Albertus Medium" pitchFamily="34" charset="0"/>
                <a:cs typeface="Times New Roman" pitchFamily="18" charset="0"/>
              </a:rPr>
              <a:t>Percent Reduction in Area</a:t>
            </a:r>
            <a:r>
              <a:rPr lang="en-US" dirty="0" smtClean="0">
                <a:latin typeface="Albertus Medium" pitchFamily="34" charset="0"/>
                <a:cs typeface="Times New Roman" pitchFamily="18" charset="0"/>
              </a:rPr>
              <a:t> - The difference between the original and final cross-sectional areas of a test piece, expressed as a percentage.</a:t>
            </a:r>
            <a:endParaRPr lang="en-US" dirty="0" smtClean="0">
              <a:latin typeface="Arial" pitchFamily="34" charset="0"/>
              <a:cs typeface="Times New Roman" pitchFamily="18" charset="0"/>
            </a:endParaRPr>
          </a:p>
          <a:p>
            <a:pPr eaLnBrk="0" hangingPunct="0"/>
            <a:r>
              <a:rPr lang="en-US" dirty="0" smtClean="0">
                <a:latin typeface="Albertus Medium" pitchFamily="34" charset="0"/>
                <a:cs typeface="Times New Roman" pitchFamily="18" charset="0"/>
              </a:rPr>
              <a:t> </a:t>
            </a:r>
            <a:endParaRPr lang="en-US" dirty="0" smtClean="0">
              <a:latin typeface="Arial" pitchFamily="34" charset="0"/>
              <a:cs typeface="Times New Roman" pitchFamily="18" charset="0"/>
            </a:endParaRPr>
          </a:p>
          <a:p>
            <a:pPr eaLnBrk="0" hangingPunct="0"/>
            <a:r>
              <a:rPr lang="en-US" b="1" dirty="0" smtClean="0">
                <a:latin typeface="Albertus Medium" pitchFamily="34" charset="0"/>
                <a:cs typeface="Times New Roman" pitchFamily="18" charset="0"/>
              </a:rPr>
              <a:t>Yield Point</a:t>
            </a:r>
            <a:r>
              <a:rPr lang="en-US" dirty="0" smtClean="0">
                <a:latin typeface="Albertus Medium" pitchFamily="34" charset="0"/>
                <a:cs typeface="Times New Roman" pitchFamily="18" charset="0"/>
              </a:rPr>
              <a:t> – Also referred to as  </a:t>
            </a:r>
            <a:r>
              <a:rPr lang="en-US" b="1" i="1" dirty="0" smtClean="0">
                <a:latin typeface="Albertus Medium" pitchFamily="34" charset="0"/>
                <a:cs typeface="Times New Roman" pitchFamily="18" charset="0"/>
              </a:rPr>
              <a:t>Elastic Limit</a:t>
            </a:r>
            <a:r>
              <a:rPr lang="en-US" dirty="0" smtClean="0">
                <a:latin typeface="Albertus Medium" pitchFamily="34" charset="0"/>
                <a:cs typeface="Times New Roman" pitchFamily="18" charset="0"/>
              </a:rPr>
              <a:t>, is the point at which any additional stress will result in permanent deformation.</a:t>
            </a:r>
            <a:endParaRPr lang="en-US" dirty="0" smtClean="0">
              <a:latin typeface="Arial" pitchFamily="34" charset="0"/>
              <a:cs typeface="Times New Roman" pitchFamily="18" charset="0"/>
            </a:endParaRPr>
          </a:p>
          <a:p>
            <a:pPr eaLnBrk="0" hangingPunct="0"/>
            <a:r>
              <a:rPr lang="en-US" dirty="0" smtClean="0">
                <a:latin typeface="Albertus Medium" pitchFamily="34" charset="0"/>
                <a:cs typeface="Times New Roman" pitchFamily="18" charset="0"/>
              </a:rPr>
              <a:t> </a:t>
            </a:r>
            <a:endParaRPr lang="en-US" dirty="0" smtClean="0">
              <a:latin typeface="Arial" pitchFamily="34" charset="0"/>
              <a:cs typeface="Times New Roman" pitchFamily="18" charset="0"/>
            </a:endParaRPr>
          </a:p>
          <a:p>
            <a:pPr eaLnBrk="0" hangingPunct="0"/>
            <a:r>
              <a:rPr lang="en-US" b="1" dirty="0" smtClean="0">
                <a:latin typeface="Albertus Medium" pitchFamily="34" charset="0"/>
                <a:cs typeface="Times New Roman" pitchFamily="18" charset="0"/>
              </a:rPr>
              <a:t>Yield Strength</a:t>
            </a:r>
            <a:r>
              <a:rPr lang="en-US" dirty="0" smtClean="0">
                <a:latin typeface="Albertus Medium" pitchFamily="34" charset="0"/>
                <a:cs typeface="Times New Roman" pitchFamily="18" charset="0"/>
              </a:rPr>
              <a:t> - The stress at which a material exhibits a specified limiting permanent set.</a:t>
            </a:r>
            <a:endParaRPr lang="en-US" dirty="0">
              <a:latin typeface="Arial" pitchFamily="34"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4572000" cy="923330"/>
          </a:xfrm>
          <a:prstGeom prst="rect">
            <a:avLst/>
          </a:prstGeom>
        </p:spPr>
        <p:txBody>
          <a:bodyPr>
            <a:spAutoFit/>
          </a:bodyPr>
          <a:lstStyle/>
          <a:p>
            <a:pPr algn="ctr"/>
            <a:r>
              <a:rPr lang="en-US" dirty="0" smtClean="0">
                <a:latin typeface="Arial" pitchFamily="34" charset="0"/>
                <a:ea typeface="Times New Roman" pitchFamily="18" charset="0"/>
                <a:cs typeface="Arial" pitchFamily="34" charset="0"/>
              </a:rPr>
              <a:t>The engineering stress is:</a:t>
            </a:r>
          </a:p>
          <a:p>
            <a:pPr algn="ctr" eaLnBrk="0" hangingPunct="0"/>
            <a:r>
              <a:rPr lang="en-US" dirty="0" smtClean="0">
                <a:latin typeface="Arial" pitchFamily="34" charset="0"/>
                <a:ea typeface="Times New Roman" pitchFamily="18" charset="0"/>
                <a:cs typeface="Arial" pitchFamily="34" charset="0"/>
              </a:rPr>
              <a:t/>
            </a:r>
            <a:br>
              <a:rPr lang="en-US" dirty="0" smtClean="0">
                <a:latin typeface="Arial" pitchFamily="34" charset="0"/>
                <a:ea typeface="Times New Roman" pitchFamily="18" charset="0"/>
                <a:cs typeface="Arial" pitchFamily="34" charset="0"/>
              </a:rPr>
            </a:br>
            <a:endParaRPr lang="ar-IQ" dirty="0"/>
          </a:p>
        </p:txBody>
      </p:sp>
      <p:pic>
        <p:nvPicPr>
          <p:cNvPr id="3" name="Picture 5" descr="stress"/>
          <p:cNvPicPr>
            <a:picLocks noChangeAspect="1" noChangeArrowheads="1"/>
          </p:cNvPicPr>
          <p:nvPr/>
        </p:nvPicPr>
        <p:blipFill>
          <a:blip r:embed="rId3" cstate="print"/>
          <a:srcRect/>
          <a:stretch>
            <a:fillRect/>
          </a:stretch>
        </p:blipFill>
        <p:spPr bwMode="auto">
          <a:xfrm>
            <a:off x="4191000" y="0"/>
            <a:ext cx="1080643" cy="967740"/>
          </a:xfrm>
          <a:prstGeom prst="rect">
            <a:avLst/>
          </a:prstGeom>
          <a:noFill/>
          <a:ln w="9525">
            <a:noFill/>
            <a:miter lim="800000"/>
            <a:headEnd/>
            <a:tailEnd/>
          </a:ln>
        </p:spPr>
      </p:pic>
      <p:sp>
        <p:nvSpPr>
          <p:cNvPr id="4" name="Rectangle 3"/>
          <p:cNvSpPr/>
          <p:nvPr/>
        </p:nvSpPr>
        <p:spPr>
          <a:xfrm>
            <a:off x="304800" y="914400"/>
            <a:ext cx="8458200" cy="2031325"/>
          </a:xfrm>
          <a:prstGeom prst="rect">
            <a:avLst/>
          </a:prstGeom>
        </p:spPr>
        <p:txBody>
          <a:bodyPr wrap="square">
            <a:spAutoFit/>
          </a:bodyPr>
          <a:lstStyle/>
          <a:p>
            <a:r>
              <a:rPr lang="en-US" dirty="0" smtClean="0">
                <a:latin typeface="Arial" pitchFamily="34" charset="0"/>
                <a:ea typeface="Times New Roman" pitchFamily="18" charset="0"/>
                <a:cs typeface="Arial" pitchFamily="34" charset="0"/>
              </a:rPr>
              <a:t>P is the load in lbs. on the specimen and A</a:t>
            </a:r>
            <a:r>
              <a:rPr lang="en-US" baseline="-30000" dirty="0" smtClean="0">
                <a:latin typeface="Arial" pitchFamily="34" charset="0"/>
                <a:ea typeface="Times New Roman" pitchFamily="18" charset="0"/>
                <a:cs typeface="Arial" pitchFamily="34" charset="0"/>
              </a:rPr>
              <a:t>0 </a:t>
            </a:r>
            <a:r>
              <a:rPr lang="en-US" dirty="0" smtClean="0">
                <a:latin typeface="Arial" pitchFamily="34" charset="0"/>
                <a:ea typeface="Times New Roman" pitchFamily="18" charset="0"/>
                <a:cs typeface="Arial" pitchFamily="34" charset="0"/>
              </a:rPr>
              <a:t>is the original cross-sectional area near the center of the specimen. </a:t>
            </a:r>
            <a:endParaRPr lang="en-US" sz="1100" dirty="0" smtClean="0">
              <a:latin typeface="Arial" pitchFamily="34" charset="0"/>
              <a:ea typeface="Times New Roman" pitchFamily="18" charset="0"/>
              <a:cs typeface="Arial" pitchFamily="34" charset="0"/>
            </a:endParaRPr>
          </a:p>
          <a:p>
            <a:pPr eaLnBrk="0" hangingPunct="0"/>
            <a:r>
              <a:rPr lang="en-US" dirty="0" smtClean="0">
                <a:latin typeface="Arial" pitchFamily="34" charset="0"/>
                <a:ea typeface="Times New Roman" pitchFamily="18" charset="0"/>
                <a:cs typeface="Arial" pitchFamily="34" charset="0"/>
              </a:rPr>
              <a:t>On the other hand, the true stress is the load divided by the true area, which continues to be smaller by the tensile load. </a:t>
            </a:r>
            <a:endParaRPr lang="en-US" sz="1100" dirty="0" smtClean="0">
              <a:latin typeface="Arial" pitchFamily="34" charset="0"/>
              <a:ea typeface="Times New Roman" pitchFamily="18" charset="0"/>
              <a:cs typeface="Arial" pitchFamily="34" charset="0"/>
            </a:endParaRPr>
          </a:p>
          <a:p>
            <a:pPr eaLnBrk="0" hangingPunct="0"/>
            <a:r>
              <a:rPr lang="en-US" dirty="0" smtClean="0">
                <a:latin typeface="Arial" pitchFamily="34" charset="0"/>
                <a:ea typeface="Times New Roman" pitchFamily="18" charset="0"/>
                <a:cs typeface="Arial" pitchFamily="34" charset="0"/>
              </a:rPr>
              <a:t>The true stress continues to increase to the point of fracture, while the engineering stress decreases to the point of fracture due to the increasing load and the constant cross-sectional area.</a:t>
            </a:r>
            <a:endParaRPr lang="en-US" dirty="0">
              <a:latin typeface="Arial" pitchFamily="34" charset="0"/>
              <a:ea typeface="Times New Roman" pitchFamily="18" charset="0"/>
              <a:cs typeface="Arial" pitchFamily="34" charset="0"/>
            </a:endParaRPr>
          </a:p>
        </p:txBody>
      </p:sp>
      <p:sp>
        <p:nvSpPr>
          <p:cNvPr id="5" name="Rectangle 4"/>
          <p:cNvSpPr/>
          <p:nvPr/>
        </p:nvSpPr>
        <p:spPr>
          <a:xfrm>
            <a:off x="1143000" y="2971800"/>
            <a:ext cx="2775119" cy="369332"/>
          </a:xfrm>
          <a:prstGeom prst="rect">
            <a:avLst/>
          </a:prstGeom>
        </p:spPr>
        <p:txBody>
          <a:bodyPr wrap="none">
            <a:spAutoFit/>
          </a:bodyPr>
          <a:lstStyle/>
          <a:p>
            <a:pPr algn="ctr"/>
            <a:r>
              <a:rPr lang="en-US" dirty="0" smtClean="0">
                <a:latin typeface="Arial" pitchFamily="34" charset="0"/>
              </a:rPr>
              <a:t>The engineering strain is:</a:t>
            </a:r>
            <a:endParaRPr lang="en-US" dirty="0">
              <a:latin typeface="Arial" pitchFamily="34" charset="0"/>
            </a:endParaRPr>
          </a:p>
        </p:txBody>
      </p:sp>
      <p:pic>
        <p:nvPicPr>
          <p:cNvPr id="6" name="Picture 3" descr="strain"/>
          <p:cNvPicPr>
            <a:picLocks noChangeAspect="1" noChangeArrowheads="1"/>
          </p:cNvPicPr>
          <p:nvPr/>
        </p:nvPicPr>
        <p:blipFill>
          <a:blip r:embed="rId4" cstate="print"/>
          <a:srcRect/>
          <a:stretch>
            <a:fillRect/>
          </a:stretch>
        </p:blipFill>
        <p:spPr bwMode="auto">
          <a:xfrm>
            <a:off x="4267200" y="2590800"/>
            <a:ext cx="1575054" cy="1166146"/>
          </a:xfrm>
          <a:prstGeom prst="rect">
            <a:avLst/>
          </a:prstGeom>
          <a:noFill/>
          <a:ln w="9525">
            <a:noFill/>
            <a:miter lim="800000"/>
            <a:headEnd/>
            <a:tailEnd/>
          </a:ln>
        </p:spPr>
      </p:pic>
      <p:sp>
        <p:nvSpPr>
          <p:cNvPr id="7" name="Rectangle 6"/>
          <p:cNvSpPr/>
          <p:nvPr/>
        </p:nvSpPr>
        <p:spPr>
          <a:xfrm>
            <a:off x="228600" y="3429000"/>
            <a:ext cx="4800600" cy="677108"/>
          </a:xfrm>
          <a:prstGeom prst="rect">
            <a:avLst/>
          </a:prstGeom>
        </p:spPr>
        <p:txBody>
          <a:bodyPr wrap="square">
            <a:spAutoFit/>
          </a:bodyPr>
          <a:lstStyle/>
          <a:p>
            <a:r>
              <a:rPr lang="en-US" sz="2000" i="1" dirty="0" smtClean="0">
                <a:latin typeface="Monotype Corsiva" pitchFamily="66" charset="0"/>
              </a:rPr>
              <a:t>l</a:t>
            </a:r>
            <a:r>
              <a:rPr lang="en-US" dirty="0" smtClean="0">
                <a:latin typeface="Arial" pitchFamily="34" charset="0"/>
              </a:rPr>
              <a:t>   is the gage length at a given load and  </a:t>
            </a:r>
            <a:r>
              <a:rPr lang="en-US" b="1" dirty="0" smtClean="0">
                <a:latin typeface="Monotype Corsiva" pitchFamily="66" charset="0"/>
              </a:rPr>
              <a:t>l</a:t>
            </a:r>
            <a:r>
              <a:rPr lang="en-US" b="1" baseline="-25000" dirty="0" smtClean="0">
                <a:latin typeface="Monotype Corsiva" pitchFamily="66" charset="0"/>
              </a:rPr>
              <a:t>0</a:t>
            </a:r>
            <a:r>
              <a:rPr lang="en-US" b="1" dirty="0" smtClean="0">
                <a:latin typeface="Arial" pitchFamily="34" charset="0"/>
              </a:rPr>
              <a:t>  </a:t>
            </a:r>
            <a:r>
              <a:rPr lang="en-US" dirty="0" smtClean="0">
                <a:latin typeface="Arial" pitchFamily="34" charset="0"/>
              </a:rPr>
              <a:t>is the original gage length with zero load </a:t>
            </a:r>
            <a:endParaRPr lang="en-US" dirty="0">
              <a:latin typeface="Arial" pitchFamily="34" charset="0"/>
            </a:endParaRPr>
          </a:p>
        </p:txBody>
      </p:sp>
      <p:sp>
        <p:nvSpPr>
          <p:cNvPr id="8" name="Rectangle 7"/>
          <p:cNvSpPr/>
          <p:nvPr/>
        </p:nvSpPr>
        <p:spPr>
          <a:xfrm>
            <a:off x="228600" y="4267200"/>
            <a:ext cx="2590800" cy="369332"/>
          </a:xfrm>
          <a:prstGeom prst="rect">
            <a:avLst/>
          </a:prstGeom>
        </p:spPr>
        <p:txBody>
          <a:bodyPr wrap="square">
            <a:spAutoFit/>
          </a:bodyPr>
          <a:lstStyle/>
          <a:p>
            <a:r>
              <a:rPr lang="en-US" b="1" dirty="0" smtClean="0"/>
              <a:t>Modulus of Elasticity  E </a:t>
            </a:r>
            <a:endParaRPr lang="ar-IQ" b="1" dirty="0"/>
          </a:p>
        </p:txBody>
      </p:sp>
      <p:sp>
        <p:nvSpPr>
          <p:cNvPr id="9" name="Rectangle 8"/>
          <p:cNvSpPr/>
          <p:nvPr/>
        </p:nvSpPr>
        <p:spPr>
          <a:xfrm>
            <a:off x="2743200" y="4191000"/>
            <a:ext cx="6096000" cy="923330"/>
          </a:xfrm>
          <a:prstGeom prst="rect">
            <a:avLst/>
          </a:prstGeom>
        </p:spPr>
        <p:txBody>
          <a:bodyPr wrap="square">
            <a:spAutoFit/>
          </a:bodyPr>
          <a:lstStyle/>
          <a:p>
            <a:r>
              <a:rPr lang="en-US" dirty="0" smtClean="0"/>
              <a:t>The slope of the stress-strain curve in the elastic deformation region is the modulus of elasticity, which is known as Young's modulus </a:t>
            </a:r>
            <a:endParaRPr lang="el-GR" dirty="0" smtClean="0"/>
          </a:p>
        </p:txBody>
      </p:sp>
      <p:graphicFrame>
        <p:nvGraphicFramePr>
          <p:cNvPr id="1026" name="Object 5"/>
          <p:cNvGraphicFramePr>
            <a:graphicFrameLocks noChangeAspect="1"/>
          </p:cNvGraphicFramePr>
          <p:nvPr/>
        </p:nvGraphicFramePr>
        <p:xfrm>
          <a:off x="3733800" y="4953000"/>
          <a:ext cx="935038" cy="844550"/>
        </p:xfrm>
        <a:graphic>
          <a:graphicData uri="http://schemas.openxmlformats.org/presentationml/2006/ole">
            <p:oleObj spid="_x0000_s1026" name="Equation" r:id="rId5" imgW="431613" imgH="393529" progId="Equation.3">
              <p:embed/>
            </p:oleObj>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ig12"/>
          <p:cNvPicPr>
            <a:picLocks noChangeAspect="1" noChangeArrowheads="1"/>
          </p:cNvPicPr>
          <p:nvPr/>
        </p:nvPicPr>
        <p:blipFill>
          <a:blip r:embed="rId2" cstate="print"/>
          <a:srcRect/>
          <a:stretch>
            <a:fillRect/>
          </a:stretch>
        </p:blipFill>
        <p:spPr bwMode="auto">
          <a:xfrm>
            <a:off x="1447800" y="457200"/>
            <a:ext cx="6553200" cy="558323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mr01_001"/>
          <p:cNvPicPr>
            <a:picLocks noChangeAspect="1" noChangeArrowheads="1"/>
          </p:cNvPicPr>
          <p:nvPr/>
        </p:nvPicPr>
        <p:blipFill>
          <a:blip r:embed="rId2" cstate="print"/>
          <a:srcRect/>
          <a:stretch>
            <a:fillRect/>
          </a:stretch>
        </p:blipFill>
        <p:spPr>
          <a:xfrm>
            <a:off x="304800" y="304800"/>
            <a:ext cx="7467600" cy="6248400"/>
          </a:xfrm>
          <a:prstGeom prst="rect">
            <a:avLst/>
          </a:prstGeom>
          <a:noFill/>
        </p:spPr>
      </p:pic>
      <p:pic>
        <p:nvPicPr>
          <p:cNvPr id="4" name="Picture 4" descr="http://mee-inc.com/hamm/HAMM%202006%20300dpi_img_47.jpg"/>
          <p:cNvPicPr>
            <a:picLocks noChangeAspect="1" noChangeArrowheads="1"/>
          </p:cNvPicPr>
          <p:nvPr/>
        </p:nvPicPr>
        <p:blipFill>
          <a:blip r:embed="rId3" cstate="print"/>
          <a:srcRect b="7407"/>
          <a:stretch>
            <a:fillRect/>
          </a:stretch>
        </p:blipFill>
        <p:spPr bwMode="auto">
          <a:xfrm>
            <a:off x="6781800" y="2133600"/>
            <a:ext cx="1784350" cy="20828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Cup &amp; Cone close up.JPG"/>
          <p:cNvPicPr>
            <a:picLocks noChangeAspect="1"/>
          </p:cNvPicPr>
          <p:nvPr/>
        </p:nvPicPr>
        <p:blipFill>
          <a:blip r:embed="rId2" cstate="print"/>
          <a:srcRect l="-2640" r="23062"/>
          <a:stretch>
            <a:fillRect/>
          </a:stretch>
        </p:blipFill>
        <p:spPr>
          <a:xfrm>
            <a:off x="381007" y="381000"/>
            <a:ext cx="2781448" cy="2340000"/>
          </a:xfrm>
          <a:prstGeom prst="rect">
            <a:avLst/>
          </a:prstGeom>
        </p:spPr>
      </p:pic>
      <p:pic>
        <p:nvPicPr>
          <p:cNvPr id="5" name="Content Placeholder 6" descr="Cup &amp; cone.JPG"/>
          <p:cNvPicPr>
            <a:picLocks noChangeAspect="1"/>
          </p:cNvPicPr>
          <p:nvPr/>
        </p:nvPicPr>
        <p:blipFill>
          <a:blip r:embed="rId3" cstate="print"/>
          <a:srcRect l="33949" t="20505" r="22639" b="23146"/>
          <a:stretch>
            <a:fillRect/>
          </a:stretch>
        </p:blipFill>
        <p:spPr>
          <a:xfrm>
            <a:off x="4648200" y="304800"/>
            <a:ext cx="2700000" cy="234657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1428</Words>
  <Application>Microsoft Office PowerPoint</Application>
  <PresentationFormat>On-screen Show (4:3)</PresentationFormat>
  <Paragraphs>91</Paragraphs>
  <Slides>13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Office Theme</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hi</dc:creator>
  <cp:lastModifiedBy>hi</cp:lastModifiedBy>
  <cp:revision>9</cp:revision>
  <dcterms:created xsi:type="dcterms:W3CDTF">2006-08-16T00:00:00Z</dcterms:created>
  <dcterms:modified xsi:type="dcterms:W3CDTF">2018-05-14T21:34:56Z</dcterms:modified>
</cp:coreProperties>
</file>