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7" r:id="rId1"/>
  </p:sldMasterIdLst>
  <p:notesMasterIdLst>
    <p:notesMasterId r:id="rId12"/>
  </p:notesMasterIdLst>
  <p:handoutMasterIdLst>
    <p:handoutMasterId r:id="rId13"/>
  </p:handoutMasterIdLst>
  <p:sldIdLst>
    <p:sldId id="260" r:id="rId2"/>
    <p:sldId id="261" r:id="rId3"/>
    <p:sldId id="297" r:id="rId4"/>
    <p:sldId id="286" r:id="rId5"/>
    <p:sldId id="302" r:id="rId6"/>
    <p:sldId id="287" r:id="rId7"/>
    <p:sldId id="298" r:id="rId8"/>
    <p:sldId id="299" r:id="rId9"/>
    <p:sldId id="300" r:id="rId10"/>
    <p:sldId id="30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3460" autoAdjust="0"/>
  </p:normalViewPr>
  <p:slideViewPr>
    <p:cSldViewPr snapToGrid="0">
      <p:cViewPr varScale="1">
        <p:scale>
          <a:sx n="63" d="100"/>
          <a:sy n="63" d="100"/>
        </p:scale>
        <p:origin x="9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2022-12-03</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2022-12-03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58C2CD18-7570-498C-A653-1D630E0CF293}" type="datetime1">
              <a:rPr lang="en-US" smtClean="0"/>
              <a:t>2022-12-03</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672A6AC4-EBA9-45AB-90E4-4931FC30F7C7}" type="datetime1">
              <a:rPr lang="en-US" smtClean="0"/>
              <a:t>2022-12-03</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4471C4E8-E864-421D-92F6-E3890A1D24F5}" type="datetime1">
              <a:rPr lang="en-US" smtClean="0"/>
              <a:t>2022-12-03</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C48B58D4-0545-4EA9-9DBC-968D3BD476DD}" type="datetime1">
              <a:rPr lang="en-US" smtClean="0"/>
              <a:t>2022-12-03</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237F17E5-9FA8-4E67-8FA8-82159C72DBAF}" type="datetime1">
              <a:rPr lang="en-US" smtClean="0"/>
              <a:t>2022-12-03</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6D857659-1136-439A-9C72-35862DA534CA}" type="datetime1">
              <a:rPr lang="en-US" smtClean="0"/>
              <a:t>2022-12-03</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BA869471-AB64-4AFD-A0C4-CC9DA76C005B}" type="datetime1">
              <a:rPr lang="en-US" smtClean="0"/>
              <a:t>2022-12-03</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50256980-D38C-4F73-A1FD-8F3C7292CBFB}" type="datetime1">
              <a:rPr lang="en-US" smtClean="0"/>
              <a:t>2022-12-03</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16BBC75F-9D5B-4F25-8B23-6CF2852CCA5D}" type="datetime1">
              <a:rPr lang="en-US" smtClean="0"/>
              <a:t>2022-12-03</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AA807F50-36C0-400A-8AB8-EC83128D1731}" type="datetime1">
              <a:rPr lang="en-US" smtClean="0"/>
              <a:t>2022-12-03</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7F25C7B6-A2FB-427F-A0B4-9EEFB8A10997}" type="datetime1">
              <a:rPr lang="en-US" smtClean="0"/>
              <a:t>2022-12-03</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DE000-038F-4665-887A-23ABA37CA7F1}" type="datetime1">
              <a:rPr lang="en-US" smtClean="0"/>
              <a:t>2022-12-03</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acteria" TargetMode="External"/><Relationship Id="rId2" Type="http://schemas.openxmlformats.org/officeDocument/2006/relationships/hyperlink" Target="https://en.wikipedia.org/wiki/Microorganisms" TargetMode="External"/><Relationship Id="rId1" Type="http://schemas.openxmlformats.org/officeDocument/2006/relationships/slideLayout" Target="../slideLayouts/slideLayout7.xml"/><Relationship Id="rId6" Type="http://schemas.openxmlformats.org/officeDocument/2006/relationships/hyperlink" Target="https://en.wikipedia.org/wiki/Viruses" TargetMode="External"/><Relationship Id="rId5" Type="http://schemas.openxmlformats.org/officeDocument/2006/relationships/hyperlink" Target="https://en.wikipedia.org/wiki/Parasites" TargetMode="External"/><Relationship Id="rId4" Type="http://schemas.openxmlformats.org/officeDocument/2006/relationships/hyperlink" Target="https://en.wikipedia.org/wiki/Fung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46954" y="402104"/>
            <a:ext cx="11873049" cy="3908762"/>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First Course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a:t>
            </a:r>
            <a:r>
              <a:rPr lang="en-US" sz="2400">
                <a:latin typeface="Century Gothic" panose="020B0502020202020204" pitchFamily="34" charset="0"/>
                <a:ea typeface="Times New Roman" panose="02020603050405020304" pitchFamily="18" charset="0"/>
              </a:rPr>
              <a:t>1</a:t>
            </a:r>
            <a:endParaRPr lang="en-US" sz="2400" dirty="0">
              <a:latin typeface="Century Gothic" panose="020B0502020202020204" pitchFamily="34" charset="0"/>
              <a:ea typeface="Times New Roman" panose="02020603050405020304" pitchFamily="18" charset="0"/>
            </a:endParaRPr>
          </a:p>
          <a:p>
            <a:pPr algn="ctr">
              <a:spcAft>
                <a:spcPts val="0"/>
              </a:spcAft>
            </a:pPr>
            <a:endParaRPr lang="en-US" sz="4000" b="1" dirty="0">
              <a:solidFill>
                <a:srgbClr val="00B050"/>
              </a:solidFill>
              <a:latin typeface="Century Gothic" panose="020B0502020202020204" pitchFamily="34" charset="0"/>
              <a:ea typeface="Times New Roman" panose="02020603050405020304" pitchFamily="18" charset="0"/>
            </a:endParaRPr>
          </a:p>
          <a:p>
            <a:pPr algn="ctr"/>
            <a:r>
              <a:rPr lang="en-US" sz="8000" b="1" dirty="0">
                <a:latin typeface="Maiandra GD" panose="020E0502030308020204" pitchFamily="34" charset="0"/>
              </a:rPr>
              <a:t>Introduction to </a:t>
            </a:r>
            <a:r>
              <a:rPr lang="en-US" altLang="en-US" sz="8000" b="1" dirty="0">
                <a:latin typeface="Maiandra GD" panose="020E0502030308020204" pitchFamily="34" charset="0"/>
              </a:rPr>
              <a:t>Microbiology</a:t>
            </a:r>
            <a:endParaRPr lang="en-US" sz="8000" b="1" dirty="0">
              <a:latin typeface="Maiandra GD" panose="020E0502030308020204" pitchFamily="34" charset="0"/>
            </a:endParaRPr>
          </a:p>
        </p:txBody>
      </p:sp>
      <p:sp>
        <p:nvSpPr>
          <p:cNvPr id="6" name="TextBox 5">
            <a:extLst>
              <a:ext uri="{FF2B5EF4-FFF2-40B4-BE49-F238E27FC236}">
                <a16:creationId xmlns:a16="http://schemas.microsoft.com/office/drawing/2014/main" id="{E6F82D03-56EA-4720-8B0B-0056C360E875}"/>
              </a:ext>
            </a:extLst>
          </p:cNvPr>
          <p:cNvSpPr txBox="1"/>
          <p:nvPr/>
        </p:nvSpPr>
        <p:spPr>
          <a:xfrm>
            <a:off x="838200" y="4877640"/>
            <a:ext cx="10180320"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D77CB6-F911-4E96-AAE5-85AD4C87F774}"/>
              </a:ext>
            </a:extLst>
          </p:cNvPr>
          <p:cNvSpPr>
            <a:spLocks noGrp="1"/>
          </p:cNvSpPr>
          <p:nvPr>
            <p:ph type="dt" sz="half" idx="10"/>
          </p:nvPr>
        </p:nvSpPr>
        <p:spPr/>
        <p:txBody>
          <a:bodyPr/>
          <a:lstStyle/>
          <a:p>
            <a:fld id="{689399A7-2F63-448F-88DA-A96D03EB8D91}" type="datetime1">
              <a:rPr lang="en-US" smtClean="0"/>
              <a:t>2022-12-03</a:t>
            </a:fld>
            <a:endParaRPr lang="en-US" dirty="0"/>
          </a:p>
        </p:txBody>
      </p:sp>
      <p:sp>
        <p:nvSpPr>
          <p:cNvPr id="3" name="Slide Number Placeholder 2">
            <a:extLst>
              <a:ext uri="{FF2B5EF4-FFF2-40B4-BE49-F238E27FC236}">
                <a16:creationId xmlns:a16="http://schemas.microsoft.com/office/drawing/2014/main" id="{BA07414B-2619-43A0-8702-B41E38D23440}"/>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5" name="TextBox 4">
            <a:extLst>
              <a:ext uri="{FF2B5EF4-FFF2-40B4-BE49-F238E27FC236}">
                <a16:creationId xmlns:a16="http://schemas.microsoft.com/office/drawing/2014/main" id="{CE3FA84C-017C-497E-AD8D-F7C9627D7CC4}"/>
              </a:ext>
            </a:extLst>
          </p:cNvPr>
          <p:cNvSpPr txBox="1"/>
          <p:nvPr/>
        </p:nvSpPr>
        <p:spPr>
          <a:xfrm>
            <a:off x="16330" y="29121"/>
            <a:ext cx="8964385" cy="6463308"/>
          </a:xfrm>
          <a:prstGeom prst="rect">
            <a:avLst/>
          </a:prstGeom>
          <a:noFill/>
        </p:spPr>
        <p:txBody>
          <a:bodyPr wrap="square">
            <a:spAutoFit/>
          </a:bodyPr>
          <a:lstStyle/>
          <a:p>
            <a:r>
              <a:rPr lang="en-US" altLang="en-US" sz="3200" b="1" dirty="0">
                <a:latin typeface="Maiandra GD" panose="020E0502030308020204" pitchFamily="34" charset="0"/>
              </a:rPr>
              <a:t>Microbes Benefit Humans:</a:t>
            </a:r>
          </a:p>
          <a:p>
            <a:pPr algn="just"/>
            <a:r>
              <a:rPr lang="en-US" sz="2800" dirty="0">
                <a:latin typeface="Maiandra GD" panose="020E0502030308020204" pitchFamily="34" charset="0"/>
              </a:rPr>
              <a:t>For example, each human body hosts 10 microorganisms for every human cell, and these microbes contribute to </a:t>
            </a:r>
            <a:r>
              <a:rPr lang="en-US" sz="2800" b="1" dirty="0">
                <a:latin typeface="Maiandra GD" panose="020E0502030308020204" pitchFamily="34" charset="0"/>
              </a:rPr>
              <a:t>digestion</a:t>
            </a:r>
            <a:r>
              <a:rPr lang="en-US" sz="2800" dirty="0">
                <a:latin typeface="Maiandra GD" panose="020E0502030308020204" pitchFamily="34" charset="0"/>
              </a:rPr>
              <a:t>, produce </a:t>
            </a:r>
            <a:r>
              <a:rPr lang="en-US" sz="2800" b="1" dirty="0">
                <a:latin typeface="Maiandra GD" panose="020E0502030308020204" pitchFamily="34" charset="0"/>
              </a:rPr>
              <a:t>vitamin K</a:t>
            </a:r>
            <a:r>
              <a:rPr lang="en-US" sz="2800" dirty="0">
                <a:latin typeface="Maiandra GD" panose="020E0502030308020204" pitchFamily="34" charset="0"/>
              </a:rPr>
              <a:t>, promote development of the </a:t>
            </a:r>
            <a:r>
              <a:rPr lang="en-US" sz="2800" b="1" dirty="0">
                <a:latin typeface="Maiandra GD" panose="020E0502030308020204" pitchFamily="34" charset="0"/>
              </a:rPr>
              <a:t>immune system, </a:t>
            </a:r>
            <a:r>
              <a:rPr lang="en-US" sz="2800" dirty="0">
                <a:latin typeface="Maiandra GD" panose="020E0502030308020204" pitchFamily="34" charset="0"/>
              </a:rPr>
              <a:t>and </a:t>
            </a:r>
            <a:r>
              <a:rPr lang="en-US" sz="2800" b="1" dirty="0">
                <a:latin typeface="Maiandra GD" panose="020E0502030308020204" pitchFamily="34" charset="0"/>
              </a:rPr>
              <a:t>detoxify harmful chemicals</a:t>
            </a:r>
            <a:r>
              <a:rPr lang="en-US" sz="2800" dirty="0">
                <a:latin typeface="Maiandra GD" panose="020E0502030308020204" pitchFamily="34" charset="0"/>
              </a:rPr>
              <a:t>. Microbes are essential to making many foods we enjoy, such as </a:t>
            </a:r>
            <a:r>
              <a:rPr lang="en-US" sz="2800" b="1" dirty="0">
                <a:latin typeface="Maiandra GD" panose="020E0502030308020204" pitchFamily="34" charset="0"/>
              </a:rPr>
              <a:t>bread, cheese, </a:t>
            </a:r>
            <a:r>
              <a:rPr lang="en-US" sz="2800" dirty="0">
                <a:latin typeface="Maiandra GD" panose="020E0502030308020204" pitchFamily="34" charset="0"/>
              </a:rPr>
              <a:t>and </a:t>
            </a:r>
            <a:r>
              <a:rPr lang="en-US" sz="2800" b="1" dirty="0">
                <a:latin typeface="Maiandra GD" panose="020E0502030308020204" pitchFamily="34" charset="0"/>
              </a:rPr>
              <a:t>wine</a:t>
            </a:r>
            <a:r>
              <a:rPr lang="en-US" sz="2800" dirty="0">
                <a:latin typeface="Maiandra GD" panose="020E0502030308020204" pitchFamily="34" charset="0"/>
              </a:rPr>
              <a:t>.</a:t>
            </a:r>
          </a:p>
          <a:p>
            <a:endParaRPr lang="en-US" sz="1400" dirty="0">
              <a:latin typeface="Maiandra GD" panose="020E0502030308020204" pitchFamily="34" charset="0"/>
            </a:endParaRPr>
          </a:p>
          <a:p>
            <a:r>
              <a:rPr lang="en-US" sz="3200" b="1" dirty="0">
                <a:latin typeface="Maiandra GD" panose="020E0502030308020204" pitchFamily="34" charset="0"/>
              </a:rPr>
              <a:t>Six great things microbes do for us</a:t>
            </a:r>
          </a:p>
          <a:p>
            <a:pPr marL="342900" indent="-342900" algn="just">
              <a:buFont typeface="+mj-lt"/>
              <a:buAutoNum type="arabicPeriod"/>
            </a:pPr>
            <a:r>
              <a:rPr lang="en-US" sz="2800" dirty="0">
                <a:latin typeface="Maiandra GD" panose="020E0502030308020204" pitchFamily="34" charset="0"/>
              </a:rPr>
              <a:t>Microbes play defense</a:t>
            </a:r>
          </a:p>
          <a:p>
            <a:pPr marL="342900" indent="-342900" algn="just">
              <a:buFont typeface="+mj-lt"/>
              <a:buAutoNum type="arabicPeriod"/>
            </a:pPr>
            <a:r>
              <a:rPr lang="en-US" sz="2800" dirty="0">
                <a:latin typeface="Maiandra GD" panose="020E0502030308020204" pitchFamily="34" charset="0"/>
              </a:rPr>
              <a:t>Microbes boost the immune system</a:t>
            </a:r>
          </a:p>
          <a:p>
            <a:pPr marL="342900" indent="-342900" algn="just">
              <a:buFont typeface="+mj-lt"/>
              <a:buAutoNum type="arabicPeriod"/>
            </a:pPr>
            <a:r>
              <a:rPr lang="en-US" sz="2800" dirty="0">
                <a:latin typeface="Maiandra GD" panose="020E0502030308020204" pitchFamily="34" charset="0"/>
              </a:rPr>
              <a:t>Microbes protect us from auto-immune diseases</a:t>
            </a:r>
          </a:p>
          <a:p>
            <a:pPr marL="342900" indent="-342900" algn="just">
              <a:buFont typeface="+mj-lt"/>
              <a:buAutoNum type="arabicPeriod"/>
            </a:pPr>
            <a:r>
              <a:rPr lang="en-US" sz="2800" dirty="0">
                <a:latin typeface="Maiandra GD" panose="020E0502030308020204" pitchFamily="34" charset="0"/>
              </a:rPr>
              <a:t>Microbes keep us slim</a:t>
            </a:r>
          </a:p>
          <a:p>
            <a:pPr marL="342900" indent="-342900" algn="just">
              <a:buFont typeface="+mj-lt"/>
              <a:buAutoNum type="arabicPeriod"/>
            </a:pPr>
            <a:r>
              <a:rPr lang="en-US" sz="2800" dirty="0">
                <a:latin typeface="Maiandra GD" panose="020E0502030308020204" pitchFamily="34" charset="0"/>
              </a:rPr>
              <a:t>Microbes detoxify and may even fight off stress</a:t>
            </a:r>
          </a:p>
          <a:p>
            <a:pPr marL="342900" indent="-342900" algn="just">
              <a:buFont typeface="+mj-lt"/>
              <a:buAutoNum type="arabicPeriod"/>
            </a:pPr>
            <a:r>
              <a:rPr lang="en-US" sz="2800" dirty="0">
                <a:latin typeface="Maiandra GD" panose="020E0502030308020204" pitchFamily="34" charset="0"/>
              </a:rPr>
              <a:t>Microbes keep babies healthy.</a:t>
            </a:r>
          </a:p>
        </p:txBody>
      </p:sp>
      <p:pic>
        <p:nvPicPr>
          <p:cNvPr id="1026" name="Picture 2" descr="Jonathan Eisen at TEDMed">
            <a:extLst>
              <a:ext uri="{FF2B5EF4-FFF2-40B4-BE49-F238E27FC236}">
                <a16:creationId xmlns:a16="http://schemas.microsoft.com/office/drawing/2014/main" id="{C64913F6-7626-4059-A850-49475BF2F9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7320" y="-1"/>
            <a:ext cx="3154680" cy="6814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71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C68A-C7E1-4BB1-AEC5-3253CC91586E}"/>
              </a:ext>
            </a:extLst>
          </p:cNvPr>
          <p:cNvSpPr>
            <a:spLocks noGrp="1"/>
          </p:cNvSpPr>
          <p:nvPr>
            <p:ph type="dt" sz="half" idx="10"/>
          </p:nvPr>
        </p:nvSpPr>
        <p:spPr/>
        <p:txBody>
          <a:bodyPr/>
          <a:lstStyle/>
          <a:p>
            <a:fld id="{C354A58D-018B-457F-B921-0426F5234FDE}"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7" name="TextBox 6">
            <a:extLst>
              <a:ext uri="{FF2B5EF4-FFF2-40B4-BE49-F238E27FC236}">
                <a16:creationId xmlns:a16="http://schemas.microsoft.com/office/drawing/2014/main" id="{C26C5965-900D-4782-92B8-78E2C8709FE6}"/>
              </a:ext>
            </a:extLst>
          </p:cNvPr>
          <p:cNvSpPr txBox="1"/>
          <p:nvPr/>
        </p:nvSpPr>
        <p:spPr>
          <a:xfrm>
            <a:off x="259080" y="245011"/>
            <a:ext cx="11734800" cy="5324535"/>
          </a:xfrm>
          <a:prstGeom prst="rect">
            <a:avLst/>
          </a:prstGeom>
          <a:noFill/>
        </p:spPr>
        <p:txBody>
          <a:bodyPr wrap="square">
            <a:spAutoFit/>
          </a:bodyPr>
          <a:lstStyle/>
          <a:p>
            <a:pPr marL="457200" indent="-457200">
              <a:buFont typeface="Arial" panose="020B0604020202020204" pitchFamily="34" charset="0"/>
              <a:buChar char="•"/>
            </a:pPr>
            <a:r>
              <a:rPr lang="en-US" altLang="en-US" sz="3200" b="1" dirty="0">
                <a:latin typeface="Maiandra GD" panose="020E0502030308020204" pitchFamily="34" charset="0"/>
              </a:rPr>
              <a:t>What is Microbiology?</a:t>
            </a:r>
            <a:br>
              <a:rPr lang="en-US" altLang="en-US" sz="2400" dirty="0">
                <a:latin typeface="Maiandra GD" panose="020E0502030308020204" pitchFamily="34" charset="0"/>
              </a:rPr>
            </a:br>
            <a:r>
              <a:rPr lang="en-US" altLang="en-US" sz="2800" dirty="0">
                <a:latin typeface="Maiandra GD" panose="020E0502030308020204" pitchFamily="34" charset="0"/>
              </a:rPr>
              <a:t>Micro - too small to be seen with the naked eye</a:t>
            </a:r>
            <a:br>
              <a:rPr lang="en-US" altLang="en-US" sz="2800" dirty="0">
                <a:latin typeface="Maiandra GD" panose="020E0502030308020204" pitchFamily="34" charset="0"/>
              </a:rPr>
            </a:br>
            <a:r>
              <a:rPr lang="en-US" altLang="en-US" sz="2800" dirty="0">
                <a:latin typeface="Maiandra GD" panose="020E0502030308020204" pitchFamily="34" charset="0"/>
              </a:rPr>
              <a:t>Bio - life</a:t>
            </a:r>
            <a:br>
              <a:rPr lang="en-US" altLang="en-US" sz="2800" dirty="0">
                <a:latin typeface="Maiandra GD" panose="020E0502030308020204" pitchFamily="34" charset="0"/>
              </a:rPr>
            </a:br>
            <a:r>
              <a:rPr lang="en-US" altLang="en-US" sz="2800" dirty="0">
                <a:latin typeface="Maiandra GD" panose="020E0502030308020204" pitchFamily="34" charset="0"/>
              </a:rPr>
              <a:t>logy - study of</a:t>
            </a:r>
          </a:p>
          <a:p>
            <a:endParaRPr lang="en-US" altLang="en-US" sz="1600" dirty="0">
              <a:latin typeface="Maiandra GD" panose="020E0502030308020204" pitchFamily="34" charset="0"/>
            </a:endParaRPr>
          </a:p>
          <a:p>
            <a:pPr marL="457200" lvl="0" indent="-457200" algn="just" rtl="0" fontAlgn="base">
              <a:spcBef>
                <a:spcPct val="0"/>
              </a:spcBef>
              <a:spcAft>
                <a:spcPct val="0"/>
              </a:spcAft>
              <a:buFont typeface="Arial" panose="020B0604020202020204" pitchFamily="34" charset="0"/>
              <a:buChar char="•"/>
            </a:pPr>
            <a:r>
              <a:rPr lang="en-US" altLang="en-US" sz="2800" b="1" dirty="0">
                <a:latin typeface="Maiandra GD" panose="020E0502030308020204" pitchFamily="34" charset="0"/>
              </a:rPr>
              <a:t>Microbiology: </a:t>
            </a:r>
            <a:r>
              <a:rPr lang="en-US" sz="2800" dirty="0">
                <a:latin typeface="Maiandra GD" panose="020E0502030308020204" pitchFamily="34" charset="0"/>
              </a:rPr>
              <a:t>Is a branch of medical science concerned with the identification, diagnosis, prevention, and treatment of infectious diseases. In addition, this field of science studies various clinical applications of microbes for the improvement of health.</a:t>
            </a:r>
          </a:p>
          <a:p>
            <a:pPr marL="457200" lvl="0" indent="-457200" algn="just" rtl="0" fontAlgn="base">
              <a:spcBef>
                <a:spcPct val="0"/>
              </a:spcBef>
              <a:spcAft>
                <a:spcPct val="0"/>
              </a:spcAft>
              <a:buFont typeface="Arial" panose="020B0604020202020204" pitchFamily="34" charset="0"/>
              <a:buChar char="•"/>
            </a:pPr>
            <a:r>
              <a:rPr lang="en-US" sz="2800" dirty="0">
                <a:latin typeface="Maiandra GD" panose="020E0502030308020204" pitchFamily="34" charset="0"/>
              </a:rPr>
              <a:t> There are four kinds of </a:t>
            </a:r>
            <a:r>
              <a:rPr lang="en-US" sz="2800" dirty="0">
                <a:latin typeface="Maiandra GD" panose="020E0502030308020204" pitchFamily="34" charset="0"/>
                <a:hlinkClick r:id="rId2" tooltip="Microorganisms">
                  <a:extLst>
                    <a:ext uri="{A12FA001-AC4F-418D-AE19-62706E023703}">
                      <ahyp:hlinkClr xmlns:ahyp="http://schemas.microsoft.com/office/drawing/2018/hyperlinkcolor" val="tx"/>
                    </a:ext>
                  </a:extLst>
                </a:hlinkClick>
              </a:rPr>
              <a:t>microorganisms</a:t>
            </a:r>
            <a:r>
              <a:rPr lang="en-US" sz="2800" dirty="0">
                <a:latin typeface="Maiandra GD" panose="020E0502030308020204" pitchFamily="34" charset="0"/>
              </a:rPr>
              <a:t> (</a:t>
            </a:r>
            <a:r>
              <a:rPr lang="en-US" sz="2800" dirty="0" err="1">
                <a:latin typeface="Maiandra GD" panose="020E0502030308020204" pitchFamily="34" charset="0"/>
              </a:rPr>
              <a:t>m.o.</a:t>
            </a:r>
            <a:r>
              <a:rPr lang="en-US" sz="2800" dirty="0">
                <a:latin typeface="Maiandra GD" panose="020E0502030308020204" pitchFamily="34" charset="0"/>
              </a:rPr>
              <a:t>) that cause infectious disease such as </a:t>
            </a:r>
            <a:r>
              <a:rPr lang="en-US" sz="2800" b="1" dirty="0">
                <a:latin typeface="Maiandra GD" panose="020E0502030308020204" pitchFamily="34" charset="0"/>
                <a:hlinkClick r:id="rId3" tooltip="Bacteria">
                  <a:extLst>
                    <a:ext uri="{A12FA001-AC4F-418D-AE19-62706E023703}">
                      <ahyp:hlinkClr xmlns:ahyp="http://schemas.microsoft.com/office/drawing/2018/hyperlinkcolor" val="tx"/>
                    </a:ext>
                  </a:extLst>
                </a:hlinkClick>
              </a:rPr>
              <a:t>bacteria</a:t>
            </a:r>
            <a:r>
              <a:rPr lang="en-US" sz="2800" b="1" dirty="0">
                <a:latin typeface="Maiandra GD" panose="020E0502030308020204" pitchFamily="34" charset="0"/>
              </a:rPr>
              <a:t>, </a:t>
            </a:r>
            <a:r>
              <a:rPr lang="en-US" sz="2800" b="1" dirty="0">
                <a:latin typeface="Maiandra GD" panose="020E0502030308020204" pitchFamily="34" charset="0"/>
                <a:hlinkClick r:id="rId4" tooltip="Fungi">
                  <a:extLst>
                    <a:ext uri="{A12FA001-AC4F-418D-AE19-62706E023703}">
                      <ahyp:hlinkClr xmlns:ahyp="http://schemas.microsoft.com/office/drawing/2018/hyperlinkcolor" val="tx"/>
                    </a:ext>
                  </a:extLst>
                </a:hlinkClick>
              </a:rPr>
              <a:t>fungi</a:t>
            </a:r>
            <a:r>
              <a:rPr lang="en-US" sz="2800" b="1" dirty="0">
                <a:latin typeface="Maiandra GD" panose="020E0502030308020204" pitchFamily="34" charset="0"/>
              </a:rPr>
              <a:t>, </a:t>
            </a:r>
            <a:r>
              <a:rPr lang="en-US" sz="2800" b="1" dirty="0">
                <a:latin typeface="Maiandra GD" panose="020E0502030308020204" pitchFamily="34" charset="0"/>
                <a:hlinkClick r:id="rId5" tooltip="Parasites">
                  <a:extLst>
                    <a:ext uri="{A12FA001-AC4F-418D-AE19-62706E023703}">
                      <ahyp:hlinkClr xmlns:ahyp="http://schemas.microsoft.com/office/drawing/2018/hyperlinkcolor" val="tx"/>
                    </a:ext>
                  </a:extLst>
                </a:hlinkClick>
              </a:rPr>
              <a:t>parasites</a:t>
            </a:r>
            <a:r>
              <a:rPr lang="en-US" sz="2800" b="1" dirty="0">
                <a:latin typeface="Maiandra GD" panose="020E0502030308020204" pitchFamily="34" charset="0"/>
              </a:rPr>
              <a:t> </a:t>
            </a:r>
            <a:r>
              <a:rPr lang="en-US" sz="2800" dirty="0">
                <a:latin typeface="Maiandra GD" panose="020E0502030308020204" pitchFamily="34" charset="0"/>
              </a:rPr>
              <a:t>and</a:t>
            </a:r>
            <a:r>
              <a:rPr lang="en-US" sz="2800" b="1" dirty="0">
                <a:latin typeface="Maiandra GD" panose="020E0502030308020204" pitchFamily="34" charset="0"/>
              </a:rPr>
              <a:t> </a:t>
            </a:r>
            <a:r>
              <a:rPr lang="en-US" sz="2800" b="1" dirty="0">
                <a:latin typeface="Maiandra GD" panose="020E0502030308020204" pitchFamily="34" charset="0"/>
                <a:hlinkClick r:id="rId6" tooltip="Viruses">
                  <a:extLst>
                    <a:ext uri="{A12FA001-AC4F-418D-AE19-62706E023703}">
                      <ahyp:hlinkClr xmlns:ahyp="http://schemas.microsoft.com/office/drawing/2018/hyperlinkcolor" val="tx"/>
                    </a:ext>
                  </a:extLst>
                </a:hlinkClick>
              </a:rPr>
              <a:t>viruses</a:t>
            </a:r>
            <a:r>
              <a:rPr lang="en-US" sz="2800" b="1" dirty="0">
                <a:latin typeface="Maiandra GD" panose="020E0502030308020204" pitchFamily="34" charset="0"/>
              </a:rPr>
              <a:t> </a:t>
            </a:r>
          </a:p>
          <a:p>
            <a:endParaRPr lang="en-US" sz="2800" dirty="0">
              <a:latin typeface="Maiandra GD" panose="020E0502030308020204" pitchFamily="34" charset="0"/>
            </a:endParaRPr>
          </a:p>
        </p:txBody>
      </p:sp>
    </p:spTree>
    <p:extLst>
      <p:ext uri="{BB962C8B-B14F-4D97-AF65-F5344CB8AC3E}">
        <p14:creationId xmlns:p14="http://schemas.microsoft.com/office/powerpoint/2010/main" val="246660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4BBAC1-D172-44F5-85C5-B8C37FEF1038}"/>
              </a:ext>
            </a:extLst>
          </p:cNvPr>
          <p:cNvSpPr>
            <a:spLocks noGrp="1"/>
          </p:cNvSpPr>
          <p:nvPr>
            <p:ph type="dt" sz="half" idx="10"/>
          </p:nvPr>
        </p:nvSpPr>
        <p:spPr/>
        <p:txBody>
          <a:bodyPr/>
          <a:lstStyle/>
          <a:p>
            <a:fld id="{B1D071B9-B9CB-408C-9836-B4901B5D73F4}" type="datetime1">
              <a:rPr lang="en-US" smtClean="0"/>
              <a:t>2022-12-03</a:t>
            </a:fld>
            <a:endParaRPr lang="en-US" dirty="0"/>
          </a:p>
        </p:txBody>
      </p:sp>
      <p:sp>
        <p:nvSpPr>
          <p:cNvPr id="3" name="Slide Number Placeholder 2">
            <a:extLst>
              <a:ext uri="{FF2B5EF4-FFF2-40B4-BE49-F238E27FC236}">
                <a16:creationId xmlns:a16="http://schemas.microsoft.com/office/drawing/2014/main" id="{54C04926-DE67-4A99-810D-091959F08CCE}"/>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9" name="TextBox 8">
            <a:extLst>
              <a:ext uri="{FF2B5EF4-FFF2-40B4-BE49-F238E27FC236}">
                <a16:creationId xmlns:a16="http://schemas.microsoft.com/office/drawing/2014/main" id="{C98B5A05-9AD0-4C83-B124-9C4850D39EC2}"/>
              </a:ext>
            </a:extLst>
          </p:cNvPr>
          <p:cNvSpPr txBox="1"/>
          <p:nvPr/>
        </p:nvSpPr>
        <p:spPr>
          <a:xfrm>
            <a:off x="533400" y="457200"/>
            <a:ext cx="9723120" cy="5416868"/>
          </a:xfrm>
          <a:prstGeom prst="rect">
            <a:avLst/>
          </a:prstGeom>
          <a:noFill/>
        </p:spPr>
        <p:txBody>
          <a:bodyPr wrap="square">
            <a:spAutoFit/>
          </a:bodyPr>
          <a:lstStyle/>
          <a:p>
            <a:pPr marL="457200" indent="-457200">
              <a:buFont typeface="Arial" panose="020B0604020202020204" pitchFamily="34" charset="0"/>
              <a:buChar char="•"/>
            </a:pPr>
            <a:r>
              <a:rPr lang="en-US" sz="3200" b="1" dirty="0">
                <a:latin typeface="Maiandra GD" panose="020E0502030308020204" pitchFamily="34" charset="0"/>
              </a:rPr>
              <a:t>Organisms included in the study of microbiology:</a:t>
            </a:r>
          </a:p>
          <a:p>
            <a:endParaRPr lang="en-US" sz="1400" b="1" dirty="0">
              <a:latin typeface="Maiandra GD" panose="020E0502030308020204" pitchFamily="34" charset="0"/>
            </a:endParaRPr>
          </a:p>
          <a:p>
            <a:pPr eaLnBrk="1" hangingPunct="1"/>
            <a:r>
              <a:rPr lang="en-US" altLang="en-US" sz="2800" dirty="0">
                <a:latin typeface="Maiandra GD" panose="020E0502030308020204" pitchFamily="34" charset="0"/>
              </a:rPr>
              <a:t>1. Bacteria  –  Bacteriology</a:t>
            </a:r>
          </a:p>
          <a:p>
            <a:r>
              <a:rPr lang="en-US" altLang="en-US" sz="2800" dirty="0">
                <a:latin typeface="Maiandra GD" panose="020E0502030308020204" pitchFamily="34" charset="0"/>
              </a:rPr>
              <a:t>2. Protozoans  –  Protozoology</a:t>
            </a:r>
          </a:p>
          <a:p>
            <a:r>
              <a:rPr lang="en-US" altLang="en-US" sz="2800" dirty="0">
                <a:latin typeface="Maiandra GD" panose="020E0502030308020204" pitchFamily="34" charset="0"/>
              </a:rPr>
              <a:t>3. Algae  –  Phycology</a:t>
            </a:r>
          </a:p>
          <a:p>
            <a:r>
              <a:rPr lang="en-US" altLang="en-US" sz="2800" dirty="0">
                <a:latin typeface="Maiandra GD" panose="020E0502030308020204" pitchFamily="34" charset="0"/>
              </a:rPr>
              <a:t>4. Parasites – Parasitology</a:t>
            </a:r>
          </a:p>
          <a:p>
            <a:pPr eaLnBrk="1" hangingPunct="1"/>
            <a:r>
              <a:rPr lang="en-US" altLang="en-US" sz="2800" dirty="0">
                <a:latin typeface="Maiandra GD" panose="020E0502030308020204" pitchFamily="34" charset="0"/>
              </a:rPr>
              <a:t>5. Yeasts and Molds (Fungi) – Mycology</a:t>
            </a:r>
          </a:p>
          <a:p>
            <a:r>
              <a:rPr lang="en-US" altLang="en-US" sz="2800" dirty="0">
                <a:latin typeface="Maiandra GD" panose="020E0502030308020204" pitchFamily="34" charset="0"/>
              </a:rPr>
              <a:t>6. Viruses – Virology</a:t>
            </a:r>
          </a:p>
          <a:p>
            <a:endParaRPr lang="en-US" altLang="en-US" sz="2800" dirty="0">
              <a:latin typeface="Maiandra GD" panose="020E0502030308020204" pitchFamily="34" charset="0"/>
            </a:endParaRPr>
          </a:p>
          <a:p>
            <a:pPr marL="457200" indent="-457200">
              <a:buFont typeface="Arial" panose="020B0604020202020204" pitchFamily="34" charset="0"/>
              <a:buChar char="•"/>
            </a:pPr>
            <a:r>
              <a:rPr lang="en-US" altLang="en-US" sz="2800" dirty="0">
                <a:latin typeface="Maiandra GD" panose="020E0502030308020204" pitchFamily="34" charset="0"/>
              </a:rPr>
              <a:t>Microorganisms = Microbes = Germs</a:t>
            </a:r>
          </a:p>
          <a:p>
            <a:endParaRPr lang="en-US" altLang="en-US" sz="2800" dirty="0"/>
          </a:p>
          <a:p>
            <a:pPr eaLnBrk="1" hangingPunct="1"/>
            <a:endParaRPr lang="en-US" altLang="en-US" sz="2800" dirty="0"/>
          </a:p>
          <a:p>
            <a:endParaRPr lang="en-US" dirty="0"/>
          </a:p>
        </p:txBody>
      </p:sp>
    </p:spTree>
    <p:extLst>
      <p:ext uri="{BB962C8B-B14F-4D97-AF65-F5344CB8AC3E}">
        <p14:creationId xmlns:p14="http://schemas.microsoft.com/office/powerpoint/2010/main" val="22712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043A34-7231-4CC3-8CBF-974ACBA83605}"/>
              </a:ext>
            </a:extLst>
          </p:cNvPr>
          <p:cNvSpPr>
            <a:spLocks noGrp="1"/>
          </p:cNvSpPr>
          <p:nvPr>
            <p:ph type="dt" sz="half" idx="10"/>
          </p:nvPr>
        </p:nvSpPr>
        <p:spPr/>
        <p:txBody>
          <a:bodyPr/>
          <a:lstStyle/>
          <a:p>
            <a:fld id="{447267BB-3B76-4A77-B4F5-4178A8F7DF2A}" type="datetime1">
              <a:rPr lang="en-US" smtClean="0"/>
              <a:t>2022-12-03</a:t>
            </a:fld>
            <a:endParaRPr lang="en-US" dirty="0"/>
          </a:p>
        </p:txBody>
      </p:sp>
      <p:sp>
        <p:nvSpPr>
          <p:cNvPr id="3" name="Slide Number Placeholder 2">
            <a:extLst>
              <a:ext uri="{FF2B5EF4-FFF2-40B4-BE49-F238E27FC236}">
                <a16:creationId xmlns:a16="http://schemas.microsoft.com/office/drawing/2014/main" id="{61D6CE88-5085-416A-963E-9A8AE876790F}"/>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5" name="TextBox 4">
            <a:extLst>
              <a:ext uri="{FF2B5EF4-FFF2-40B4-BE49-F238E27FC236}">
                <a16:creationId xmlns:a16="http://schemas.microsoft.com/office/drawing/2014/main" id="{E522DEB5-A6AA-4101-AF47-9F6D3ED03678}"/>
              </a:ext>
            </a:extLst>
          </p:cNvPr>
          <p:cNvSpPr txBox="1"/>
          <p:nvPr/>
        </p:nvSpPr>
        <p:spPr>
          <a:xfrm>
            <a:off x="48984" y="246016"/>
            <a:ext cx="12028714" cy="5324535"/>
          </a:xfrm>
          <a:prstGeom prst="rect">
            <a:avLst/>
          </a:prstGeom>
          <a:noFill/>
        </p:spPr>
        <p:txBody>
          <a:bodyPr wrap="square">
            <a:spAutoFit/>
          </a:bodyPr>
          <a:lstStyle/>
          <a:p>
            <a:pPr algn="just"/>
            <a:r>
              <a:rPr lang="en-US" altLang="en-US" sz="3200" b="1" dirty="0">
                <a:latin typeface="Maiandra GD" panose="020E0502030308020204" pitchFamily="34" charset="0"/>
              </a:rPr>
              <a:t>Characteristics of Life:</a:t>
            </a:r>
          </a:p>
          <a:p>
            <a:pPr marL="457200" indent="-457200" algn="just">
              <a:buFont typeface="Arial" panose="020B0604020202020204" pitchFamily="34" charset="0"/>
              <a:buChar char="•"/>
            </a:pPr>
            <a:r>
              <a:rPr lang="en-US" sz="2800" dirty="0">
                <a:latin typeface="Maiandra GD" panose="020E0502030308020204" pitchFamily="34" charset="0"/>
              </a:rPr>
              <a:t>All living things have certain traits in common: </a:t>
            </a:r>
            <a:endParaRPr lang="en-US" altLang="en-US" sz="1400" b="1" dirty="0">
              <a:latin typeface="Maiandra GD" panose="020E0502030308020204" pitchFamily="34" charset="0"/>
            </a:endParaRPr>
          </a:p>
          <a:p>
            <a:pPr marL="566737" indent="-457200" algn="just" eaLnBrk="1" hangingPunct="1">
              <a:buFont typeface="+mj-lt"/>
              <a:buAutoNum type="arabicPeriod"/>
            </a:pPr>
            <a:r>
              <a:rPr lang="en-US" altLang="en-US" sz="2800" dirty="0">
                <a:latin typeface="Maiandra GD" panose="020E0502030308020204" pitchFamily="34" charset="0"/>
              </a:rPr>
              <a:t>Growth and development</a:t>
            </a:r>
          </a:p>
          <a:p>
            <a:pPr marL="566737" indent="-457200" algn="just" eaLnBrk="1" hangingPunct="1">
              <a:buFont typeface="+mj-lt"/>
              <a:buAutoNum type="arabicPeriod"/>
            </a:pPr>
            <a:r>
              <a:rPr lang="en-US" altLang="en-US" sz="2800" dirty="0">
                <a:latin typeface="Maiandra GD" panose="020E0502030308020204" pitchFamily="34" charset="0"/>
              </a:rPr>
              <a:t>Reproduction and heredity – genome composed of DNA packed in chromosomes; produce offspring sexually or asexually.</a:t>
            </a:r>
          </a:p>
          <a:p>
            <a:pPr marL="566737" indent="-457200" algn="just" eaLnBrk="1" hangingPunct="1">
              <a:buFont typeface="+mj-lt"/>
              <a:buAutoNum type="arabicPeriod"/>
            </a:pPr>
            <a:r>
              <a:rPr lang="en-US" altLang="en-US" sz="2800" dirty="0">
                <a:latin typeface="Maiandra GD" panose="020E0502030308020204" pitchFamily="34" charset="0"/>
              </a:rPr>
              <a:t>Metabolism – chemical and physical life processes</a:t>
            </a:r>
          </a:p>
          <a:p>
            <a:pPr marL="566737" indent="-457200" algn="just" eaLnBrk="1" hangingPunct="1">
              <a:buFont typeface="+mj-lt"/>
              <a:buAutoNum type="arabicPeriod"/>
            </a:pPr>
            <a:r>
              <a:rPr lang="en-US" altLang="en-US" sz="2800" dirty="0">
                <a:latin typeface="Maiandra GD" panose="020E0502030308020204" pitchFamily="34" charset="0"/>
              </a:rPr>
              <a:t>Movement and/or irritability (</a:t>
            </a:r>
            <a:r>
              <a:rPr lang="en-US" sz="2800" dirty="0">
                <a:latin typeface="Maiandra GD" panose="020E0502030308020204" pitchFamily="34" charset="0"/>
              </a:rPr>
              <a:t>homeostasis), </a:t>
            </a:r>
            <a:r>
              <a:rPr lang="en-US" altLang="en-US" sz="2800" dirty="0">
                <a:latin typeface="Maiandra GD" panose="020E0502030308020204" pitchFamily="34" charset="0"/>
              </a:rPr>
              <a:t>respond to internal/external stimuli.</a:t>
            </a:r>
          </a:p>
          <a:p>
            <a:pPr marL="566737" indent="-457200" algn="just" eaLnBrk="1" hangingPunct="1">
              <a:buFont typeface="+mj-lt"/>
              <a:buAutoNum type="arabicPeriod"/>
            </a:pPr>
            <a:r>
              <a:rPr lang="en-US" altLang="en-US" sz="2800" dirty="0">
                <a:latin typeface="Maiandra GD" panose="020E0502030308020204" pitchFamily="34" charset="0"/>
              </a:rPr>
              <a:t>Cell support, protection, and storage mechanisms – cell walls, vacuole and granules. </a:t>
            </a:r>
          </a:p>
          <a:p>
            <a:pPr marL="566737" indent="-457200" algn="just" eaLnBrk="1" hangingPunct="1">
              <a:buFont typeface="+mj-lt"/>
              <a:buAutoNum type="arabicPeriod"/>
            </a:pPr>
            <a:r>
              <a:rPr lang="en-US" altLang="en-US" sz="2800" dirty="0">
                <a:latin typeface="Maiandra GD" panose="020E0502030308020204" pitchFamily="34" charset="0"/>
              </a:rPr>
              <a:t>Transport of nutrients and waste.</a:t>
            </a:r>
          </a:p>
          <a:p>
            <a:pPr marL="457200" indent="-457200" algn="just">
              <a:buFont typeface="Arial" panose="020B0604020202020204" pitchFamily="34" charset="0"/>
              <a:buChar char="•"/>
            </a:pPr>
            <a:endParaRPr lang="en-US" sz="2800" dirty="0">
              <a:latin typeface="Maiandra GD" panose="020E0502030308020204" pitchFamily="34" charset="0"/>
            </a:endParaRPr>
          </a:p>
        </p:txBody>
      </p:sp>
    </p:spTree>
    <p:extLst>
      <p:ext uri="{BB962C8B-B14F-4D97-AF65-F5344CB8AC3E}">
        <p14:creationId xmlns:p14="http://schemas.microsoft.com/office/powerpoint/2010/main" val="178980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901BB-B2E4-42A3-9C51-061039185B0C}"/>
              </a:ext>
            </a:extLst>
          </p:cNvPr>
          <p:cNvSpPr>
            <a:spLocks noGrp="1"/>
          </p:cNvSpPr>
          <p:nvPr>
            <p:ph type="dt" sz="half" idx="10"/>
          </p:nvPr>
        </p:nvSpPr>
        <p:spPr/>
        <p:txBody>
          <a:bodyPr/>
          <a:lstStyle/>
          <a:p>
            <a:fld id="{7D179A28-2B41-42A2-9921-5B22F89F1404}" type="datetime1">
              <a:rPr lang="en-US" smtClean="0"/>
              <a:t>2022-12-03</a:t>
            </a:fld>
            <a:endParaRPr lang="en-US" dirty="0"/>
          </a:p>
        </p:txBody>
      </p:sp>
      <p:sp>
        <p:nvSpPr>
          <p:cNvPr id="3" name="Slide Number Placeholder 2">
            <a:extLst>
              <a:ext uri="{FF2B5EF4-FFF2-40B4-BE49-F238E27FC236}">
                <a16:creationId xmlns:a16="http://schemas.microsoft.com/office/drawing/2014/main" id="{9EB57689-BE92-45EE-8927-19E0833F0E06}"/>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5" name="TextBox 4">
            <a:extLst>
              <a:ext uri="{FF2B5EF4-FFF2-40B4-BE49-F238E27FC236}">
                <a16:creationId xmlns:a16="http://schemas.microsoft.com/office/drawing/2014/main" id="{6761475C-825F-4D7C-9B1C-1F2AFDC837EC}"/>
              </a:ext>
            </a:extLst>
          </p:cNvPr>
          <p:cNvSpPr txBox="1"/>
          <p:nvPr/>
        </p:nvSpPr>
        <p:spPr>
          <a:xfrm>
            <a:off x="130630" y="93612"/>
            <a:ext cx="7037614" cy="2908489"/>
          </a:xfrm>
          <a:prstGeom prst="rect">
            <a:avLst/>
          </a:prstGeom>
          <a:noFill/>
        </p:spPr>
        <p:txBody>
          <a:bodyPr wrap="square">
            <a:spAutoFit/>
          </a:bodyPr>
          <a:lstStyle/>
          <a:p>
            <a:pPr marL="457200" indent="-457200">
              <a:buFont typeface="Arial" panose="020B0604020202020204" pitchFamily="34" charset="0"/>
              <a:buChar char="•"/>
            </a:pPr>
            <a:r>
              <a:rPr lang="en-US" altLang="en-US" sz="2800" b="1" dirty="0">
                <a:latin typeface="Maiandra GD" panose="020E0502030308020204" pitchFamily="34" charset="0"/>
              </a:rPr>
              <a:t>Five Kingdoms of Living Organisms</a:t>
            </a:r>
          </a:p>
          <a:p>
            <a:pPr marL="457200" indent="-457200" eaLnBrk="1" hangingPunct="1">
              <a:buFont typeface="+mj-lt"/>
              <a:buAutoNum type="arabicPeriod"/>
            </a:pPr>
            <a:r>
              <a:rPr lang="en-US" altLang="en-US" sz="2400" dirty="0">
                <a:latin typeface="Maiandra GD" panose="020E0502030308020204" pitchFamily="34" charset="0"/>
              </a:rPr>
              <a:t>Animalia</a:t>
            </a:r>
          </a:p>
          <a:p>
            <a:pPr marL="457200" indent="-457200" eaLnBrk="1" hangingPunct="1">
              <a:buFont typeface="+mj-lt"/>
              <a:buAutoNum type="arabicPeriod"/>
            </a:pPr>
            <a:r>
              <a:rPr lang="en-US" altLang="en-US" sz="2400" dirty="0">
                <a:latin typeface="Maiandra GD" panose="020E0502030308020204" pitchFamily="34" charset="0"/>
              </a:rPr>
              <a:t>Plantae</a:t>
            </a:r>
          </a:p>
          <a:p>
            <a:pPr marL="457200" indent="-457200" eaLnBrk="1" hangingPunct="1">
              <a:buFont typeface="+mj-lt"/>
              <a:buAutoNum type="arabicPeriod"/>
            </a:pPr>
            <a:r>
              <a:rPr lang="en-US" altLang="en-US" sz="2400" dirty="0">
                <a:latin typeface="Maiandra GD" panose="020E0502030308020204" pitchFamily="34" charset="0"/>
              </a:rPr>
              <a:t>Fungi</a:t>
            </a:r>
          </a:p>
          <a:p>
            <a:pPr marL="457200" indent="-457200" eaLnBrk="1" hangingPunct="1">
              <a:buFont typeface="+mj-lt"/>
              <a:buAutoNum type="arabicPeriod"/>
            </a:pPr>
            <a:r>
              <a:rPr lang="en-US" altLang="en-US" sz="2400" dirty="0">
                <a:latin typeface="Maiandra GD" panose="020E0502030308020204" pitchFamily="34" charset="0"/>
              </a:rPr>
              <a:t>Protista</a:t>
            </a:r>
          </a:p>
          <a:p>
            <a:pPr marL="457200" indent="-457200" eaLnBrk="1" hangingPunct="1">
              <a:buFont typeface="+mj-lt"/>
              <a:buAutoNum type="arabicPeriod"/>
            </a:pPr>
            <a:r>
              <a:rPr lang="en-US" altLang="en-US" sz="2400" dirty="0">
                <a:latin typeface="Maiandra GD" panose="020E0502030308020204" pitchFamily="34" charset="0"/>
              </a:rPr>
              <a:t>Monera - Bacteria and Cyanobacteria</a:t>
            </a:r>
          </a:p>
          <a:p>
            <a:pPr marL="0" indent="0" eaLnBrk="1" hangingPunct="1">
              <a:buNone/>
            </a:pPr>
            <a:endParaRPr lang="en-US" altLang="en-US" sz="700" dirty="0"/>
          </a:p>
          <a:p>
            <a:pPr marL="457200" indent="-457200" eaLnBrk="1" hangingPunct="1">
              <a:buFont typeface="Arial" panose="020B0604020202020204" pitchFamily="34" charset="0"/>
              <a:buChar char="•"/>
            </a:pPr>
            <a:r>
              <a:rPr lang="en-US" altLang="en-US" sz="2800" b="1" dirty="0">
                <a:latin typeface="Maiandra GD" panose="020E0502030308020204" pitchFamily="34" charset="0"/>
              </a:rPr>
              <a:t>Taxonomic Classification</a:t>
            </a:r>
            <a:r>
              <a:rPr lang="en-US" altLang="en-US" sz="1800" dirty="0">
                <a:solidFill>
                  <a:srgbClr val="FF0000"/>
                </a:solidFill>
              </a:rPr>
              <a:t>                                               </a:t>
            </a:r>
            <a:endParaRPr lang="en-US" altLang="en-US" sz="1800" dirty="0"/>
          </a:p>
        </p:txBody>
      </p:sp>
      <p:sp>
        <p:nvSpPr>
          <p:cNvPr id="6" name="Rectangle 3">
            <a:extLst>
              <a:ext uri="{FF2B5EF4-FFF2-40B4-BE49-F238E27FC236}">
                <a16:creationId xmlns:a16="http://schemas.microsoft.com/office/drawing/2014/main" id="{9F3BA1AC-1B9B-49C1-971E-C4FA3C17E9A0}"/>
              </a:ext>
            </a:extLst>
          </p:cNvPr>
          <p:cNvSpPr txBox="1">
            <a:spLocks noChangeArrowheads="1"/>
          </p:cNvSpPr>
          <p:nvPr/>
        </p:nvSpPr>
        <p:spPr>
          <a:xfrm>
            <a:off x="640080" y="3459480"/>
            <a:ext cx="3474720" cy="31089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sz="2400" dirty="0">
                <a:latin typeface="Maiandra GD" panose="020E0502030308020204" pitchFamily="34" charset="0"/>
              </a:rPr>
              <a:t>Kingdom</a:t>
            </a:r>
          </a:p>
          <a:p>
            <a:pPr>
              <a:defRPr/>
            </a:pPr>
            <a:r>
              <a:rPr lang="en-US" altLang="en-US" sz="2400" dirty="0">
                <a:latin typeface="Maiandra GD" panose="020E0502030308020204" pitchFamily="34" charset="0"/>
              </a:rPr>
              <a:t>Phylum</a:t>
            </a:r>
          </a:p>
          <a:p>
            <a:pPr>
              <a:defRPr/>
            </a:pPr>
            <a:r>
              <a:rPr lang="en-US" altLang="en-US" sz="2400" dirty="0">
                <a:latin typeface="Maiandra GD" panose="020E0502030308020204" pitchFamily="34" charset="0"/>
              </a:rPr>
              <a:t>Class</a:t>
            </a:r>
          </a:p>
          <a:p>
            <a:pPr>
              <a:defRPr/>
            </a:pPr>
            <a:r>
              <a:rPr lang="en-US" altLang="en-US" sz="2400" dirty="0">
                <a:latin typeface="Maiandra GD" panose="020E0502030308020204" pitchFamily="34" charset="0"/>
              </a:rPr>
              <a:t>Order</a:t>
            </a:r>
          </a:p>
          <a:p>
            <a:pPr>
              <a:defRPr/>
            </a:pPr>
            <a:r>
              <a:rPr lang="en-US" altLang="en-US" sz="2400" dirty="0">
                <a:latin typeface="Maiandra GD" panose="020E0502030308020204" pitchFamily="34" charset="0"/>
              </a:rPr>
              <a:t>Family</a:t>
            </a:r>
          </a:p>
          <a:p>
            <a:pPr>
              <a:defRPr/>
            </a:pPr>
            <a:r>
              <a:rPr lang="en-US" altLang="en-US" sz="2400" dirty="0">
                <a:latin typeface="Maiandra GD" panose="020E0502030308020204" pitchFamily="34" charset="0"/>
              </a:rPr>
              <a:t>Genus </a:t>
            </a:r>
          </a:p>
          <a:p>
            <a:pPr>
              <a:defRPr/>
            </a:pPr>
            <a:r>
              <a:rPr lang="en-US" altLang="en-US" sz="2400" dirty="0">
                <a:latin typeface="Maiandra GD" panose="020E0502030308020204" pitchFamily="34" charset="0"/>
              </a:rPr>
              <a:t>species</a:t>
            </a:r>
          </a:p>
          <a:p>
            <a:endParaRPr lang="en-US" altLang="en-US" dirty="0"/>
          </a:p>
        </p:txBody>
      </p:sp>
      <p:sp>
        <p:nvSpPr>
          <p:cNvPr id="8" name="Rectangle 4">
            <a:extLst>
              <a:ext uri="{FF2B5EF4-FFF2-40B4-BE49-F238E27FC236}">
                <a16:creationId xmlns:a16="http://schemas.microsoft.com/office/drawing/2014/main" id="{58E7F349-67BE-463F-9ECA-19FF9DF8113F}"/>
              </a:ext>
            </a:extLst>
          </p:cNvPr>
          <p:cNvSpPr txBox="1">
            <a:spLocks noChangeArrowheads="1"/>
          </p:cNvSpPr>
          <p:nvPr/>
        </p:nvSpPr>
        <p:spPr>
          <a:xfrm>
            <a:off x="6035040" y="3110775"/>
            <a:ext cx="3429000" cy="3657600"/>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b="1" dirty="0">
                <a:latin typeface="Maiandra GD" panose="020E0502030308020204" pitchFamily="34" charset="0"/>
              </a:rPr>
              <a:t>Cat</a:t>
            </a:r>
          </a:p>
          <a:p>
            <a:pPr>
              <a:defRPr/>
            </a:pPr>
            <a:r>
              <a:rPr lang="en-US" sz="2400" dirty="0">
                <a:latin typeface="Maiandra GD" panose="020E0502030308020204" pitchFamily="34" charset="0"/>
              </a:rPr>
              <a:t>Animalia</a:t>
            </a:r>
          </a:p>
          <a:p>
            <a:pPr>
              <a:defRPr/>
            </a:pPr>
            <a:r>
              <a:rPr lang="en-US" sz="2400" dirty="0">
                <a:latin typeface="Maiandra GD" panose="020E0502030308020204" pitchFamily="34" charset="0"/>
              </a:rPr>
              <a:t>Chordate</a:t>
            </a:r>
          </a:p>
          <a:p>
            <a:pPr>
              <a:defRPr/>
            </a:pPr>
            <a:r>
              <a:rPr lang="en-US" sz="2400" dirty="0">
                <a:latin typeface="Maiandra GD" panose="020E0502030308020204" pitchFamily="34" charset="0"/>
              </a:rPr>
              <a:t>Mammalia</a:t>
            </a:r>
          </a:p>
          <a:p>
            <a:pPr>
              <a:defRPr/>
            </a:pPr>
            <a:r>
              <a:rPr lang="en-US" sz="2400" dirty="0">
                <a:latin typeface="Maiandra GD" panose="020E0502030308020204" pitchFamily="34" charset="0"/>
              </a:rPr>
              <a:t>Carnivora</a:t>
            </a:r>
          </a:p>
          <a:p>
            <a:pPr>
              <a:defRPr/>
            </a:pPr>
            <a:r>
              <a:rPr lang="en-US" sz="2400" dirty="0">
                <a:latin typeface="Maiandra GD" panose="020E0502030308020204" pitchFamily="34" charset="0"/>
              </a:rPr>
              <a:t>Felidae</a:t>
            </a:r>
          </a:p>
          <a:p>
            <a:pPr>
              <a:defRPr/>
            </a:pPr>
            <a:r>
              <a:rPr lang="en-US" sz="2400" dirty="0">
                <a:latin typeface="Maiandra GD" panose="020E0502030308020204" pitchFamily="34" charset="0"/>
              </a:rPr>
              <a:t>Felis</a:t>
            </a:r>
          </a:p>
          <a:p>
            <a:pPr>
              <a:defRPr/>
            </a:pPr>
            <a:r>
              <a:rPr lang="en-US" sz="2400" dirty="0">
                <a:latin typeface="Maiandra GD" panose="020E0502030308020204" pitchFamily="34" charset="0"/>
              </a:rPr>
              <a:t>domestica</a:t>
            </a:r>
          </a:p>
        </p:txBody>
      </p:sp>
      <p:sp>
        <p:nvSpPr>
          <p:cNvPr id="9" name="Rectangle 4">
            <a:extLst>
              <a:ext uri="{FF2B5EF4-FFF2-40B4-BE49-F238E27FC236}">
                <a16:creationId xmlns:a16="http://schemas.microsoft.com/office/drawing/2014/main" id="{1BCDAF39-D11B-4950-B2AD-D726043DC1A5}"/>
              </a:ext>
            </a:extLst>
          </p:cNvPr>
          <p:cNvSpPr txBox="1">
            <a:spLocks noChangeArrowheads="1"/>
          </p:cNvSpPr>
          <p:nvPr/>
        </p:nvSpPr>
        <p:spPr>
          <a:xfrm>
            <a:off x="2819400" y="3085033"/>
            <a:ext cx="3962400" cy="3657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sz="2400" b="1" dirty="0">
                <a:latin typeface="Maiandra GD" panose="020E0502030308020204" pitchFamily="34" charset="0"/>
              </a:rPr>
              <a:t>Man</a:t>
            </a:r>
          </a:p>
          <a:p>
            <a:pPr>
              <a:defRPr/>
            </a:pPr>
            <a:r>
              <a:rPr lang="en-US" altLang="en-US" sz="2400" dirty="0">
                <a:latin typeface="Maiandra GD" panose="020E0502030308020204" pitchFamily="34" charset="0"/>
              </a:rPr>
              <a:t>Animalia</a:t>
            </a:r>
          </a:p>
          <a:p>
            <a:pPr>
              <a:defRPr/>
            </a:pPr>
            <a:r>
              <a:rPr lang="en-US" altLang="en-US" sz="2400" dirty="0">
                <a:latin typeface="Maiandra GD" panose="020E0502030308020204" pitchFamily="34" charset="0"/>
              </a:rPr>
              <a:t>Chordata</a:t>
            </a:r>
          </a:p>
          <a:p>
            <a:pPr>
              <a:defRPr/>
            </a:pPr>
            <a:r>
              <a:rPr lang="en-US" altLang="en-US" sz="2400" dirty="0">
                <a:latin typeface="Maiandra GD" panose="020E0502030308020204" pitchFamily="34" charset="0"/>
              </a:rPr>
              <a:t>Mammalia</a:t>
            </a:r>
          </a:p>
          <a:p>
            <a:pPr>
              <a:defRPr/>
            </a:pPr>
            <a:r>
              <a:rPr lang="en-US" altLang="en-US" sz="2400" dirty="0">
                <a:latin typeface="Maiandra GD" panose="020E0502030308020204" pitchFamily="34" charset="0"/>
              </a:rPr>
              <a:t>Primate</a:t>
            </a:r>
          </a:p>
          <a:p>
            <a:pPr>
              <a:defRPr/>
            </a:pPr>
            <a:r>
              <a:rPr lang="en-US" altLang="en-US" sz="2400" dirty="0">
                <a:latin typeface="Maiandra GD" panose="020E0502030308020204" pitchFamily="34" charset="0"/>
              </a:rPr>
              <a:t>Hominidae</a:t>
            </a:r>
          </a:p>
          <a:p>
            <a:pPr>
              <a:defRPr/>
            </a:pPr>
            <a:r>
              <a:rPr lang="en-US" altLang="en-US" sz="2400" dirty="0">
                <a:latin typeface="Maiandra GD" panose="020E0502030308020204" pitchFamily="34" charset="0"/>
              </a:rPr>
              <a:t>Homo </a:t>
            </a:r>
          </a:p>
          <a:p>
            <a:pPr>
              <a:defRPr/>
            </a:pPr>
            <a:r>
              <a:rPr lang="en-US" altLang="en-US" sz="2400" dirty="0" err="1">
                <a:latin typeface="Maiandra GD" panose="020E0502030308020204" pitchFamily="34" charset="0"/>
              </a:rPr>
              <a:t>sapien</a:t>
            </a:r>
            <a:endParaRPr lang="en-US" altLang="en-US" sz="2400" dirty="0">
              <a:latin typeface="Maiandra GD" panose="020E0502030308020204" pitchFamily="34" charset="0"/>
            </a:endParaRPr>
          </a:p>
          <a:p>
            <a:endParaRPr lang="en-US" altLang="en-US" dirty="0"/>
          </a:p>
        </p:txBody>
      </p:sp>
    </p:spTree>
    <p:extLst>
      <p:ext uri="{BB962C8B-B14F-4D97-AF65-F5344CB8AC3E}">
        <p14:creationId xmlns:p14="http://schemas.microsoft.com/office/powerpoint/2010/main" val="243950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6A8AC0-D762-4308-9BB0-904B76D2EC7B}"/>
              </a:ext>
            </a:extLst>
          </p:cNvPr>
          <p:cNvSpPr>
            <a:spLocks noGrp="1"/>
          </p:cNvSpPr>
          <p:nvPr>
            <p:ph type="dt" sz="half" idx="10"/>
          </p:nvPr>
        </p:nvSpPr>
        <p:spPr/>
        <p:txBody>
          <a:bodyPr/>
          <a:lstStyle/>
          <a:p>
            <a:fld id="{5570A2F7-9182-4B12-868A-1D0097AD0C4B}" type="datetime1">
              <a:rPr lang="en-US" smtClean="0"/>
              <a:t>2022-12-03</a:t>
            </a:fld>
            <a:endParaRPr lang="en-US" dirty="0"/>
          </a:p>
        </p:txBody>
      </p:sp>
      <p:sp>
        <p:nvSpPr>
          <p:cNvPr id="3" name="Slide Number Placeholder 2">
            <a:extLst>
              <a:ext uri="{FF2B5EF4-FFF2-40B4-BE49-F238E27FC236}">
                <a16:creationId xmlns:a16="http://schemas.microsoft.com/office/drawing/2014/main" id="{AB5192A7-105A-4E68-8A0F-352642D4E1A9}"/>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5" name="TextBox 4">
            <a:extLst>
              <a:ext uri="{FF2B5EF4-FFF2-40B4-BE49-F238E27FC236}">
                <a16:creationId xmlns:a16="http://schemas.microsoft.com/office/drawing/2014/main" id="{1CECD324-D65A-448D-B8CD-1689FA67F764}"/>
              </a:ext>
            </a:extLst>
          </p:cNvPr>
          <p:cNvSpPr txBox="1"/>
          <p:nvPr/>
        </p:nvSpPr>
        <p:spPr>
          <a:xfrm>
            <a:off x="228600" y="426721"/>
            <a:ext cx="10210800" cy="4185761"/>
          </a:xfrm>
          <a:prstGeom prst="rect">
            <a:avLst/>
          </a:prstGeom>
          <a:noFill/>
        </p:spPr>
        <p:txBody>
          <a:bodyPr wrap="square">
            <a:spAutoFit/>
          </a:bodyPr>
          <a:lstStyle/>
          <a:p>
            <a:pPr marL="457200" indent="-457200" algn="just">
              <a:buFont typeface="Arial" panose="020B0604020202020204" pitchFamily="34" charset="0"/>
              <a:buChar char="•"/>
            </a:pPr>
            <a:r>
              <a:rPr lang="en-US" altLang="en-US" sz="3200" b="1" dirty="0">
                <a:latin typeface="Maiandra GD" panose="020E0502030308020204" pitchFamily="34" charset="0"/>
              </a:rPr>
              <a:t>Naming Microorganisms</a:t>
            </a:r>
          </a:p>
          <a:p>
            <a:pPr marL="457200" indent="-457200" algn="just">
              <a:buFont typeface="Arial" panose="020B0604020202020204" pitchFamily="34" charset="0"/>
              <a:buChar char="•"/>
            </a:pPr>
            <a:endParaRPr lang="en-US" sz="1400" b="1" dirty="0">
              <a:latin typeface="Maiandra GD" panose="020E0502030308020204" pitchFamily="34" charset="0"/>
            </a:endParaRPr>
          </a:p>
          <a:p>
            <a:pPr>
              <a:defRPr/>
            </a:pPr>
            <a:r>
              <a:rPr lang="en-US" sz="2800" dirty="0">
                <a:latin typeface="Maiandra GD" panose="020E0502030308020204" pitchFamily="34" charset="0"/>
              </a:rPr>
              <a:t>Binomial (scientific) </a:t>
            </a:r>
            <a:r>
              <a:rPr lang="en-US" sz="2800" dirty="0" err="1">
                <a:latin typeface="Maiandra GD" panose="020E0502030308020204" pitchFamily="34" charset="0"/>
              </a:rPr>
              <a:t>nomenclature,Carolus</a:t>
            </a:r>
            <a:r>
              <a:rPr lang="en-US" sz="2800" dirty="0">
                <a:latin typeface="Maiandra GD" panose="020E0502030308020204" pitchFamily="34" charset="0"/>
              </a:rPr>
              <a:t> Linnaeus (1735)</a:t>
            </a:r>
          </a:p>
          <a:p>
            <a:pPr>
              <a:defRPr/>
            </a:pPr>
            <a:r>
              <a:rPr lang="en-US" sz="2800" dirty="0">
                <a:latin typeface="Maiandra GD" panose="020E0502030308020204" pitchFamily="34" charset="0"/>
              </a:rPr>
              <a:t>Gives each microbe two names:</a:t>
            </a:r>
          </a:p>
          <a:p>
            <a:pPr lvl="1" eaLnBrk="1" fontAlgn="auto" hangingPunct="1">
              <a:spcAft>
                <a:spcPts val="0"/>
              </a:spcAft>
              <a:defRPr/>
            </a:pPr>
            <a:r>
              <a:rPr lang="en-US" sz="2800" b="1" dirty="0">
                <a:latin typeface="Maiandra GD" panose="020E0502030308020204" pitchFamily="34" charset="0"/>
              </a:rPr>
              <a:t>Genus</a:t>
            </a:r>
            <a:r>
              <a:rPr lang="en-US" sz="2800" dirty="0">
                <a:latin typeface="Maiandra GD" panose="020E0502030308020204" pitchFamily="34" charset="0"/>
              </a:rPr>
              <a:t> - noun, always capitalized</a:t>
            </a:r>
          </a:p>
          <a:p>
            <a:pPr lvl="1" eaLnBrk="1" fontAlgn="auto" hangingPunct="1">
              <a:spcAft>
                <a:spcPts val="0"/>
              </a:spcAft>
              <a:defRPr/>
            </a:pPr>
            <a:r>
              <a:rPr lang="en-US" sz="2800" b="1" dirty="0">
                <a:latin typeface="Maiandra GD" panose="020E0502030308020204" pitchFamily="34" charset="0"/>
              </a:rPr>
              <a:t>species</a:t>
            </a:r>
            <a:r>
              <a:rPr lang="en-US" sz="2800" dirty="0">
                <a:latin typeface="Maiandra GD" panose="020E0502030308020204" pitchFamily="34" charset="0"/>
              </a:rPr>
              <a:t> - adjective, lowercase</a:t>
            </a:r>
          </a:p>
          <a:p>
            <a:pPr lvl="1" eaLnBrk="1" fontAlgn="auto" hangingPunct="1">
              <a:spcAft>
                <a:spcPts val="0"/>
              </a:spcAft>
              <a:buFont typeface="Verdana" pitchFamily="34" charset="0"/>
              <a:buNone/>
              <a:defRPr/>
            </a:pPr>
            <a:endParaRPr lang="en-US" sz="1600" dirty="0">
              <a:latin typeface="Maiandra GD" panose="020E0502030308020204" pitchFamily="34" charset="0"/>
            </a:endParaRPr>
          </a:p>
          <a:p>
            <a:pPr>
              <a:defRPr/>
            </a:pPr>
            <a:r>
              <a:rPr lang="en-US" sz="2800" i="1" dirty="0">
                <a:latin typeface="Maiandra GD" panose="020E0502030308020204" pitchFamily="34" charset="0"/>
              </a:rPr>
              <a:t>Italicized</a:t>
            </a:r>
            <a:r>
              <a:rPr lang="en-US" sz="2800" dirty="0">
                <a:latin typeface="Maiandra GD" panose="020E0502030308020204" pitchFamily="34" charset="0"/>
              </a:rPr>
              <a:t> for example: </a:t>
            </a:r>
            <a:r>
              <a:rPr lang="en-US" sz="2800" i="1" dirty="0">
                <a:latin typeface="Maiandra GD" panose="020E0502030308020204" pitchFamily="34" charset="0"/>
              </a:rPr>
              <a:t>Staphylococcus aureus </a:t>
            </a:r>
            <a:r>
              <a:rPr lang="en-US" sz="2800" dirty="0">
                <a:latin typeface="Maiandra GD" panose="020E0502030308020204" pitchFamily="34" charset="0"/>
              </a:rPr>
              <a:t>(</a:t>
            </a:r>
            <a:r>
              <a:rPr lang="en-US" sz="2800" i="1" dirty="0">
                <a:latin typeface="Maiandra GD" panose="020E0502030308020204" pitchFamily="34" charset="0"/>
              </a:rPr>
              <a:t>S. aureus</a:t>
            </a:r>
            <a:r>
              <a:rPr lang="en-US" sz="2800" dirty="0">
                <a:latin typeface="Maiandra GD" panose="020E0502030308020204" pitchFamily="34" charset="0"/>
              </a:rPr>
              <a:t>) or </a:t>
            </a:r>
            <a:r>
              <a:rPr lang="en-US" sz="2800" u="sng" dirty="0">
                <a:latin typeface="Maiandra GD" panose="020E0502030308020204" pitchFamily="34" charset="0"/>
              </a:rPr>
              <a:t>underline</a:t>
            </a:r>
            <a:r>
              <a:rPr lang="en-US" sz="2800" dirty="0">
                <a:latin typeface="Maiandra GD" panose="020E0502030308020204" pitchFamily="34" charset="0"/>
              </a:rPr>
              <a:t> for example: </a:t>
            </a:r>
            <a:r>
              <a:rPr lang="en-US" sz="2800" u="sng" dirty="0">
                <a:latin typeface="Maiandra GD" panose="020E0502030308020204" pitchFamily="34" charset="0"/>
              </a:rPr>
              <a:t>Staphylococcus</a:t>
            </a:r>
            <a:r>
              <a:rPr lang="en-US" sz="2800" dirty="0">
                <a:latin typeface="Maiandra GD" panose="020E0502030308020204" pitchFamily="34" charset="0"/>
              </a:rPr>
              <a:t> </a:t>
            </a:r>
            <a:r>
              <a:rPr lang="en-US" sz="2800" u="sng" dirty="0">
                <a:latin typeface="Maiandra GD" panose="020E0502030308020204" pitchFamily="34" charset="0"/>
              </a:rPr>
              <a:t>aureus </a:t>
            </a:r>
            <a:r>
              <a:rPr lang="en-US" sz="2800" dirty="0">
                <a:latin typeface="Maiandra GD" panose="020E0502030308020204" pitchFamily="34" charset="0"/>
              </a:rPr>
              <a:t>  (</a:t>
            </a:r>
            <a:r>
              <a:rPr lang="en-US" sz="2800" u="sng" dirty="0">
                <a:latin typeface="Maiandra GD" panose="020E0502030308020204" pitchFamily="34" charset="0"/>
              </a:rPr>
              <a:t>S</a:t>
            </a:r>
            <a:r>
              <a:rPr lang="en-US" sz="2800" dirty="0">
                <a:latin typeface="Maiandra GD" panose="020E0502030308020204" pitchFamily="34" charset="0"/>
              </a:rPr>
              <a:t>. </a:t>
            </a:r>
            <a:r>
              <a:rPr lang="en-US" sz="2800" u="sng" dirty="0">
                <a:latin typeface="Maiandra GD" panose="020E0502030308020204" pitchFamily="34" charset="0"/>
              </a:rPr>
              <a:t>aureus</a:t>
            </a:r>
            <a:r>
              <a:rPr lang="en-US" sz="2800" dirty="0">
                <a:latin typeface="Maiandra GD" panose="020E0502030308020204" pitchFamily="34" charset="0"/>
              </a:rPr>
              <a:t>) </a:t>
            </a:r>
          </a:p>
          <a:p>
            <a:pPr algn="just"/>
            <a:br>
              <a:rPr lang="en-US" sz="1800" dirty="0"/>
            </a:br>
            <a:endParaRPr lang="en-US" dirty="0"/>
          </a:p>
        </p:txBody>
      </p:sp>
    </p:spTree>
    <p:extLst>
      <p:ext uri="{BB962C8B-B14F-4D97-AF65-F5344CB8AC3E}">
        <p14:creationId xmlns:p14="http://schemas.microsoft.com/office/powerpoint/2010/main" val="154861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DF4496-C262-441D-9492-FFCF478EF15E}"/>
              </a:ext>
            </a:extLst>
          </p:cNvPr>
          <p:cNvSpPr>
            <a:spLocks noGrp="1"/>
          </p:cNvSpPr>
          <p:nvPr>
            <p:ph type="dt" sz="half" idx="10"/>
          </p:nvPr>
        </p:nvSpPr>
        <p:spPr/>
        <p:txBody>
          <a:bodyPr/>
          <a:lstStyle/>
          <a:p>
            <a:fld id="{87E9EC2F-613B-42A4-9C7A-A2731366C6E8}" type="datetime1">
              <a:rPr lang="en-US" smtClean="0"/>
              <a:t>2022-12-03</a:t>
            </a:fld>
            <a:endParaRPr lang="en-US" dirty="0"/>
          </a:p>
        </p:txBody>
      </p:sp>
      <p:sp>
        <p:nvSpPr>
          <p:cNvPr id="3" name="Slide Number Placeholder 2">
            <a:extLst>
              <a:ext uri="{FF2B5EF4-FFF2-40B4-BE49-F238E27FC236}">
                <a16:creationId xmlns:a16="http://schemas.microsoft.com/office/drawing/2014/main" id="{70B37A04-3BA9-4B1D-8AD6-6BEBB35213F6}"/>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5" name="TextBox 4">
            <a:extLst>
              <a:ext uri="{FF2B5EF4-FFF2-40B4-BE49-F238E27FC236}">
                <a16:creationId xmlns:a16="http://schemas.microsoft.com/office/drawing/2014/main" id="{E988BF0C-6298-4D6D-9EA1-6D5A6889B8B7}"/>
              </a:ext>
            </a:extLst>
          </p:cNvPr>
          <p:cNvSpPr txBox="1"/>
          <p:nvPr/>
        </p:nvSpPr>
        <p:spPr>
          <a:xfrm>
            <a:off x="538843" y="426720"/>
            <a:ext cx="11275422" cy="4062651"/>
          </a:xfrm>
          <a:prstGeom prst="rect">
            <a:avLst/>
          </a:prstGeom>
          <a:noFill/>
        </p:spPr>
        <p:txBody>
          <a:bodyPr wrap="square">
            <a:spAutoFit/>
          </a:bodyPr>
          <a:lstStyle/>
          <a:p>
            <a:pPr marL="457200" indent="-457200" algn="just">
              <a:buFont typeface="Arial" panose="020B0604020202020204" pitchFamily="34" charset="0"/>
              <a:buChar char="•"/>
            </a:pPr>
            <a:r>
              <a:rPr lang="en-US" altLang="en-US" sz="3200" b="1" dirty="0">
                <a:latin typeface="Maiandra GD" panose="020E0502030308020204" pitchFamily="34" charset="0"/>
              </a:rPr>
              <a:t>Classification System</a:t>
            </a:r>
          </a:p>
          <a:p>
            <a:pPr marL="457200" indent="-457200" algn="just">
              <a:buFont typeface="Arial" panose="020B0604020202020204" pitchFamily="34" charset="0"/>
              <a:buChar char="•"/>
            </a:pPr>
            <a:endParaRPr lang="en-US" altLang="en-US" sz="600" b="1" dirty="0">
              <a:latin typeface="Maiandra GD" panose="020E0502030308020204" pitchFamily="34" charset="0"/>
            </a:endParaRPr>
          </a:p>
          <a:p>
            <a:pPr algn="just">
              <a:lnSpc>
                <a:spcPct val="150000"/>
              </a:lnSpc>
            </a:pPr>
            <a:r>
              <a:rPr lang="en-US" altLang="en-US" sz="2800" dirty="0">
                <a:latin typeface="Maiandra GD" panose="020E0502030308020204" pitchFamily="34" charset="0"/>
              </a:rPr>
              <a:t>Three Domains Classification, Carl </a:t>
            </a:r>
            <a:r>
              <a:rPr lang="en-US" altLang="en-US" sz="2800" dirty="0" err="1">
                <a:latin typeface="Maiandra GD" panose="020E0502030308020204" pitchFamily="34" charset="0"/>
              </a:rPr>
              <a:t>Woese</a:t>
            </a:r>
            <a:r>
              <a:rPr lang="en-US" altLang="en-US" sz="2800" dirty="0">
                <a:latin typeface="Maiandra GD" panose="020E0502030308020204" pitchFamily="34" charset="0"/>
              </a:rPr>
              <a:t> (1978),</a:t>
            </a:r>
          </a:p>
          <a:p>
            <a:pPr marL="857250" lvl="1" indent="-514350" algn="just" eaLnBrk="1" hangingPunct="1">
              <a:buFont typeface="+mj-lt"/>
              <a:buAutoNum type="arabicPeriod"/>
            </a:pPr>
            <a:r>
              <a:rPr lang="en-US" altLang="en-US" sz="2800" b="1" dirty="0">
                <a:latin typeface="Maiandra GD" panose="020E0502030308020204" pitchFamily="34" charset="0"/>
              </a:rPr>
              <a:t>Bacteria</a:t>
            </a:r>
            <a:r>
              <a:rPr lang="en-US" altLang="en-US" sz="2800" dirty="0">
                <a:latin typeface="Maiandra GD" panose="020E0502030308020204" pitchFamily="34" charset="0"/>
              </a:rPr>
              <a:t>: Unicellular prokaryotes with cell wall containing peptidoglycan</a:t>
            </a:r>
          </a:p>
          <a:p>
            <a:pPr marL="857250" lvl="1" indent="-514350" algn="just" eaLnBrk="1" hangingPunct="1">
              <a:buFont typeface="+mj-lt"/>
              <a:buAutoNum type="arabicPeriod"/>
            </a:pPr>
            <a:r>
              <a:rPr lang="en-US" altLang="en-US" sz="2800" b="1" dirty="0">
                <a:latin typeface="Maiandra GD" panose="020E0502030308020204" pitchFamily="34" charset="0"/>
              </a:rPr>
              <a:t>Archaea: </a:t>
            </a:r>
            <a:r>
              <a:rPr lang="en-US" altLang="en-US" sz="2800" dirty="0">
                <a:latin typeface="Maiandra GD" panose="020E0502030308020204" pitchFamily="34" charset="0"/>
              </a:rPr>
              <a:t>Unicellular prokaryotes with no peptidoglycan in cell wall</a:t>
            </a:r>
          </a:p>
          <a:p>
            <a:pPr marL="857250" lvl="1" indent="-514350" algn="just" eaLnBrk="1" hangingPunct="1">
              <a:buFont typeface="+mj-lt"/>
              <a:buAutoNum type="arabicPeriod"/>
            </a:pPr>
            <a:r>
              <a:rPr lang="en-US" altLang="en-US" sz="2800" b="1" dirty="0">
                <a:latin typeface="Maiandra GD" panose="020E0502030308020204" pitchFamily="34" charset="0"/>
              </a:rPr>
              <a:t>Eukarya, Protista, Fungi, Plantae, </a:t>
            </a:r>
            <a:r>
              <a:rPr lang="en-US" altLang="en-US" sz="2800" dirty="0">
                <a:latin typeface="Maiandra GD" panose="020E0502030308020204" pitchFamily="34" charset="0"/>
              </a:rPr>
              <a:t>and </a:t>
            </a:r>
            <a:r>
              <a:rPr lang="en-US" altLang="en-US" sz="2800" b="1" dirty="0">
                <a:latin typeface="Maiandra GD" panose="020E0502030308020204" pitchFamily="34" charset="0"/>
              </a:rPr>
              <a:t>Animalia.</a:t>
            </a:r>
          </a:p>
          <a:p>
            <a:pPr marL="457200" indent="-457200" algn="just">
              <a:buFont typeface="Arial" panose="020B0604020202020204" pitchFamily="34" charset="0"/>
              <a:buChar char="•"/>
            </a:pPr>
            <a:endParaRPr lang="en-US" sz="2800" dirty="0"/>
          </a:p>
        </p:txBody>
      </p:sp>
    </p:spTree>
    <p:extLst>
      <p:ext uri="{BB962C8B-B14F-4D97-AF65-F5344CB8AC3E}">
        <p14:creationId xmlns:p14="http://schemas.microsoft.com/office/powerpoint/2010/main" val="302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6A7AA0-B329-4C91-AB16-FB0CEFEA285D}"/>
              </a:ext>
            </a:extLst>
          </p:cNvPr>
          <p:cNvSpPr>
            <a:spLocks noGrp="1"/>
          </p:cNvSpPr>
          <p:nvPr>
            <p:ph type="dt" sz="half" idx="10"/>
          </p:nvPr>
        </p:nvSpPr>
        <p:spPr/>
        <p:txBody>
          <a:bodyPr/>
          <a:lstStyle/>
          <a:p>
            <a:fld id="{28141C6E-D374-44D4-8A2E-71AF9E6AB5F2}" type="datetime1">
              <a:rPr lang="en-US" smtClean="0"/>
              <a:t>2022-12-03</a:t>
            </a:fld>
            <a:endParaRPr lang="en-US" dirty="0"/>
          </a:p>
        </p:txBody>
      </p:sp>
      <p:sp>
        <p:nvSpPr>
          <p:cNvPr id="3" name="Slide Number Placeholder 2">
            <a:extLst>
              <a:ext uri="{FF2B5EF4-FFF2-40B4-BE49-F238E27FC236}">
                <a16:creationId xmlns:a16="http://schemas.microsoft.com/office/drawing/2014/main" id="{5774067C-8C59-4294-B9F9-4693191B7666}"/>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5" name="TextBox 4">
            <a:extLst>
              <a:ext uri="{FF2B5EF4-FFF2-40B4-BE49-F238E27FC236}">
                <a16:creationId xmlns:a16="http://schemas.microsoft.com/office/drawing/2014/main" id="{73B292E0-C732-4F9C-97E8-98E41633EFA3}"/>
              </a:ext>
            </a:extLst>
          </p:cNvPr>
          <p:cNvSpPr txBox="1"/>
          <p:nvPr/>
        </p:nvSpPr>
        <p:spPr>
          <a:xfrm>
            <a:off x="365760" y="397401"/>
            <a:ext cx="11414760" cy="5681555"/>
          </a:xfrm>
          <a:prstGeom prst="rect">
            <a:avLst/>
          </a:prstGeom>
          <a:noFill/>
        </p:spPr>
        <p:txBody>
          <a:bodyPr wrap="square">
            <a:spAutoFit/>
          </a:bodyPr>
          <a:lstStyle/>
          <a:p>
            <a:pPr marL="566928" indent="-457200">
              <a:spcBef>
                <a:spcPct val="20000"/>
              </a:spcBef>
              <a:buClr>
                <a:schemeClr val="hlink"/>
              </a:buClr>
              <a:buSzPct val="80000"/>
              <a:buFont typeface="Arial" panose="020B0604020202020204" pitchFamily="34" charset="0"/>
              <a:buChar char="•"/>
              <a:defRPr/>
            </a:pPr>
            <a:r>
              <a:rPr lang="en-US" sz="3200" b="1" dirty="0">
                <a:latin typeface="Maiandra GD" panose="020E0502030308020204" pitchFamily="34" charset="0"/>
              </a:rPr>
              <a:t>Characteristics of Microbes:</a:t>
            </a:r>
          </a:p>
          <a:p>
            <a:pPr marL="793242" lvl="1" indent="-457200" algn="just" eaLnBrk="1" fontAlgn="auto" hangingPunct="1">
              <a:spcBef>
                <a:spcPts val="324"/>
              </a:spcBef>
              <a:spcAft>
                <a:spcPts val="0"/>
              </a:spcAft>
              <a:buClr>
                <a:schemeClr val="accent1"/>
              </a:buClr>
              <a:buFont typeface="+mj-lt"/>
              <a:buAutoNum type="arabicPeriod"/>
              <a:defRPr/>
            </a:pPr>
            <a:r>
              <a:rPr lang="en-US" sz="2800" dirty="0">
                <a:latin typeface="Maiandra GD" panose="020E0502030308020204" pitchFamily="34" charset="0"/>
              </a:rPr>
              <a:t>Procaryotes: Microscopic, unicellular organisms. Lack nuclei and membrane-bound organelles.</a:t>
            </a:r>
          </a:p>
          <a:p>
            <a:pPr marL="793242" lvl="1" indent="-457200" algn="just" eaLnBrk="1" fontAlgn="auto" hangingPunct="1">
              <a:spcBef>
                <a:spcPts val="324"/>
              </a:spcBef>
              <a:spcAft>
                <a:spcPts val="0"/>
              </a:spcAft>
              <a:buClr>
                <a:schemeClr val="accent1"/>
              </a:buClr>
              <a:buFont typeface="+mj-lt"/>
              <a:buAutoNum type="arabicPeriod"/>
              <a:defRPr/>
            </a:pPr>
            <a:r>
              <a:rPr lang="en-US" sz="2800" dirty="0">
                <a:latin typeface="Maiandra GD" panose="020E0502030308020204" pitchFamily="34" charset="0"/>
              </a:rPr>
              <a:t>Eucaryotes: Unicellular and multicellular organisms. Have nuclei and membrane-bound organelles</a:t>
            </a:r>
          </a:p>
          <a:p>
            <a:pPr marL="793242" lvl="1" indent="-457200" algn="just" eaLnBrk="1" fontAlgn="auto" hangingPunct="1">
              <a:spcBef>
                <a:spcPts val="324"/>
              </a:spcBef>
              <a:spcAft>
                <a:spcPts val="0"/>
              </a:spcAft>
              <a:buClr>
                <a:schemeClr val="accent1"/>
              </a:buClr>
              <a:buFont typeface="+mj-lt"/>
              <a:buAutoNum type="arabicPeriod"/>
              <a:defRPr/>
            </a:pPr>
            <a:r>
              <a:rPr lang="en-US" sz="2800" dirty="0">
                <a:latin typeface="Maiandra GD" panose="020E0502030308020204" pitchFamily="34" charset="0"/>
              </a:rPr>
              <a:t>Viruses: Acellular, parasitic particles composed of a nucleic acid and protein.</a:t>
            </a:r>
          </a:p>
          <a:p>
            <a:pPr marL="336042" lvl="1" algn="just" eaLnBrk="1" fontAlgn="auto" hangingPunct="1">
              <a:spcBef>
                <a:spcPts val="324"/>
              </a:spcBef>
              <a:spcAft>
                <a:spcPts val="0"/>
              </a:spcAft>
              <a:buClr>
                <a:schemeClr val="accent1"/>
              </a:buClr>
              <a:defRPr/>
            </a:pPr>
            <a:endParaRPr lang="en-US" sz="1400" dirty="0">
              <a:latin typeface="Maiandra GD" panose="020E0502030308020204" pitchFamily="34" charset="0"/>
            </a:endParaRPr>
          </a:p>
          <a:p>
            <a:pPr marL="457200" indent="-457200" eaLnBrk="1" hangingPunct="1">
              <a:spcBef>
                <a:spcPct val="20000"/>
              </a:spcBef>
              <a:buClr>
                <a:schemeClr val="hlink"/>
              </a:buClr>
              <a:buSzPct val="80000"/>
              <a:buFont typeface="Arial" panose="020B0604020202020204" pitchFamily="34" charset="0"/>
              <a:buChar char="•"/>
              <a:defRPr/>
            </a:pPr>
            <a:r>
              <a:rPr lang="en-US" sz="3200" b="1" dirty="0">
                <a:latin typeface="Maiandra GD" panose="020E0502030308020204" pitchFamily="34" charset="0"/>
              </a:rPr>
              <a:t>Microbial Dimensions:</a:t>
            </a:r>
          </a:p>
          <a:p>
            <a:pPr marL="342900" indent="-342900" eaLnBrk="1" hangingPunct="1">
              <a:spcBef>
                <a:spcPct val="20000"/>
              </a:spcBef>
              <a:buClr>
                <a:schemeClr val="hlink"/>
              </a:buClr>
              <a:buSzPct val="80000"/>
              <a:buFont typeface="Courier New" panose="02070309020205020404" pitchFamily="49" charset="0"/>
              <a:buChar char="o"/>
              <a:defRPr/>
            </a:pPr>
            <a:r>
              <a:rPr lang="en-US" sz="2800" dirty="0">
                <a:latin typeface="Maiandra GD" panose="020E0502030308020204" pitchFamily="34" charset="0"/>
              </a:rPr>
              <a:t>Procaryotes are measured in micrometers.</a:t>
            </a:r>
          </a:p>
          <a:p>
            <a:pPr marL="342900" indent="-342900" eaLnBrk="1" hangingPunct="1">
              <a:spcBef>
                <a:spcPct val="20000"/>
              </a:spcBef>
              <a:buClr>
                <a:schemeClr val="hlink"/>
              </a:buClr>
              <a:buSzPct val="80000"/>
              <a:buFont typeface="Courier New" panose="02070309020205020404" pitchFamily="49" charset="0"/>
              <a:buChar char="o"/>
              <a:defRPr/>
            </a:pPr>
            <a:r>
              <a:rPr lang="en-US" sz="2800" dirty="0">
                <a:latin typeface="Maiandra GD" panose="020E0502030308020204" pitchFamily="34" charset="0"/>
              </a:rPr>
              <a:t>Viruses in nanometers</a:t>
            </a:r>
          </a:p>
          <a:p>
            <a:pPr marL="342900" indent="-342900" eaLnBrk="1" hangingPunct="1">
              <a:spcBef>
                <a:spcPct val="20000"/>
              </a:spcBef>
              <a:buClr>
                <a:schemeClr val="hlink"/>
              </a:buClr>
              <a:buSzPct val="80000"/>
              <a:buFont typeface="Courier New" panose="02070309020205020404" pitchFamily="49" charset="0"/>
              <a:buChar char="o"/>
              <a:defRPr/>
            </a:pPr>
            <a:r>
              <a:rPr lang="en-US" sz="2800" dirty="0">
                <a:latin typeface="Maiandra GD" panose="020E0502030308020204" pitchFamily="34" charset="0"/>
              </a:rPr>
              <a:t>Helminths are measured in millimeters.</a:t>
            </a:r>
            <a:endParaRPr lang="en-US" sz="2000" dirty="0"/>
          </a:p>
        </p:txBody>
      </p:sp>
    </p:spTree>
    <p:extLst>
      <p:ext uri="{BB962C8B-B14F-4D97-AF65-F5344CB8AC3E}">
        <p14:creationId xmlns:p14="http://schemas.microsoft.com/office/powerpoint/2010/main" val="386941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313C2-4065-4023-8C3C-7AD0B4F47020}"/>
              </a:ext>
            </a:extLst>
          </p:cNvPr>
          <p:cNvSpPr>
            <a:spLocks noGrp="1"/>
          </p:cNvSpPr>
          <p:nvPr>
            <p:ph type="dt" sz="half" idx="10"/>
          </p:nvPr>
        </p:nvSpPr>
        <p:spPr/>
        <p:txBody>
          <a:bodyPr/>
          <a:lstStyle/>
          <a:p>
            <a:fld id="{2AB80810-C22A-4C3C-B6CD-6F66CDF5B39D}" type="datetime1">
              <a:rPr lang="en-US" smtClean="0"/>
              <a:t>2022-12-03</a:t>
            </a:fld>
            <a:endParaRPr lang="en-US" dirty="0"/>
          </a:p>
        </p:txBody>
      </p:sp>
      <p:sp>
        <p:nvSpPr>
          <p:cNvPr id="3" name="Slide Number Placeholder 2">
            <a:extLst>
              <a:ext uri="{FF2B5EF4-FFF2-40B4-BE49-F238E27FC236}">
                <a16:creationId xmlns:a16="http://schemas.microsoft.com/office/drawing/2014/main" id="{4E3F1C52-E535-442D-97E4-741ACE817F1A}"/>
              </a:ext>
            </a:extLst>
          </p:cNvPr>
          <p:cNvSpPr>
            <a:spLocks noGrp="1"/>
          </p:cNvSpPr>
          <p:nvPr>
            <p:ph type="sldNum" sz="quarter" idx="12"/>
          </p:nvPr>
        </p:nvSpPr>
        <p:spPr/>
        <p:txBody>
          <a:bodyPr/>
          <a:lstStyle/>
          <a:p>
            <a:fld id="{6D22F896-40B5-4ADD-8801-0D06FADFA095}" type="slidenum">
              <a:rPr lang="en-US" smtClean="0"/>
              <a:t>9</a:t>
            </a:fld>
            <a:endParaRPr lang="en-US" dirty="0"/>
          </a:p>
        </p:txBody>
      </p:sp>
      <p:pic>
        <p:nvPicPr>
          <p:cNvPr id="4" name="Picture 7">
            <a:extLst>
              <a:ext uri="{FF2B5EF4-FFF2-40B4-BE49-F238E27FC236}">
                <a16:creationId xmlns:a16="http://schemas.microsoft.com/office/drawing/2014/main" id="{D27A4C68-0C35-4313-9C1D-545ABFE8B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1453"/>
            <a:ext cx="10177463" cy="635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722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1238</TotalTime>
  <Words>562</Words>
  <Application>Microsoft Office PowerPoint</Application>
  <PresentationFormat>Widescreen</PresentationFormat>
  <Paragraphs>113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Century Gothic</vt:lpstr>
      <vt:lpstr>Courier New</vt:lpstr>
      <vt:lpstr>Maiandra GD</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125</cp:revision>
  <dcterms:created xsi:type="dcterms:W3CDTF">2017-10-15T15:15:30Z</dcterms:created>
  <dcterms:modified xsi:type="dcterms:W3CDTF">2022-12-03T07:43:20Z</dcterms:modified>
</cp:coreProperties>
</file>