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77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1" r:id="rId3"/>
    <p:sldId id="297" r:id="rId4"/>
    <p:sldId id="377" r:id="rId5"/>
    <p:sldId id="286" r:id="rId6"/>
    <p:sldId id="302" r:id="rId7"/>
    <p:sldId id="374" r:id="rId8"/>
    <p:sldId id="298" r:id="rId9"/>
    <p:sldId id="300" r:id="rId10"/>
    <p:sldId id="301" r:id="rId11"/>
    <p:sldId id="378" r:id="rId12"/>
    <p:sldId id="29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3460" autoAdjust="0"/>
  </p:normalViewPr>
  <p:slideViewPr>
    <p:cSldViewPr snapToGrid="0">
      <p:cViewPr varScale="1">
        <p:scale>
          <a:sx n="63" d="100"/>
          <a:sy n="63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2AA1F-8329-4D3E-944F-63811A928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3CED1-611A-471B-888D-6B1F3B8924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DC55-F4CF-46A1-B31B-5610AA3D7648}" type="datetimeFigureOut">
              <a:rPr lang="en-US" smtClean="0"/>
              <a:t>2022-12-03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59C8-0533-4E71-91B6-217FFB7088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C6FD-7985-4840-9F0F-54417CFEB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2B3E-6EE3-4691-9057-87319B54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BDE9-EB49-4060-BCFE-16A9C6A412D8}" type="datetimeFigureOut">
              <a:rPr lang="en-US" smtClean="0"/>
              <a:t>2022-12-03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7421-D7CE-4A59-A6B9-E04CA720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9926-8578-4C5E-8C6A-5E55107A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FCCD-D89F-4CA2-916B-1152D1AF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6875-815E-4488-B949-E4B4B03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4E71-EED4-41F0-B7B1-E32A8E43B5C9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1775-523E-4857-A5E8-BCEF954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32E-1884-470F-A8BD-38CFAB6B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6A9-E80A-4F85-B2B7-2DCAAAD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2702-944C-43E1-A4A1-8BAC9816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93DF-4895-4347-A59C-6EEB2934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D0B-BE15-4455-A01D-103E88441BF1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49B8-AEB9-4693-B0CC-3FD8AC1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C630-2179-4F8D-B4EE-6E8C8066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0ADF1-6847-44C9-9FC2-36748EEB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0C5B4-EEF8-4243-90F0-A485D476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E036-EB17-4FF1-B3C2-5BEF33A0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3506-041C-49C0-A5DA-2CA53FF5C71F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5231E-6351-4510-9A8A-19A553B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95281-BE77-4896-B160-F4F3A558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3DD9-E539-44E2-97DA-DB861657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AB25-2BA6-40F0-BF11-065BAA33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C911-A88D-4E33-B886-D17C9D3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89DB-E001-431E-9E8C-7D6F8756D06B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2A16-B8F7-41EE-A391-553C2F2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81C-02B3-4DD9-AB16-BECBE87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5569-1342-4198-9121-29756EF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16A05-3719-48CD-8CBE-4271D2D3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8311-516A-40B2-B2C0-6FCD99AF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5D11-6B74-4924-9854-BAD84D29479A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C841-6658-43E8-9F98-7D6B1DF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77EF-4964-48C0-A6B3-E17E569C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876-4B05-418D-94C8-D408F45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ED5A-BDB6-48E3-BE82-515E4B77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29DD7-0D57-4335-A26D-258AA188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5542-6FDD-4A1F-8F94-C5953CB5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133-2E02-4CCB-88C6-7BEA14718DAE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D162-8661-4D86-AABB-3CCD57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0B8A-FB27-4933-8A34-17040B0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B90B-DE98-4AF8-87B1-9A6A34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1CD5-274D-4E54-89D4-C36C5938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C352-85A9-4E48-9644-C723DE181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474B5-E65C-4491-90F5-91C2C9B70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21BDD-CC61-497F-B5D8-8610EAB9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5C31-9DEE-46F2-B8D5-23BB76F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625C-5457-4D15-A5E9-F95ECF0F6A13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4B3E-53D8-49C7-BA3C-8237D2B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B63E8-9880-4368-ACE4-BB03A6B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6024-1FFC-4883-A245-20DF140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591CF-1E37-4C89-8F88-CA91C043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B8C-D493-463B-B53B-0FDF711E9D37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DE93F-E898-4B59-857E-EA105405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02D3-120B-4BFF-8657-7981E7EC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7316E-4EA4-43EE-8FF7-D99B2258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4C0D-BB4D-4EB3-94B5-76D84B290E0D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3A586-6E36-4BDE-AEEB-CE0FEC6B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AB06-3636-40E3-98D2-AD6B8DA7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28AE-FE0F-4519-8FD0-B9E8D7C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DFA9-6B63-4DBD-972F-B71C5A22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9EE95-5B33-41D7-9980-F80F91D28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FC1C-9895-4C17-8F12-9E88B414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38-0A1C-45D9-AB52-19A6316EE2C7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EBE2-C7D0-4D67-9B8C-E3E8BF7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4F362-C27F-4A10-B454-D3673442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CE1F-AD23-44B5-A540-F4FF716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FFF2F-56B9-43AD-BE97-9DB85B5C3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BEC-FA4D-4543-9A09-46F8DF5A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2A18-7D6B-4751-B613-3D13578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E511-B0E3-47A2-8D11-2E19B08E97E1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E9B3-7539-45D6-9427-8C29A27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CB0E8-88CB-4CF8-AD3F-E54CD1E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9B95-65E7-4125-A749-2DDE8E3F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3C59-B017-4D69-9A28-3DC379D23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F91E-30F2-4ACD-973F-993CBE4E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A0E3-7CB7-4943-85EE-F5731399C641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9ADC-AFF4-454C-8BD4-2A2CD33CC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C9E-5CD9-40B1-8A22-E6360EE7B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146954" y="402104"/>
            <a:ext cx="118730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Microbiology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First Course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</a:t>
            </a:r>
            <a:r>
              <a:rPr lang="en-US" sz="24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Lec</a:t>
            </a:r>
            <a:r>
              <a:rPr lang="en-US" sz="2400">
                <a:latin typeface="Century Gothic" panose="020B0502020202020204" pitchFamily="34" charset="0"/>
                <a:ea typeface="Times New Roman" panose="02020603050405020304" pitchFamily="18" charset="0"/>
              </a:rPr>
              <a:t>. 2</a:t>
            </a:r>
            <a:endParaRPr lang="en-US" sz="2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40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48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8800" b="1" dirty="0">
                <a:latin typeface="Maiandra GD" panose="020E0502030308020204" pitchFamily="34" charset="0"/>
              </a:rPr>
              <a:t>Microbial Interaction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838200" y="4877640"/>
            <a:ext cx="101803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Assist. </a:t>
            </a: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 Sherko M.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57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77CB6-F911-4E96-AAE5-85AD4C87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2651-E6FE-4F8B-9CB0-FA20DC42282A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7414B-2619-43A0-8702-B41E38D2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6DE802-5E60-4813-8D82-F7DD65691DC5}"/>
              </a:ext>
            </a:extLst>
          </p:cNvPr>
          <p:cNvSpPr txBox="1"/>
          <p:nvPr/>
        </p:nvSpPr>
        <p:spPr>
          <a:xfrm>
            <a:off x="81641" y="202282"/>
            <a:ext cx="1206137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Maiandra GD" panose="020E0502030308020204" pitchFamily="34" charset="0"/>
              </a:rPr>
              <a:t>Parasitism: </a:t>
            </a:r>
            <a:r>
              <a:rPr lang="en-US" sz="2800" u="sng" dirty="0">
                <a:latin typeface="Maiandra GD" panose="020E0502030308020204" pitchFamily="34" charset="0"/>
              </a:rPr>
              <a:t>negative interaction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It is a relationship in which one population (parasite) get benefited and derive its nutrition from other population (host) in the association which is harmed.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Some parasite lives outside host cell, known as </a:t>
            </a:r>
            <a:r>
              <a:rPr lang="en-US" sz="2800" b="1" u="sng" dirty="0">
                <a:latin typeface="Maiandra GD" panose="020E0502030308020204" pitchFamily="34" charset="0"/>
              </a:rPr>
              <a:t>Ectoparasite</a:t>
            </a:r>
            <a:r>
              <a:rPr lang="en-US" sz="2800" b="1" dirty="0">
                <a:latin typeface="Maiandra GD" panose="020E0502030308020204" pitchFamily="34" charset="0"/>
              </a:rPr>
              <a:t>, </a:t>
            </a:r>
            <a:r>
              <a:rPr lang="en-US" sz="2800" dirty="0">
                <a:latin typeface="Maiandra GD" panose="020E0502030308020204" pitchFamily="34" charset="0"/>
              </a:rPr>
              <a:t>while other parasite lives inside host cell, known as </a:t>
            </a:r>
            <a:r>
              <a:rPr lang="en-US" sz="2800" b="1" u="sng" dirty="0">
                <a:latin typeface="Maiandra GD" panose="020E0502030308020204" pitchFamily="34" charset="0"/>
              </a:rPr>
              <a:t>Endoparasite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algn="just"/>
            <a:r>
              <a:rPr lang="en-US" sz="2800" b="1" dirty="0">
                <a:latin typeface="Maiandra GD" panose="020E0502030308020204" pitchFamily="34" charset="0"/>
              </a:rPr>
              <a:t>Examples of parasitism</a:t>
            </a:r>
            <a:r>
              <a:rPr lang="en-US" sz="2800" dirty="0">
                <a:latin typeface="Maiandra GD" panose="020E050203030802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Viruses are obligate intracellular parasite that exhibit great host specificity. There are may viruses that are parasite to bacteria (bacteriophage), fungi, algae, protozoa etc.</a:t>
            </a:r>
          </a:p>
        </p:txBody>
      </p:sp>
    </p:spTree>
    <p:extLst>
      <p:ext uri="{BB962C8B-B14F-4D97-AF65-F5344CB8AC3E}">
        <p14:creationId xmlns:p14="http://schemas.microsoft.com/office/powerpoint/2010/main" val="374271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746937-75A5-4447-A01B-CD26EB08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E4F-6D82-4F64-A41B-8D2B958384D2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66A054-EC23-47F8-AF79-FB95FDD1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42F35-3DE0-4EDF-AEA9-2BC1CC95836C}"/>
              </a:ext>
            </a:extLst>
          </p:cNvPr>
          <p:cNvSpPr txBox="1"/>
          <p:nvPr/>
        </p:nvSpPr>
        <p:spPr>
          <a:xfrm>
            <a:off x="97974" y="359229"/>
            <a:ext cx="1193618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Maiandra GD" panose="020E0502030308020204" pitchFamily="34" charset="0"/>
              </a:rPr>
              <a:t>Predation: </a:t>
            </a:r>
            <a:r>
              <a:rPr lang="en-US" sz="2800" u="sng" dirty="0">
                <a:latin typeface="Maiandra GD" panose="020E0502030308020204" pitchFamily="34" charset="0"/>
              </a:rPr>
              <a:t>negative interaction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It is a wide spread phenomenon when one organism (predator) engulf or attack other organism (prey).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prey can be larger or smaller than predator and this normally results in death of prey.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Examples</a:t>
            </a:r>
            <a:r>
              <a:rPr lang="en-US" sz="2800" dirty="0">
                <a:latin typeface="Maiandra GD" panose="020E0502030308020204" pitchFamily="34" charset="0"/>
              </a:rPr>
              <a:t> of predation involve carnivorous interactions, in which one animal consumes another. Think of wolves hunting moose, owls hunting mice, or shrews hunting worms and insects.</a:t>
            </a:r>
          </a:p>
        </p:txBody>
      </p:sp>
    </p:spTree>
    <p:extLst>
      <p:ext uri="{BB962C8B-B14F-4D97-AF65-F5344CB8AC3E}">
        <p14:creationId xmlns:p14="http://schemas.microsoft.com/office/powerpoint/2010/main" val="79851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A7AA0-B329-4C91-AB16-FB0CEFEA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2C-C688-40CC-A0FB-14F163C520E7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74067C-8C59-4294-B9F9-4693191B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49FAA1-E5DF-4968-972C-B508F505E7AE}"/>
              </a:ext>
            </a:extLst>
          </p:cNvPr>
          <p:cNvSpPr txBox="1"/>
          <p:nvPr/>
        </p:nvSpPr>
        <p:spPr>
          <a:xfrm>
            <a:off x="179612" y="162930"/>
            <a:ext cx="1191441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Maiandra GD" panose="020E0502030308020204" pitchFamily="34" charset="0"/>
              </a:rPr>
              <a:t>4. </a:t>
            </a:r>
            <a:r>
              <a:rPr lang="en-US" sz="2800" b="1" dirty="0" err="1">
                <a:latin typeface="Maiandra GD" panose="020E0502030308020204" pitchFamily="34" charset="0"/>
              </a:rPr>
              <a:t>Amensalism</a:t>
            </a:r>
            <a:r>
              <a:rPr lang="en-US" sz="2800" b="1" dirty="0">
                <a:latin typeface="Maiandra GD" panose="020E0502030308020204" pitchFamily="34" charset="0"/>
              </a:rPr>
              <a:t> (Antagonism): </a:t>
            </a:r>
            <a:r>
              <a:rPr lang="en-US" sz="2800" u="sng" dirty="0">
                <a:latin typeface="Maiandra GD" panose="020E0502030308020204" pitchFamily="34" charset="0"/>
              </a:rPr>
              <a:t>negative interaction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When one microbial population produces substances that is inhibitory to other microbial population. The first population which produces inhibitory substances are unaffected or may gain a competition and survive in the habitat, while other population get inhibited. This chemical inhibition is known as </a:t>
            </a:r>
            <a:r>
              <a:rPr lang="en-US" sz="2800" b="1" dirty="0">
                <a:latin typeface="Maiandra GD" panose="020E0502030308020204" pitchFamily="34" charset="0"/>
              </a:rPr>
              <a:t>Antibiosis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algn="just"/>
            <a:r>
              <a:rPr lang="en-US" sz="2800" b="1" dirty="0">
                <a:latin typeface="Maiandra GD" panose="020E0502030308020204" pitchFamily="34" charset="0"/>
              </a:rPr>
              <a:t>Examples of antagonism (</a:t>
            </a:r>
            <a:r>
              <a:rPr lang="en-US" sz="2800" b="1" dirty="0" err="1">
                <a:latin typeface="Maiandra GD" panose="020E0502030308020204" pitchFamily="34" charset="0"/>
              </a:rPr>
              <a:t>Amensalism</a:t>
            </a:r>
            <a:r>
              <a:rPr lang="en-US" sz="2800" b="1" dirty="0">
                <a:latin typeface="Maiandra GD" panose="020E0502030308020204" pitchFamily="34" charset="0"/>
              </a:rPr>
              <a:t>):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Lactic acid produced by many normal floras (lactic acid bacteria) in vaginal tract is inhibitory to many pathogenic organisms such as </a:t>
            </a:r>
            <a:r>
              <a:rPr lang="en-US" sz="2800" i="1" dirty="0">
                <a:latin typeface="Maiandra GD" panose="020E0502030308020204" pitchFamily="34" charset="0"/>
              </a:rPr>
              <a:t>Candida albicans.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Fatty acid produced by skin flora inhibits many pathogenic bacteria in skin.</a:t>
            </a:r>
          </a:p>
        </p:txBody>
      </p:sp>
    </p:spTree>
    <p:extLst>
      <p:ext uri="{BB962C8B-B14F-4D97-AF65-F5344CB8AC3E}">
        <p14:creationId xmlns:p14="http://schemas.microsoft.com/office/powerpoint/2010/main" val="386941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DC68A-C7E1-4BB1-AEC5-3253CC91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D160-0BF1-40B3-9088-7B3AB8391DFD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6C5965-900D-4782-92B8-78E2C8709FE6}"/>
              </a:ext>
            </a:extLst>
          </p:cNvPr>
          <p:cNvSpPr txBox="1"/>
          <p:nvPr/>
        </p:nvSpPr>
        <p:spPr>
          <a:xfrm>
            <a:off x="0" y="81721"/>
            <a:ext cx="1219200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Maiandra GD" panose="020E0502030308020204" pitchFamily="34" charset="0"/>
              </a:rPr>
              <a:t>Microbial Interaction</a:t>
            </a:r>
            <a:endParaRPr lang="en-US" sz="1600" b="1" dirty="0">
              <a:latin typeface="Maiandra GD" panose="020E0502030308020204" pitchFamily="34" charset="0"/>
            </a:endParaRPr>
          </a:p>
          <a:p>
            <a:pPr algn="just"/>
            <a:r>
              <a:rPr lang="en-US" sz="2800" dirty="0">
                <a:latin typeface="Maiandra GD" panose="020E0502030308020204" pitchFamily="34" charset="0"/>
              </a:rPr>
              <a:t>Biological interactions are the effects that the organisms in a community have on one another.</a:t>
            </a: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There are completely different kinds of microbial interactions:</a:t>
            </a:r>
            <a:endParaRPr lang="en-US" sz="2800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Plant-Germ interactions promoting plant growth,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Interaction with animals,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Interaction with humans, and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Interaction with water, etc.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most common co-operative interactions seen in microbial systems are </a:t>
            </a:r>
            <a:r>
              <a:rPr lang="en-US" sz="2800" b="1" dirty="0">
                <a:latin typeface="Maiandra GD" panose="020E0502030308020204" pitchFamily="34" charset="0"/>
              </a:rPr>
              <a:t>mutually beneficial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interactions between the two populations are classified according to whether both populations and one of them benefit from the associations, or one or both populations are negatively affected.</a:t>
            </a:r>
          </a:p>
        </p:txBody>
      </p:sp>
    </p:spTree>
    <p:extLst>
      <p:ext uri="{BB962C8B-B14F-4D97-AF65-F5344CB8AC3E}">
        <p14:creationId xmlns:p14="http://schemas.microsoft.com/office/powerpoint/2010/main" val="246660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BBAC1-D172-44F5-85C5-B8C37FEF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7400-053B-491E-BF0D-9287B98B942C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C04926-DE67-4A99-810D-091959F0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8B5A05-9AD0-4C83-B124-9C4850D39EC2}"/>
              </a:ext>
            </a:extLst>
          </p:cNvPr>
          <p:cNvSpPr txBox="1"/>
          <p:nvPr/>
        </p:nvSpPr>
        <p:spPr>
          <a:xfrm>
            <a:off x="342901" y="457200"/>
            <a:ext cx="11495314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Maiandra GD" panose="020E0502030308020204" pitchFamily="34" charset="0"/>
              </a:rPr>
              <a:t>Microorganisms interacts with each other and can be physically associated with another organisms in a variety of ways. One organism can be </a:t>
            </a:r>
            <a:r>
              <a:rPr lang="en-US" sz="2800" b="1" dirty="0">
                <a:latin typeface="Maiandra GD" panose="020E0502030308020204" pitchFamily="34" charset="0"/>
              </a:rPr>
              <a:t>located on the surface </a:t>
            </a:r>
            <a:r>
              <a:rPr lang="en-US" sz="2800" dirty="0">
                <a:latin typeface="Maiandra GD" panose="020E0502030308020204" pitchFamily="34" charset="0"/>
              </a:rPr>
              <a:t>of another organism as an </a:t>
            </a:r>
            <a:r>
              <a:rPr lang="en-US" sz="2800" b="1" u="sng" dirty="0">
                <a:latin typeface="Maiandra GD" panose="020E0502030308020204" pitchFamily="34" charset="0"/>
              </a:rPr>
              <a:t>ectobiont</a:t>
            </a:r>
            <a:r>
              <a:rPr lang="en-US" sz="2800" dirty="0">
                <a:latin typeface="Maiandra GD" panose="020E0502030308020204" pitchFamily="34" charset="0"/>
              </a:rPr>
              <a:t> or </a:t>
            </a:r>
            <a:r>
              <a:rPr lang="en-US" sz="2800" b="1" dirty="0">
                <a:latin typeface="Maiandra GD" panose="020E0502030308020204" pitchFamily="34" charset="0"/>
              </a:rPr>
              <a:t>located within </a:t>
            </a:r>
            <a:r>
              <a:rPr lang="en-US" sz="2800" dirty="0">
                <a:latin typeface="Maiandra GD" panose="020E0502030308020204" pitchFamily="34" charset="0"/>
              </a:rPr>
              <a:t>another organism as </a:t>
            </a:r>
            <a:r>
              <a:rPr lang="en-US" sz="2800" b="1" u="sng" dirty="0">
                <a:latin typeface="Maiandra GD" panose="020E0502030308020204" pitchFamily="34" charset="0"/>
              </a:rPr>
              <a:t>endobiont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Microbial interaction may be: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b="1" dirty="0">
                <a:latin typeface="Maiandra GD" panose="020E0502030308020204" pitchFamily="34" charset="0"/>
              </a:rPr>
              <a:t>Positive interaction</a:t>
            </a:r>
            <a:r>
              <a:rPr lang="en-US" sz="2800" dirty="0">
                <a:latin typeface="Maiandra GD" panose="020E0502030308020204" pitchFamily="34" charset="0"/>
              </a:rPr>
              <a:t>: mutualism, proto-cooperation (</a:t>
            </a:r>
            <a:r>
              <a:rPr lang="en-US" sz="2800" dirty="0" err="1">
                <a:latin typeface="Maiandra GD" panose="020E0502030308020204" pitchFamily="34" charset="0"/>
              </a:rPr>
              <a:t>syntrophism</a:t>
            </a:r>
            <a:r>
              <a:rPr lang="en-US" sz="2800" dirty="0">
                <a:latin typeface="Maiandra GD" panose="020E0502030308020204" pitchFamily="34" charset="0"/>
              </a:rPr>
              <a:t>),  commensalism, 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b="1" dirty="0">
                <a:latin typeface="Maiandra GD" panose="020E0502030308020204" pitchFamily="34" charset="0"/>
              </a:rPr>
              <a:t>Negative interaction</a:t>
            </a:r>
            <a:r>
              <a:rPr lang="en-US" sz="2800" dirty="0">
                <a:latin typeface="Maiandra GD" panose="020E0502030308020204" pitchFamily="34" charset="0"/>
              </a:rPr>
              <a:t>: competition</a:t>
            </a:r>
            <a:r>
              <a:rPr lang="en-US" sz="3200" b="1" dirty="0">
                <a:latin typeface="Maiandra GD" panose="020E0502030308020204" pitchFamily="34" charset="0"/>
              </a:rPr>
              <a:t>,</a:t>
            </a:r>
            <a:r>
              <a:rPr lang="en-US" sz="3200" dirty="0">
                <a:latin typeface="Maiandra GD" panose="020E0502030308020204" pitchFamily="34" charset="0"/>
              </a:rPr>
              <a:t> parasitism,</a:t>
            </a:r>
            <a:r>
              <a:rPr lang="en-US" sz="3200" b="1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predation, and </a:t>
            </a:r>
            <a:r>
              <a:rPr lang="en-US" sz="2800" dirty="0" err="1">
                <a:latin typeface="Maiandra GD" panose="020E0502030308020204" pitchFamily="34" charset="0"/>
              </a:rPr>
              <a:t>ammensalism</a:t>
            </a:r>
            <a:r>
              <a:rPr lang="en-US" sz="2800" dirty="0">
                <a:latin typeface="Maiandra GD" panose="020E0502030308020204" pitchFamily="34" charset="0"/>
              </a:rPr>
              <a:t> (antagonism)</a:t>
            </a:r>
            <a:r>
              <a:rPr lang="en-US" sz="3200" b="1" dirty="0">
                <a:latin typeface="Maiandra GD" panose="020E0502030308020204" pitchFamily="34" charset="0"/>
              </a:rPr>
              <a:t>.</a:t>
            </a:r>
          </a:p>
          <a:p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2340DA-8803-4CCD-BEF2-E5C38CEFD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8E9D-74E7-4EE0-8BEF-8800FD689E33}" type="datetime1">
              <a:rPr lang="en-US" smtClean="0"/>
              <a:t>2022-12-03</a:t>
            </a:fld>
            <a:endParaRPr lang="ar-IQ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41F8D8-0B21-4E77-8D0B-345DF382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A224-D207-465B-B115-E50448B997EE}" type="slidenum">
              <a:rPr lang="ar-IQ" smtClean="0"/>
              <a:t>4</a:t>
            </a:fld>
            <a:endParaRPr lang="ar-IQ"/>
          </a:p>
        </p:txBody>
      </p:sp>
      <p:pic>
        <p:nvPicPr>
          <p:cNvPr id="2050" name="Picture 2" descr="What is Microbial Interaction? Definition and Types - Biology Reader">
            <a:extLst>
              <a:ext uri="{FF2B5EF4-FFF2-40B4-BE49-F238E27FC236}">
                <a16:creationId xmlns:a16="http://schemas.microsoft.com/office/drawing/2014/main" id="{AEDD8B63-1B32-4FDB-8348-BB69A896A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4149"/>
            <a:ext cx="5649686" cy="540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7722AD-4AE9-4E8B-83B8-AA39F1743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256" y="1045022"/>
            <a:ext cx="6215744" cy="4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3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43A34-7231-4CC3-8CBF-974ACBA8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4F6B-6528-4AF6-8EED-3BB8172F8739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D6CE88-5085-416A-963E-9A8AE876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2DEB5-A6AA-4101-AF47-9F6D3ED03678}"/>
              </a:ext>
            </a:extLst>
          </p:cNvPr>
          <p:cNvSpPr txBox="1"/>
          <p:nvPr/>
        </p:nvSpPr>
        <p:spPr>
          <a:xfrm>
            <a:off x="48984" y="246016"/>
            <a:ext cx="12028714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Maiandra GD" panose="020E0502030308020204" pitchFamily="34" charset="0"/>
              </a:rPr>
              <a:t>Types of microbial interaction:</a:t>
            </a:r>
          </a:p>
          <a:p>
            <a:pPr algn="just"/>
            <a:r>
              <a:rPr lang="en-US" sz="3200" b="1" dirty="0">
                <a:latin typeface="Maiandra GD" panose="020E0502030308020204" pitchFamily="34" charset="0"/>
              </a:rPr>
              <a:t>Mutualism: </a:t>
            </a:r>
            <a:r>
              <a:rPr lang="en-US" sz="3200" u="sng" dirty="0">
                <a:latin typeface="Maiandra GD" panose="020E0502030308020204" pitchFamily="34" charset="0"/>
              </a:rPr>
              <a:t>positive interaction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 It is defined as the relationship in which each organism in interaction gets benefits from association.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 It is an </a:t>
            </a:r>
            <a:r>
              <a:rPr lang="en-US" sz="2800" u="sng" dirty="0">
                <a:latin typeface="Maiandra GD" panose="020E0502030308020204" pitchFamily="34" charset="0"/>
              </a:rPr>
              <a:t>obligatory relationship</a:t>
            </a:r>
            <a:r>
              <a:rPr lang="en-US" sz="2800" dirty="0">
                <a:latin typeface="Maiandra GD" panose="020E0502030308020204" pitchFamily="34" charset="0"/>
              </a:rPr>
              <a:t> in which mutualist and host are metabolically dependent on each other.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Mutualistic relationship is very specific where one member of association cannot be replaced by another species.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Mutualism require </a:t>
            </a:r>
            <a:r>
              <a:rPr lang="en-US" sz="2800" b="1" dirty="0">
                <a:latin typeface="Maiandra GD" panose="020E0502030308020204" pitchFamily="34" charset="0"/>
              </a:rPr>
              <a:t>close physical contact </a:t>
            </a:r>
            <a:r>
              <a:rPr lang="en-US" sz="2800" dirty="0">
                <a:latin typeface="Maiandra GD" panose="020E0502030308020204" pitchFamily="34" charset="0"/>
              </a:rPr>
              <a:t>between interacting organisms.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Mutualistic relationship between organisms allows them to </a:t>
            </a:r>
            <a:r>
              <a:rPr lang="en-US" sz="2800" b="1" dirty="0">
                <a:latin typeface="Maiandra GD" panose="020E0502030308020204" pitchFamily="34" charset="0"/>
              </a:rPr>
              <a:t>act as a single organism</a:t>
            </a:r>
            <a:r>
              <a:rPr lang="en-US" sz="2800" dirty="0">
                <a:latin typeface="Maiandra GD" panose="020E0502030308020204" pitchFamily="34" charset="0"/>
              </a:rPr>
              <a:t>. This relationship </a:t>
            </a:r>
            <a:r>
              <a:rPr lang="en-US" sz="2800" b="1" dirty="0">
                <a:latin typeface="Maiandra GD" panose="020E0502030308020204" pitchFamily="34" charset="0"/>
              </a:rPr>
              <a:t>enables</a:t>
            </a:r>
            <a:r>
              <a:rPr lang="en-US" sz="2800" dirty="0">
                <a:latin typeface="Maiandra GD" panose="020E0502030308020204" pitchFamily="34" charset="0"/>
              </a:rPr>
              <a:t> each to tolerate harsh conditions where neither could survive.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0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0901BB-B2E4-42A3-9C51-06103918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59F-A8F3-4C58-BF16-838D43AD9C64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B57689-BE92-45EE-8927-19E0833F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7696F9-0542-4F9B-B6BE-20E5077632AE}"/>
              </a:ext>
            </a:extLst>
          </p:cNvPr>
          <p:cNvSpPr txBox="1"/>
          <p:nvPr/>
        </p:nvSpPr>
        <p:spPr>
          <a:xfrm>
            <a:off x="97968" y="32655"/>
            <a:ext cx="1209403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Maiandra GD" panose="020E0502030308020204" pitchFamily="34" charset="0"/>
              </a:rPr>
              <a:t>Examples of Mutualism: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Lichens are excellent example of mutualism, the association of specific (</a:t>
            </a:r>
            <a:r>
              <a:rPr lang="en-US" sz="2800" b="1" dirty="0" err="1">
                <a:latin typeface="Maiandra GD" panose="020E0502030308020204" pitchFamily="34" charset="0"/>
              </a:rPr>
              <a:t>Fungi+Algae</a:t>
            </a:r>
            <a:r>
              <a:rPr lang="en-US" sz="2800" dirty="0">
                <a:latin typeface="Maiandra GD" panose="020E0502030308020204" pitchFamily="34" charset="0"/>
              </a:rPr>
              <a:t>), in Lichen, fungal partner is called </a:t>
            </a:r>
            <a:r>
              <a:rPr lang="en-US" sz="2800" b="1" dirty="0">
                <a:latin typeface="Maiandra GD" panose="020E0502030308020204" pitchFamily="34" charset="0"/>
              </a:rPr>
              <a:t>mycobiont</a:t>
            </a:r>
            <a:r>
              <a:rPr lang="en-US" sz="2800" dirty="0">
                <a:latin typeface="Maiandra GD" panose="020E0502030308020204" pitchFamily="34" charset="0"/>
              </a:rPr>
              <a:t> and algal partner is called </a:t>
            </a:r>
            <a:r>
              <a:rPr lang="en-US" sz="2800" b="1" dirty="0" err="1">
                <a:latin typeface="Maiandra GD" panose="020E0502030308020204" pitchFamily="34" charset="0"/>
              </a:rPr>
              <a:t>phycobiont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is member of cyanobacteria green algae. Because </a:t>
            </a:r>
            <a:r>
              <a:rPr lang="en-US" sz="2800" dirty="0" err="1">
                <a:latin typeface="Maiandra GD" panose="020E0502030308020204" pitchFamily="34" charset="0"/>
              </a:rPr>
              <a:t>phycobionts</a:t>
            </a:r>
            <a:r>
              <a:rPr lang="en-US" sz="2800" dirty="0">
                <a:latin typeface="Maiandra GD" panose="020E0502030308020204" pitchFamily="34" charset="0"/>
              </a:rPr>
              <a:t> (Algae) are </a:t>
            </a:r>
            <a:r>
              <a:rPr lang="en-US" sz="2800" b="1" dirty="0">
                <a:latin typeface="Maiandra GD" panose="020E0502030308020204" pitchFamily="34" charset="0"/>
              </a:rPr>
              <a:t>photoautotrophs</a:t>
            </a:r>
            <a:r>
              <a:rPr lang="en-US" sz="2800" dirty="0">
                <a:latin typeface="Maiandra GD" panose="020E0502030308020204" pitchFamily="34" charset="0"/>
              </a:rPr>
              <a:t>, the fungus get its </a:t>
            </a:r>
            <a:r>
              <a:rPr lang="en-US" sz="2800" u="sng" dirty="0">
                <a:latin typeface="Maiandra GD" panose="020E0502030308020204" pitchFamily="34" charset="0"/>
              </a:rPr>
              <a:t>organic carbon directly from algal partner</a:t>
            </a:r>
            <a:r>
              <a:rPr lang="en-US" sz="2800" dirty="0">
                <a:latin typeface="Maiandra GD" panose="020E0502030308020204" pitchFamily="34" charset="0"/>
              </a:rPr>
              <a:t>, in turn fungi protects the </a:t>
            </a:r>
            <a:r>
              <a:rPr lang="en-US" sz="2800" dirty="0" err="1">
                <a:latin typeface="Maiandra GD" panose="020E0502030308020204" pitchFamily="34" charset="0"/>
              </a:rPr>
              <a:t>phycobiont</a:t>
            </a:r>
            <a:r>
              <a:rPr lang="en-US" sz="2800" dirty="0">
                <a:latin typeface="Maiandra GD" panose="020E0502030308020204" pitchFamily="34" charset="0"/>
              </a:rPr>
              <a:t> from extreme conditions and also </a:t>
            </a:r>
            <a:r>
              <a:rPr lang="en-US" sz="2800" u="sng" dirty="0">
                <a:latin typeface="Maiandra GD" panose="020E0502030308020204" pitchFamily="34" charset="0"/>
              </a:rPr>
              <a:t>provide water and minerals to algae.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DEA6CB-4149-4BDA-B1F9-AC00A068F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050" y="3559632"/>
            <a:ext cx="5954485" cy="32820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C20137-3151-4A87-AAEB-6C129E7D9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2084"/>
            <a:ext cx="6221185" cy="328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0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9ED71-5487-42D0-BD15-744D7EEE4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5C32-EAA9-443D-A7E6-913459C16419}" type="datetime1">
              <a:rPr lang="en-US" smtClean="0"/>
              <a:t>2022-12-03</a:t>
            </a:fld>
            <a:endParaRPr lang="ar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D80C-155C-4BB3-98CA-52491372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A224-D207-465B-B115-E50448B997EE}" type="slidenum">
              <a:rPr lang="ar-IQ" smtClean="0"/>
              <a:t>7</a:t>
            </a:fld>
            <a:endParaRPr lang="ar-IQ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69B3FA-C236-4CCC-86FF-0D69B1FEBAC9}"/>
              </a:ext>
            </a:extLst>
          </p:cNvPr>
          <p:cNvSpPr txBox="1"/>
          <p:nvPr/>
        </p:nvSpPr>
        <p:spPr>
          <a:xfrm>
            <a:off x="179614" y="136525"/>
            <a:ext cx="1201238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Maiandra GD" panose="020E0502030308020204" pitchFamily="34" charset="0"/>
              </a:rPr>
              <a:t>proto-cooperation (</a:t>
            </a:r>
            <a:r>
              <a:rPr lang="en-US" sz="3200" b="1" dirty="0" err="1">
                <a:latin typeface="Maiandra GD" panose="020E0502030308020204" pitchFamily="34" charset="0"/>
              </a:rPr>
              <a:t>syntrophism</a:t>
            </a:r>
            <a:r>
              <a:rPr lang="en-US" sz="3200" b="1" dirty="0">
                <a:latin typeface="Maiandra GD" panose="020E0502030308020204" pitchFamily="34" charset="0"/>
              </a:rPr>
              <a:t>): </a:t>
            </a:r>
            <a:r>
              <a:rPr lang="en-US" sz="2800" u="sng" dirty="0">
                <a:latin typeface="Maiandra GD" panose="020E0502030308020204" pitchFamily="34" charset="0"/>
              </a:rPr>
              <a:t>positive interaction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It is a special kind of symbiosis between two metabolically different types of microorganisms which cooperate by </a:t>
            </a:r>
            <a:r>
              <a:rPr lang="en-US" sz="2800" b="1" dirty="0">
                <a:latin typeface="Maiandra GD" panose="020E0502030308020204" pitchFamily="34" charset="0"/>
              </a:rPr>
              <a:t>short-distance metabolite transfer</a:t>
            </a:r>
            <a:r>
              <a:rPr lang="en-US" sz="2800" dirty="0">
                <a:latin typeface="Maiandra GD" panose="020E0502030308020204" pitchFamily="34" charset="0"/>
              </a:rPr>
              <a:t>. Thus, both organisms together can carry out a metabolic function that neither one can do alone.</a:t>
            </a:r>
          </a:p>
          <a:p>
            <a:pPr algn="just"/>
            <a:r>
              <a:rPr lang="en-US" sz="2800" b="1" dirty="0">
                <a:latin typeface="Maiandra GD" panose="020E0502030308020204" pitchFamily="34" charset="0"/>
              </a:rPr>
              <a:t>Examples of </a:t>
            </a:r>
            <a:r>
              <a:rPr lang="en-US" sz="2800" b="1" dirty="0" err="1">
                <a:latin typeface="Maiandra GD" panose="020E0502030308020204" pitchFamily="34" charset="0"/>
              </a:rPr>
              <a:t>syntrophism</a:t>
            </a:r>
            <a:r>
              <a:rPr lang="en-US" sz="2800" b="1" dirty="0">
                <a:latin typeface="Maiandra GD" panose="020E0502030308020204" pitchFamily="34" charset="0"/>
              </a:rPr>
              <a:t>:</a:t>
            </a:r>
            <a:endParaRPr lang="en-US" sz="2800" i="1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>
                <a:latin typeface="Maiandra GD" panose="020E0502030308020204" pitchFamily="34" charset="0"/>
              </a:rPr>
              <a:t>Lactobacillus </a:t>
            </a:r>
            <a:r>
              <a:rPr lang="en-US" sz="2800" i="1" dirty="0" err="1">
                <a:latin typeface="Maiandra GD" panose="020E0502030308020204" pitchFamily="34" charset="0"/>
              </a:rPr>
              <a:t>arobinosus</a:t>
            </a:r>
            <a:r>
              <a:rPr lang="en-US" sz="2800" i="1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i="1" dirty="0">
                <a:latin typeface="Maiandra GD" panose="020E0502030308020204" pitchFamily="34" charset="0"/>
              </a:rPr>
              <a:t>Enterococcus faecalis </a:t>
            </a:r>
            <a:r>
              <a:rPr lang="en-US" sz="2800" dirty="0">
                <a:latin typeface="Maiandra GD" panose="020E0502030308020204" pitchFamily="34" charset="0"/>
              </a:rPr>
              <a:t>are able to grow together but not alone. The synergistic relationship occurs in which </a:t>
            </a:r>
            <a:r>
              <a:rPr lang="en-US" sz="2800" i="1" dirty="0">
                <a:latin typeface="Maiandra GD" panose="020E0502030308020204" pitchFamily="34" charset="0"/>
              </a:rPr>
              <a:t>Enterococcus faecalis </a:t>
            </a:r>
            <a:r>
              <a:rPr lang="en-US" sz="2800" dirty="0">
                <a:latin typeface="Maiandra GD" panose="020E0502030308020204" pitchFamily="34" charset="0"/>
              </a:rPr>
              <a:t>require </a:t>
            </a:r>
            <a:r>
              <a:rPr lang="en-US" sz="2800" b="1" u="sng" dirty="0">
                <a:latin typeface="Maiandra GD" panose="020E0502030308020204" pitchFamily="34" charset="0"/>
              </a:rPr>
              <a:t>folic acid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which is produced by </a:t>
            </a:r>
            <a:r>
              <a:rPr lang="en-US" sz="2800" i="1" dirty="0">
                <a:latin typeface="Maiandra GD" panose="020E0502030308020204" pitchFamily="34" charset="0"/>
              </a:rPr>
              <a:t>Lactobacillus </a:t>
            </a:r>
            <a:r>
              <a:rPr lang="en-US" sz="2800" i="1" dirty="0" err="1">
                <a:latin typeface="Maiandra GD" panose="020E0502030308020204" pitchFamily="34" charset="0"/>
              </a:rPr>
              <a:t>arobinosus</a:t>
            </a:r>
            <a:r>
              <a:rPr lang="en-US" sz="2800" i="1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and in turn </a:t>
            </a:r>
            <a:r>
              <a:rPr lang="en-US" sz="2800" i="1" dirty="0">
                <a:latin typeface="Maiandra GD" panose="020E0502030308020204" pitchFamily="34" charset="0"/>
              </a:rPr>
              <a:t>Lactobacillus </a:t>
            </a:r>
            <a:r>
              <a:rPr lang="en-US" sz="2800" dirty="0">
                <a:latin typeface="Maiandra GD" panose="020E0502030308020204" pitchFamily="34" charset="0"/>
              </a:rPr>
              <a:t>require </a:t>
            </a:r>
            <a:r>
              <a:rPr lang="en-US" sz="2800" b="1" u="sng" dirty="0">
                <a:latin typeface="Maiandra GD" panose="020E0502030308020204" pitchFamily="34" charset="0"/>
              </a:rPr>
              <a:t>phenylalanine</a:t>
            </a:r>
            <a:r>
              <a:rPr lang="en-US" sz="2800" dirty="0">
                <a:latin typeface="Maiandra GD" panose="020E0502030308020204" pitchFamily="34" charset="0"/>
              </a:rPr>
              <a:t> which is produced by </a:t>
            </a:r>
            <a:r>
              <a:rPr lang="en-US" sz="2800" i="1" dirty="0">
                <a:latin typeface="Maiandra GD" panose="020E0502030308020204" pitchFamily="34" charset="0"/>
              </a:rPr>
              <a:t>Enterococcus faecalis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3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DF4496-C262-441D-9492-FFCF478E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7F5E-B96A-45F9-92C1-35615D6A287C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B37A04-3BA9-4B1D-8AD6-6BEBB352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D8E38-6B5B-407E-9BFD-68AC8D432151}"/>
              </a:ext>
            </a:extLst>
          </p:cNvPr>
          <p:cNvSpPr txBox="1"/>
          <p:nvPr/>
        </p:nvSpPr>
        <p:spPr>
          <a:xfrm>
            <a:off x="146957" y="136525"/>
            <a:ext cx="117729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Maiandra GD" panose="020E0502030308020204" pitchFamily="34" charset="0"/>
              </a:rPr>
              <a:t>Commensalism: </a:t>
            </a:r>
            <a:r>
              <a:rPr lang="en-US" sz="2800" u="sng" dirty="0">
                <a:latin typeface="Maiandra GD" panose="020E0502030308020204" pitchFamily="34" charset="0"/>
              </a:rPr>
              <a:t>positive interaction</a:t>
            </a:r>
          </a:p>
          <a:p>
            <a:pPr algn="just"/>
            <a:endParaRPr lang="en-US" sz="1200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It is a relationship in which one organism (commensal) in the association is benefited while other organism (host) of the association is neither benefited nor harmed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It is an </a:t>
            </a:r>
            <a:r>
              <a:rPr lang="en-US" sz="2800" u="sng" dirty="0">
                <a:latin typeface="Maiandra GD" panose="020E0502030308020204" pitchFamily="34" charset="0"/>
              </a:rPr>
              <a:t>unidirectional</a:t>
            </a:r>
            <a:r>
              <a:rPr lang="en-US" sz="2800" dirty="0">
                <a:latin typeface="Maiandra GD" panose="020E0502030308020204" pitchFamily="34" charset="0"/>
              </a:rPr>
              <a:t> association and if the commensal is separated from the host, it can survive.</a:t>
            </a:r>
          </a:p>
          <a:p>
            <a:pPr algn="just"/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b="1" dirty="0">
                <a:latin typeface="Maiandra GD" panose="020E0502030308020204" pitchFamily="34" charset="0"/>
              </a:rPr>
              <a:t>Examples of commensalism</a:t>
            </a:r>
            <a:r>
              <a:rPr lang="en-US" sz="2800" dirty="0">
                <a:latin typeface="Maiandra GD" panose="020E0502030308020204" pitchFamily="34" charset="0"/>
              </a:rPr>
              <a:t>: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Association of Nitrosomonas (host) and Nitrobacter (commensal) in Nitrification: Nitrosomonas oxidize Ammonia into Nitrite and finally Nitrobacter uses </a:t>
            </a:r>
            <a:r>
              <a:rPr lang="en-US" sz="2800" b="1" dirty="0">
                <a:latin typeface="Maiandra GD" panose="020E0502030308020204" pitchFamily="34" charset="0"/>
              </a:rPr>
              <a:t>nitrite to obtain energy </a:t>
            </a:r>
            <a:r>
              <a:rPr lang="en-US" sz="2800" dirty="0">
                <a:latin typeface="Maiandra GD" panose="020E0502030308020204" pitchFamily="34" charset="0"/>
              </a:rPr>
              <a:t>and oxidize it into Nitrate.</a:t>
            </a:r>
          </a:p>
        </p:txBody>
      </p:sp>
    </p:spTree>
    <p:extLst>
      <p:ext uri="{BB962C8B-B14F-4D97-AF65-F5344CB8AC3E}">
        <p14:creationId xmlns:p14="http://schemas.microsoft.com/office/powerpoint/2010/main" val="302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313C2-4065-4023-8C3C-7AD0B4F4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6C3C-5CDE-4277-B374-9B22CEB3CB49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3F1C52-E535-442D-97E4-741ACE81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D9789-A575-43F5-A201-F65E48542DA8}"/>
              </a:ext>
            </a:extLst>
          </p:cNvPr>
          <p:cNvSpPr txBox="1"/>
          <p:nvPr/>
        </p:nvSpPr>
        <p:spPr>
          <a:xfrm>
            <a:off x="0" y="138726"/>
            <a:ext cx="12192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Maiandra GD" panose="020E0502030308020204" pitchFamily="34" charset="0"/>
              </a:rPr>
              <a:t>Competition: </a:t>
            </a:r>
            <a:r>
              <a:rPr lang="en-US" sz="2800" u="sng" dirty="0">
                <a:latin typeface="Maiandra GD" panose="020E0502030308020204" pitchFamily="34" charset="0"/>
              </a:rPr>
              <a:t>negative interaction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competition represents a negative relationship between two microbial population in which both the population are adversely affected with respect to their survival and growth.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Competition occurs when both population uses </a:t>
            </a:r>
            <a:r>
              <a:rPr lang="en-US" sz="2800" b="1" dirty="0">
                <a:latin typeface="Maiandra GD" panose="020E0502030308020204" pitchFamily="34" charset="0"/>
              </a:rPr>
              <a:t>same resources </a:t>
            </a:r>
            <a:r>
              <a:rPr lang="en-US" sz="2800" dirty="0">
                <a:latin typeface="Maiandra GD" panose="020E0502030308020204" pitchFamily="34" charset="0"/>
              </a:rPr>
              <a:t>such as </a:t>
            </a:r>
            <a:r>
              <a:rPr lang="en-US" sz="2800" b="1" dirty="0">
                <a:latin typeface="Maiandra GD" panose="020E0502030308020204" pitchFamily="34" charset="0"/>
              </a:rPr>
              <a:t>same space or same nutrition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Microbial population competes for any growth limiting resources such as </a:t>
            </a:r>
            <a:r>
              <a:rPr lang="en-US" sz="2800" b="1" dirty="0">
                <a:latin typeface="Maiandra GD" panose="020E0502030308020204" pitchFamily="34" charset="0"/>
              </a:rPr>
              <a:t>carbon source, nitrogen source, phosphorus, vitamins, growth factors </a:t>
            </a:r>
            <a:r>
              <a:rPr lang="en-US" sz="2800" dirty="0">
                <a:latin typeface="Maiandra GD" panose="020E0502030308020204" pitchFamily="34" charset="0"/>
              </a:rPr>
              <a:t>etc.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Competition inhibits both population from occupying exactly same ecological niche because one will win the competition and the other one is eliminated. </a:t>
            </a:r>
          </a:p>
          <a:p>
            <a:pPr algn="just"/>
            <a:r>
              <a:rPr lang="en-US" sz="2800" b="1" dirty="0">
                <a:latin typeface="Maiandra GD" panose="020E0502030308020204" pitchFamily="34" charset="0"/>
              </a:rPr>
              <a:t>Examples of competition: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Competition between </a:t>
            </a:r>
            <a:r>
              <a:rPr lang="en-US" sz="2800" i="1" dirty="0">
                <a:latin typeface="Maiandra GD" panose="020E0502030308020204" pitchFamily="34" charset="0"/>
              </a:rPr>
              <a:t>Paramecium </a:t>
            </a:r>
            <a:r>
              <a:rPr lang="en-US" sz="2800" i="1" dirty="0" err="1">
                <a:latin typeface="Maiandra GD" panose="020E0502030308020204" pitchFamily="34" charset="0"/>
              </a:rPr>
              <a:t>cadatum</a:t>
            </a:r>
            <a:r>
              <a:rPr lang="en-US" sz="2800" i="1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i="1" dirty="0">
                <a:latin typeface="Maiandra GD" panose="020E0502030308020204" pitchFamily="34" charset="0"/>
              </a:rPr>
              <a:t>Paramecium aurelia</a:t>
            </a:r>
            <a:r>
              <a:rPr lang="en-US" sz="2800" dirty="0">
                <a:latin typeface="Maiandra GD" panose="020E0502030308020204" pitchFamily="34" charset="0"/>
              </a:rPr>
              <a:t>: Both species of Paramecium feeds on same bacteria population when these protozoa are placed together.</a:t>
            </a:r>
          </a:p>
        </p:txBody>
      </p:sp>
    </p:spTree>
    <p:extLst>
      <p:ext uri="{BB962C8B-B14F-4D97-AF65-F5344CB8AC3E}">
        <p14:creationId xmlns:p14="http://schemas.microsoft.com/office/powerpoint/2010/main" val="102672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963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Rebwar</dc:creator>
  <cp:lastModifiedBy>sherko muhammed</cp:lastModifiedBy>
  <cp:revision>136</cp:revision>
  <dcterms:created xsi:type="dcterms:W3CDTF">2017-10-15T15:15:30Z</dcterms:created>
  <dcterms:modified xsi:type="dcterms:W3CDTF">2022-12-03T07:43:09Z</dcterms:modified>
</cp:coreProperties>
</file>