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7" r:id="rId1"/>
  </p:sldMasterIdLst>
  <p:notesMasterIdLst>
    <p:notesMasterId r:id="rId22"/>
  </p:notesMasterIdLst>
  <p:handoutMasterIdLst>
    <p:handoutMasterId r:id="rId23"/>
  </p:handoutMasterIdLst>
  <p:sldIdLst>
    <p:sldId id="260" r:id="rId2"/>
    <p:sldId id="261" r:id="rId3"/>
    <p:sldId id="270" r:id="rId4"/>
    <p:sldId id="297" r:id="rId5"/>
    <p:sldId id="272" r:id="rId6"/>
    <p:sldId id="275" r:id="rId7"/>
    <p:sldId id="303" r:id="rId8"/>
    <p:sldId id="276" r:id="rId9"/>
    <p:sldId id="293" r:id="rId10"/>
    <p:sldId id="380" r:id="rId11"/>
    <p:sldId id="278" r:id="rId12"/>
    <p:sldId id="304" r:id="rId13"/>
    <p:sldId id="280" r:id="rId14"/>
    <p:sldId id="281" r:id="rId15"/>
    <p:sldId id="305" r:id="rId16"/>
    <p:sldId id="282" r:id="rId17"/>
    <p:sldId id="381" r:id="rId18"/>
    <p:sldId id="285" r:id="rId19"/>
    <p:sldId id="286" r:id="rId20"/>
    <p:sldId id="29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3460" autoAdjust="0"/>
  </p:normalViewPr>
  <p:slideViewPr>
    <p:cSldViewPr snapToGrid="0">
      <p:cViewPr varScale="1">
        <p:scale>
          <a:sx n="63" d="100"/>
          <a:sy n="63" d="100"/>
        </p:scale>
        <p:origin x="9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2022-12-03</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2022-12-03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IQ" dirty="0"/>
          </a:p>
        </p:txBody>
      </p:sp>
      <p:sp>
        <p:nvSpPr>
          <p:cNvPr id="4" name="Slide Number Placeholder 3"/>
          <p:cNvSpPr>
            <a:spLocks noGrp="1"/>
          </p:cNvSpPr>
          <p:nvPr>
            <p:ph type="sldNum" sz="quarter" idx="10"/>
          </p:nvPr>
        </p:nvSpPr>
        <p:spPr/>
        <p:txBody>
          <a:bodyPr/>
          <a:lstStyle/>
          <a:p>
            <a:fld id="{E483D485-124E-49CD-9634-5A450DCEA1E2}" type="slidenum">
              <a:rPr lang="ar-IQ" smtClean="0"/>
              <a:pPr/>
              <a:t>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4629D415-F4C5-4097-916A-616E2F5D2A66}" type="datetime1">
              <a:rPr lang="en-US" smtClean="0"/>
              <a:t>2022-12-03</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5C701753-CAE1-43CD-8A8E-E7DBD15450A2}" type="datetime1">
              <a:rPr lang="en-US" smtClean="0"/>
              <a:t>2022-12-03</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05E74C1F-8ED4-4FB2-ACEB-A53E1714F20C}" type="datetime1">
              <a:rPr lang="en-US" smtClean="0"/>
              <a:t>2022-12-03</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67D8A6C8-46E5-4E45-BADE-8B25CF67F291}" type="datetime1">
              <a:rPr lang="en-US" smtClean="0"/>
              <a:t>2022-12-03</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9A583B0F-B96F-42DD-9876-125D84D7CC0C}" type="datetime1">
              <a:rPr lang="en-US" smtClean="0"/>
              <a:t>2022-12-03</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8EFEEFD2-8176-4B39-A985-8F9CEBE56F7F}" type="datetime1">
              <a:rPr lang="en-US" smtClean="0"/>
              <a:t>2022-12-03</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96118895-038C-49B3-BF2B-368EA21922B8}" type="datetime1">
              <a:rPr lang="en-US" smtClean="0"/>
              <a:t>2022-12-03</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35FC9F17-FC7C-4873-8887-7A381DDD0A29}" type="datetime1">
              <a:rPr lang="en-US" smtClean="0"/>
              <a:t>2022-12-03</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FB5E7C01-E6C7-46B2-83D8-3D5A9D372AA1}" type="datetime1">
              <a:rPr lang="en-US" smtClean="0"/>
              <a:t>2022-12-03</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06AEA9B0-D513-4FA1-97AC-6B15A8012C48}" type="datetime1">
              <a:rPr lang="en-US" smtClean="0"/>
              <a:t>2022-12-03</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898087B2-A28C-46AC-9257-78BFE6F2B337}" type="datetime1">
              <a:rPr lang="en-US" smtClean="0"/>
              <a:t>2022-12-03</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A9A55-3018-4F0D-BAA8-A272DB23164A}" type="datetime1">
              <a:rPr lang="en-US" smtClean="0"/>
              <a:t>2022-12-03</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en.wikipedia.org/wiki/File:Sneeze.JP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microbiology.mtsinai.on.ca/bug/ant/ant-mm.shtml"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microbiology.mtsinai.on.ca/news/sars/sars.shtml"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46954" y="402104"/>
            <a:ext cx="11873049" cy="3662541"/>
          </a:xfrm>
          <a:prstGeom prst="rect">
            <a:avLst/>
          </a:prstGeom>
        </p:spPr>
        <p:txBody>
          <a:bodyPr wrap="square">
            <a:spAutoFit/>
          </a:bodyPr>
          <a:lstStyle/>
          <a:p>
            <a:pPr>
              <a:spcAft>
                <a:spcPts val="0"/>
              </a:spcAft>
            </a:pPr>
            <a:r>
              <a:rPr lang="en-US" sz="2400" u="sng" dirty="0">
                <a:latin typeface="Century Gothic" panose="020B0502020202020204" pitchFamily="34" charset="0"/>
                <a:ea typeface="Times New Roman" panose="02020603050405020304" pitchFamily="18" charset="0"/>
              </a:rPr>
              <a:t>Microbiology</a:t>
            </a:r>
            <a:r>
              <a:rPr lang="en-US" sz="2400" dirty="0">
                <a:latin typeface="Century Gothic" panose="020B0502020202020204" pitchFamily="34" charset="0"/>
                <a:ea typeface="Times New Roman" panose="02020603050405020304" pitchFamily="18" charset="0"/>
              </a:rPr>
              <a:t>                                                                                                </a:t>
            </a:r>
            <a:r>
              <a:rPr lang="en-US" sz="2400" u="sng" dirty="0">
                <a:latin typeface="Century Gothic" panose="020B0502020202020204" pitchFamily="34" charset="0"/>
                <a:ea typeface="Times New Roman" panose="02020603050405020304" pitchFamily="18" charset="0"/>
              </a:rPr>
              <a:t>First Course</a:t>
            </a:r>
          </a:p>
          <a:p>
            <a:pPr>
              <a:spcAft>
                <a:spcPts val="0"/>
              </a:spcAft>
            </a:pPr>
            <a:r>
              <a:rPr lang="en-US" sz="2400" dirty="0">
                <a:latin typeface="Century Gothic" panose="020B0502020202020204" pitchFamily="34" charset="0"/>
                <a:ea typeface="Times New Roman" panose="02020603050405020304" pitchFamily="18" charset="0"/>
              </a:rPr>
              <a:t>      </a:t>
            </a:r>
            <a:r>
              <a:rPr lang="en-US" sz="2400" dirty="0" err="1">
                <a:latin typeface="Century Gothic" panose="020B0502020202020204" pitchFamily="34" charset="0"/>
                <a:ea typeface="Times New Roman" panose="02020603050405020304" pitchFamily="18" charset="0"/>
              </a:rPr>
              <a:t>Lec</a:t>
            </a:r>
            <a:r>
              <a:rPr lang="en-US" sz="2400" dirty="0">
                <a:latin typeface="Century Gothic" panose="020B0502020202020204" pitchFamily="34" charset="0"/>
                <a:ea typeface="Times New Roman" panose="02020603050405020304" pitchFamily="18" charset="0"/>
              </a:rPr>
              <a:t>. 3</a:t>
            </a:r>
          </a:p>
          <a:p>
            <a:pPr>
              <a:spcAft>
                <a:spcPts val="0"/>
              </a:spcAft>
            </a:pPr>
            <a:endParaRPr lang="en-US" sz="2400" dirty="0">
              <a:latin typeface="Century Gothic" panose="020B0502020202020204" pitchFamily="34" charset="0"/>
              <a:ea typeface="Times New Roman" panose="02020603050405020304" pitchFamily="18" charset="0"/>
            </a:endParaRPr>
          </a:p>
          <a:p>
            <a:pPr algn="ctr">
              <a:spcAft>
                <a:spcPts val="0"/>
              </a:spcAft>
            </a:pPr>
            <a:endParaRPr lang="en-US" sz="2000" b="1" dirty="0">
              <a:solidFill>
                <a:srgbClr val="00B050"/>
              </a:solidFill>
              <a:latin typeface="Century Gothic" panose="020B0502020202020204" pitchFamily="34" charset="0"/>
              <a:ea typeface="Times New Roman" panose="02020603050405020304" pitchFamily="18" charset="0"/>
            </a:endParaRPr>
          </a:p>
          <a:p>
            <a:pPr algn="ctr">
              <a:spcAft>
                <a:spcPts val="0"/>
              </a:spcAft>
            </a:pPr>
            <a:endParaRPr lang="en-US" sz="3600" b="1" dirty="0">
              <a:solidFill>
                <a:srgbClr val="00B050"/>
              </a:solidFill>
              <a:latin typeface="Century Gothic" panose="020B0502020202020204" pitchFamily="34" charset="0"/>
              <a:ea typeface="Times New Roman" panose="02020603050405020304" pitchFamily="18" charset="0"/>
            </a:endParaRPr>
          </a:p>
          <a:p>
            <a:pPr algn="ctr"/>
            <a:r>
              <a:rPr lang="en-US" sz="9600" b="1" dirty="0">
                <a:latin typeface="Maiandra GD" panose="020E0502030308020204" pitchFamily="34" charset="0"/>
              </a:rPr>
              <a:t>Disease Transmission</a:t>
            </a:r>
          </a:p>
        </p:txBody>
      </p:sp>
      <p:sp>
        <p:nvSpPr>
          <p:cNvPr id="6" name="TextBox 5">
            <a:extLst>
              <a:ext uri="{FF2B5EF4-FFF2-40B4-BE49-F238E27FC236}">
                <a16:creationId xmlns:a16="http://schemas.microsoft.com/office/drawing/2014/main" id="{E6F82D03-56EA-4720-8B0B-0056C360E875}"/>
              </a:ext>
            </a:extLst>
          </p:cNvPr>
          <p:cNvSpPr txBox="1"/>
          <p:nvPr/>
        </p:nvSpPr>
        <p:spPr>
          <a:xfrm>
            <a:off x="838200" y="4877640"/>
            <a:ext cx="10180320" cy="1200329"/>
          </a:xfrm>
          <a:prstGeom prst="rect">
            <a:avLst/>
          </a:prstGeom>
          <a:noFill/>
        </p:spPr>
        <p:txBody>
          <a:bodyPr wrap="square">
            <a:spAutoFit/>
          </a:bodyPr>
          <a:lstStyle/>
          <a:p>
            <a:pPr algn="ctr" rtl="1">
              <a:defRPr/>
            </a:pPr>
            <a:r>
              <a:rPr lang="en-US" altLang="en-US" sz="2400" dirty="0">
                <a:latin typeface="Maiandra GD" panose="020E0502030308020204" pitchFamily="34" charset="0"/>
              </a:rPr>
              <a:t>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9D9795-0A1F-468A-8834-13A744E53309}"/>
              </a:ext>
            </a:extLst>
          </p:cNvPr>
          <p:cNvSpPr>
            <a:spLocks noGrp="1"/>
          </p:cNvSpPr>
          <p:nvPr>
            <p:ph type="dt" sz="half" idx="10"/>
          </p:nvPr>
        </p:nvSpPr>
        <p:spPr/>
        <p:txBody>
          <a:bodyPr/>
          <a:lstStyle/>
          <a:p>
            <a:fld id="{9A55CCA5-075E-4B05-B875-18170C7ACF16}" type="datetime1">
              <a:rPr lang="en-US" smtClean="0"/>
              <a:t>2022-12-03</a:t>
            </a:fld>
            <a:endParaRPr lang="ar-IQ"/>
          </a:p>
        </p:txBody>
      </p:sp>
      <p:sp>
        <p:nvSpPr>
          <p:cNvPr id="3" name="Slide Number Placeholder 2">
            <a:extLst>
              <a:ext uri="{FF2B5EF4-FFF2-40B4-BE49-F238E27FC236}">
                <a16:creationId xmlns:a16="http://schemas.microsoft.com/office/drawing/2014/main" id="{C0C7D4F4-77BD-4E7A-AD7C-59E4E8E6BC74}"/>
              </a:ext>
            </a:extLst>
          </p:cNvPr>
          <p:cNvSpPr>
            <a:spLocks noGrp="1"/>
          </p:cNvSpPr>
          <p:nvPr>
            <p:ph type="sldNum" sz="quarter" idx="12"/>
          </p:nvPr>
        </p:nvSpPr>
        <p:spPr/>
        <p:txBody>
          <a:bodyPr/>
          <a:lstStyle/>
          <a:p>
            <a:fld id="{05F24540-10DE-4C85-8B80-76D0B3FC05C4}" type="slidenum">
              <a:rPr lang="ar-IQ" smtClean="0"/>
              <a:pPr/>
              <a:t>10</a:t>
            </a:fld>
            <a:endParaRPr lang="ar-IQ"/>
          </a:p>
        </p:txBody>
      </p:sp>
      <p:pic>
        <p:nvPicPr>
          <p:cNvPr id="4" name="Picture 2" descr="D:\desktop\bacteria.jpg">
            <a:extLst>
              <a:ext uri="{FF2B5EF4-FFF2-40B4-BE49-F238E27FC236}">
                <a16:creationId xmlns:a16="http://schemas.microsoft.com/office/drawing/2014/main" id="{0A88FC3E-3D85-4327-BA96-A811E919771D}"/>
              </a:ext>
            </a:extLst>
          </p:cNvPr>
          <p:cNvPicPr>
            <a:picLocks noChangeAspect="1" noChangeArrowheads="1"/>
          </p:cNvPicPr>
          <p:nvPr/>
        </p:nvPicPr>
        <p:blipFill>
          <a:blip r:embed="rId2"/>
          <a:srcRect/>
          <a:stretch>
            <a:fillRect/>
          </a:stretch>
        </p:blipFill>
        <p:spPr bwMode="auto">
          <a:xfrm>
            <a:off x="359229" y="136526"/>
            <a:ext cx="11332028" cy="6544717"/>
          </a:xfrm>
          <a:prstGeom prst="rect">
            <a:avLst/>
          </a:prstGeom>
          <a:noFill/>
        </p:spPr>
      </p:pic>
    </p:spTree>
    <p:extLst>
      <p:ext uri="{BB962C8B-B14F-4D97-AF65-F5344CB8AC3E}">
        <p14:creationId xmlns:p14="http://schemas.microsoft.com/office/powerpoint/2010/main" val="766759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esktop\images.jpg"/>
          <p:cNvPicPr>
            <a:picLocks noChangeAspect="1" noChangeArrowheads="1"/>
          </p:cNvPicPr>
          <p:nvPr/>
        </p:nvPicPr>
        <p:blipFill>
          <a:blip r:embed="rId2"/>
          <a:srcRect/>
          <a:stretch>
            <a:fillRect/>
          </a:stretch>
        </p:blipFill>
        <p:spPr bwMode="auto">
          <a:xfrm>
            <a:off x="408214" y="2237014"/>
            <a:ext cx="5471762" cy="4648370"/>
          </a:xfrm>
          <a:prstGeom prst="rect">
            <a:avLst/>
          </a:prstGeom>
          <a:noFill/>
        </p:spPr>
      </p:pic>
      <p:sp>
        <p:nvSpPr>
          <p:cNvPr id="2" name="Date Placeholder 1">
            <a:extLst>
              <a:ext uri="{FF2B5EF4-FFF2-40B4-BE49-F238E27FC236}">
                <a16:creationId xmlns:a16="http://schemas.microsoft.com/office/drawing/2014/main" id="{8B96FEED-30D8-41B0-8629-6F7F7CC6B7AD}"/>
              </a:ext>
            </a:extLst>
          </p:cNvPr>
          <p:cNvSpPr>
            <a:spLocks noGrp="1"/>
          </p:cNvSpPr>
          <p:nvPr>
            <p:ph type="dt" sz="half" idx="10"/>
          </p:nvPr>
        </p:nvSpPr>
        <p:spPr/>
        <p:txBody>
          <a:bodyPr/>
          <a:lstStyle/>
          <a:p>
            <a:fld id="{E1D37AE6-85BA-4FC0-90A9-B0F02E01F438}" type="datetime1">
              <a:rPr lang="en-US" smtClean="0"/>
              <a:t>2022-12-03</a:t>
            </a:fld>
            <a:endParaRPr lang="ar-IQ"/>
          </a:p>
        </p:txBody>
      </p:sp>
      <p:sp>
        <p:nvSpPr>
          <p:cNvPr id="3" name="Slide Number Placeholder 2">
            <a:extLst>
              <a:ext uri="{FF2B5EF4-FFF2-40B4-BE49-F238E27FC236}">
                <a16:creationId xmlns:a16="http://schemas.microsoft.com/office/drawing/2014/main" id="{C7263E70-F816-43F5-A79C-2DC006843C45}"/>
              </a:ext>
            </a:extLst>
          </p:cNvPr>
          <p:cNvSpPr>
            <a:spLocks noGrp="1"/>
          </p:cNvSpPr>
          <p:nvPr>
            <p:ph type="sldNum" sz="quarter" idx="12"/>
          </p:nvPr>
        </p:nvSpPr>
        <p:spPr/>
        <p:txBody>
          <a:bodyPr/>
          <a:lstStyle/>
          <a:p>
            <a:fld id="{05F24540-10DE-4C85-8B80-76D0B3FC05C4}" type="slidenum">
              <a:rPr lang="ar-IQ" smtClean="0"/>
              <a:pPr/>
              <a:t>11</a:t>
            </a:fld>
            <a:endParaRPr lang="ar-IQ"/>
          </a:p>
        </p:txBody>
      </p:sp>
      <p:sp>
        <p:nvSpPr>
          <p:cNvPr id="6" name="TextBox 5">
            <a:extLst>
              <a:ext uri="{FF2B5EF4-FFF2-40B4-BE49-F238E27FC236}">
                <a16:creationId xmlns:a16="http://schemas.microsoft.com/office/drawing/2014/main" id="{E56DDCF2-ED78-4098-B210-15AA18C190BA}"/>
              </a:ext>
            </a:extLst>
          </p:cNvPr>
          <p:cNvSpPr txBox="1"/>
          <p:nvPr/>
        </p:nvSpPr>
        <p:spPr>
          <a:xfrm>
            <a:off x="408214" y="188640"/>
            <a:ext cx="11478986" cy="1815882"/>
          </a:xfrm>
          <a:prstGeom prst="rect">
            <a:avLst/>
          </a:prstGeom>
          <a:noFill/>
        </p:spPr>
        <p:txBody>
          <a:bodyPr wrap="square">
            <a:spAutoFit/>
          </a:bodyPr>
          <a:lstStyle/>
          <a:p>
            <a:pPr algn="just" rtl="0"/>
            <a:r>
              <a:rPr lang="en-US" sz="2800" b="1" dirty="0">
                <a:latin typeface="Maiandra GD" panose="020E0502030308020204" pitchFamily="34" charset="0"/>
              </a:rPr>
              <a:t>Measles</a:t>
            </a:r>
            <a:r>
              <a:rPr lang="en-US" sz="2800" dirty="0">
                <a:latin typeface="Maiandra GD" panose="020E0502030308020204" pitchFamily="34" charset="0"/>
              </a:rPr>
              <a:t>: Is a highly contagious infectious disease caused by </a:t>
            </a:r>
            <a:r>
              <a:rPr lang="en-US" sz="2800" b="1" dirty="0">
                <a:latin typeface="Maiandra GD" panose="020E0502030308020204" pitchFamily="34" charset="0"/>
              </a:rPr>
              <a:t>measles virus</a:t>
            </a:r>
            <a:r>
              <a:rPr lang="en-US" sz="2800" dirty="0">
                <a:latin typeface="Maiandra GD" panose="020E0502030308020204" pitchFamily="34" charset="0"/>
              </a:rPr>
              <a:t>. Symptoms usually develop 10–12 days after exposure to an infected person and last 7–10 days. Initial symptoms typically include </a:t>
            </a:r>
            <a:r>
              <a:rPr lang="en-US" sz="2800" b="1" dirty="0">
                <a:latin typeface="Maiandra GD" panose="020E0502030308020204" pitchFamily="34" charset="0"/>
              </a:rPr>
              <a:t>fever,</a:t>
            </a:r>
            <a:r>
              <a:rPr lang="en-US" sz="2800" dirty="0">
                <a:latin typeface="Maiandra GD" panose="020E0502030308020204" pitchFamily="34" charset="0"/>
              </a:rPr>
              <a:t> often greater than </a:t>
            </a:r>
            <a:r>
              <a:rPr lang="en-US" sz="2800" b="1" dirty="0">
                <a:latin typeface="Maiandra GD" panose="020E0502030308020204" pitchFamily="34" charset="0"/>
              </a:rPr>
              <a:t>40°C</a:t>
            </a:r>
            <a:r>
              <a:rPr lang="en-US" sz="2800" dirty="0">
                <a:latin typeface="Maiandra GD" panose="020E0502030308020204" pitchFamily="34" charset="0"/>
              </a:rPr>
              <a:t>, </a:t>
            </a:r>
            <a:r>
              <a:rPr lang="en-US" sz="2800" b="1" dirty="0">
                <a:latin typeface="Maiandra GD" panose="020E0502030308020204" pitchFamily="34" charset="0"/>
              </a:rPr>
              <a:t>cough, runny nose</a:t>
            </a:r>
            <a:r>
              <a:rPr lang="en-US" sz="2800" dirty="0">
                <a:latin typeface="Maiandra GD" panose="020E0502030308020204" pitchFamily="34" charset="0"/>
              </a:rPr>
              <a:t>, and </a:t>
            </a:r>
            <a:r>
              <a:rPr lang="en-US" sz="2800" b="1" dirty="0">
                <a:latin typeface="Maiandra GD" panose="020E0502030308020204" pitchFamily="34" charset="0"/>
              </a:rPr>
              <a:t>inflamed eyes</a:t>
            </a:r>
            <a:r>
              <a:rPr lang="en-US" sz="2800" dirty="0">
                <a:latin typeface="Maiandra GD" panose="020E0502030308020204" pitchFamily="34" charset="0"/>
              </a:rPr>
              <a:t>.</a:t>
            </a:r>
          </a:p>
        </p:txBody>
      </p:sp>
      <p:pic>
        <p:nvPicPr>
          <p:cNvPr id="3074" name="Picture 2" descr="Measles - Wikipedia">
            <a:extLst>
              <a:ext uri="{FF2B5EF4-FFF2-40B4-BE49-F238E27FC236}">
                <a16:creationId xmlns:a16="http://schemas.microsoft.com/office/drawing/2014/main" id="{76377F97-4149-429F-83AE-B46D3D30F4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9976" y="2237014"/>
            <a:ext cx="5903810" cy="46483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4A6B04-03D9-41D7-9514-9D5279EB4E1D}"/>
              </a:ext>
            </a:extLst>
          </p:cNvPr>
          <p:cNvSpPr>
            <a:spLocks noGrp="1"/>
          </p:cNvSpPr>
          <p:nvPr>
            <p:ph type="dt" sz="half" idx="10"/>
          </p:nvPr>
        </p:nvSpPr>
        <p:spPr/>
        <p:txBody>
          <a:bodyPr/>
          <a:lstStyle/>
          <a:p>
            <a:fld id="{814E9704-367A-4BC0-AACD-C8AD3DF5D008}" type="datetime1">
              <a:rPr lang="en-US" smtClean="0"/>
              <a:t>2022-12-03</a:t>
            </a:fld>
            <a:endParaRPr lang="ar-IQ"/>
          </a:p>
        </p:txBody>
      </p:sp>
      <p:sp>
        <p:nvSpPr>
          <p:cNvPr id="3" name="Slide Number Placeholder 2">
            <a:extLst>
              <a:ext uri="{FF2B5EF4-FFF2-40B4-BE49-F238E27FC236}">
                <a16:creationId xmlns:a16="http://schemas.microsoft.com/office/drawing/2014/main" id="{B6DC5C27-BB4E-47B2-B35A-6F80F4C319A2}"/>
              </a:ext>
            </a:extLst>
          </p:cNvPr>
          <p:cNvSpPr>
            <a:spLocks noGrp="1"/>
          </p:cNvSpPr>
          <p:nvPr>
            <p:ph type="sldNum" sz="quarter" idx="12"/>
          </p:nvPr>
        </p:nvSpPr>
        <p:spPr/>
        <p:txBody>
          <a:bodyPr/>
          <a:lstStyle/>
          <a:p>
            <a:fld id="{05F24540-10DE-4C85-8B80-76D0B3FC05C4}" type="slidenum">
              <a:rPr lang="ar-IQ" smtClean="0"/>
              <a:pPr/>
              <a:t>12</a:t>
            </a:fld>
            <a:endParaRPr lang="ar-IQ"/>
          </a:p>
        </p:txBody>
      </p:sp>
      <p:pic>
        <p:nvPicPr>
          <p:cNvPr id="2050" name="Picture 2" descr="89,643 Severe Acute Respiratory Syndrome Stock Photos, Pictures &amp;  Royalty-Free Images - iStock">
            <a:extLst>
              <a:ext uri="{FF2B5EF4-FFF2-40B4-BE49-F238E27FC236}">
                <a16:creationId xmlns:a16="http://schemas.microsoft.com/office/drawing/2014/main" id="{D3978A92-8391-423B-9FD3-F741A83BB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3172" y="2539933"/>
            <a:ext cx="4067942" cy="36724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B6E5415-B638-4926-8CE9-E899CECC1307}"/>
              </a:ext>
            </a:extLst>
          </p:cNvPr>
          <p:cNvSpPr txBox="1"/>
          <p:nvPr/>
        </p:nvSpPr>
        <p:spPr>
          <a:xfrm>
            <a:off x="359229" y="284476"/>
            <a:ext cx="11609614" cy="1877437"/>
          </a:xfrm>
          <a:prstGeom prst="rect">
            <a:avLst/>
          </a:prstGeom>
          <a:noFill/>
        </p:spPr>
        <p:txBody>
          <a:bodyPr wrap="square">
            <a:spAutoFit/>
          </a:bodyPr>
          <a:lstStyle/>
          <a:p>
            <a:pPr algn="just" rtl="0"/>
            <a:r>
              <a:rPr lang="en-US" sz="2800" b="1" dirty="0">
                <a:latin typeface="Maiandra GD" panose="020E0502030308020204" pitchFamily="34" charset="0"/>
              </a:rPr>
              <a:t>Severe Acute Respiratory Syndrome (SARS): </a:t>
            </a:r>
            <a:r>
              <a:rPr lang="en-US" sz="2800" dirty="0">
                <a:latin typeface="Maiandra GD" panose="020E0502030308020204" pitchFamily="34" charset="0"/>
              </a:rPr>
              <a:t>Is a viral respiratory disease caused by a SARS, associated </a:t>
            </a:r>
            <a:r>
              <a:rPr lang="en-US" sz="3200" b="1" dirty="0">
                <a:latin typeface="Maiandra GD" panose="020E0502030308020204" pitchFamily="34" charset="0"/>
              </a:rPr>
              <a:t>coronavirus</a:t>
            </a:r>
            <a:r>
              <a:rPr lang="en-US" sz="2800" dirty="0">
                <a:latin typeface="Maiandra GD" panose="020E0502030308020204" pitchFamily="34" charset="0"/>
              </a:rPr>
              <a:t>. It was first identified at the end of February 2003 during an outbreak that emerged in China and spread to four other countries.</a:t>
            </a:r>
          </a:p>
        </p:txBody>
      </p:sp>
    </p:spTree>
    <p:extLst>
      <p:ext uri="{BB962C8B-B14F-4D97-AF65-F5344CB8AC3E}">
        <p14:creationId xmlns:p14="http://schemas.microsoft.com/office/powerpoint/2010/main" val="95892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 y="61877"/>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2800" b="1" dirty="0">
                <a:latin typeface="Maiandra GD" panose="020E0502030308020204" pitchFamily="34" charset="0"/>
              </a:rPr>
              <a:t>4.  Transmission by airborne</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Airborne transmission refers to situations where </a:t>
            </a:r>
            <a:r>
              <a:rPr lang="en-US" sz="2800" b="1" dirty="0">
                <a:latin typeface="Maiandra GD" panose="020E0502030308020204" pitchFamily="34" charset="0"/>
              </a:rPr>
              <a:t>droplet nuclei </a:t>
            </a:r>
            <a:r>
              <a:rPr lang="en-US" sz="2800" dirty="0">
                <a:latin typeface="Maiandra GD" panose="020E0502030308020204" pitchFamily="34" charset="0"/>
              </a:rPr>
              <a:t>(residue from evaporated droplets) or dust particles containing microorganisms can remain suspended in air for long periods of time. These organisms must be capable of </a:t>
            </a:r>
            <a:r>
              <a:rPr lang="en-US" sz="2800" b="1" dirty="0">
                <a:latin typeface="Maiandra GD" panose="020E0502030308020204" pitchFamily="34" charset="0"/>
              </a:rPr>
              <a:t>surviving for long periods of time outside the body </a:t>
            </a:r>
            <a:r>
              <a:rPr lang="en-US" sz="2800" dirty="0">
                <a:latin typeface="Maiandra GD" panose="020E0502030308020204" pitchFamily="34" charset="0"/>
              </a:rPr>
              <a:t>and must be </a:t>
            </a:r>
            <a:r>
              <a:rPr lang="en-US" sz="2800" b="1" dirty="0">
                <a:latin typeface="Maiandra GD" panose="020E0502030308020204" pitchFamily="34" charset="0"/>
              </a:rPr>
              <a:t>resistant to drying</a:t>
            </a:r>
            <a:r>
              <a:rPr lang="en-US" sz="2800" dirty="0">
                <a:latin typeface="Maiandra GD" panose="020E0502030308020204" pitchFamily="34" charset="0"/>
              </a:rPr>
              <a:t>.</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Airborne transmission allows organisms to enter the </a:t>
            </a:r>
            <a:r>
              <a:rPr lang="en-US" sz="2800" b="1" dirty="0">
                <a:latin typeface="Maiandra GD" panose="020E0502030308020204" pitchFamily="34" charset="0"/>
              </a:rPr>
              <a:t>upper and lower respiratory tracts.</a:t>
            </a:r>
            <a:r>
              <a:rPr lang="en-US" sz="2800" dirty="0">
                <a:latin typeface="Maiandra GD" panose="020E0502030308020204" pitchFamily="34" charset="0"/>
              </a:rPr>
              <a:t> Fortunately, only a limited number of diseases are capable of airborne transmission. </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Airborne diseases can be spread via respiratory droplets expelled from the </a:t>
            </a:r>
            <a:r>
              <a:rPr lang="en-US" sz="2800" b="1" dirty="0">
                <a:latin typeface="Maiandra GD" panose="020E0502030308020204" pitchFamily="34" charset="0"/>
              </a:rPr>
              <a:t>mouth and nose</a:t>
            </a:r>
            <a:r>
              <a:rPr lang="en-US" sz="2800" dirty="0">
                <a:latin typeface="Maiandra GD" panose="020E0502030308020204" pitchFamily="34" charset="0"/>
              </a:rPr>
              <a:t>.</a:t>
            </a:r>
          </a:p>
          <a:p>
            <a:pPr algn="just" fontAlgn="base">
              <a:spcBef>
                <a:spcPct val="0"/>
              </a:spcBef>
              <a:spcAft>
                <a:spcPct val="0"/>
              </a:spcAft>
            </a:pPr>
            <a:r>
              <a:rPr lang="en-US" sz="2800" b="1" u="sng" dirty="0">
                <a:solidFill>
                  <a:srgbClr val="FF0000"/>
                </a:solidFill>
                <a:latin typeface="Maiandra GD" panose="020E0502030308020204" pitchFamily="34" charset="0"/>
              </a:rPr>
              <a:t>Examples: </a:t>
            </a:r>
          </a:p>
          <a:p>
            <a:pPr marL="514350" indent="-514350" algn="just" fontAlgn="base">
              <a:spcBef>
                <a:spcPct val="0"/>
              </a:spcBef>
              <a:spcAft>
                <a:spcPct val="0"/>
              </a:spcAft>
              <a:buFont typeface="+mj-lt"/>
              <a:buAutoNum type="arabicPeriod"/>
            </a:pPr>
            <a:r>
              <a:rPr lang="en-US" sz="2400" b="1" dirty="0">
                <a:latin typeface="Maiandra GD" panose="020E0502030308020204" pitchFamily="34" charset="0"/>
              </a:rPr>
              <a:t>Chickenpox,</a:t>
            </a:r>
          </a:p>
          <a:p>
            <a:pPr marL="514350" indent="-514350" algn="just" fontAlgn="base">
              <a:spcBef>
                <a:spcPct val="0"/>
              </a:spcBef>
              <a:spcAft>
                <a:spcPct val="0"/>
              </a:spcAft>
              <a:buFont typeface="+mj-lt"/>
              <a:buAutoNum type="arabicPeriod"/>
            </a:pPr>
            <a:r>
              <a:rPr lang="en-US" sz="2400" b="1" dirty="0">
                <a:latin typeface="Maiandra GD" panose="020E0502030308020204" pitchFamily="34" charset="0"/>
              </a:rPr>
              <a:t>Common cold,</a:t>
            </a:r>
          </a:p>
          <a:p>
            <a:pPr marL="514350" indent="-514350" algn="just" fontAlgn="base">
              <a:spcBef>
                <a:spcPct val="0"/>
              </a:spcBef>
              <a:spcAft>
                <a:spcPct val="0"/>
              </a:spcAft>
              <a:buFont typeface="+mj-lt"/>
              <a:buAutoNum type="arabicPeriod"/>
            </a:pPr>
            <a:r>
              <a:rPr lang="en-US" sz="2400" b="1" dirty="0">
                <a:latin typeface="Maiandra GD" panose="020E0502030308020204" pitchFamily="34" charset="0"/>
              </a:rPr>
              <a:t>COVID-19,</a:t>
            </a:r>
          </a:p>
          <a:p>
            <a:pPr marL="514350" indent="-514350" algn="just" fontAlgn="base">
              <a:spcBef>
                <a:spcPct val="0"/>
              </a:spcBef>
              <a:spcAft>
                <a:spcPct val="0"/>
              </a:spcAft>
              <a:buFont typeface="+mj-lt"/>
              <a:buAutoNum type="arabicPeriod"/>
            </a:pPr>
            <a:r>
              <a:rPr lang="en-US" sz="2400" b="1" dirty="0">
                <a:latin typeface="Maiandra GD" panose="020E0502030308020204" pitchFamily="34" charset="0"/>
              </a:rPr>
              <a:t>Tuberculosis (TB).</a:t>
            </a:r>
          </a:p>
        </p:txBody>
      </p:sp>
      <p:sp>
        <p:nvSpPr>
          <p:cNvPr id="3" name="Date Placeholder 2">
            <a:extLst>
              <a:ext uri="{FF2B5EF4-FFF2-40B4-BE49-F238E27FC236}">
                <a16:creationId xmlns:a16="http://schemas.microsoft.com/office/drawing/2014/main" id="{84B32EE2-17A1-4C47-AF90-3A3C0A1C51CD}"/>
              </a:ext>
            </a:extLst>
          </p:cNvPr>
          <p:cNvSpPr>
            <a:spLocks noGrp="1"/>
          </p:cNvSpPr>
          <p:nvPr>
            <p:ph type="dt" sz="half" idx="10"/>
          </p:nvPr>
        </p:nvSpPr>
        <p:spPr/>
        <p:txBody>
          <a:bodyPr/>
          <a:lstStyle/>
          <a:p>
            <a:fld id="{3E665497-D1E7-41D3-A6C7-2184D454778B}" type="datetime1">
              <a:rPr lang="en-US" smtClean="0"/>
              <a:t>2022-12-03</a:t>
            </a:fld>
            <a:endParaRPr lang="ar-IQ" dirty="0"/>
          </a:p>
        </p:txBody>
      </p:sp>
      <p:sp>
        <p:nvSpPr>
          <p:cNvPr id="4" name="Slide Number Placeholder 3">
            <a:extLst>
              <a:ext uri="{FF2B5EF4-FFF2-40B4-BE49-F238E27FC236}">
                <a16:creationId xmlns:a16="http://schemas.microsoft.com/office/drawing/2014/main" id="{B9F815D6-FEC3-41DD-8FC0-1BFFBCCC94CD}"/>
              </a:ext>
            </a:extLst>
          </p:cNvPr>
          <p:cNvSpPr>
            <a:spLocks noGrp="1"/>
          </p:cNvSpPr>
          <p:nvPr>
            <p:ph type="sldNum" sz="quarter" idx="12"/>
          </p:nvPr>
        </p:nvSpPr>
        <p:spPr/>
        <p:txBody>
          <a:bodyPr/>
          <a:lstStyle/>
          <a:p>
            <a:fld id="{05F24540-10DE-4C85-8B80-76D0B3FC05C4}" type="slidenum">
              <a:rPr lang="ar-IQ" smtClean="0"/>
              <a:pPr/>
              <a:t>13</a:t>
            </a:fld>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descr="https://upload.wikimedia.org/wikipedia/commons/thumb/7/77/Sneeze.JPG/220px-Sneeze.JPG">
            <a:hlinkClick r:id="rId2"/>
          </p:cNvPr>
          <p:cNvPicPr>
            <a:picLocks noChangeAspect="1" noChangeArrowheads="1"/>
          </p:cNvPicPr>
          <p:nvPr/>
        </p:nvPicPr>
        <p:blipFill>
          <a:blip r:embed="rId3"/>
          <a:srcRect/>
          <a:stretch>
            <a:fillRect/>
          </a:stretch>
        </p:blipFill>
        <p:spPr bwMode="auto">
          <a:xfrm>
            <a:off x="261257" y="0"/>
            <a:ext cx="11609614" cy="6858000"/>
          </a:xfrm>
          <a:prstGeom prst="rect">
            <a:avLst/>
          </a:prstGeom>
          <a:noFill/>
        </p:spPr>
      </p:pic>
      <p:sp>
        <p:nvSpPr>
          <p:cNvPr id="2" name="Date Placeholder 1">
            <a:extLst>
              <a:ext uri="{FF2B5EF4-FFF2-40B4-BE49-F238E27FC236}">
                <a16:creationId xmlns:a16="http://schemas.microsoft.com/office/drawing/2014/main" id="{E917FBAF-804A-4B85-BCA1-7644CFB4F7F1}"/>
              </a:ext>
            </a:extLst>
          </p:cNvPr>
          <p:cNvSpPr>
            <a:spLocks noGrp="1"/>
          </p:cNvSpPr>
          <p:nvPr>
            <p:ph type="dt" sz="half" idx="10"/>
          </p:nvPr>
        </p:nvSpPr>
        <p:spPr/>
        <p:txBody>
          <a:bodyPr/>
          <a:lstStyle/>
          <a:p>
            <a:fld id="{D75E6806-AA4A-4547-9392-C0297B5245AF}" type="datetime1">
              <a:rPr lang="en-US" smtClean="0"/>
              <a:t>2022-12-03</a:t>
            </a:fld>
            <a:endParaRPr lang="ar-IQ"/>
          </a:p>
        </p:txBody>
      </p:sp>
      <p:sp>
        <p:nvSpPr>
          <p:cNvPr id="3" name="Slide Number Placeholder 2">
            <a:extLst>
              <a:ext uri="{FF2B5EF4-FFF2-40B4-BE49-F238E27FC236}">
                <a16:creationId xmlns:a16="http://schemas.microsoft.com/office/drawing/2014/main" id="{EE70E3DD-0BFC-4E6C-95A6-6190F0FCDBB4}"/>
              </a:ext>
            </a:extLst>
          </p:cNvPr>
          <p:cNvSpPr>
            <a:spLocks noGrp="1"/>
          </p:cNvSpPr>
          <p:nvPr>
            <p:ph type="sldNum" sz="quarter" idx="12"/>
          </p:nvPr>
        </p:nvSpPr>
        <p:spPr/>
        <p:txBody>
          <a:bodyPr/>
          <a:lstStyle/>
          <a:p>
            <a:fld id="{05F24540-10DE-4C85-8B80-76D0B3FC05C4}" type="slidenum">
              <a:rPr lang="ar-IQ" smtClean="0"/>
              <a:pPr/>
              <a:t>14</a:t>
            </a:fld>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847DD-7FC9-4148-AF45-9B47D129A510}"/>
              </a:ext>
            </a:extLst>
          </p:cNvPr>
          <p:cNvSpPr>
            <a:spLocks noGrp="1"/>
          </p:cNvSpPr>
          <p:nvPr>
            <p:ph type="dt" sz="half" idx="10"/>
          </p:nvPr>
        </p:nvSpPr>
        <p:spPr/>
        <p:txBody>
          <a:bodyPr/>
          <a:lstStyle/>
          <a:p>
            <a:fld id="{56AF39AE-525A-4A09-B0F2-DC3221621E74}" type="datetime1">
              <a:rPr lang="en-US" smtClean="0"/>
              <a:t>2022-12-03</a:t>
            </a:fld>
            <a:endParaRPr lang="ar-IQ"/>
          </a:p>
        </p:txBody>
      </p:sp>
      <p:sp>
        <p:nvSpPr>
          <p:cNvPr id="3" name="Slide Number Placeholder 2">
            <a:extLst>
              <a:ext uri="{FF2B5EF4-FFF2-40B4-BE49-F238E27FC236}">
                <a16:creationId xmlns:a16="http://schemas.microsoft.com/office/drawing/2014/main" id="{61655886-E7F4-493C-A04C-CE3F40E93F3E}"/>
              </a:ext>
            </a:extLst>
          </p:cNvPr>
          <p:cNvSpPr>
            <a:spLocks noGrp="1"/>
          </p:cNvSpPr>
          <p:nvPr>
            <p:ph type="sldNum" sz="quarter" idx="12"/>
          </p:nvPr>
        </p:nvSpPr>
        <p:spPr/>
        <p:txBody>
          <a:bodyPr/>
          <a:lstStyle/>
          <a:p>
            <a:fld id="{05F24540-10DE-4C85-8B80-76D0B3FC05C4}" type="slidenum">
              <a:rPr lang="ar-IQ" smtClean="0"/>
              <a:pPr/>
              <a:t>15</a:t>
            </a:fld>
            <a:endParaRPr lang="ar-IQ"/>
          </a:p>
        </p:txBody>
      </p:sp>
      <p:pic>
        <p:nvPicPr>
          <p:cNvPr id="5122" name="Picture 2" descr="Supercharged Tuberculosis, Made in India - Scientific American">
            <a:extLst>
              <a:ext uri="{FF2B5EF4-FFF2-40B4-BE49-F238E27FC236}">
                <a16:creationId xmlns:a16="http://schemas.microsoft.com/office/drawing/2014/main" id="{01BBC7B6-6B5A-41B4-8F9D-8D9D7932DB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614" y="2041072"/>
            <a:ext cx="5916387" cy="481692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49F3334-BFB0-4A1F-BA1E-39F9E9DF21B3}"/>
              </a:ext>
            </a:extLst>
          </p:cNvPr>
          <p:cNvSpPr txBox="1"/>
          <p:nvPr/>
        </p:nvSpPr>
        <p:spPr>
          <a:xfrm>
            <a:off x="179614" y="44625"/>
            <a:ext cx="11789229" cy="1815882"/>
          </a:xfrm>
          <a:prstGeom prst="rect">
            <a:avLst/>
          </a:prstGeom>
          <a:noFill/>
        </p:spPr>
        <p:txBody>
          <a:bodyPr wrap="square">
            <a:spAutoFit/>
          </a:bodyPr>
          <a:lstStyle/>
          <a:p>
            <a:pPr algn="just" rtl="0"/>
            <a:r>
              <a:rPr lang="en-US" sz="2800" b="1" dirty="0">
                <a:latin typeface="Maiandra GD" panose="020E0502030308020204" pitchFamily="34" charset="0"/>
              </a:rPr>
              <a:t>Tuberculosis (TB): </a:t>
            </a:r>
            <a:r>
              <a:rPr lang="en-US" sz="2800" dirty="0">
                <a:latin typeface="Maiandra GD" panose="020E0502030308020204" pitchFamily="34" charset="0"/>
              </a:rPr>
              <a:t>Is a </a:t>
            </a:r>
            <a:r>
              <a:rPr lang="en-US" sz="2800" b="1" dirty="0">
                <a:latin typeface="Maiandra GD" panose="020E0502030308020204" pitchFamily="34" charset="0"/>
              </a:rPr>
              <a:t>bacterial infection </a:t>
            </a:r>
            <a:r>
              <a:rPr lang="en-US" sz="2800" dirty="0">
                <a:latin typeface="Maiandra GD" panose="020E0502030308020204" pitchFamily="34" charset="0"/>
              </a:rPr>
              <a:t>spread through inhaling </a:t>
            </a:r>
            <a:r>
              <a:rPr lang="en-US" sz="2800" b="1" dirty="0">
                <a:latin typeface="Maiandra GD" panose="020E0502030308020204" pitchFamily="34" charset="0"/>
              </a:rPr>
              <a:t>tiny droplets </a:t>
            </a:r>
            <a:r>
              <a:rPr lang="en-US" sz="2800" dirty="0">
                <a:latin typeface="Maiandra GD" panose="020E0502030308020204" pitchFamily="34" charset="0"/>
              </a:rPr>
              <a:t>from the </a:t>
            </a:r>
            <a:r>
              <a:rPr lang="en-US" sz="2800" b="1" dirty="0">
                <a:latin typeface="Maiandra GD" panose="020E0502030308020204" pitchFamily="34" charset="0"/>
              </a:rPr>
              <a:t>coughs or sneezes of an infected person</a:t>
            </a:r>
            <a:r>
              <a:rPr lang="en-US" sz="2800" dirty="0">
                <a:latin typeface="Maiandra GD" panose="020E0502030308020204" pitchFamily="34" charset="0"/>
              </a:rPr>
              <a:t>. It mainly affects the </a:t>
            </a:r>
            <a:r>
              <a:rPr lang="en-US" sz="2800" b="1" dirty="0">
                <a:latin typeface="Maiandra GD" panose="020E0502030308020204" pitchFamily="34" charset="0"/>
              </a:rPr>
              <a:t>lungs</a:t>
            </a:r>
            <a:r>
              <a:rPr lang="en-US" sz="2800" dirty="0">
                <a:latin typeface="Maiandra GD" panose="020E0502030308020204" pitchFamily="34" charset="0"/>
              </a:rPr>
              <a:t>, but it can affect any part of the body, including the tummy (abdomen), glands, bones and nervous system.</a:t>
            </a:r>
          </a:p>
        </p:txBody>
      </p:sp>
      <p:pic>
        <p:nvPicPr>
          <p:cNvPr id="5124" name="Picture 4" descr="Fibrous-cavernous pulmonary tuberculosis and close-up of Mycobacterium  tuberculosis bacteria. — anatomical, science - Stock Photo | #206969876">
            <a:extLst>
              <a:ext uri="{FF2B5EF4-FFF2-40B4-BE49-F238E27FC236}">
                <a16:creationId xmlns:a16="http://schemas.microsoft.com/office/drawing/2014/main" id="{9D4674C2-D175-434F-B7F2-65031C5AF7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2041072"/>
            <a:ext cx="5872842" cy="4816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15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163289" y="173415"/>
            <a:ext cx="11740243"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3200" b="1" dirty="0">
                <a:latin typeface="Maiandra GD" panose="020E0502030308020204" pitchFamily="34" charset="0"/>
              </a:rPr>
              <a:t>5.  Transmission by fecal-oral</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Fecal-oral transmission is usually associated with organisms that infect the </a:t>
            </a:r>
            <a:r>
              <a:rPr lang="en-US" sz="2800" b="1" dirty="0">
                <a:latin typeface="Maiandra GD" panose="020E0502030308020204" pitchFamily="34" charset="0"/>
              </a:rPr>
              <a:t>digestive system</a:t>
            </a:r>
            <a:r>
              <a:rPr lang="en-US" sz="2800" dirty="0">
                <a:latin typeface="Maiandra GD" panose="020E0502030308020204" pitchFamily="34" charset="0"/>
              </a:rPr>
              <a:t>. Microorganisms enter the body through </a:t>
            </a:r>
            <a:r>
              <a:rPr lang="en-US" sz="2800" b="1" dirty="0">
                <a:latin typeface="Maiandra GD" panose="020E0502030308020204" pitchFamily="34" charset="0"/>
              </a:rPr>
              <a:t>ingestion of contaminated food and water.</a:t>
            </a:r>
            <a:r>
              <a:rPr lang="en-US" sz="2800" dirty="0">
                <a:latin typeface="Maiandra GD" panose="020E0502030308020204" pitchFamily="34" charset="0"/>
              </a:rPr>
              <a:t> Inside the digestive system (usually </a:t>
            </a:r>
            <a:r>
              <a:rPr lang="en-US" sz="2800" b="1" dirty="0">
                <a:latin typeface="Maiandra GD" panose="020E0502030308020204" pitchFamily="34" charset="0"/>
              </a:rPr>
              <a:t>within the intestines</a:t>
            </a:r>
            <a:r>
              <a:rPr lang="en-US" sz="2800" dirty="0">
                <a:latin typeface="Maiandra GD" panose="020E0502030308020204" pitchFamily="34" charset="0"/>
              </a:rPr>
              <a:t>) these microorganisms </a:t>
            </a:r>
            <a:r>
              <a:rPr lang="en-US" sz="2800" b="1" dirty="0">
                <a:latin typeface="Maiandra GD" panose="020E0502030308020204" pitchFamily="34" charset="0"/>
              </a:rPr>
              <a:t>multiply </a:t>
            </a:r>
            <a:r>
              <a:rPr lang="en-US" sz="2800" dirty="0">
                <a:latin typeface="Maiandra GD" panose="020E0502030308020204" pitchFamily="34" charset="0"/>
              </a:rPr>
              <a:t>and are shed from the body in feces.</a:t>
            </a:r>
          </a:p>
          <a:p>
            <a:pPr marL="457200" indent="-457200" algn="just">
              <a:buFont typeface="Arial" panose="020B0604020202020204" pitchFamily="34" charset="0"/>
              <a:buChar char="•"/>
            </a:pPr>
            <a:r>
              <a:rPr lang="en-US" sz="2800" dirty="0">
                <a:latin typeface="Maiandra GD" panose="020E0502030308020204" pitchFamily="34" charset="0"/>
              </a:rPr>
              <a:t>Fish and shellfish that swim in </a:t>
            </a:r>
            <a:r>
              <a:rPr lang="en-US" sz="2800" b="1" dirty="0">
                <a:latin typeface="Maiandra GD" panose="020E0502030308020204" pitchFamily="34" charset="0"/>
              </a:rPr>
              <a:t>contaminated water </a:t>
            </a:r>
            <a:r>
              <a:rPr lang="en-US" sz="2800" dirty="0">
                <a:latin typeface="Maiandra GD" panose="020E0502030308020204" pitchFamily="34" charset="0"/>
              </a:rPr>
              <a:t>may be used as food sources.</a:t>
            </a:r>
          </a:p>
          <a:p>
            <a:pPr marL="457200" indent="-457200" algn="just">
              <a:buFont typeface="Arial" panose="020B0604020202020204" pitchFamily="34" charset="0"/>
              <a:buChar char="•"/>
            </a:pPr>
            <a:r>
              <a:rPr lang="en-US" sz="2800" dirty="0">
                <a:latin typeface="Maiandra GD" panose="020E0502030308020204" pitchFamily="34" charset="0"/>
              </a:rPr>
              <a:t>The germs that cause illness are found in the stool (feces) of an infected person, and are spread to another person. </a:t>
            </a:r>
          </a:p>
        </p:txBody>
      </p:sp>
      <p:sp>
        <p:nvSpPr>
          <p:cNvPr id="3" name="Date Placeholder 2">
            <a:extLst>
              <a:ext uri="{FF2B5EF4-FFF2-40B4-BE49-F238E27FC236}">
                <a16:creationId xmlns:a16="http://schemas.microsoft.com/office/drawing/2014/main" id="{17CF6945-20C9-4463-902C-D161A49A86C0}"/>
              </a:ext>
            </a:extLst>
          </p:cNvPr>
          <p:cNvSpPr>
            <a:spLocks noGrp="1"/>
          </p:cNvSpPr>
          <p:nvPr>
            <p:ph type="dt" sz="half" idx="10"/>
          </p:nvPr>
        </p:nvSpPr>
        <p:spPr/>
        <p:txBody>
          <a:bodyPr/>
          <a:lstStyle/>
          <a:p>
            <a:fld id="{F4851FFB-DB15-4462-A9F8-93A6EFD3EC69}" type="datetime1">
              <a:rPr lang="en-US" smtClean="0"/>
              <a:t>2022-12-03</a:t>
            </a:fld>
            <a:endParaRPr lang="ar-IQ"/>
          </a:p>
        </p:txBody>
      </p:sp>
      <p:sp>
        <p:nvSpPr>
          <p:cNvPr id="4" name="Slide Number Placeholder 3">
            <a:extLst>
              <a:ext uri="{FF2B5EF4-FFF2-40B4-BE49-F238E27FC236}">
                <a16:creationId xmlns:a16="http://schemas.microsoft.com/office/drawing/2014/main" id="{93C04D82-0C9A-437F-A5B1-5036BA990A8E}"/>
              </a:ext>
            </a:extLst>
          </p:cNvPr>
          <p:cNvSpPr>
            <a:spLocks noGrp="1"/>
          </p:cNvSpPr>
          <p:nvPr>
            <p:ph type="sldNum" sz="quarter" idx="12"/>
          </p:nvPr>
        </p:nvSpPr>
        <p:spPr/>
        <p:txBody>
          <a:bodyPr/>
          <a:lstStyle/>
          <a:p>
            <a:fld id="{05F24540-10DE-4C85-8B80-76D0B3FC05C4}" type="slidenum">
              <a:rPr lang="ar-IQ" smtClean="0"/>
              <a:pPr/>
              <a:t>16</a:t>
            </a:fld>
            <a:endParaRPr lang="ar-IQ"/>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7ABD1E-289C-4DA4-AC15-CC429425AEF5}"/>
              </a:ext>
            </a:extLst>
          </p:cNvPr>
          <p:cNvSpPr>
            <a:spLocks noGrp="1"/>
          </p:cNvSpPr>
          <p:nvPr>
            <p:ph type="dt" sz="half" idx="10"/>
          </p:nvPr>
        </p:nvSpPr>
        <p:spPr/>
        <p:txBody>
          <a:bodyPr/>
          <a:lstStyle/>
          <a:p>
            <a:fld id="{683A0D96-04BB-4571-A108-B4D8C71F7630}" type="datetime1">
              <a:rPr lang="en-US" smtClean="0"/>
              <a:t>2022-12-03</a:t>
            </a:fld>
            <a:endParaRPr lang="ar-IQ"/>
          </a:p>
        </p:txBody>
      </p:sp>
      <p:sp>
        <p:nvSpPr>
          <p:cNvPr id="3" name="Slide Number Placeholder 2">
            <a:extLst>
              <a:ext uri="{FF2B5EF4-FFF2-40B4-BE49-F238E27FC236}">
                <a16:creationId xmlns:a16="http://schemas.microsoft.com/office/drawing/2014/main" id="{5DB54D0D-4A26-40F3-ABEB-699DE59F3967}"/>
              </a:ext>
            </a:extLst>
          </p:cNvPr>
          <p:cNvSpPr>
            <a:spLocks noGrp="1"/>
          </p:cNvSpPr>
          <p:nvPr>
            <p:ph type="sldNum" sz="quarter" idx="12"/>
          </p:nvPr>
        </p:nvSpPr>
        <p:spPr/>
        <p:txBody>
          <a:bodyPr/>
          <a:lstStyle/>
          <a:p>
            <a:fld id="{05F24540-10DE-4C85-8B80-76D0B3FC05C4}" type="slidenum">
              <a:rPr lang="ar-IQ" smtClean="0"/>
              <a:pPr/>
              <a:t>17</a:t>
            </a:fld>
            <a:endParaRPr lang="ar-IQ"/>
          </a:p>
        </p:txBody>
      </p:sp>
      <p:sp>
        <p:nvSpPr>
          <p:cNvPr id="5" name="TextBox 4">
            <a:extLst>
              <a:ext uri="{FF2B5EF4-FFF2-40B4-BE49-F238E27FC236}">
                <a16:creationId xmlns:a16="http://schemas.microsoft.com/office/drawing/2014/main" id="{0462AD7C-3078-44DD-BA26-8B2294F0918A}"/>
              </a:ext>
            </a:extLst>
          </p:cNvPr>
          <p:cNvSpPr txBox="1"/>
          <p:nvPr/>
        </p:nvSpPr>
        <p:spPr>
          <a:xfrm>
            <a:off x="81639" y="235669"/>
            <a:ext cx="11963399" cy="3770263"/>
          </a:xfrm>
          <a:prstGeom prst="rect">
            <a:avLst/>
          </a:prstGeom>
          <a:noFill/>
        </p:spPr>
        <p:txBody>
          <a:bodyPr wrap="square">
            <a:spAutoFit/>
          </a:bodyPr>
          <a:lstStyle/>
          <a:p>
            <a:pPr algn="just" rtl="0"/>
            <a:r>
              <a:rPr lang="en-US" sz="3200" dirty="0">
                <a:solidFill>
                  <a:srgbClr val="FF0000"/>
                </a:solidFill>
                <a:latin typeface="Maiandra GD" panose="020E0502030308020204" pitchFamily="34" charset="0"/>
              </a:rPr>
              <a:t>Fecal-oral transmission can be reduced by:</a:t>
            </a:r>
          </a:p>
          <a:p>
            <a:pPr algn="just" rtl="0"/>
            <a:endParaRPr lang="en-US" sz="1100" b="1" dirty="0"/>
          </a:p>
          <a:p>
            <a:pPr indent="-514350" algn="just">
              <a:buFont typeface="+mj-lt"/>
              <a:buAutoNum type="arabicParenR"/>
            </a:pPr>
            <a:r>
              <a:rPr lang="en-US" sz="2800" dirty="0">
                <a:latin typeface="Maiandra GD" panose="020E0502030308020204" pitchFamily="34" charset="0"/>
              </a:rPr>
              <a:t>Proper storage of food at proper temperatures.</a:t>
            </a:r>
          </a:p>
          <a:p>
            <a:pPr indent="-514350" algn="just">
              <a:buFont typeface="+mj-lt"/>
              <a:buAutoNum type="arabicParenR"/>
            </a:pPr>
            <a:r>
              <a:rPr lang="en-US" sz="2800" dirty="0">
                <a:latin typeface="Maiandra GD" panose="020E0502030308020204" pitchFamily="34" charset="0"/>
              </a:rPr>
              <a:t>Thorough cooking of food.</a:t>
            </a:r>
          </a:p>
          <a:p>
            <a:pPr indent="-514350" algn="just">
              <a:buFont typeface="+mj-lt"/>
              <a:buAutoNum type="arabicParenR"/>
            </a:pPr>
            <a:r>
              <a:rPr lang="en-US" sz="2800" dirty="0">
                <a:latin typeface="Maiandra GD" panose="020E0502030308020204" pitchFamily="34" charset="0"/>
              </a:rPr>
              <a:t>Frequent and thorough handwashing, especially after washroom use.</a:t>
            </a:r>
          </a:p>
          <a:p>
            <a:pPr indent="-514350" algn="just">
              <a:buFont typeface="+mj-lt"/>
              <a:buAutoNum type="arabicParenR"/>
            </a:pPr>
            <a:r>
              <a:rPr lang="en-US" sz="2800" dirty="0">
                <a:latin typeface="Maiandra GD" panose="020E0502030308020204" pitchFamily="34" charset="0"/>
              </a:rPr>
              <a:t>Adequate sewage treatment and water filtration/chlorination systems.</a:t>
            </a:r>
          </a:p>
          <a:p>
            <a:pPr indent="-514350" algn="just">
              <a:buFont typeface="+mj-lt"/>
              <a:buAutoNum type="arabicParenR"/>
            </a:pPr>
            <a:r>
              <a:rPr lang="en-US" sz="2800" dirty="0">
                <a:latin typeface="Maiandra GD" panose="020E0502030308020204" pitchFamily="34" charset="0"/>
              </a:rPr>
              <a:t>Disinfection of frequent touch surfaces to prevent indirect contact transmission</a:t>
            </a:r>
          </a:p>
          <a:p>
            <a:pPr indent="-514350" algn="just">
              <a:buFont typeface="+mj-lt"/>
              <a:buAutoNum type="arabicParenR"/>
            </a:pPr>
            <a:r>
              <a:rPr lang="en-US" sz="2800" dirty="0">
                <a:latin typeface="Maiandra GD" panose="020E0502030308020204" pitchFamily="34" charset="0"/>
              </a:rPr>
              <a:t>Increased public awareness of proper hygiene and food handling.</a:t>
            </a:r>
          </a:p>
        </p:txBody>
      </p:sp>
    </p:spTree>
    <p:extLst>
      <p:ext uri="{BB962C8B-B14F-4D97-AF65-F5344CB8AC3E}">
        <p14:creationId xmlns:p14="http://schemas.microsoft.com/office/powerpoint/2010/main" val="2423045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26571" y="226425"/>
            <a:ext cx="11560629"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3200" b="1" dirty="0">
                <a:latin typeface="Maiandra GD" panose="020E0502030308020204" pitchFamily="34" charset="0"/>
              </a:rPr>
              <a:t>6.  Transmission by vector-borne</a:t>
            </a:r>
          </a:p>
          <a:p>
            <a:pPr marL="571500" indent="-5715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Vectors are </a:t>
            </a:r>
            <a:r>
              <a:rPr lang="en-US" sz="2800" b="1" dirty="0">
                <a:latin typeface="Maiandra GD" panose="020E0502030308020204" pitchFamily="34" charset="0"/>
              </a:rPr>
              <a:t>animals</a:t>
            </a:r>
            <a:r>
              <a:rPr lang="en-US" sz="2800" dirty="0">
                <a:latin typeface="Maiandra GD" panose="020E0502030308020204" pitchFamily="34" charset="0"/>
              </a:rPr>
              <a:t> that are capable of transmitting diseases.</a:t>
            </a:r>
          </a:p>
          <a:p>
            <a:pPr marL="571500" indent="-5715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Examples of vectors are </a:t>
            </a:r>
            <a:r>
              <a:rPr lang="en-US" sz="2800" b="1" dirty="0">
                <a:latin typeface="Maiandra GD" panose="020E0502030308020204" pitchFamily="34" charset="0"/>
              </a:rPr>
              <a:t>flies</a:t>
            </a:r>
            <a:r>
              <a:rPr lang="en-US" sz="2800" dirty="0">
                <a:latin typeface="Maiandra GD" panose="020E0502030308020204" pitchFamily="34" charset="0"/>
              </a:rPr>
              <a:t>, </a:t>
            </a:r>
            <a:r>
              <a:rPr lang="en-US" sz="2800" b="1" dirty="0">
                <a:latin typeface="Maiandra GD" panose="020E0502030308020204" pitchFamily="34" charset="0"/>
              </a:rPr>
              <a:t>mites</a:t>
            </a:r>
            <a:r>
              <a:rPr lang="en-US" sz="2800" dirty="0">
                <a:latin typeface="Maiandra GD" panose="020E0502030308020204" pitchFamily="34" charset="0"/>
              </a:rPr>
              <a:t>, </a:t>
            </a:r>
            <a:r>
              <a:rPr lang="en-US" sz="2800" b="1" dirty="0">
                <a:latin typeface="Maiandra GD" panose="020E0502030308020204" pitchFamily="34" charset="0"/>
              </a:rPr>
              <a:t>fleas, ticks, rats</a:t>
            </a:r>
            <a:r>
              <a:rPr lang="en-US" sz="2800" dirty="0">
                <a:latin typeface="Maiandra GD" panose="020E0502030308020204" pitchFamily="34" charset="0"/>
              </a:rPr>
              <a:t>, and </a:t>
            </a:r>
            <a:r>
              <a:rPr lang="en-US" sz="2800" b="1" dirty="0">
                <a:latin typeface="Maiandra GD" panose="020E0502030308020204" pitchFamily="34" charset="0"/>
              </a:rPr>
              <a:t>dogs</a:t>
            </a:r>
            <a:r>
              <a:rPr lang="en-US" sz="2800" dirty="0">
                <a:latin typeface="Maiandra GD" panose="020E0502030308020204" pitchFamily="34" charset="0"/>
              </a:rPr>
              <a:t>. The most common vector for disease is the </a:t>
            </a:r>
            <a:r>
              <a:rPr lang="en-US" sz="2800" b="1" dirty="0">
                <a:latin typeface="Maiandra GD" panose="020E0502030308020204" pitchFamily="34" charset="0"/>
              </a:rPr>
              <a:t>mosquito.</a:t>
            </a:r>
          </a:p>
          <a:p>
            <a:pPr marL="571500" indent="-5715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Mosquitoes transfer disease through the </a:t>
            </a:r>
            <a:r>
              <a:rPr lang="en-US" sz="2800" b="1" dirty="0">
                <a:latin typeface="Maiandra GD" panose="020E0502030308020204" pitchFamily="34" charset="0"/>
              </a:rPr>
              <a:t>saliva</a:t>
            </a:r>
            <a:r>
              <a:rPr lang="en-US" sz="2800" dirty="0">
                <a:latin typeface="Maiandra GD" panose="020E0502030308020204" pitchFamily="34" charset="0"/>
              </a:rPr>
              <a:t> which comes in contact with their hosts when they are withdrawing blood.</a:t>
            </a:r>
          </a:p>
          <a:p>
            <a:pPr algn="just" fontAlgn="base">
              <a:spcBef>
                <a:spcPct val="0"/>
              </a:spcBef>
              <a:spcAft>
                <a:spcPct val="0"/>
              </a:spcAft>
            </a:pPr>
            <a:r>
              <a:rPr lang="en-US" sz="2800" b="1" u="sng" dirty="0">
                <a:solidFill>
                  <a:srgbClr val="FF0000"/>
                </a:solidFill>
                <a:latin typeface="Maiandra GD" panose="020E0502030308020204" pitchFamily="34" charset="0"/>
              </a:rPr>
              <a:t>Examples:</a:t>
            </a:r>
          </a:p>
          <a:p>
            <a:pPr marL="571500" indent="-5715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Zoonotic Disease: a disease that can be transmitted from animals to people or, more specifically, a disease that normally exists in animals but that can infect humans, such as: Dengue fever, West Nile Virus, Lyme disease, malaria and yellow fever.</a:t>
            </a:r>
          </a:p>
          <a:p>
            <a:pPr marL="571500" indent="-571500" algn="just" fontAlgn="base">
              <a:spcBef>
                <a:spcPct val="0"/>
              </a:spcBef>
              <a:spcAft>
                <a:spcPct val="0"/>
              </a:spcAft>
              <a:buFont typeface="Arial" panose="020B0604020202020204" pitchFamily="34" charset="0"/>
              <a:buChar char="•"/>
            </a:pPr>
            <a:endParaRPr lang="en-US" sz="2800" dirty="0">
              <a:latin typeface="Maiandra GD" panose="020E0502030308020204" pitchFamily="34" charset="0"/>
            </a:endParaRPr>
          </a:p>
        </p:txBody>
      </p:sp>
      <p:sp>
        <p:nvSpPr>
          <p:cNvPr id="3" name="Date Placeholder 2">
            <a:extLst>
              <a:ext uri="{FF2B5EF4-FFF2-40B4-BE49-F238E27FC236}">
                <a16:creationId xmlns:a16="http://schemas.microsoft.com/office/drawing/2014/main" id="{C74B6F4E-C33D-4952-996A-741FDA418C16}"/>
              </a:ext>
            </a:extLst>
          </p:cNvPr>
          <p:cNvSpPr>
            <a:spLocks noGrp="1"/>
          </p:cNvSpPr>
          <p:nvPr>
            <p:ph type="dt" sz="half" idx="10"/>
          </p:nvPr>
        </p:nvSpPr>
        <p:spPr/>
        <p:txBody>
          <a:bodyPr/>
          <a:lstStyle/>
          <a:p>
            <a:fld id="{EB2E498B-9672-4410-92B5-8FF369497DE1}" type="datetime1">
              <a:rPr lang="en-US" smtClean="0"/>
              <a:t>2022-12-03</a:t>
            </a:fld>
            <a:endParaRPr lang="ar-IQ"/>
          </a:p>
        </p:txBody>
      </p:sp>
      <p:sp>
        <p:nvSpPr>
          <p:cNvPr id="4" name="Slide Number Placeholder 3">
            <a:extLst>
              <a:ext uri="{FF2B5EF4-FFF2-40B4-BE49-F238E27FC236}">
                <a16:creationId xmlns:a16="http://schemas.microsoft.com/office/drawing/2014/main" id="{7C77C2EC-D535-420E-9F85-2F841C71F3CE}"/>
              </a:ext>
            </a:extLst>
          </p:cNvPr>
          <p:cNvSpPr>
            <a:spLocks noGrp="1"/>
          </p:cNvSpPr>
          <p:nvPr>
            <p:ph type="sldNum" sz="quarter" idx="12"/>
          </p:nvPr>
        </p:nvSpPr>
        <p:spPr/>
        <p:txBody>
          <a:bodyPr/>
          <a:lstStyle/>
          <a:p>
            <a:fld id="{05F24540-10DE-4C85-8B80-76D0B3FC05C4}" type="slidenum">
              <a:rPr lang="ar-IQ" smtClean="0"/>
              <a:pPr/>
              <a:t>18</a:t>
            </a:fld>
            <a:endParaRPr lang="ar-IQ"/>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نتيجة بحث الصور عن ‪ticks images‬‏"/>
          <p:cNvPicPr>
            <a:picLocks noChangeAspect="1" noChangeArrowheads="1"/>
          </p:cNvPicPr>
          <p:nvPr/>
        </p:nvPicPr>
        <p:blipFill>
          <a:blip r:embed="rId2"/>
          <a:srcRect/>
          <a:stretch>
            <a:fillRect/>
          </a:stretch>
        </p:blipFill>
        <p:spPr bwMode="auto">
          <a:xfrm>
            <a:off x="-1" y="0"/>
            <a:ext cx="5954485" cy="6858000"/>
          </a:xfrm>
          <a:prstGeom prst="rect">
            <a:avLst/>
          </a:prstGeom>
          <a:noFill/>
        </p:spPr>
      </p:pic>
      <p:sp>
        <p:nvSpPr>
          <p:cNvPr id="2" name="Date Placeholder 1">
            <a:extLst>
              <a:ext uri="{FF2B5EF4-FFF2-40B4-BE49-F238E27FC236}">
                <a16:creationId xmlns:a16="http://schemas.microsoft.com/office/drawing/2014/main" id="{C84BADF3-3F64-4B7C-8B3C-CEE1267358E3}"/>
              </a:ext>
            </a:extLst>
          </p:cNvPr>
          <p:cNvSpPr>
            <a:spLocks noGrp="1"/>
          </p:cNvSpPr>
          <p:nvPr>
            <p:ph type="dt" sz="half" idx="10"/>
          </p:nvPr>
        </p:nvSpPr>
        <p:spPr/>
        <p:txBody>
          <a:bodyPr/>
          <a:lstStyle/>
          <a:p>
            <a:fld id="{5C9A52A3-2C54-4E07-9BC0-8F5CA4F8007B}" type="datetime1">
              <a:rPr lang="en-US" smtClean="0"/>
              <a:t>2022-12-03</a:t>
            </a:fld>
            <a:endParaRPr lang="ar-IQ"/>
          </a:p>
        </p:txBody>
      </p:sp>
      <p:sp>
        <p:nvSpPr>
          <p:cNvPr id="3" name="Slide Number Placeholder 2">
            <a:extLst>
              <a:ext uri="{FF2B5EF4-FFF2-40B4-BE49-F238E27FC236}">
                <a16:creationId xmlns:a16="http://schemas.microsoft.com/office/drawing/2014/main" id="{02B12C7E-BEFD-4246-BC5E-E5FA8C00A037}"/>
              </a:ext>
            </a:extLst>
          </p:cNvPr>
          <p:cNvSpPr>
            <a:spLocks noGrp="1"/>
          </p:cNvSpPr>
          <p:nvPr>
            <p:ph type="sldNum" sz="quarter" idx="12"/>
          </p:nvPr>
        </p:nvSpPr>
        <p:spPr/>
        <p:txBody>
          <a:bodyPr/>
          <a:lstStyle/>
          <a:p>
            <a:fld id="{05F24540-10DE-4C85-8B80-76D0B3FC05C4}" type="slidenum">
              <a:rPr lang="ar-IQ" smtClean="0"/>
              <a:pPr/>
              <a:t>19</a:t>
            </a:fld>
            <a:endParaRPr lang="ar-IQ"/>
          </a:p>
        </p:txBody>
      </p:sp>
      <p:pic>
        <p:nvPicPr>
          <p:cNvPr id="5" name="Picture 2" descr="D:\desktop\1.jpg">
            <a:extLst>
              <a:ext uri="{FF2B5EF4-FFF2-40B4-BE49-F238E27FC236}">
                <a16:creationId xmlns:a16="http://schemas.microsoft.com/office/drawing/2014/main" id="{B208D236-AD1B-4A7A-A376-6BEF2ED55CB7}"/>
              </a:ext>
            </a:extLst>
          </p:cNvPr>
          <p:cNvPicPr>
            <a:picLocks noChangeAspect="1" noChangeArrowheads="1"/>
          </p:cNvPicPr>
          <p:nvPr/>
        </p:nvPicPr>
        <p:blipFill>
          <a:blip r:embed="rId3"/>
          <a:srcRect/>
          <a:stretch>
            <a:fillRect/>
          </a:stretch>
        </p:blipFill>
        <p:spPr bwMode="auto">
          <a:xfrm>
            <a:off x="5954484" y="0"/>
            <a:ext cx="6237516"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DC68A-C7E1-4BB1-AEC5-3253CC91586E}"/>
              </a:ext>
            </a:extLst>
          </p:cNvPr>
          <p:cNvSpPr>
            <a:spLocks noGrp="1"/>
          </p:cNvSpPr>
          <p:nvPr>
            <p:ph type="dt" sz="half" idx="10"/>
          </p:nvPr>
        </p:nvSpPr>
        <p:spPr/>
        <p:txBody>
          <a:bodyPr/>
          <a:lstStyle/>
          <a:p>
            <a:fld id="{C73AC731-BE18-4B7C-A7D0-B324B6B8255D}"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7" name="TextBox 6">
            <a:extLst>
              <a:ext uri="{FF2B5EF4-FFF2-40B4-BE49-F238E27FC236}">
                <a16:creationId xmlns:a16="http://schemas.microsoft.com/office/drawing/2014/main" id="{C26C5965-900D-4782-92B8-78E2C8709FE6}"/>
              </a:ext>
            </a:extLst>
          </p:cNvPr>
          <p:cNvSpPr txBox="1"/>
          <p:nvPr/>
        </p:nvSpPr>
        <p:spPr>
          <a:xfrm>
            <a:off x="293918" y="261339"/>
            <a:ext cx="11527969" cy="4739759"/>
          </a:xfrm>
          <a:prstGeom prst="rect">
            <a:avLst/>
          </a:prstGeom>
          <a:noFill/>
        </p:spPr>
        <p:txBody>
          <a:bodyPr wrap="square">
            <a:spAutoFit/>
          </a:bodyPr>
          <a:lstStyle/>
          <a:p>
            <a:pPr algn="just" rtl="0" fontAlgn="base">
              <a:spcBef>
                <a:spcPct val="0"/>
              </a:spcBef>
              <a:spcAft>
                <a:spcPct val="0"/>
              </a:spcAft>
            </a:pPr>
            <a:r>
              <a:rPr lang="en-US" sz="3200" b="1" dirty="0">
                <a:solidFill>
                  <a:srgbClr val="FF0000"/>
                </a:solidFill>
                <a:latin typeface="Maiandra GD" panose="020E0502030308020204" pitchFamily="34" charset="0"/>
              </a:rPr>
              <a:t>Why is it important to know how disease transmission? </a:t>
            </a:r>
          </a:p>
          <a:p>
            <a:pPr algn="just" rtl="0" fontAlgn="base">
              <a:spcBef>
                <a:spcPct val="0"/>
              </a:spcBef>
              <a:spcAft>
                <a:spcPct val="0"/>
              </a:spcAft>
            </a:pPr>
            <a:endParaRPr lang="en-US" sz="1400" b="1" dirty="0">
              <a:solidFill>
                <a:srgbClr val="FF0000"/>
              </a:solidFill>
              <a:latin typeface="Maiandra GD" panose="020E0502030308020204" pitchFamily="34" charset="0"/>
            </a:endParaRPr>
          </a:p>
          <a:p>
            <a:pPr marL="457200" indent="-457200" algn="just">
              <a:buFont typeface="Arial" panose="020B0604020202020204" pitchFamily="34" charset="0"/>
              <a:buChar char="•"/>
            </a:pPr>
            <a:r>
              <a:rPr lang="en-US" sz="2800" b="1" dirty="0">
                <a:latin typeface="Maiandra GD" panose="020E0502030308020204" pitchFamily="34" charset="0"/>
              </a:rPr>
              <a:t>Some germs ( microbes) </a:t>
            </a:r>
            <a:r>
              <a:rPr lang="en-US" sz="2800" dirty="0">
                <a:latin typeface="Maiandra GD" panose="020E0502030308020204" pitchFamily="34" charset="0"/>
              </a:rPr>
              <a:t>are </a:t>
            </a:r>
            <a:r>
              <a:rPr lang="en-US" sz="2800" b="1" dirty="0">
                <a:latin typeface="Maiandra GD" panose="020E0502030308020204" pitchFamily="34" charset="0"/>
              </a:rPr>
              <a:t>helpful</a:t>
            </a:r>
            <a:r>
              <a:rPr lang="en-US" sz="2800" dirty="0">
                <a:latin typeface="Maiandra GD" panose="020E0502030308020204" pitchFamily="34" charset="0"/>
              </a:rPr>
              <a:t> and even help us to stay healthy, while others are </a:t>
            </a:r>
            <a:r>
              <a:rPr lang="en-US" sz="2800" b="1" dirty="0">
                <a:latin typeface="Maiandra GD" panose="020E0502030308020204" pitchFamily="34" charset="0"/>
              </a:rPr>
              <a:t>harmful</a:t>
            </a:r>
            <a:r>
              <a:rPr lang="en-US" sz="2800" dirty="0">
                <a:latin typeface="Maiandra GD" panose="020E0502030308020204" pitchFamily="34" charset="0"/>
              </a:rPr>
              <a:t> and cause infection. By understanding about how people can catch an infectious disease, you can then take effective action to prevent their spread.</a:t>
            </a:r>
          </a:p>
          <a:p>
            <a:pPr marL="45720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2800" dirty="0">
                <a:latin typeface="Maiandra GD" panose="020E0502030308020204" pitchFamily="34" charset="0"/>
              </a:rPr>
              <a:t>Infectious diseases commonly spread through the direct transfer of </a:t>
            </a:r>
            <a:r>
              <a:rPr lang="en-US" sz="2800" b="1" dirty="0">
                <a:latin typeface="Maiandra GD" panose="020E0502030308020204" pitchFamily="34" charset="0"/>
              </a:rPr>
              <a:t>bacteria, viruses </a:t>
            </a:r>
            <a:r>
              <a:rPr lang="en-US" sz="2800" dirty="0">
                <a:latin typeface="Maiandra GD" panose="020E0502030308020204" pitchFamily="34" charset="0"/>
              </a:rPr>
              <a:t>or </a:t>
            </a:r>
            <a:r>
              <a:rPr lang="en-US" sz="2800" b="1" dirty="0">
                <a:latin typeface="Maiandra GD" panose="020E0502030308020204" pitchFamily="34" charset="0"/>
              </a:rPr>
              <a:t>other germs </a:t>
            </a:r>
            <a:r>
              <a:rPr lang="en-US" sz="2800" dirty="0">
                <a:latin typeface="Maiandra GD" panose="020E0502030308020204" pitchFamily="34" charset="0"/>
              </a:rPr>
              <a:t>from one person to another.</a:t>
            </a:r>
          </a:p>
          <a:p>
            <a:pPr marL="45720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2800" dirty="0">
                <a:latin typeface="Maiandra GD" panose="020E0502030308020204" pitchFamily="34" charset="0"/>
              </a:rPr>
              <a:t>Each disease has transmission characteristics based on the </a:t>
            </a:r>
            <a:r>
              <a:rPr lang="en-US" sz="2800" b="1" dirty="0">
                <a:latin typeface="Maiandra GD" panose="020E0502030308020204" pitchFamily="34" charset="0"/>
              </a:rPr>
              <a:t>nature of the microorganism that causes it, </a:t>
            </a:r>
            <a:r>
              <a:rPr lang="en-US" sz="2800" dirty="0">
                <a:latin typeface="Maiandra GD" panose="020E0502030308020204" pitchFamily="34" charset="0"/>
              </a:rPr>
              <a:t>such as </a:t>
            </a:r>
            <a:r>
              <a:rPr lang="en-US" sz="2800" b="1" dirty="0">
                <a:latin typeface="Maiandra GD" panose="020E0502030308020204" pitchFamily="34" charset="0"/>
              </a:rPr>
              <a:t>anthrax</a:t>
            </a:r>
            <a:r>
              <a:rPr lang="en-US" sz="2800" dirty="0">
                <a:latin typeface="Maiandra GD" panose="020E0502030308020204" pitchFamily="34" charset="0"/>
              </a:rPr>
              <a:t> can be transmitted in more than one way. </a:t>
            </a:r>
          </a:p>
        </p:txBody>
      </p:sp>
    </p:spTree>
    <p:extLst>
      <p:ext uri="{BB962C8B-B14F-4D97-AF65-F5344CB8AC3E}">
        <p14:creationId xmlns:p14="http://schemas.microsoft.com/office/powerpoint/2010/main" val="2466604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desktop\download.jpg"/>
          <p:cNvPicPr>
            <a:picLocks noChangeAspect="1" noChangeArrowheads="1"/>
          </p:cNvPicPr>
          <p:nvPr/>
        </p:nvPicPr>
        <p:blipFill>
          <a:blip r:embed="rId2"/>
          <a:srcRect/>
          <a:stretch>
            <a:fillRect/>
          </a:stretch>
        </p:blipFill>
        <p:spPr bwMode="auto">
          <a:xfrm>
            <a:off x="-1" y="-1"/>
            <a:ext cx="5910943" cy="6857999"/>
          </a:xfrm>
          <a:prstGeom prst="rect">
            <a:avLst/>
          </a:prstGeom>
          <a:noFill/>
        </p:spPr>
      </p:pic>
      <p:sp>
        <p:nvSpPr>
          <p:cNvPr id="2" name="Date Placeholder 1">
            <a:extLst>
              <a:ext uri="{FF2B5EF4-FFF2-40B4-BE49-F238E27FC236}">
                <a16:creationId xmlns:a16="http://schemas.microsoft.com/office/drawing/2014/main" id="{FFE0B712-96EF-40AC-A0CB-52C2D5A7B108}"/>
              </a:ext>
            </a:extLst>
          </p:cNvPr>
          <p:cNvSpPr>
            <a:spLocks noGrp="1"/>
          </p:cNvSpPr>
          <p:nvPr>
            <p:ph type="dt" sz="half" idx="10"/>
          </p:nvPr>
        </p:nvSpPr>
        <p:spPr/>
        <p:txBody>
          <a:bodyPr/>
          <a:lstStyle/>
          <a:p>
            <a:fld id="{A0395387-B521-4472-881A-C6FCBB1B1A3C}" type="datetime1">
              <a:rPr lang="en-US" smtClean="0"/>
              <a:t>2022-12-03</a:t>
            </a:fld>
            <a:endParaRPr lang="ar-IQ"/>
          </a:p>
        </p:txBody>
      </p:sp>
      <p:sp>
        <p:nvSpPr>
          <p:cNvPr id="3" name="Slide Number Placeholder 2">
            <a:extLst>
              <a:ext uri="{FF2B5EF4-FFF2-40B4-BE49-F238E27FC236}">
                <a16:creationId xmlns:a16="http://schemas.microsoft.com/office/drawing/2014/main" id="{B8D910BE-7B59-4572-88D6-99DAB0D5FEEE}"/>
              </a:ext>
            </a:extLst>
          </p:cNvPr>
          <p:cNvSpPr>
            <a:spLocks noGrp="1"/>
          </p:cNvSpPr>
          <p:nvPr>
            <p:ph type="sldNum" sz="quarter" idx="12"/>
          </p:nvPr>
        </p:nvSpPr>
        <p:spPr/>
        <p:txBody>
          <a:bodyPr/>
          <a:lstStyle/>
          <a:p>
            <a:fld id="{05F24540-10DE-4C85-8B80-76D0B3FC05C4}" type="slidenum">
              <a:rPr lang="ar-IQ" smtClean="0"/>
              <a:pPr/>
              <a:t>20</a:t>
            </a:fld>
            <a:endParaRPr lang="ar-IQ"/>
          </a:p>
        </p:txBody>
      </p:sp>
      <p:pic>
        <p:nvPicPr>
          <p:cNvPr id="5" name="Picture 2" descr="D:\desktop\3.jpg">
            <a:extLst>
              <a:ext uri="{FF2B5EF4-FFF2-40B4-BE49-F238E27FC236}">
                <a16:creationId xmlns:a16="http://schemas.microsoft.com/office/drawing/2014/main" id="{738D44CD-E00F-4746-8A93-969DE9046505}"/>
              </a:ext>
            </a:extLst>
          </p:cNvPr>
          <p:cNvPicPr>
            <a:picLocks noChangeAspect="1" noChangeArrowheads="1"/>
          </p:cNvPicPr>
          <p:nvPr/>
        </p:nvPicPr>
        <p:blipFill>
          <a:blip r:embed="rId3"/>
          <a:srcRect/>
          <a:stretch>
            <a:fillRect/>
          </a:stretch>
        </p:blipFill>
        <p:spPr bwMode="auto">
          <a:xfrm>
            <a:off x="5910942" y="0"/>
            <a:ext cx="6248399" cy="6858000"/>
          </a:xfrm>
          <a:prstGeom prst="rect">
            <a:avLst/>
          </a:prstGeom>
          <a:noFill/>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7973" y="279189"/>
            <a:ext cx="11985171"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en-US" sz="3200" b="1" dirty="0">
                <a:solidFill>
                  <a:srgbClr val="FF0000"/>
                </a:solidFill>
                <a:latin typeface="Maiandra GD" panose="020E0502030308020204" pitchFamily="34" charset="0"/>
              </a:rPr>
              <a:t>Methods of Disease Transmission:</a:t>
            </a:r>
          </a:p>
          <a:p>
            <a:pPr algn="justLow" fontAlgn="base">
              <a:spcBef>
                <a:spcPct val="0"/>
              </a:spcBef>
              <a:spcAft>
                <a:spcPct val="0"/>
              </a:spcAft>
            </a:pPr>
            <a:r>
              <a:rPr lang="en-US" sz="3200" dirty="0">
                <a:latin typeface="Maiandra GD" panose="020E0502030308020204" pitchFamily="34" charset="0"/>
              </a:rPr>
              <a:t>1. </a:t>
            </a:r>
            <a:r>
              <a:rPr lang="en-US" sz="3200" b="1" dirty="0">
                <a:latin typeface="Maiandra GD" panose="020E0502030308020204" pitchFamily="34" charset="0"/>
              </a:rPr>
              <a:t>Transmission by direct contact</a:t>
            </a:r>
          </a:p>
          <a:p>
            <a:pPr marL="457200" indent="-457200" algn="justLow" fontAlgn="base">
              <a:spcBef>
                <a:spcPct val="0"/>
              </a:spcBef>
              <a:spcAft>
                <a:spcPct val="0"/>
              </a:spcAft>
              <a:buFont typeface="Arial" panose="020B0604020202020204" pitchFamily="34" charset="0"/>
              <a:buChar char="•"/>
            </a:pPr>
            <a:r>
              <a:rPr lang="en-US" sz="2800" dirty="0">
                <a:latin typeface="Maiandra GD" panose="020E0502030308020204" pitchFamily="34" charset="0"/>
              </a:rPr>
              <a:t>Direct contact transmission requires </a:t>
            </a:r>
            <a:r>
              <a:rPr lang="en-US" sz="2800" b="1" dirty="0">
                <a:latin typeface="Maiandra GD" panose="020E0502030308020204" pitchFamily="34" charset="0"/>
              </a:rPr>
              <a:t>physical contact </a:t>
            </a:r>
            <a:r>
              <a:rPr lang="en-US" sz="2800" dirty="0">
                <a:latin typeface="Maiandra GD" panose="020E0502030308020204" pitchFamily="34" charset="0"/>
              </a:rPr>
              <a:t>between an infected person and a susceptible person, and then physical transfer of microorganisms.</a:t>
            </a:r>
          </a:p>
          <a:p>
            <a:pPr algn="justLow" fontAlgn="base">
              <a:spcBef>
                <a:spcPct val="0"/>
              </a:spcBef>
              <a:spcAft>
                <a:spcPct val="0"/>
              </a:spcAft>
            </a:pPr>
            <a:r>
              <a:rPr lang="en-US" sz="2800" b="1" u="sng" dirty="0">
                <a:solidFill>
                  <a:srgbClr val="FF0000"/>
                </a:solidFill>
                <a:latin typeface="Maiandra GD" panose="020E0502030308020204" pitchFamily="34" charset="0"/>
              </a:rPr>
              <a:t>Examples:</a:t>
            </a:r>
          </a:p>
          <a:p>
            <a:pPr marL="514350" indent="-514350" algn="justLow" fontAlgn="base">
              <a:spcBef>
                <a:spcPct val="0"/>
              </a:spcBef>
              <a:spcAft>
                <a:spcPct val="0"/>
              </a:spcAft>
              <a:buFont typeface="+mj-lt"/>
              <a:buAutoNum type="arabicPeriod"/>
            </a:pPr>
            <a:r>
              <a:rPr lang="en-US" sz="2800" b="1" dirty="0">
                <a:latin typeface="Maiandra GD" panose="020E0502030308020204" pitchFamily="34" charset="0"/>
              </a:rPr>
              <a:t>Touching an infected individual,</a:t>
            </a:r>
          </a:p>
          <a:p>
            <a:pPr marL="514350" indent="-514350" algn="justLow" fontAlgn="base">
              <a:spcBef>
                <a:spcPct val="0"/>
              </a:spcBef>
              <a:spcAft>
                <a:spcPct val="0"/>
              </a:spcAft>
              <a:buFont typeface="+mj-lt"/>
              <a:buAutoNum type="arabicPeriod"/>
            </a:pPr>
            <a:r>
              <a:rPr lang="en-US" sz="2800" b="1" dirty="0">
                <a:latin typeface="Maiandra GD" panose="020E0502030308020204" pitchFamily="34" charset="0"/>
              </a:rPr>
              <a:t>Kissing, </a:t>
            </a:r>
          </a:p>
          <a:p>
            <a:pPr marL="514350" indent="-514350" algn="justLow" fontAlgn="base">
              <a:spcBef>
                <a:spcPct val="0"/>
              </a:spcBef>
              <a:spcAft>
                <a:spcPct val="0"/>
              </a:spcAft>
              <a:buFont typeface="+mj-lt"/>
              <a:buAutoNum type="arabicPeriod"/>
            </a:pPr>
            <a:r>
              <a:rPr lang="en-US" sz="2800" b="1" dirty="0">
                <a:latin typeface="Maiandra GD" panose="020E0502030308020204" pitchFamily="34" charset="0"/>
              </a:rPr>
              <a:t>Sexual contact,</a:t>
            </a:r>
          </a:p>
          <a:p>
            <a:pPr marL="514350" indent="-514350" algn="justLow" fontAlgn="base">
              <a:spcBef>
                <a:spcPct val="0"/>
              </a:spcBef>
              <a:spcAft>
                <a:spcPct val="0"/>
              </a:spcAft>
              <a:buFont typeface="+mj-lt"/>
              <a:buAutoNum type="arabicPeriod"/>
            </a:pPr>
            <a:r>
              <a:rPr lang="en-US" sz="2800" b="1" dirty="0">
                <a:latin typeface="Maiandra GD" panose="020E0502030308020204" pitchFamily="34" charset="0"/>
              </a:rPr>
              <a:t>Contact with oral secretions,</a:t>
            </a:r>
          </a:p>
          <a:p>
            <a:pPr marL="514350" indent="-514350" algn="justLow" fontAlgn="base">
              <a:spcBef>
                <a:spcPct val="0"/>
              </a:spcBef>
              <a:spcAft>
                <a:spcPct val="0"/>
              </a:spcAft>
              <a:buFont typeface="+mj-lt"/>
              <a:buAutoNum type="arabicPeriod"/>
            </a:pPr>
            <a:r>
              <a:rPr lang="en-US" sz="2800" b="1" dirty="0">
                <a:latin typeface="Maiandra GD" panose="020E0502030308020204" pitchFamily="34" charset="0"/>
              </a:rPr>
              <a:t>Contact with body lesions.</a:t>
            </a:r>
          </a:p>
          <a:p>
            <a:pPr marL="457200" indent="-457200" algn="justLow" fontAlgn="base">
              <a:spcBef>
                <a:spcPct val="0"/>
              </a:spcBef>
              <a:spcAft>
                <a:spcPct val="0"/>
              </a:spcAft>
              <a:buFont typeface="Arial" panose="020B0604020202020204" pitchFamily="34" charset="0"/>
              <a:buChar char="•"/>
            </a:pPr>
            <a:r>
              <a:rPr lang="en-US" sz="2800" dirty="0">
                <a:latin typeface="Maiandra GD" panose="020E0502030308020204" pitchFamily="34" charset="0"/>
              </a:rPr>
              <a:t>This type of transmission requires </a:t>
            </a:r>
            <a:r>
              <a:rPr lang="en-US" sz="2800" b="1" dirty="0">
                <a:latin typeface="Maiandra GD" panose="020E0502030308020204" pitchFamily="34" charset="0"/>
              </a:rPr>
              <a:t>close contac</a:t>
            </a:r>
            <a:r>
              <a:rPr lang="en-US" sz="2800" dirty="0">
                <a:latin typeface="Maiandra GD" panose="020E0502030308020204" pitchFamily="34" charset="0"/>
              </a:rPr>
              <a:t>t with an infected individual, and will usually occur between </a:t>
            </a:r>
            <a:r>
              <a:rPr lang="en-US" sz="2800" b="1" dirty="0">
                <a:latin typeface="Maiandra GD" panose="020E0502030308020204" pitchFamily="34" charset="0"/>
              </a:rPr>
              <a:t>members of the same household </a:t>
            </a:r>
            <a:r>
              <a:rPr lang="en-US" sz="2800" dirty="0">
                <a:latin typeface="Maiandra GD" panose="020E0502030308020204" pitchFamily="34" charset="0"/>
              </a:rPr>
              <a:t>or </a:t>
            </a:r>
            <a:r>
              <a:rPr lang="en-US" sz="2800" b="1" dirty="0">
                <a:latin typeface="Maiandra GD" panose="020E0502030308020204" pitchFamily="34" charset="0"/>
              </a:rPr>
              <a:t>close friends</a:t>
            </a:r>
            <a:r>
              <a:rPr lang="en-US" sz="2800" dirty="0">
                <a:latin typeface="Maiandra GD" panose="020E0502030308020204" pitchFamily="34" charset="0"/>
              </a:rPr>
              <a:t> and </a:t>
            </a:r>
            <a:r>
              <a:rPr lang="en-US" sz="2800" b="1" dirty="0">
                <a:latin typeface="Maiandra GD" panose="020E0502030308020204" pitchFamily="34" charset="0"/>
              </a:rPr>
              <a:t>family.</a:t>
            </a:r>
          </a:p>
        </p:txBody>
      </p:sp>
      <p:sp>
        <p:nvSpPr>
          <p:cNvPr id="3" name="Date Placeholder 2">
            <a:extLst>
              <a:ext uri="{FF2B5EF4-FFF2-40B4-BE49-F238E27FC236}">
                <a16:creationId xmlns:a16="http://schemas.microsoft.com/office/drawing/2014/main" id="{FAFE4516-4C82-422F-B8BF-DACFF28A252C}"/>
              </a:ext>
            </a:extLst>
          </p:cNvPr>
          <p:cNvSpPr>
            <a:spLocks noGrp="1"/>
          </p:cNvSpPr>
          <p:nvPr>
            <p:ph type="dt" sz="half" idx="10"/>
          </p:nvPr>
        </p:nvSpPr>
        <p:spPr/>
        <p:txBody>
          <a:bodyPr/>
          <a:lstStyle/>
          <a:p>
            <a:fld id="{E174E2EE-D933-47A9-93A0-3183D3CCDA80}" type="datetime1">
              <a:rPr lang="en-US" smtClean="0"/>
              <a:t>2022-12-03</a:t>
            </a:fld>
            <a:endParaRPr lang="ar-IQ"/>
          </a:p>
        </p:txBody>
      </p:sp>
      <p:sp>
        <p:nvSpPr>
          <p:cNvPr id="4" name="Slide Number Placeholder 3">
            <a:extLst>
              <a:ext uri="{FF2B5EF4-FFF2-40B4-BE49-F238E27FC236}">
                <a16:creationId xmlns:a16="http://schemas.microsoft.com/office/drawing/2014/main" id="{F546B1CA-C5AC-4914-BC31-AF040E059567}"/>
              </a:ext>
            </a:extLst>
          </p:cNvPr>
          <p:cNvSpPr>
            <a:spLocks noGrp="1"/>
          </p:cNvSpPr>
          <p:nvPr>
            <p:ph type="sldNum" sz="quarter" idx="12"/>
          </p:nvPr>
        </p:nvSpPr>
        <p:spPr/>
        <p:txBody>
          <a:bodyPr/>
          <a:lstStyle/>
          <a:p>
            <a:fld id="{05F24540-10DE-4C85-8B80-76D0B3FC05C4}" type="slidenum">
              <a:rPr lang="ar-IQ" smtClean="0"/>
              <a:pPr/>
              <a:t>3</a:t>
            </a:fld>
            <a:endParaRPr lang="ar-IQ"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4BBAC1-D172-44F5-85C5-B8C37FEF1038}"/>
              </a:ext>
            </a:extLst>
          </p:cNvPr>
          <p:cNvSpPr>
            <a:spLocks noGrp="1"/>
          </p:cNvSpPr>
          <p:nvPr>
            <p:ph type="dt" sz="half" idx="10"/>
          </p:nvPr>
        </p:nvSpPr>
        <p:spPr/>
        <p:txBody>
          <a:bodyPr/>
          <a:lstStyle/>
          <a:p>
            <a:fld id="{A98A71B2-922D-465B-B995-24A00052F824}" type="datetime1">
              <a:rPr lang="en-US" smtClean="0"/>
              <a:t>2022-12-03</a:t>
            </a:fld>
            <a:endParaRPr lang="en-US" dirty="0"/>
          </a:p>
        </p:txBody>
      </p:sp>
      <p:sp>
        <p:nvSpPr>
          <p:cNvPr id="3" name="Slide Number Placeholder 2">
            <a:extLst>
              <a:ext uri="{FF2B5EF4-FFF2-40B4-BE49-F238E27FC236}">
                <a16:creationId xmlns:a16="http://schemas.microsoft.com/office/drawing/2014/main" id="{54C04926-DE67-4A99-810D-091959F08CCE}"/>
              </a:ext>
            </a:extLst>
          </p:cNvPr>
          <p:cNvSpPr>
            <a:spLocks noGrp="1"/>
          </p:cNvSpPr>
          <p:nvPr>
            <p:ph type="sldNum" sz="quarter" idx="12"/>
          </p:nvPr>
        </p:nvSpPr>
        <p:spPr/>
        <p:txBody>
          <a:bodyPr/>
          <a:lstStyle/>
          <a:p>
            <a:fld id="{6D22F896-40B5-4ADD-8801-0D06FADFA095}" type="slidenum">
              <a:rPr lang="en-US" smtClean="0"/>
              <a:t>4</a:t>
            </a:fld>
            <a:endParaRPr lang="en-US" dirty="0"/>
          </a:p>
        </p:txBody>
      </p:sp>
      <p:pic>
        <p:nvPicPr>
          <p:cNvPr id="5" name="Picture 4" descr="نتيجة بحث الصور عن ‪anthrax disease images‬‏">
            <a:extLst>
              <a:ext uri="{FF2B5EF4-FFF2-40B4-BE49-F238E27FC236}">
                <a16:creationId xmlns:a16="http://schemas.microsoft.com/office/drawing/2014/main" id="{A5D0C489-4DED-431B-BC08-4495B46B54B3}"/>
              </a:ext>
            </a:extLst>
          </p:cNvPr>
          <p:cNvPicPr>
            <a:picLocks noChangeAspect="1" noChangeArrowheads="1"/>
          </p:cNvPicPr>
          <p:nvPr/>
        </p:nvPicPr>
        <p:blipFill>
          <a:blip r:embed="rId2"/>
          <a:srcRect/>
          <a:stretch>
            <a:fillRect/>
          </a:stretch>
        </p:blipFill>
        <p:spPr bwMode="auto">
          <a:xfrm>
            <a:off x="0" y="136525"/>
            <a:ext cx="4392386" cy="4190546"/>
          </a:xfrm>
          <a:prstGeom prst="rect">
            <a:avLst/>
          </a:prstGeom>
          <a:noFill/>
        </p:spPr>
      </p:pic>
      <p:pic>
        <p:nvPicPr>
          <p:cNvPr id="6" name="Picture 4" descr="صورة ذات صلة">
            <a:extLst>
              <a:ext uri="{FF2B5EF4-FFF2-40B4-BE49-F238E27FC236}">
                <a16:creationId xmlns:a16="http://schemas.microsoft.com/office/drawing/2014/main" id="{039F1B65-55FF-48B2-961B-046D30DDBF44}"/>
              </a:ext>
            </a:extLst>
          </p:cNvPr>
          <p:cNvPicPr>
            <a:picLocks noChangeAspect="1" noChangeArrowheads="1"/>
          </p:cNvPicPr>
          <p:nvPr/>
        </p:nvPicPr>
        <p:blipFill>
          <a:blip r:embed="rId3"/>
          <a:srcRect/>
          <a:stretch>
            <a:fillRect/>
          </a:stretch>
        </p:blipFill>
        <p:spPr bwMode="auto">
          <a:xfrm>
            <a:off x="4261757" y="0"/>
            <a:ext cx="3951514" cy="4490357"/>
          </a:xfrm>
          <a:prstGeom prst="rect">
            <a:avLst/>
          </a:prstGeom>
          <a:noFill/>
        </p:spPr>
      </p:pic>
      <p:pic>
        <p:nvPicPr>
          <p:cNvPr id="7" name="Picture 2" descr="صورة ذات صلة">
            <a:extLst>
              <a:ext uri="{FF2B5EF4-FFF2-40B4-BE49-F238E27FC236}">
                <a16:creationId xmlns:a16="http://schemas.microsoft.com/office/drawing/2014/main" id="{A89A5818-1B22-4558-B97A-44C15114C4E6}"/>
              </a:ext>
            </a:extLst>
          </p:cNvPr>
          <p:cNvPicPr>
            <a:picLocks noChangeAspect="1" noChangeArrowheads="1"/>
          </p:cNvPicPr>
          <p:nvPr/>
        </p:nvPicPr>
        <p:blipFill>
          <a:blip r:embed="rId4"/>
          <a:srcRect/>
          <a:stretch>
            <a:fillRect/>
          </a:stretch>
        </p:blipFill>
        <p:spPr bwMode="auto">
          <a:xfrm>
            <a:off x="8082643" y="146961"/>
            <a:ext cx="4103920" cy="4380632"/>
          </a:xfrm>
          <a:prstGeom prst="rect">
            <a:avLst/>
          </a:prstGeom>
          <a:noFill/>
        </p:spPr>
      </p:pic>
      <p:sp>
        <p:nvSpPr>
          <p:cNvPr id="8" name="TextBox 7">
            <a:extLst>
              <a:ext uri="{FF2B5EF4-FFF2-40B4-BE49-F238E27FC236}">
                <a16:creationId xmlns:a16="http://schemas.microsoft.com/office/drawing/2014/main" id="{F00871EA-866F-40F1-AE8B-A21B6250BFC3}"/>
              </a:ext>
            </a:extLst>
          </p:cNvPr>
          <p:cNvSpPr txBox="1"/>
          <p:nvPr/>
        </p:nvSpPr>
        <p:spPr>
          <a:xfrm>
            <a:off x="163285" y="4658223"/>
            <a:ext cx="12023278" cy="1815882"/>
          </a:xfrm>
          <a:prstGeom prst="rect">
            <a:avLst/>
          </a:prstGeom>
          <a:noFill/>
        </p:spPr>
        <p:txBody>
          <a:bodyPr wrap="square">
            <a:spAutoFit/>
          </a:bodyPr>
          <a:lstStyle/>
          <a:p>
            <a:pPr marR="0" lvl="0" algn="just" defTabSz="914400" rtl="0" eaLnBrk="1" fontAlgn="base" latinLnBrk="0" hangingPunct="1">
              <a:lnSpc>
                <a:spcPct val="100000"/>
              </a:lnSpc>
              <a:spcBef>
                <a:spcPct val="0"/>
              </a:spcBef>
              <a:spcAft>
                <a:spcPct val="0"/>
              </a:spcAft>
              <a:buClrTx/>
              <a:buSzTx/>
              <a:tabLst/>
            </a:pPr>
            <a:r>
              <a:rPr lang="en-US" sz="2800" b="1" dirty="0">
                <a:latin typeface="Maiandra GD" panose="020E0502030308020204" pitchFamily="34" charset="0"/>
                <a:hlinkClick r:id="rId5">
                  <a:extLst>
                    <a:ext uri="{A12FA001-AC4F-418D-AE19-62706E023703}">
                      <ahyp:hlinkClr xmlns:ahyp="http://schemas.microsoft.com/office/drawing/2018/hyperlinkcolor" val="tx"/>
                    </a:ext>
                  </a:extLst>
                </a:hlinkClick>
              </a:rPr>
              <a:t>Anthrax</a:t>
            </a:r>
            <a:r>
              <a:rPr lang="en-US" sz="2800" b="1" dirty="0">
                <a:latin typeface="Maiandra GD" panose="020E0502030308020204" pitchFamily="34" charset="0"/>
              </a:rPr>
              <a:t> </a:t>
            </a:r>
            <a:r>
              <a:rPr lang="en-US" sz="2800" dirty="0">
                <a:latin typeface="Maiandra GD" panose="020E0502030308020204" pitchFamily="34" charset="0"/>
              </a:rPr>
              <a:t>can be spread through </a:t>
            </a:r>
            <a:r>
              <a:rPr lang="en-US" sz="2800" b="1" dirty="0">
                <a:latin typeface="Maiandra GD" panose="020E0502030308020204" pitchFamily="34" charset="0"/>
              </a:rPr>
              <a:t>direct contact </a:t>
            </a:r>
            <a:r>
              <a:rPr lang="en-US" sz="2800" dirty="0">
                <a:latin typeface="Maiandra GD" panose="020E0502030308020204" pitchFamily="34" charset="0"/>
              </a:rPr>
              <a:t>to a cut on the skin, producing </a:t>
            </a:r>
            <a:r>
              <a:rPr lang="en-US" sz="2800" b="1" dirty="0">
                <a:latin typeface="Maiandra GD" panose="020E0502030308020204" pitchFamily="34" charset="0"/>
              </a:rPr>
              <a:t>cutaneous anthrax</a:t>
            </a:r>
            <a:r>
              <a:rPr lang="en-US" sz="2800" dirty="0">
                <a:latin typeface="Maiandra GD" panose="020E0502030308020204" pitchFamily="34" charset="0"/>
              </a:rPr>
              <a:t>. It can also be spread through airborne spores which are </a:t>
            </a:r>
            <a:r>
              <a:rPr lang="en-US" sz="2800" b="1" dirty="0">
                <a:latin typeface="Maiandra GD" panose="020E0502030308020204" pitchFamily="34" charset="0"/>
              </a:rPr>
              <a:t>inhaled</a:t>
            </a:r>
            <a:r>
              <a:rPr lang="en-US" sz="2800" dirty="0">
                <a:latin typeface="Maiandra GD" panose="020E0502030308020204" pitchFamily="34" charset="0"/>
              </a:rPr>
              <a:t>, producing a more serious type of infection. Gastrointestinal anthrax can occur when anthrax spores are ingested</a:t>
            </a:r>
            <a:r>
              <a:rPr lang="en-US" sz="2000" dirty="0">
                <a:latin typeface="Maiandra GD" panose="020E0502030308020204" pitchFamily="34" charset="0"/>
              </a:rPr>
              <a:t>.</a:t>
            </a:r>
          </a:p>
        </p:txBody>
      </p:sp>
    </p:spTree>
    <p:extLst>
      <p:ext uri="{BB962C8B-B14F-4D97-AF65-F5344CB8AC3E}">
        <p14:creationId xmlns:p14="http://schemas.microsoft.com/office/powerpoint/2010/main" val="22712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46957" y="87239"/>
            <a:ext cx="11887199"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en-US" sz="3200" b="1" dirty="0">
                <a:latin typeface="Maiandra GD" panose="020E0502030308020204" pitchFamily="34" charset="0"/>
              </a:rPr>
              <a:t>2. Transmission by indirect contact</a:t>
            </a:r>
          </a:p>
          <a:p>
            <a:pPr marL="571500" indent="-571500" algn="justLow" fontAlgn="base">
              <a:spcBef>
                <a:spcPct val="0"/>
              </a:spcBef>
              <a:spcAft>
                <a:spcPct val="0"/>
              </a:spcAft>
              <a:buFont typeface="Arial" panose="020B0604020202020204" pitchFamily="34" charset="0"/>
              <a:buChar char="•"/>
            </a:pPr>
            <a:r>
              <a:rPr lang="en-US" sz="2800" dirty="0">
                <a:latin typeface="Maiandra GD" panose="020E0502030308020204" pitchFamily="34" charset="0"/>
              </a:rPr>
              <a:t>Indirect contact transmission refers to situations where a susceptible person is infected from </a:t>
            </a:r>
            <a:r>
              <a:rPr lang="en-US" sz="2800" b="1" dirty="0">
                <a:latin typeface="Maiandra GD" panose="020E0502030308020204" pitchFamily="34" charset="0"/>
              </a:rPr>
              <a:t>contact with a contaminated surface</a:t>
            </a:r>
            <a:r>
              <a:rPr lang="en-US" sz="2800" dirty="0">
                <a:latin typeface="Maiandra GD" panose="020E0502030308020204" pitchFamily="34" charset="0"/>
              </a:rPr>
              <a:t>. </a:t>
            </a:r>
          </a:p>
          <a:p>
            <a:pPr marL="571500" indent="-571500" algn="justLow" fontAlgn="base">
              <a:spcBef>
                <a:spcPct val="0"/>
              </a:spcBef>
              <a:spcAft>
                <a:spcPct val="0"/>
              </a:spcAft>
              <a:buFont typeface="Arial" panose="020B0604020202020204" pitchFamily="34" charset="0"/>
              <a:buChar char="•"/>
            </a:pPr>
            <a:r>
              <a:rPr lang="en-US" sz="2800" dirty="0">
                <a:latin typeface="Maiandra GD" panose="020E0502030308020204" pitchFamily="34" charset="0"/>
              </a:rPr>
              <a:t>To reduce transmission by indirect contact, </a:t>
            </a:r>
            <a:r>
              <a:rPr lang="en-US" sz="2800" b="1" dirty="0">
                <a:latin typeface="Maiandra GD" panose="020E0502030308020204" pitchFamily="34" charset="0"/>
              </a:rPr>
              <a:t>frequent touch surfaces </a:t>
            </a:r>
            <a:r>
              <a:rPr lang="en-US" sz="2800" dirty="0">
                <a:latin typeface="Maiandra GD" panose="020E0502030308020204" pitchFamily="34" charset="0"/>
              </a:rPr>
              <a:t>should be properly disinfected. Frequent touch surfaces (fomites) includes:</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Door knobs, door handles, handrails, Tables, beds, chairs, Washroom surfaces cups, dishes, cutlery, trays, medical instruments, computer keyboards, mice, electronic devices with buttons, pens, pencils, phones, office supplies, children's toys, lift and lavatory.</a:t>
            </a:r>
          </a:p>
          <a:p>
            <a:pPr marL="571500" indent="-5715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Some diseases may be mainly spread via fomite transmission.</a:t>
            </a:r>
          </a:p>
          <a:p>
            <a:pPr algn="just" fontAlgn="base">
              <a:spcBef>
                <a:spcPct val="0"/>
              </a:spcBef>
              <a:spcAft>
                <a:spcPct val="0"/>
              </a:spcAft>
            </a:pPr>
            <a:r>
              <a:rPr lang="en-US" sz="2800" b="1" u="sng" dirty="0">
                <a:solidFill>
                  <a:srgbClr val="FF0000"/>
                </a:solidFill>
                <a:latin typeface="Maiandra GD" panose="020E0502030308020204" pitchFamily="34" charset="0"/>
              </a:rPr>
              <a:t>Examples:</a:t>
            </a:r>
            <a:r>
              <a:rPr lang="en-US" sz="2800" dirty="0">
                <a:latin typeface="Maiandra GD" panose="020E0502030308020204" pitchFamily="34" charset="0"/>
              </a:rPr>
              <a:t> </a:t>
            </a:r>
          </a:p>
          <a:p>
            <a:pPr marL="514350" indent="-514350" algn="just" fontAlgn="base">
              <a:spcBef>
                <a:spcPct val="0"/>
              </a:spcBef>
              <a:spcAft>
                <a:spcPct val="0"/>
              </a:spcAft>
              <a:buFont typeface="+mj-lt"/>
              <a:buAutoNum type="arabicPeriod"/>
            </a:pPr>
            <a:r>
              <a:rPr lang="en-US" sz="2800" b="1" dirty="0">
                <a:latin typeface="Maiandra GD" panose="020E0502030308020204" pitchFamily="34" charset="0"/>
              </a:rPr>
              <a:t>Cold sores </a:t>
            </a:r>
          </a:p>
          <a:p>
            <a:pPr marL="514350" indent="-514350" algn="just" fontAlgn="base">
              <a:spcBef>
                <a:spcPct val="0"/>
              </a:spcBef>
              <a:spcAft>
                <a:spcPct val="0"/>
              </a:spcAft>
              <a:buFont typeface="+mj-lt"/>
              <a:buAutoNum type="arabicPeriod"/>
            </a:pPr>
            <a:r>
              <a:rPr lang="en-US" sz="2800" b="1" dirty="0">
                <a:latin typeface="Maiandra GD" panose="020E0502030308020204" pitchFamily="34" charset="0"/>
              </a:rPr>
              <a:t>Pink eye (conjunctivitis)</a:t>
            </a:r>
          </a:p>
        </p:txBody>
      </p:sp>
      <p:sp>
        <p:nvSpPr>
          <p:cNvPr id="3" name="Date Placeholder 2">
            <a:extLst>
              <a:ext uri="{FF2B5EF4-FFF2-40B4-BE49-F238E27FC236}">
                <a16:creationId xmlns:a16="http://schemas.microsoft.com/office/drawing/2014/main" id="{AD657E15-9AFD-4319-AE27-C526BE319507}"/>
              </a:ext>
            </a:extLst>
          </p:cNvPr>
          <p:cNvSpPr>
            <a:spLocks noGrp="1"/>
          </p:cNvSpPr>
          <p:nvPr>
            <p:ph type="dt" sz="half" idx="10"/>
          </p:nvPr>
        </p:nvSpPr>
        <p:spPr/>
        <p:txBody>
          <a:bodyPr/>
          <a:lstStyle/>
          <a:p>
            <a:fld id="{7FB61FFE-D8F7-4AF9-B28A-F77BF10AB9F8}" type="datetime1">
              <a:rPr lang="en-US" smtClean="0"/>
              <a:t>2022-12-03</a:t>
            </a:fld>
            <a:endParaRPr lang="ar-IQ" dirty="0"/>
          </a:p>
        </p:txBody>
      </p:sp>
      <p:sp>
        <p:nvSpPr>
          <p:cNvPr id="4" name="Slide Number Placeholder 3">
            <a:extLst>
              <a:ext uri="{FF2B5EF4-FFF2-40B4-BE49-F238E27FC236}">
                <a16:creationId xmlns:a16="http://schemas.microsoft.com/office/drawing/2014/main" id="{AA9747AC-03BD-4C6E-848A-0A9CB3D49AD4}"/>
              </a:ext>
            </a:extLst>
          </p:cNvPr>
          <p:cNvSpPr>
            <a:spLocks noGrp="1"/>
          </p:cNvSpPr>
          <p:nvPr>
            <p:ph type="sldNum" sz="quarter" idx="12"/>
          </p:nvPr>
        </p:nvSpPr>
        <p:spPr/>
        <p:txBody>
          <a:bodyPr/>
          <a:lstStyle/>
          <a:p>
            <a:fld id="{05F24540-10DE-4C85-8B80-76D0B3FC05C4}" type="slidenum">
              <a:rPr lang="ar-IQ" smtClean="0"/>
              <a:pPr/>
              <a:t>5</a:t>
            </a:fld>
            <a:endParaRPr lang="ar-IQ"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D:\desktop\coping-with-cold-sores-s2-cold-sore-blisters.jpg"/>
          <p:cNvPicPr>
            <a:picLocks noChangeAspect="1" noChangeArrowheads="1"/>
          </p:cNvPicPr>
          <p:nvPr/>
        </p:nvPicPr>
        <p:blipFill>
          <a:blip r:embed="rId2"/>
          <a:srcRect/>
          <a:stretch>
            <a:fillRect/>
          </a:stretch>
        </p:blipFill>
        <p:spPr bwMode="auto">
          <a:xfrm>
            <a:off x="838200" y="1747157"/>
            <a:ext cx="5257800" cy="4346139"/>
          </a:xfrm>
          <a:prstGeom prst="rect">
            <a:avLst/>
          </a:prstGeom>
          <a:noFill/>
        </p:spPr>
      </p:pic>
      <p:sp>
        <p:nvSpPr>
          <p:cNvPr id="3" name="Rectangle 2"/>
          <p:cNvSpPr/>
          <p:nvPr/>
        </p:nvSpPr>
        <p:spPr>
          <a:xfrm>
            <a:off x="310243" y="476673"/>
            <a:ext cx="11593286" cy="954107"/>
          </a:xfrm>
          <a:prstGeom prst="rect">
            <a:avLst/>
          </a:prstGeom>
        </p:spPr>
        <p:txBody>
          <a:bodyPr wrap="square">
            <a:spAutoFit/>
          </a:bodyPr>
          <a:lstStyle/>
          <a:p>
            <a:pPr algn="just" rtl="0"/>
            <a:r>
              <a:rPr lang="en-US" sz="2800" b="1" dirty="0">
                <a:latin typeface="Maiandra GD" panose="020E0502030308020204" pitchFamily="34" charset="0"/>
              </a:rPr>
              <a:t>Cold sores: </a:t>
            </a:r>
            <a:r>
              <a:rPr lang="en-US" sz="2800" dirty="0">
                <a:latin typeface="Maiandra GD" panose="020E0502030308020204" pitchFamily="34" charset="0"/>
              </a:rPr>
              <a:t>an inflamed blister in or near the mouth, caused by infection with the </a:t>
            </a:r>
            <a:r>
              <a:rPr lang="en-US" sz="2800" b="1" dirty="0">
                <a:latin typeface="Maiandra GD" panose="020E0502030308020204" pitchFamily="34" charset="0"/>
              </a:rPr>
              <a:t>herpes simplex virus</a:t>
            </a:r>
            <a:r>
              <a:rPr lang="en-US" sz="2800" dirty="0">
                <a:latin typeface="Maiandra GD" panose="020E0502030308020204" pitchFamily="34" charset="0"/>
              </a:rPr>
              <a:t>.</a:t>
            </a:r>
            <a:endParaRPr lang="ar-IQ" sz="2800" dirty="0">
              <a:latin typeface="Maiandra GD" panose="020E0502030308020204" pitchFamily="34" charset="0"/>
            </a:endParaRPr>
          </a:p>
        </p:txBody>
      </p:sp>
      <p:sp>
        <p:nvSpPr>
          <p:cNvPr id="2" name="Date Placeholder 1">
            <a:extLst>
              <a:ext uri="{FF2B5EF4-FFF2-40B4-BE49-F238E27FC236}">
                <a16:creationId xmlns:a16="http://schemas.microsoft.com/office/drawing/2014/main" id="{46DDF82D-A123-4DF3-B41A-5EC51ACE83AE}"/>
              </a:ext>
            </a:extLst>
          </p:cNvPr>
          <p:cNvSpPr>
            <a:spLocks noGrp="1"/>
          </p:cNvSpPr>
          <p:nvPr>
            <p:ph type="dt" sz="half" idx="10"/>
          </p:nvPr>
        </p:nvSpPr>
        <p:spPr/>
        <p:txBody>
          <a:bodyPr/>
          <a:lstStyle/>
          <a:p>
            <a:fld id="{82C67935-D500-46A8-AC5C-2F11D4EF8810}" type="datetime1">
              <a:rPr lang="en-US" smtClean="0"/>
              <a:t>2022-12-03</a:t>
            </a:fld>
            <a:endParaRPr lang="ar-IQ"/>
          </a:p>
        </p:txBody>
      </p:sp>
      <p:sp>
        <p:nvSpPr>
          <p:cNvPr id="4" name="Slide Number Placeholder 3">
            <a:extLst>
              <a:ext uri="{FF2B5EF4-FFF2-40B4-BE49-F238E27FC236}">
                <a16:creationId xmlns:a16="http://schemas.microsoft.com/office/drawing/2014/main" id="{FCB4731D-66D7-4C1B-B362-5C4BDDD7E9A7}"/>
              </a:ext>
            </a:extLst>
          </p:cNvPr>
          <p:cNvSpPr>
            <a:spLocks noGrp="1"/>
          </p:cNvSpPr>
          <p:nvPr>
            <p:ph type="sldNum" sz="quarter" idx="12"/>
          </p:nvPr>
        </p:nvSpPr>
        <p:spPr/>
        <p:txBody>
          <a:bodyPr/>
          <a:lstStyle/>
          <a:p>
            <a:fld id="{05F24540-10DE-4C85-8B80-76D0B3FC05C4}" type="slidenum">
              <a:rPr lang="ar-IQ" smtClean="0"/>
              <a:pPr/>
              <a:t>6</a:t>
            </a:fld>
            <a:endParaRPr lang="ar-IQ"/>
          </a:p>
        </p:txBody>
      </p:sp>
      <p:pic>
        <p:nvPicPr>
          <p:cNvPr id="4098" name="Picture 2" descr="Treating Cold Sores and Canker Sores in Mouth - Dental Care of Mesa |  Dentist in Mesa, AZ">
            <a:extLst>
              <a:ext uri="{FF2B5EF4-FFF2-40B4-BE49-F238E27FC236}">
                <a16:creationId xmlns:a16="http://schemas.microsoft.com/office/drawing/2014/main" id="{9BCC8170-C0F1-455E-86B4-E7D824EA56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747157"/>
            <a:ext cx="5611586" cy="43461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F04FA-6402-4A24-9902-91E69A2CF2C7}"/>
              </a:ext>
            </a:extLst>
          </p:cNvPr>
          <p:cNvSpPr>
            <a:spLocks noGrp="1"/>
          </p:cNvSpPr>
          <p:nvPr>
            <p:ph type="dt" sz="half" idx="10"/>
          </p:nvPr>
        </p:nvSpPr>
        <p:spPr/>
        <p:txBody>
          <a:bodyPr/>
          <a:lstStyle/>
          <a:p>
            <a:fld id="{8F04BBA4-AE37-44ED-B5D8-B4FB675B78D8}" type="datetime1">
              <a:rPr lang="en-US" smtClean="0"/>
              <a:t>2022-12-03</a:t>
            </a:fld>
            <a:endParaRPr lang="ar-IQ"/>
          </a:p>
        </p:txBody>
      </p:sp>
      <p:sp>
        <p:nvSpPr>
          <p:cNvPr id="3" name="Slide Number Placeholder 2">
            <a:extLst>
              <a:ext uri="{FF2B5EF4-FFF2-40B4-BE49-F238E27FC236}">
                <a16:creationId xmlns:a16="http://schemas.microsoft.com/office/drawing/2014/main" id="{4F0DBDFF-B7A4-4B8E-AFB6-4EF13931D87C}"/>
              </a:ext>
            </a:extLst>
          </p:cNvPr>
          <p:cNvSpPr>
            <a:spLocks noGrp="1"/>
          </p:cNvSpPr>
          <p:nvPr>
            <p:ph type="sldNum" sz="quarter" idx="12"/>
          </p:nvPr>
        </p:nvSpPr>
        <p:spPr/>
        <p:txBody>
          <a:bodyPr/>
          <a:lstStyle/>
          <a:p>
            <a:fld id="{05F24540-10DE-4C85-8B80-76D0B3FC05C4}" type="slidenum">
              <a:rPr lang="ar-IQ" smtClean="0"/>
              <a:pPr/>
              <a:t>7</a:t>
            </a:fld>
            <a:endParaRPr lang="ar-IQ"/>
          </a:p>
        </p:txBody>
      </p:sp>
      <p:pic>
        <p:nvPicPr>
          <p:cNvPr id="1026" name="Picture 2" descr="Quick Facts: Infectious Conjunctivitis - MSD Manual Consumer Version">
            <a:extLst>
              <a:ext uri="{FF2B5EF4-FFF2-40B4-BE49-F238E27FC236}">
                <a16:creationId xmlns:a16="http://schemas.microsoft.com/office/drawing/2014/main" id="{492CA7BF-F8EB-42EC-AE9A-2DA12C512D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243" y="2852936"/>
            <a:ext cx="5785757" cy="38164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FDEC9D0-2C42-4D77-B156-9D6638506C94}"/>
              </a:ext>
            </a:extLst>
          </p:cNvPr>
          <p:cNvSpPr txBox="1"/>
          <p:nvPr/>
        </p:nvSpPr>
        <p:spPr>
          <a:xfrm>
            <a:off x="310243" y="404665"/>
            <a:ext cx="11658600" cy="2246769"/>
          </a:xfrm>
          <a:prstGeom prst="rect">
            <a:avLst/>
          </a:prstGeom>
          <a:noFill/>
        </p:spPr>
        <p:txBody>
          <a:bodyPr wrap="square">
            <a:spAutoFit/>
          </a:bodyPr>
          <a:lstStyle/>
          <a:p>
            <a:pPr algn="just" rtl="0"/>
            <a:r>
              <a:rPr lang="en-US" sz="2800" b="1" dirty="0">
                <a:latin typeface="Maiandra GD" panose="020E0502030308020204" pitchFamily="34" charset="0"/>
              </a:rPr>
              <a:t>Pink eye (conjunctivitis): </a:t>
            </a:r>
            <a:r>
              <a:rPr lang="en-US" sz="2800" dirty="0">
                <a:latin typeface="Maiandra GD" panose="020E0502030308020204" pitchFamily="34" charset="0"/>
              </a:rPr>
              <a:t>Is the inflammation or infection of the transparent membrane that lines your eyelid and eyeball. It's characterized by redness and a gritty sensation in your eye, along with itching. Often a discharge forms a crust on your eyelashes during the night.</a:t>
            </a:r>
          </a:p>
        </p:txBody>
      </p:sp>
      <p:pic>
        <p:nvPicPr>
          <p:cNvPr id="1028" name="Picture 4" descr="Conjunctivitis (Pink Eye) - Willis-Knighton Health System - Shreveport -  Bossier City - Louisiana">
            <a:extLst>
              <a:ext uri="{FF2B5EF4-FFF2-40B4-BE49-F238E27FC236}">
                <a16:creationId xmlns:a16="http://schemas.microsoft.com/office/drawing/2014/main" id="{9F7E0CE9-004F-435F-B505-5A9940B96A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2836912"/>
            <a:ext cx="5785757"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84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46960" y="48726"/>
            <a:ext cx="11919857"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3600" b="1" dirty="0"/>
              <a:t>3. </a:t>
            </a:r>
            <a:r>
              <a:rPr lang="en-US" sz="3200" b="1" dirty="0">
                <a:latin typeface="Maiandra GD" panose="020E0502030308020204" pitchFamily="34" charset="0"/>
              </a:rPr>
              <a:t>Transmission by droplet contact</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Some diseases can be transferred by infected droplets contacting surfaces of the </a:t>
            </a:r>
            <a:r>
              <a:rPr lang="en-US" sz="2800" b="1" dirty="0">
                <a:latin typeface="Maiandra GD" panose="020E0502030308020204" pitchFamily="34" charset="0"/>
              </a:rPr>
              <a:t>eye, nose</a:t>
            </a:r>
            <a:r>
              <a:rPr lang="en-US" sz="2800" dirty="0">
                <a:latin typeface="Maiandra GD" panose="020E0502030308020204" pitchFamily="34" charset="0"/>
              </a:rPr>
              <a:t>, or </a:t>
            </a:r>
            <a:r>
              <a:rPr lang="en-US" sz="2800" b="1" dirty="0">
                <a:latin typeface="Maiandra GD" panose="020E0502030308020204" pitchFamily="34" charset="0"/>
              </a:rPr>
              <a:t>mouth</a:t>
            </a:r>
            <a:r>
              <a:rPr lang="en-US" sz="2800" dirty="0">
                <a:latin typeface="Maiandra GD" panose="020E0502030308020204" pitchFamily="34" charset="0"/>
              </a:rPr>
              <a:t>. This is referred to as droplet contact transmission.</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Droplets containing microorganisms can be generated when an infected person </a:t>
            </a:r>
            <a:r>
              <a:rPr lang="en-US" sz="2800" b="1" dirty="0">
                <a:latin typeface="Maiandra GD" panose="020E0502030308020204" pitchFamily="34" charset="0"/>
              </a:rPr>
              <a:t>coughs</a:t>
            </a:r>
            <a:r>
              <a:rPr lang="en-US" sz="2800" dirty="0">
                <a:latin typeface="Maiandra GD" panose="020E0502030308020204" pitchFamily="34" charset="0"/>
              </a:rPr>
              <a:t>, </a:t>
            </a:r>
            <a:r>
              <a:rPr lang="en-US" sz="2800" b="1" dirty="0">
                <a:latin typeface="Maiandra GD" panose="020E0502030308020204" pitchFamily="34" charset="0"/>
              </a:rPr>
              <a:t>sneezes</a:t>
            </a:r>
            <a:r>
              <a:rPr lang="en-US" sz="2800" dirty="0">
                <a:latin typeface="Maiandra GD" panose="020E0502030308020204" pitchFamily="34" charset="0"/>
              </a:rPr>
              <a:t>, or </a:t>
            </a:r>
            <a:r>
              <a:rPr lang="en-US" sz="2800" b="1" dirty="0">
                <a:latin typeface="Maiandra GD" panose="020E0502030308020204" pitchFamily="34" charset="0"/>
              </a:rPr>
              <a:t>talks.</a:t>
            </a:r>
            <a:r>
              <a:rPr lang="en-US" sz="2800" dirty="0">
                <a:latin typeface="Maiandra GD" panose="020E0502030308020204" pitchFamily="34" charset="0"/>
              </a:rPr>
              <a:t> </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Droplets can also be generated during certain medical procedures, such as bronchoscopy. Droplets are too large to be airborne for long periods of time, and quickly settle out of air.</a:t>
            </a:r>
          </a:p>
          <a:p>
            <a:pPr marL="457200" indent="-457200" algn="just" fontAlgn="base">
              <a:spcBef>
                <a:spcPct val="0"/>
              </a:spcBef>
              <a:spcAft>
                <a:spcPct val="0"/>
              </a:spcAft>
              <a:buFont typeface="Arial" panose="020B0604020202020204" pitchFamily="34" charset="0"/>
              <a:buChar char="•"/>
            </a:pPr>
            <a:r>
              <a:rPr lang="en-US" sz="2800" dirty="0">
                <a:latin typeface="Maiandra GD" panose="020E0502030308020204" pitchFamily="34" charset="0"/>
              </a:rPr>
              <a:t>Droplet transmission can be reduced with the use of personal protective barriers, such as face masks and goggles.</a:t>
            </a:r>
          </a:p>
          <a:p>
            <a:pPr algn="just" fontAlgn="base">
              <a:spcBef>
                <a:spcPct val="0"/>
              </a:spcBef>
              <a:spcAft>
                <a:spcPct val="0"/>
              </a:spcAft>
            </a:pPr>
            <a:r>
              <a:rPr lang="en-US" sz="2800" b="1" u="sng" dirty="0">
                <a:solidFill>
                  <a:srgbClr val="FF0000"/>
                </a:solidFill>
                <a:latin typeface="Maiandra GD" panose="020E0502030308020204" pitchFamily="34" charset="0"/>
              </a:rPr>
              <a:t>Examples: </a:t>
            </a:r>
          </a:p>
          <a:p>
            <a:pPr marL="514350" indent="-514350" algn="just" fontAlgn="base">
              <a:spcBef>
                <a:spcPct val="0"/>
              </a:spcBef>
              <a:spcAft>
                <a:spcPct val="0"/>
              </a:spcAft>
              <a:buFont typeface="+mj-lt"/>
              <a:buAutoNum type="arabicPeriod"/>
            </a:pPr>
            <a:r>
              <a:rPr lang="en-US" sz="2800" b="1" dirty="0">
                <a:latin typeface="Maiandra GD" panose="020E0502030308020204" pitchFamily="34" charset="0"/>
              </a:rPr>
              <a:t>Measles</a:t>
            </a:r>
          </a:p>
          <a:p>
            <a:pPr marL="514350" indent="-514350" algn="just" fontAlgn="base">
              <a:spcBef>
                <a:spcPct val="0"/>
              </a:spcBef>
              <a:spcAft>
                <a:spcPct val="0"/>
              </a:spcAft>
              <a:buFont typeface="+mj-lt"/>
              <a:buAutoNum type="arabicPeriod"/>
            </a:pPr>
            <a:r>
              <a:rPr lang="en-US" sz="2800" b="1" dirty="0">
                <a:latin typeface="Maiandra GD" panose="020E0502030308020204" pitchFamily="34" charset="0"/>
              </a:rPr>
              <a:t>Severe Acute Respiratory Syndrome (</a:t>
            </a:r>
            <a:r>
              <a:rPr lang="en-US" sz="2800" b="1" dirty="0">
                <a:latin typeface="Maiandra GD" panose="020E0502030308020204" pitchFamily="34" charset="0"/>
                <a:hlinkClick r:id="rId3">
                  <a:extLst>
                    <a:ext uri="{A12FA001-AC4F-418D-AE19-62706E023703}">
                      <ahyp:hlinkClr xmlns:ahyp="http://schemas.microsoft.com/office/drawing/2018/hyperlinkcolor" val="tx"/>
                    </a:ext>
                  </a:extLst>
                </a:hlinkClick>
              </a:rPr>
              <a:t>SARS</a:t>
            </a:r>
            <a:r>
              <a:rPr lang="en-US" sz="2800" b="1" dirty="0">
                <a:latin typeface="Maiandra GD" panose="020E0502030308020204" pitchFamily="34" charset="0"/>
              </a:rPr>
              <a:t>)</a:t>
            </a:r>
            <a:r>
              <a:rPr lang="en-US" sz="2800" dirty="0">
                <a:latin typeface="Maiandra GD" panose="020E0502030308020204" pitchFamily="34" charset="0"/>
              </a:rPr>
              <a:t> associated </a:t>
            </a:r>
            <a:r>
              <a:rPr lang="en-US" sz="3200" b="1" dirty="0">
                <a:latin typeface="Maiandra GD" panose="020E0502030308020204" pitchFamily="34" charset="0"/>
              </a:rPr>
              <a:t>coronavirus</a:t>
            </a:r>
            <a:r>
              <a:rPr lang="en-US" sz="2800" b="1" dirty="0">
                <a:latin typeface="Maiandra GD" panose="020E0502030308020204" pitchFamily="34" charset="0"/>
              </a:rPr>
              <a:t>.</a:t>
            </a:r>
          </a:p>
          <a:p>
            <a:pPr marL="457200" indent="-457200" algn="just" fontAlgn="base">
              <a:spcBef>
                <a:spcPct val="0"/>
              </a:spcBef>
              <a:spcAft>
                <a:spcPct val="0"/>
              </a:spcAft>
              <a:buFont typeface="Arial" panose="020B0604020202020204" pitchFamily="34" charset="0"/>
              <a:buChar char="•"/>
            </a:pPr>
            <a:endParaRPr lang="en-US" sz="2800" dirty="0">
              <a:latin typeface="+mj-lt"/>
              <a:ea typeface="+mj-ea"/>
              <a:cs typeface="+mj-cs"/>
            </a:endParaRPr>
          </a:p>
        </p:txBody>
      </p:sp>
      <p:sp>
        <p:nvSpPr>
          <p:cNvPr id="3" name="Date Placeholder 2">
            <a:extLst>
              <a:ext uri="{FF2B5EF4-FFF2-40B4-BE49-F238E27FC236}">
                <a16:creationId xmlns:a16="http://schemas.microsoft.com/office/drawing/2014/main" id="{C63DA8CF-6A59-4BE7-8497-F4F75F725E0A}"/>
              </a:ext>
            </a:extLst>
          </p:cNvPr>
          <p:cNvSpPr>
            <a:spLocks noGrp="1"/>
          </p:cNvSpPr>
          <p:nvPr>
            <p:ph type="dt" sz="half" idx="10"/>
          </p:nvPr>
        </p:nvSpPr>
        <p:spPr/>
        <p:txBody>
          <a:bodyPr/>
          <a:lstStyle/>
          <a:p>
            <a:fld id="{50B9CC9D-A5A9-4E76-AED9-400D7EEED87F}" type="datetime1">
              <a:rPr lang="en-US" smtClean="0"/>
              <a:t>2022-12-03</a:t>
            </a:fld>
            <a:endParaRPr lang="ar-IQ"/>
          </a:p>
        </p:txBody>
      </p:sp>
      <p:sp>
        <p:nvSpPr>
          <p:cNvPr id="4" name="Slide Number Placeholder 3">
            <a:extLst>
              <a:ext uri="{FF2B5EF4-FFF2-40B4-BE49-F238E27FC236}">
                <a16:creationId xmlns:a16="http://schemas.microsoft.com/office/drawing/2014/main" id="{514DE3EC-705B-4EE4-A0F5-965AAA198014}"/>
              </a:ext>
            </a:extLst>
          </p:cNvPr>
          <p:cNvSpPr>
            <a:spLocks noGrp="1"/>
          </p:cNvSpPr>
          <p:nvPr>
            <p:ph type="sldNum" sz="quarter" idx="12"/>
          </p:nvPr>
        </p:nvSpPr>
        <p:spPr/>
        <p:txBody>
          <a:bodyPr/>
          <a:lstStyle/>
          <a:p>
            <a:fld id="{05F24540-10DE-4C85-8B80-76D0B3FC05C4}" type="slidenum">
              <a:rPr lang="ar-IQ" smtClean="0"/>
              <a:pPr/>
              <a:t>8</a:t>
            </a:fld>
            <a:endParaRPr lang="ar-IQ"/>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D:\desktop\sss.jpg"/>
          <p:cNvPicPr>
            <a:picLocks noChangeAspect="1" noChangeArrowheads="1"/>
          </p:cNvPicPr>
          <p:nvPr/>
        </p:nvPicPr>
        <p:blipFill>
          <a:blip r:embed="rId2"/>
          <a:srcRect/>
          <a:stretch>
            <a:fillRect/>
          </a:stretch>
        </p:blipFill>
        <p:spPr bwMode="auto">
          <a:xfrm>
            <a:off x="1666845" y="1"/>
            <a:ext cx="9001156" cy="6857999"/>
          </a:xfrm>
          <a:prstGeom prst="rect">
            <a:avLst/>
          </a:prstGeom>
          <a:noFill/>
        </p:spPr>
      </p:pic>
      <p:sp>
        <p:nvSpPr>
          <p:cNvPr id="2" name="Date Placeholder 1">
            <a:extLst>
              <a:ext uri="{FF2B5EF4-FFF2-40B4-BE49-F238E27FC236}">
                <a16:creationId xmlns:a16="http://schemas.microsoft.com/office/drawing/2014/main" id="{121C4C07-D7F8-48D7-9617-9C3FE82BD8DE}"/>
              </a:ext>
            </a:extLst>
          </p:cNvPr>
          <p:cNvSpPr>
            <a:spLocks noGrp="1"/>
          </p:cNvSpPr>
          <p:nvPr>
            <p:ph type="dt" sz="half" idx="10"/>
          </p:nvPr>
        </p:nvSpPr>
        <p:spPr/>
        <p:txBody>
          <a:bodyPr/>
          <a:lstStyle/>
          <a:p>
            <a:fld id="{5CFB1D0F-7DBB-49A6-B75B-F1F0737483B5}" type="datetime1">
              <a:rPr lang="en-US" smtClean="0"/>
              <a:t>2022-12-03</a:t>
            </a:fld>
            <a:endParaRPr lang="ar-IQ"/>
          </a:p>
        </p:txBody>
      </p:sp>
      <p:sp>
        <p:nvSpPr>
          <p:cNvPr id="3" name="Slide Number Placeholder 2">
            <a:extLst>
              <a:ext uri="{FF2B5EF4-FFF2-40B4-BE49-F238E27FC236}">
                <a16:creationId xmlns:a16="http://schemas.microsoft.com/office/drawing/2014/main" id="{D99DE8D4-DC07-4B3D-9DC0-FA3A1A270D1E}"/>
              </a:ext>
            </a:extLst>
          </p:cNvPr>
          <p:cNvSpPr>
            <a:spLocks noGrp="1"/>
          </p:cNvSpPr>
          <p:nvPr>
            <p:ph type="sldNum" sz="quarter" idx="12"/>
          </p:nvPr>
        </p:nvSpPr>
        <p:spPr/>
        <p:txBody>
          <a:bodyPr/>
          <a:lstStyle/>
          <a:p>
            <a:fld id="{05F24540-10DE-4C85-8B80-76D0B3FC05C4}" type="slidenum">
              <a:rPr lang="ar-IQ" smtClean="0"/>
              <a:pPr/>
              <a:t>9</a:t>
            </a:fld>
            <a:endParaRPr lang="ar-IQ"/>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1558</TotalTime>
  <Words>1138</Words>
  <Application>Microsoft Office PowerPoint</Application>
  <PresentationFormat>Widescreen</PresentationFormat>
  <Paragraphs>112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Maiandra GD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152</cp:revision>
  <dcterms:created xsi:type="dcterms:W3CDTF">2017-10-15T15:15:30Z</dcterms:created>
  <dcterms:modified xsi:type="dcterms:W3CDTF">2022-12-03T07:42:56Z</dcterms:modified>
</cp:coreProperties>
</file>