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77" r:id="rId1"/>
  </p:sldMasterIdLst>
  <p:notesMasterIdLst>
    <p:notesMasterId r:id="rId18"/>
  </p:notesMasterIdLst>
  <p:handoutMasterIdLst>
    <p:handoutMasterId r:id="rId19"/>
  </p:handoutMasterIdLst>
  <p:sldIdLst>
    <p:sldId id="260" r:id="rId2"/>
    <p:sldId id="259" r:id="rId3"/>
    <p:sldId id="315" r:id="rId4"/>
    <p:sldId id="316" r:id="rId5"/>
    <p:sldId id="263" r:id="rId6"/>
    <p:sldId id="326" r:id="rId7"/>
    <p:sldId id="327" r:id="rId8"/>
    <p:sldId id="317" r:id="rId9"/>
    <p:sldId id="280" r:id="rId10"/>
    <p:sldId id="279" r:id="rId11"/>
    <p:sldId id="319" r:id="rId12"/>
    <p:sldId id="265" r:id="rId13"/>
    <p:sldId id="331" r:id="rId14"/>
    <p:sldId id="333" r:id="rId15"/>
    <p:sldId id="332" r:id="rId16"/>
    <p:sldId id="31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40" autoAdjust="0"/>
    <p:restoredTop sz="93460" autoAdjust="0"/>
  </p:normalViewPr>
  <p:slideViewPr>
    <p:cSldViewPr snapToGrid="0">
      <p:cViewPr varScale="1">
        <p:scale>
          <a:sx n="63" d="100"/>
          <a:sy n="63" d="100"/>
        </p:scale>
        <p:origin x="9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2AA1F-8329-4D3E-944F-63811A928A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013CED1-611A-471B-888D-6B1F3B89247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2FDC55-F4CF-46A1-B31B-5610AA3D7648}" type="datetimeFigureOut">
              <a:rPr lang="en-US" smtClean="0"/>
              <a:t>2022-12-03</a:t>
            </a:fld>
            <a:endParaRPr lang="en-US"/>
          </a:p>
        </p:txBody>
      </p:sp>
      <p:sp>
        <p:nvSpPr>
          <p:cNvPr id="4" name="Footer Placeholder 3">
            <a:extLst>
              <a:ext uri="{FF2B5EF4-FFF2-40B4-BE49-F238E27FC236}">
                <a16:creationId xmlns:a16="http://schemas.microsoft.com/office/drawing/2014/main" id="{628659C8-0533-4E71-91B6-217FFB7088F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14C6FD-7985-4840-9F0F-54417CFEB6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8E2B3E-6EE3-4691-9057-87319B549DF2}" type="slidenum">
              <a:rPr lang="en-US" smtClean="0"/>
              <a:t>‹#›</a:t>
            </a:fld>
            <a:endParaRPr lang="en-US"/>
          </a:p>
        </p:txBody>
      </p:sp>
    </p:spTree>
    <p:extLst>
      <p:ext uri="{BB962C8B-B14F-4D97-AF65-F5344CB8AC3E}">
        <p14:creationId xmlns:p14="http://schemas.microsoft.com/office/powerpoint/2010/main" val="1186017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CBDE9-EB49-4060-BCFE-16A9C6A412D8}" type="datetimeFigureOut">
              <a:rPr lang="en-US" smtClean="0"/>
              <a:t>2022-12-03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E7421-D7CE-4A59-A6B9-E04CA720CB4C}" type="slidenum">
              <a:rPr lang="en-US" smtClean="0"/>
              <a:t>‹#›</a:t>
            </a:fld>
            <a:endParaRPr lang="en-US"/>
          </a:p>
        </p:txBody>
      </p:sp>
    </p:spTree>
    <p:extLst>
      <p:ext uri="{BB962C8B-B14F-4D97-AF65-F5344CB8AC3E}">
        <p14:creationId xmlns:p14="http://schemas.microsoft.com/office/powerpoint/2010/main" val="8553820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C9926-8578-4C5E-8C6A-5E55107A5C0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23FFCCD-D89F-4CA2-916B-1152D1AFC3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D716875-815E-4488-B949-E4B4B031C111}"/>
              </a:ext>
            </a:extLst>
          </p:cNvPr>
          <p:cNvSpPr>
            <a:spLocks noGrp="1"/>
          </p:cNvSpPr>
          <p:nvPr>
            <p:ph type="dt" sz="half" idx="10"/>
          </p:nvPr>
        </p:nvSpPr>
        <p:spPr/>
        <p:txBody>
          <a:bodyPr/>
          <a:lstStyle/>
          <a:p>
            <a:fld id="{1C7C7D7B-07BB-47B1-8432-57B6DC847F26}" type="datetime1">
              <a:rPr lang="en-US" smtClean="0"/>
              <a:t>2022-12-03</a:t>
            </a:fld>
            <a:endParaRPr lang="en-US" dirty="0"/>
          </a:p>
        </p:txBody>
      </p:sp>
      <p:sp>
        <p:nvSpPr>
          <p:cNvPr id="5" name="Footer Placeholder 4">
            <a:extLst>
              <a:ext uri="{FF2B5EF4-FFF2-40B4-BE49-F238E27FC236}">
                <a16:creationId xmlns:a16="http://schemas.microsoft.com/office/drawing/2014/main" id="{F60D1775-523E-4857-A5E8-BCEF9541ADCA}"/>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894F232E-1884-470F-A8BD-38CFAB6B9D4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59844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C856A9-E80A-4F85-B2B7-2DCAAAD6A76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C232702-944C-43E1-A4A1-8BAC98163E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393DF-4895-4347-A59C-6EEB293495C5}"/>
              </a:ext>
            </a:extLst>
          </p:cNvPr>
          <p:cNvSpPr>
            <a:spLocks noGrp="1"/>
          </p:cNvSpPr>
          <p:nvPr>
            <p:ph type="dt" sz="half" idx="10"/>
          </p:nvPr>
        </p:nvSpPr>
        <p:spPr/>
        <p:txBody>
          <a:bodyPr/>
          <a:lstStyle/>
          <a:p>
            <a:fld id="{72ABDA4A-F586-41DA-928F-9CB61095EE3C}" type="datetime1">
              <a:rPr lang="en-US" smtClean="0"/>
              <a:t>2022-12-03</a:t>
            </a:fld>
            <a:endParaRPr lang="en-US" dirty="0"/>
          </a:p>
        </p:txBody>
      </p:sp>
      <p:sp>
        <p:nvSpPr>
          <p:cNvPr id="5" name="Footer Placeholder 4">
            <a:extLst>
              <a:ext uri="{FF2B5EF4-FFF2-40B4-BE49-F238E27FC236}">
                <a16:creationId xmlns:a16="http://schemas.microsoft.com/office/drawing/2014/main" id="{F5B149B8-AEB9-4693-B0CC-3FD8AC1483A5}"/>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8330C630-2179-4F8D-B4EE-6E8C8066CF7B}"/>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78628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D40ADF1-6847-44C9-9FC2-36748EEB8D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40C5B4-EEF8-4243-90F0-A485D476A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5AE036-EB17-4FF1-B3C2-5BEF33A09E88}"/>
              </a:ext>
            </a:extLst>
          </p:cNvPr>
          <p:cNvSpPr>
            <a:spLocks noGrp="1"/>
          </p:cNvSpPr>
          <p:nvPr>
            <p:ph type="dt" sz="half" idx="10"/>
          </p:nvPr>
        </p:nvSpPr>
        <p:spPr/>
        <p:txBody>
          <a:bodyPr/>
          <a:lstStyle/>
          <a:p>
            <a:fld id="{5329826A-1892-4688-B932-74EF852DC420}" type="datetime1">
              <a:rPr lang="en-US" smtClean="0"/>
              <a:t>2022-12-03</a:t>
            </a:fld>
            <a:endParaRPr lang="en-US" dirty="0"/>
          </a:p>
        </p:txBody>
      </p:sp>
      <p:sp>
        <p:nvSpPr>
          <p:cNvPr id="5" name="Footer Placeholder 4">
            <a:extLst>
              <a:ext uri="{FF2B5EF4-FFF2-40B4-BE49-F238E27FC236}">
                <a16:creationId xmlns:a16="http://schemas.microsoft.com/office/drawing/2014/main" id="{E2A5231E-6351-4510-9A8A-19A553BD43B2}"/>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77095281-BE77-4896-B160-F4F3A5583815}"/>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304114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D3DD9-E539-44E2-97DA-DB86165796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4EDAB25-2BA6-40F0-BF11-065BAA3328B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64C911-A88D-4E33-B886-D17C9D3B603A}"/>
              </a:ext>
            </a:extLst>
          </p:cNvPr>
          <p:cNvSpPr>
            <a:spLocks noGrp="1"/>
          </p:cNvSpPr>
          <p:nvPr>
            <p:ph type="dt" sz="half" idx="10"/>
          </p:nvPr>
        </p:nvSpPr>
        <p:spPr/>
        <p:txBody>
          <a:bodyPr/>
          <a:lstStyle/>
          <a:p>
            <a:fld id="{D74222C3-DA47-442E-9E17-093067C81AF0}" type="datetime1">
              <a:rPr lang="en-US" smtClean="0"/>
              <a:t>2022-12-03</a:t>
            </a:fld>
            <a:endParaRPr lang="en-US" dirty="0"/>
          </a:p>
        </p:txBody>
      </p:sp>
      <p:sp>
        <p:nvSpPr>
          <p:cNvPr id="5" name="Footer Placeholder 4">
            <a:extLst>
              <a:ext uri="{FF2B5EF4-FFF2-40B4-BE49-F238E27FC236}">
                <a16:creationId xmlns:a16="http://schemas.microsoft.com/office/drawing/2014/main" id="{D5EB2A16-B8F7-41EE-A391-553C2F254CA6}"/>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042FB81C-02B3-4DD9-AB16-BECBE87B5D9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0402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05569-1342-4198-9121-29756EFF61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16A05-3719-48CD-8CBE-4271D2D38F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348311-516A-40B2-B2C0-6FCD99AFBA4E}"/>
              </a:ext>
            </a:extLst>
          </p:cNvPr>
          <p:cNvSpPr>
            <a:spLocks noGrp="1"/>
          </p:cNvSpPr>
          <p:nvPr>
            <p:ph type="dt" sz="half" idx="10"/>
          </p:nvPr>
        </p:nvSpPr>
        <p:spPr/>
        <p:txBody>
          <a:bodyPr/>
          <a:lstStyle/>
          <a:p>
            <a:fld id="{22645649-C6F8-4789-B796-5074D40C63F4}" type="datetime1">
              <a:rPr lang="en-US" smtClean="0"/>
              <a:t>2022-12-03</a:t>
            </a:fld>
            <a:endParaRPr lang="en-US" dirty="0"/>
          </a:p>
        </p:txBody>
      </p:sp>
      <p:sp>
        <p:nvSpPr>
          <p:cNvPr id="5" name="Footer Placeholder 4">
            <a:extLst>
              <a:ext uri="{FF2B5EF4-FFF2-40B4-BE49-F238E27FC236}">
                <a16:creationId xmlns:a16="http://schemas.microsoft.com/office/drawing/2014/main" id="{A3F8C841-6658-43E8-9F98-7D6B1DF171B9}"/>
              </a:ext>
            </a:extLst>
          </p:cNvPr>
          <p:cNvSpPr>
            <a:spLocks noGrp="1"/>
          </p:cNvSpPr>
          <p:nvPr>
            <p:ph type="ftr" sz="quarter" idx="11"/>
          </p:nvPr>
        </p:nvSpPr>
        <p:spPr/>
        <p:txBody>
          <a:bodyPr/>
          <a:lstStyle/>
          <a:p>
            <a:r>
              <a:rPr lang="en-US"/>
              <a:t>Forth Lab: Sterilization</a:t>
            </a:r>
            <a:endParaRPr lang="en-US" dirty="0"/>
          </a:p>
        </p:txBody>
      </p:sp>
      <p:sp>
        <p:nvSpPr>
          <p:cNvPr id="6" name="Slide Number Placeholder 5">
            <a:extLst>
              <a:ext uri="{FF2B5EF4-FFF2-40B4-BE49-F238E27FC236}">
                <a16:creationId xmlns:a16="http://schemas.microsoft.com/office/drawing/2014/main" id="{233777EF-4964-48C0-A6B3-E17E569C9CC6}"/>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16327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4D876-4B05-418D-94C8-D408F45C94C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88ED5A-BDB6-48E3-BE82-515E4B776F2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3829DD7-0D57-4335-A26D-258AA188E3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C3B5542-6FDD-4A1F-8F94-C5953CB506A7}"/>
              </a:ext>
            </a:extLst>
          </p:cNvPr>
          <p:cNvSpPr>
            <a:spLocks noGrp="1"/>
          </p:cNvSpPr>
          <p:nvPr>
            <p:ph type="dt" sz="half" idx="10"/>
          </p:nvPr>
        </p:nvSpPr>
        <p:spPr/>
        <p:txBody>
          <a:bodyPr/>
          <a:lstStyle/>
          <a:p>
            <a:fld id="{EDD5F0A0-4363-4CAE-8C14-B2923382D99A}" type="datetime1">
              <a:rPr lang="en-US" smtClean="0"/>
              <a:t>2022-12-03</a:t>
            </a:fld>
            <a:endParaRPr lang="en-US" dirty="0"/>
          </a:p>
        </p:txBody>
      </p:sp>
      <p:sp>
        <p:nvSpPr>
          <p:cNvPr id="6" name="Footer Placeholder 5">
            <a:extLst>
              <a:ext uri="{FF2B5EF4-FFF2-40B4-BE49-F238E27FC236}">
                <a16:creationId xmlns:a16="http://schemas.microsoft.com/office/drawing/2014/main" id="{0754D162-8661-4D86-AABB-3CCD57DCAC89}"/>
              </a:ext>
            </a:extLst>
          </p:cNvPr>
          <p:cNvSpPr>
            <a:spLocks noGrp="1"/>
          </p:cNvSpPr>
          <p:nvPr>
            <p:ph type="ftr" sz="quarter" idx="11"/>
          </p:nvPr>
        </p:nvSpPr>
        <p:spPr/>
        <p:txBody>
          <a:bodyPr/>
          <a:lstStyle/>
          <a:p>
            <a:r>
              <a:rPr lang="en-US"/>
              <a:t>Forth Lab: Sterilization</a:t>
            </a:r>
            <a:endParaRPr lang="en-US" dirty="0"/>
          </a:p>
        </p:txBody>
      </p:sp>
      <p:sp>
        <p:nvSpPr>
          <p:cNvPr id="7" name="Slide Number Placeholder 6">
            <a:extLst>
              <a:ext uri="{FF2B5EF4-FFF2-40B4-BE49-F238E27FC236}">
                <a16:creationId xmlns:a16="http://schemas.microsoft.com/office/drawing/2014/main" id="{60F00B8A-FB27-4933-8A34-17040B03DDF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98446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5B90B-DE98-4AF8-87B1-9A6A34CA69E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11CD5-274D-4E54-89D4-C36C59386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745C352-85A9-4E48-9644-C723DE181E8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F474B5-E65C-4491-90F5-91C2C9B70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121BDD-CC61-497F-B5D8-8610EAB9DB8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B295C31-9DEE-46F2-B8D5-23BB76FD31FF}"/>
              </a:ext>
            </a:extLst>
          </p:cNvPr>
          <p:cNvSpPr>
            <a:spLocks noGrp="1"/>
          </p:cNvSpPr>
          <p:nvPr>
            <p:ph type="dt" sz="half" idx="10"/>
          </p:nvPr>
        </p:nvSpPr>
        <p:spPr/>
        <p:txBody>
          <a:bodyPr/>
          <a:lstStyle/>
          <a:p>
            <a:fld id="{3CCE8A28-EF9B-49DA-AE7E-0035884E0044}" type="datetime1">
              <a:rPr lang="en-US" smtClean="0"/>
              <a:t>2022-12-03</a:t>
            </a:fld>
            <a:endParaRPr lang="en-US" dirty="0"/>
          </a:p>
        </p:txBody>
      </p:sp>
      <p:sp>
        <p:nvSpPr>
          <p:cNvPr id="8" name="Footer Placeholder 7">
            <a:extLst>
              <a:ext uri="{FF2B5EF4-FFF2-40B4-BE49-F238E27FC236}">
                <a16:creationId xmlns:a16="http://schemas.microsoft.com/office/drawing/2014/main" id="{83AA4B3E-53D8-49C7-BA3C-8237D2B7B155}"/>
              </a:ext>
            </a:extLst>
          </p:cNvPr>
          <p:cNvSpPr>
            <a:spLocks noGrp="1"/>
          </p:cNvSpPr>
          <p:nvPr>
            <p:ph type="ftr" sz="quarter" idx="11"/>
          </p:nvPr>
        </p:nvSpPr>
        <p:spPr/>
        <p:txBody>
          <a:bodyPr/>
          <a:lstStyle/>
          <a:p>
            <a:r>
              <a:rPr lang="en-US"/>
              <a:t>Forth Lab: Sterilization</a:t>
            </a:r>
            <a:endParaRPr lang="en-US" dirty="0"/>
          </a:p>
        </p:txBody>
      </p:sp>
      <p:sp>
        <p:nvSpPr>
          <p:cNvPr id="9" name="Slide Number Placeholder 8">
            <a:extLst>
              <a:ext uri="{FF2B5EF4-FFF2-40B4-BE49-F238E27FC236}">
                <a16:creationId xmlns:a16="http://schemas.microsoft.com/office/drawing/2014/main" id="{6FDB63E8-9880-4368-ACE4-BB03A6B04A97}"/>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7750197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36024-1FFC-4883-A245-20DF1403BC2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7D591CF-1E37-4C89-8F88-CA91C0431A92}"/>
              </a:ext>
            </a:extLst>
          </p:cNvPr>
          <p:cNvSpPr>
            <a:spLocks noGrp="1"/>
          </p:cNvSpPr>
          <p:nvPr>
            <p:ph type="dt" sz="half" idx="10"/>
          </p:nvPr>
        </p:nvSpPr>
        <p:spPr/>
        <p:txBody>
          <a:bodyPr/>
          <a:lstStyle/>
          <a:p>
            <a:fld id="{7F866C91-EA95-4A58-8910-9A1D06B46EF0}" type="datetime1">
              <a:rPr lang="en-US" smtClean="0"/>
              <a:t>2022-12-03</a:t>
            </a:fld>
            <a:endParaRPr lang="en-US" dirty="0"/>
          </a:p>
        </p:txBody>
      </p:sp>
      <p:sp>
        <p:nvSpPr>
          <p:cNvPr id="4" name="Footer Placeholder 3">
            <a:extLst>
              <a:ext uri="{FF2B5EF4-FFF2-40B4-BE49-F238E27FC236}">
                <a16:creationId xmlns:a16="http://schemas.microsoft.com/office/drawing/2014/main" id="{348DE93F-E898-4B59-857E-EA1054052F94}"/>
              </a:ext>
            </a:extLst>
          </p:cNvPr>
          <p:cNvSpPr>
            <a:spLocks noGrp="1"/>
          </p:cNvSpPr>
          <p:nvPr>
            <p:ph type="ftr" sz="quarter" idx="11"/>
          </p:nvPr>
        </p:nvSpPr>
        <p:spPr/>
        <p:txBody>
          <a:bodyPr/>
          <a:lstStyle/>
          <a:p>
            <a:r>
              <a:rPr lang="en-US"/>
              <a:t>Forth Lab: Sterilization</a:t>
            </a:r>
            <a:endParaRPr lang="en-US" dirty="0"/>
          </a:p>
        </p:txBody>
      </p:sp>
      <p:sp>
        <p:nvSpPr>
          <p:cNvPr id="5" name="Slide Number Placeholder 4">
            <a:extLst>
              <a:ext uri="{FF2B5EF4-FFF2-40B4-BE49-F238E27FC236}">
                <a16:creationId xmlns:a16="http://schemas.microsoft.com/office/drawing/2014/main" id="{4AF102D3-120B-4BFF-8657-7981E7EC5CFD}"/>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15045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307316E-4EA4-43EE-8FF7-D99B2258BDCE}"/>
              </a:ext>
            </a:extLst>
          </p:cNvPr>
          <p:cNvSpPr>
            <a:spLocks noGrp="1"/>
          </p:cNvSpPr>
          <p:nvPr>
            <p:ph type="dt" sz="half" idx="10"/>
          </p:nvPr>
        </p:nvSpPr>
        <p:spPr/>
        <p:txBody>
          <a:bodyPr/>
          <a:lstStyle/>
          <a:p>
            <a:fld id="{37B6B627-5777-4199-872E-CFCA6471E290}" type="datetime1">
              <a:rPr lang="en-US" smtClean="0"/>
              <a:t>2022-12-03</a:t>
            </a:fld>
            <a:endParaRPr lang="en-US" dirty="0"/>
          </a:p>
        </p:txBody>
      </p:sp>
      <p:sp>
        <p:nvSpPr>
          <p:cNvPr id="3" name="Footer Placeholder 2">
            <a:extLst>
              <a:ext uri="{FF2B5EF4-FFF2-40B4-BE49-F238E27FC236}">
                <a16:creationId xmlns:a16="http://schemas.microsoft.com/office/drawing/2014/main" id="{1813A586-6E36-4BDE-AEEB-CE0FEC6BFEB2}"/>
              </a:ext>
            </a:extLst>
          </p:cNvPr>
          <p:cNvSpPr>
            <a:spLocks noGrp="1"/>
          </p:cNvSpPr>
          <p:nvPr>
            <p:ph type="ftr" sz="quarter" idx="11"/>
          </p:nvPr>
        </p:nvSpPr>
        <p:spPr/>
        <p:txBody>
          <a:bodyPr/>
          <a:lstStyle/>
          <a:p>
            <a:r>
              <a:rPr lang="en-US"/>
              <a:t>Forth Lab: Sterilization</a:t>
            </a:r>
            <a:endParaRPr lang="en-US" dirty="0"/>
          </a:p>
        </p:txBody>
      </p:sp>
      <p:sp>
        <p:nvSpPr>
          <p:cNvPr id="4" name="Slide Number Placeholder 3">
            <a:extLst>
              <a:ext uri="{FF2B5EF4-FFF2-40B4-BE49-F238E27FC236}">
                <a16:creationId xmlns:a16="http://schemas.microsoft.com/office/drawing/2014/main" id="{D4ABAB06-3636-40E3-98D2-AD6B8DA70CF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196286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28AE-FE0F-4519-8FD0-B9E8D7C3B9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468DFA9-6B63-4DBD-972F-B71C5A225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19EE95-5B33-41D7-9980-F80F91D28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97FC1C-9895-4C17-8F12-9E88B414CFC8}"/>
              </a:ext>
            </a:extLst>
          </p:cNvPr>
          <p:cNvSpPr>
            <a:spLocks noGrp="1"/>
          </p:cNvSpPr>
          <p:nvPr>
            <p:ph type="dt" sz="half" idx="10"/>
          </p:nvPr>
        </p:nvSpPr>
        <p:spPr/>
        <p:txBody>
          <a:bodyPr/>
          <a:lstStyle/>
          <a:p>
            <a:fld id="{573EE604-A160-4B66-A7BD-E25CE4A072E3}" type="datetime1">
              <a:rPr lang="en-US" smtClean="0"/>
              <a:t>2022-12-03</a:t>
            </a:fld>
            <a:endParaRPr lang="en-US" dirty="0"/>
          </a:p>
        </p:txBody>
      </p:sp>
      <p:sp>
        <p:nvSpPr>
          <p:cNvPr id="6" name="Footer Placeholder 5">
            <a:extLst>
              <a:ext uri="{FF2B5EF4-FFF2-40B4-BE49-F238E27FC236}">
                <a16:creationId xmlns:a16="http://schemas.microsoft.com/office/drawing/2014/main" id="{8D29EBE2-C7D0-4D67-9B8C-E3E8BF77FB40}"/>
              </a:ext>
            </a:extLst>
          </p:cNvPr>
          <p:cNvSpPr>
            <a:spLocks noGrp="1"/>
          </p:cNvSpPr>
          <p:nvPr>
            <p:ph type="ftr" sz="quarter" idx="11"/>
          </p:nvPr>
        </p:nvSpPr>
        <p:spPr/>
        <p:txBody>
          <a:bodyPr/>
          <a:lstStyle/>
          <a:p>
            <a:r>
              <a:rPr lang="en-US"/>
              <a:t>Forth Lab: Sterilization</a:t>
            </a:r>
            <a:endParaRPr lang="en-US" dirty="0"/>
          </a:p>
        </p:txBody>
      </p:sp>
      <p:sp>
        <p:nvSpPr>
          <p:cNvPr id="7" name="Slide Number Placeholder 6">
            <a:extLst>
              <a:ext uri="{FF2B5EF4-FFF2-40B4-BE49-F238E27FC236}">
                <a16:creationId xmlns:a16="http://schemas.microsoft.com/office/drawing/2014/main" id="{8DE4F362-C27F-4A10-B454-D36734424732}"/>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25010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87CE1F-AD23-44B5-A540-F4FF716F80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8FFF2F-56B9-43AD-BE97-9DB85B5C3E0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2DCDBEC-FA4D-4543-9A09-46F8DF5AAD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132A18-7D6B-4751-B613-3D13578D098E}"/>
              </a:ext>
            </a:extLst>
          </p:cNvPr>
          <p:cNvSpPr>
            <a:spLocks noGrp="1"/>
          </p:cNvSpPr>
          <p:nvPr>
            <p:ph type="dt" sz="half" idx="10"/>
          </p:nvPr>
        </p:nvSpPr>
        <p:spPr/>
        <p:txBody>
          <a:bodyPr/>
          <a:lstStyle/>
          <a:p>
            <a:fld id="{E7C20BE9-02F6-4E9E-8F6E-D2F02C1E7EC5}" type="datetime1">
              <a:rPr lang="en-US" smtClean="0"/>
              <a:t>2022-12-03</a:t>
            </a:fld>
            <a:endParaRPr lang="en-US" dirty="0"/>
          </a:p>
        </p:txBody>
      </p:sp>
      <p:sp>
        <p:nvSpPr>
          <p:cNvPr id="6" name="Footer Placeholder 5">
            <a:extLst>
              <a:ext uri="{FF2B5EF4-FFF2-40B4-BE49-F238E27FC236}">
                <a16:creationId xmlns:a16="http://schemas.microsoft.com/office/drawing/2014/main" id="{FA9EE9B3-7539-45D6-9427-8C29A275C16D}"/>
              </a:ext>
            </a:extLst>
          </p:cNvPr>
          <p:cNvSpPr>
            <a:spLocks noGrp="1"/>
          </p:cNvSpPr>
          <p:nvPr>
            <p:ph type="ftr" sz="quarter" idx="11"/>
          </p:nvPr>
        </p:nvSpPr>
        <p:spPr/>
        <p:txBody>
          <a:bodyPr/>
          <a:lstStyle/>
          <a:p>
            <a:r>
              <a:rPr lang="en-US"/>
              <a:t>Forth Lab: Sterilization</a:t>
            </a:r>
            <a:endParaRPr lang="en-US" dirty="0"/>
          </a:p>
        </p:txBody>
      </p:sp>
      <p:sp>
        <p:nvSpPr>
          <p:cNvPr id="7" name="Slide Number Placeholder 6">
            <a:extLst>
              <a:ext uri="{FF2B5EF4-FFF2-40B4-BE49-F238E27FC236}">
                <a16:creationId xmlns:a16="http://schemas.microsoft.com/office/drawing/2014/main" id="{13ACB0E8-88CB-4CF8-AD3F-E54CD1EF15DA}"/>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53953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609B95-65E7-4125-A749-2DDE8E3FFF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B863C59-B017-4D69-9A28-3DC379D23A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10F91E-30F2-4ACD-973F-993CBE4E84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FB43EA-68B0-4ABB-B396-25967693F6E8}" type="datetime1">
              <a:rPr lang="en-US" smtClean="0"/>
              <a:t>2022-12-03</a:t>
            </a:fld>
            <a:endParaRPr lang="en-US" dirty="0"/>
          </a:p>
        </p:txBody>
      </p:sp>
      <p:sp>
        <p:nvSpPr>
          <p:cNvPr id="5" name="Footer Placeholder 4">
            <a:extLst>
              <a:ext uri="{FF2B5EF4-FFF2-40B4-BE49-F238E27FC236}">
                <a16:creationId xmlns:a16="http://schemas.microsoft.com/office/drawing/2014/main" id="{323D9ADC-AFF4-454C-8BD4-2A2CD33CC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Forth Lab: Sterilization</a:t>
            </a:r>
            <a:endParaRPr lang="en-US" dirty="0"/>
          </a:p>
        </p:txBody>
      </p:sp>
      <p:sp>
        <p:nvSpPr>
          <p:cNvPr id="6" name="Slide Number Placeholder 5">
            <a:extLst>
              <a:ext uri="{FF2B5EF4-FFF2-40B4-BE49-F238E27FC236}">
                <a16:creationId xmlns:a16="http://schemas.microsoft.com/office/drawing/2014/main" id="{69280C9E-5CD9-40B1-8A22-E6360EE7B21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70106342"/>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DAFC517-5D59-465C-9FE7-FD24DD57D973}"/>
              </a:ext>
            </a:extLst>
          </p:cNvPr>
          <p:cNvSpPr/>
          <p:nvPr/>
        </p:nvSpPr>
        <p:spPr>
          <a:xfrm>
            <a:off x="146954" y="402104"/>
            <a:ext cx="11873049" cy="3899337"/>
          </a:xfrm>
          <a:prstGeom prst="rect">
            <a:avLst/>
          </a:prstGeom>
        </p:spPr>
        <p:txBody>
          <a:bodyPr wrap="square">
            <a:spAutoFit/>
          </a:bodyPr>
          <a:lstStyle/>
          <a:p>
            <a:pPr>
              <a:spcAft>
                <a:spcPts val="0"/>
              </a:spcAft>
            </a:pPr>
            <a:r>
              <a:rPr lang="en-US" sz="2400" u="sng" dirty="0">
                <a:latin typeface="Century Gothic" panose="020B0502020202020204" pitchFamily="34" charset="0"/>
                <a:ea typeface="Times New Roman" panose="02020603050405020304" pitchFamily="18" charset="0"/>
              </a:rPr>
              <a:t>Microbiology</a:t>
            </a:r>
            <a:r>
              <a:rPr lang="en-US" sz="2400" dirty="0">
                <a:latin typeface="Century Gothic" panose="020B0502020202020204" pitchFamily="34" charset="0"/>
                <a:ea typeface="Times New Roman" panose="02020603050405020304" pitchFamily="18" charset="0"/>
              </a:rPr>
              <a:t>                                                                                                </a:t>
            </a:r>
            <a:r>
              <a:rPr lang="en-US" sz="2400" u="sng" dirty="0">
                <a:latin typeface="Century Gothic" panose="020B0502020202020204" pitchFamily="34" charset="0"/>
                <a:ea typeface="Times New Roman" panose="02020603050405020304" pitchFamily="18" charset="0"/>
              </a:rPr>
              <a:t>First Course</a:t>
            </a:r>
          </a:p>
          <a:p>
            <a:pPr>
              <a:spcAft>
                <a:spcPts val="0"/>
              </a:spcAft>
            </a:pPr>
            <a:r>
              <a:rPr lang="en-US" sz="2400" dirty="0">
                <a:latin typeface="Century Gothic" panose="020B0502020202020204" pitchFamily="34" charset="0"/>
                <a:ea typeface="Times New Roman" panose="02020603050405020304" pitchFamily="18" charset="0"/>
              </a:rPr>
              <a:t>      </a:t>
            </a:r>
            <a:r>
              <a:rPr lang="en-US" sz="2400" dirty="0" err="1">
                <a:latin typeface="Century Gothic" panose="020B0502020202020204" pitchFamily="34" charset="0"/>
                <a:ea typeface="Times New Roman" panose="02020603050405020304" pitchFamily="18" charset="0"/>
              </a:rPr>
              <a:t>Lec</a:t>
            </a:r>
            <a:r>
              <a:rPr lang="en-US" sz="2400" dirty="0">
                <a:latin typeface="Century Gothic" panose="020B0502020202020204" pitchFamily="34" charset="0"/>
                <a:ea typeface="Times New Roman" panose="02020603050405020304" pitchFamily="18" charset="0"/>
              </a:rPr>
              <a:t>. 5</a:t>
            </a:r>
          </a:p>
          <a:p>
            <a:pPr>
              <a:spcAft>
                <a:spcPts val="0"/>
              </a:spcAft>
            </a:pPr>
            <a:endParaRPr lang="en-US" sz="2400" dirty="0">
              <a:latin typeface="Century Gothic" panose="020B0502020202020204" pitchFamily="34" charset="0"/>
              <a:ea typeface="Times New Roman" panose="02020603050405020304" pitchFamily="18" charset="0"/>
            </a:endParaRPr>
          </a:p>
          <a:p>
            <a:pPr algn="ctr">
              <a:spcAft>
                <a:spcPts val="0"/>
              </a:spcAft>
            </a:pPr>
            <a:endParaRPr lang="en-US" sz="2000" b="1" dirty="0">
              <a:solidFill>
                <a:srgbClr val="00B050"/>
              </a:solidFill>
              <a:latin typeface="Century Gothic" panose="020B0502020202020204" pitchFamily="34" charset="0"/>
              <a:ea typeface="Times New Roman" panose="02020603050405020304" pitchFamily="18" charset="0"/>
            </a:endParaRPr>
          </a:p>
          <a:p>
            <a:pPr algn="ctr">
              <a:spcAft>
                <a:spcPts val="0"/>
              </a:spcAft>
            </a:pPr>
            <a:endParaRPr lang="en-US" sz="1100" b="1" dirty="0">
              <a:solidFill>
                <a:srgbClr val="00B050"/>
              </a:solidFill>
              <a:latin typeface="Century Gothic" panose="020B0502020202020204" pitchFamily="34" charset="0"/>
              <a:ea typeface="Times New Roman" panose="02020603050405020304" pitchFamily="18" charset="0"/>
            </a:endParaRPr>
          </a:p>
          <a:p>
            <a:pPr algn="ctr">
              <a:spcAft>
                <a:spcPts val="0"/>
              </a:spcAft>
            </a:pPr>
            <a:endParaRPr lang="en-US" sz="700" b="1" dirty="0">
              <a:solidFill>
                <a:srgbClr val="00B050"/>
              </a:solidFill>
              <a:latin typeface="Century Gothic" panose="020B0502020202020204" pitchFamily="34" charset="0"/>
              <a:ea typeface="Times New Roman" panose="02020603050405020304" pitchFamily="18" charset="0"/>
            </a:endParaRPr>
          </a:p>
          <a:p>
            <a:pPr algn="ctr">
              <a:spcAft>
                <a:spcPts val="0"/>
              </a:spcAft>
            </a:pPr>
            <a:endParaRPr lang="en-US" sz="1050" b="1" dirty="0">
              <a:solidFill>
                <a:srgbClr val="00B050"/>
              </a:solidFill>
              <a:latin typeface="Century Gothic" panose="020B0502020202020204" pitchFamily="34" charset="0"/>
              <a:ea typeface="Times New Roman" panose="02020603050405020304" pitchFamily="18" charset="0"/>
            </a:endParaRPr>
          </a:p>
          <a:p>
            <a:pPr algn="ctr">
              <a:lnSpc>
                <a:spcPct val="150000"/>
              </a:lnSpc>
            </a:pPr>
            <a:r>
              <a:rPr lang="en-US" sz="9600" b="1" dirty="0">
                <a:latin typeface="Maiandra GD" panose="020E0502030308020204" pitchFamily="34" charset="0"/>
              </a:rPr>
              <a:t>Bacterial Cell Wall</a:t>
            </a:r>
          </a:p>
        </p:txBody>
      </p:sp>
      <p:sp>
        <p:nvSpPr>
          <p:cNvPr id="6" name="TextBox 5">
            <a:extLst>
              <a:ext uri="{FF2B5EF4-FFF2-40B4-BE49-F238E27FC236}">
                <a16:creationId xmlns:a16="http://schemas.microsoft.com/office/drawing/2014/main" id="{E6F82D03-56EA-4720-8B0B-0056C360E875}"/>
              </a:ext>
            </a:extLst>
          </p:cNvPr>
          <p:cNvSpPr txBox="1"/>
          <p:nvPr/>
        </p:nvSpPr>
        <p:spPr>
          <a:xfrm>
            <a:off x="838200" y="4877640"/>
            <a:ext cx="10180320" cy="1200329"/>
          </a:xfrm>
          <a:prstGeom prst="rect">
            <a:avLst/>
          </a:prstGeom>
          <a:noFill/>
        </p:spPr>
        <p:txBody>
          <a:bodyPr wrap="square">
            <a:spAutoFit/>
          </a:bodyPr>
          <a:lstStyle/>
          <a:p>
            <a:pPr algn="ctr" rtl="1">
              <a:defRPr/>
            </a:pPr>
            <a:r>
              <a:rPr lang="en-US" altLang="en-US" sz="2400" dirty="0">
                <a:latin typeface="Maiandra GD" panose="020E0502030308020204" pitchFamily="34" charset="0"/>
              </a:rPr>
              <a:t>Assist. </a:t>
            </a:r>
            <a:r>
              <a:rPr lang="en-US" altLang="en-US" sz="2400" dirty="0" err="1">
                <a:latin typeface="Maiandra GD" panose="020E0502030308020204" pitchFamily="34" charset="0"/>
              </a:rPr>
              <a:t>Lec</a:t>
            </a:r>
            <a:r>
              <a:rPr lang="en-US" altLang="en-US" sz="2400" dirty="0">
                <a:latin typeface="Maiandra GD" panose="020E0502030308020204" pitchFamily="34" charset="0"/>
              </a:rPr>
              <a:t>. Sherko M. Abdul-Rahman</a:t>
            </a:r>
          </a:p>
          <a:p>
            <a:pPr algn="ctr" eaLnBrk="1" hangingPunct="1">
              <a:defRPr/>
            </a:pPr>
            <a:r>
              <a:rPr lang="en-US" sz="2400" dirty="0">
                <a:latin typeface="Maiandra GD" panose="020E0502030308020204" pitchFamily="34" charset="0"/>
              </a:rPr>
              <a:t>MSc. in Microbiology</a:t>
            </a:r>
          </a:p>
          <a:p>
            <a:pPr algn="ctr" eaLnBrk="1" hangingPunct="1">
              <a:defRPr/>
            </a:pPr>
            <a:r>
              <a:rPr lang="en-US" sz="2400" dirty="0">
                <a:latin typeface="Maiandra GD" panose="020E0502030308020204" pitchFamily="34" charset="0"/>
              </a:rPr>
              <a:t>Email: </a:t>
            </a:r>
            <a:r>
              <a:rPr lang="en-US" sz="2400" dirty="0" err="1">
                <a:latin typeface="Maiandra GD" panose="020E0502030308020204" pitchFamily="34" charset="0"/>
              </a:rPr>
              <a:t>sherko.abdulrahman@su.edu.krd</a:t>
            </a:r>
            <a:r>
              <a:rPr lang="en-US" sz="2400" dirty="0">
                <a:latin typeface="Maiandra GD" panose="020E0502030308020204" pitchFamily="34" charset="0"/>
              </a:rPr>
              <a:t>  </a:t>
            </a:r>
          </a:p>
        </p:txBody>
      </p:sp>
    </p:spTree>
    <p:extLst>
      <p:ext uri="{BB962C8B-B14F-4D97-AF65-F5344CB8AC3E}">
        <p14:creationId xmlns:p14="http://schemas.microsoft.com/office/powerpoint/2010/main" val="512578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 y="107835"/>
            <a:ext cx="12001500" cy="6432530"/>
          </a:xfrm>
          <a:prstGeom prst="rect">
            <a:avLst/>
          </a:prstGeom>
        </p:spPr>
        <p:txBody>
          <a:bodyPr wrap="square">
            <a:spAutoFit/>
          </a:bodyPr>
          <a:lstStyle/>
          <a:p>
            <a:pPr algn="just" rtl="0">
              <a:lnSpc>
                <a:spcPct val="150000"/>
              </a:lnSpc>
            </a:pPr>
            <a:r>
              <a:rPr lang="en-US" sz="3200" b="1" dirty="0">
                <a:solidFill>
                  <a:srgbClr val="FF0000"/>
                </a:solidFill>
                <a:latin typeface="Maiandra GD" panose="020E0502030308020204" pitchFamily="34" charset="0"/>
              </a:rPr>
              <a:t>Gram-negative bacterial cell wall:</a:t>
            </a:r>
          </a:p>
          <a:p>
            <a:pPr marL="342900" indent="-342900" algn="just">
              <a:buFont typeface="Arial" panose="020B0604020202020204" pitchFamily="34" charset="0"/>
              <a:buChar char="•"/>
            </a:pPr>
            <a:r>
              <a:rPr lang="en-US" sz="2800" dirty="0">
                <a:latin typeface="Maiandra GD" panose="020E0502030308020204" pitchFamily="34" charset="0"/>
              </a:rPr>
              <a:t>Is structurally quite different from that of gram-positive cells. It consists of:</a:t>
            </a:r>
          </a:p>
          <a:p>
            <a:pPr marL="342900" indent="-342900" algn="just">
              <a:buFont typeface="Arial" panose="020B0604020202020204" pitchFamily="34" charset="0"/>
              <a:buChar char="•"/>
            </a:pPr>
            <a:endParaRPr lang="en-US" sz="900" dirty="0">
              <a:latin typeface="Maiandra GD" panose="020E0502030308020204" pitchFamily="34" charset="0"/>
            </a:endParaRPr>
          </a:p>
          <a:p>
            <a:pPr marL="571500" indent="-571500" algn="just" rtl="0">
              <a:buAutoNum type="romanLcPeriod"/>
            </a:pPr>
            <a:r>
              <a:rPr lang="en-US" sz="2800" b="1" dirty="0">
                <a:latin typeface="Maiandra GD" panose="020E0502030308020204" pitchFamily="34" charset="0"/>
              </a:rPr>
              <a:t>Peptidoglycan layer, </a:t>
            </a:r>
            <a:r>
              <a:rPr lang="en-US" sz="2800" dirty="0">
                <a:latin typeface="Maiandra GD" panose="020E0502030308020204" pitchFamily="34" charset="0"/>
              </a:rPr>
              <a:t> is a single-unit thick and constitutes 10-20% of the dry weight of the wall of Gram-negative bacteria. It is bonded to lipoproteins covalently in the outer membrane and plasma membrane and is in the periplasmic, a gel like fluid between the outer membrane and plasma membrane. The periplasmic contains a high concentration of degrative enzymes and transport proteins.</a:t>
            </a:r>
          </a:p>
          <a:p>
            <a:pPr marL="571500" indent="-571500" algn="just" rtl="0">
              <a:buAutoNum type="romanLcPeriod"/>
            </a:pPr>
            <a:endParaRPr lang="en-US" sz="1400" b="1" dirty="0">
              <a:latin typeface="Maiandra GD" panose="020E0502030308020204" pitchFamily="34" charset="0"/>
            </a:endParaRPr>
          </a:p>
          <a:p>
            <a:pPr marL="571500" indent="-571500" algn="just" rtl="0">
              <a:buAutoNum type="romanLcPeriod"/>
            </a:pPr>
            <a:r>
              <a:rPr lang="en-US" sz="2800" b="1" dirty="0">
                <a:latin typeface="Maiandra GD" panose="020E0502030308020204" pitchFamily="34" charset="0"/>
              </a:rPr>
              <a:t>Lipoprotein (murein lipoproteins), </a:t>
            </a:r>
            <a:r>
              <a:rPr lang="en-US" sz="2800" dirty="0">
                <a:latin typeface="Maiandra GD" panose="020E0502030308020204" pitchFamily="34" charset="0"/>
              </a:rPr>
              <a:t>seemingly attach to the peptidoglycan by their protein portion, and to the outer membrane by their lipid component. </a:t>
            </a:r>
            <a:r>
              <a:rPr lang="en-US" sz="2800" b="1" dirty="0">
                <a:latin typeface="Maiandra GD" panose="020E0502030308020204" pitchFamily="34" charset="0"/>
              </a:rPr>
              <a:t>Function: </a:t>
            </a:r>
            <a:r>
              <a:rPr lang="en-US" sz="2800" dirty="0">
                <a:latin typeface="Maiandra GD" panose="020E0502030308020204" pitchFamily="34" charset="0"/>
              </a:rPr>
              <a:t>To stabilize the outer membrane and anchor it to the peptidoglycan layer.</a:t>
            </a:r>
          </a:p>
          <a:p>
            <a:pPr marL="457200" indent="-457200" algn="just">
              <a:buFont typeface="Arial" panose="020B0604020202020204" pitchFamily="34" charset="0"/>
              <a:buChar char="•"/>
            </a:pPr>
            <a:endParaRPr lang="en-US" sz="2800" dirty="0">
              <a:latin typeface="Maiandra GD" panose="020E0502030308020204" pitchFamily="34" charset="0"/>
            </a:endParaRPr>
          </a:p>
        </p:txBody>
      </p:sp>
      <p:sp>
        <p:nvSpPr>
          <p:cNvPr id="3" name="Date Placeholder 2">
            <a:extLst>
              <a:ext uri="{FF2B5EF4-FFF2-40B4-BE49-F238E27FC236}">
                <a16:creationId xmlns:a16="http://schemas.microsoft.com/office/drawing/2014/main" id="{0703E5AF-D6D7-4873-8B59-46691D7C390E}"/>
              </a:ext>
            </a:extLst>
          </p:cNvPr>
          <p:cNvSpPr>
            <a:spLocks noGrp="1"/>
          </p:cNvSpPr>
          <p:nvPr>
            <p:ph type="dt" sz="half" idx="10"/>
          </p:nvPr>
        </p:nvSpPr>
        <p:spPr/>
        <p:txBody>
          <a:bodyPr/>
          <a:lstStyle/>
          <a:p>
            <a:fld id="{144BFB56-E8DE-4846-9204-74F778541DEC}" type="datetime1">
              <a:rPr lang="en-US" smtClean="0"/>
              <a:t>2022-12-03</a:t>
            </a:fld>
            <a:endParaRPr lang="ar-IQ"/>
          </a:p>
        </p:txBody>
      </p:sp>
      <p:sp>
        <p:nvSpPr>
          <p:cNvPr id="4" name="Slide Number Placeholder 3">
            <a:extLst>
              <a:ext uri="{FF2B5EF4-FFF2-40B4-BE49-F238E27FC236}">
                <a16:creationId xmlns:a16="http://schemas.microsoft.com/office/drawing/2014/main" id="{9233D7EB-1DBB-463F-896D-022D4F31F015}"/>
              </a:ext>
            </a:extLst>
          </p:cNvPr>
          <p:cNvSpPr>
            <a:spLocks noGrp="1"/>
          </p:cNvSpPr>
          <p:nvPr>
            <p:ph type="sldNum" sz="quarter" idx="12"/>
          </p:nvPr>
        </p:nvSpPr>
        <p:spPr/>
        <p:txBody>
          <a:bodyPr/>
          <a:lstStyle/>
          <a:p>
            <a:fld id="{7A24A43C-D0A6-4993-9D4A-28DA84602F3F}" type="slidenum">
              <a:rPr lang="ar-IQ" smtClean="0"/>
              <a:pPr/>
              <a:t>10</a:t>
            </a:fld>
            <a:endParaRPr lang="ar-IQ"/>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36525"/>
            <a:ext cx="12192000" cy="6340197"/>
          </a:xfrm>
          <a:prstGeom prst="rect">
            <a:avLst/>
          </a:prstGeom>
        </p:spPr>
        <p:txBody>
          <a:bodyPr wrap="square">
            <a:spAutoFit/>
          </a:bodyPr>
          <a:lstStyle/>
          <a:p>
            <a:pPr algn="just" rtl="0">
              <a:lnSpc>
                <a:spcPct val="150000"/>
              </a:lnSpc>
            </a:pPr>
            <a:r>
              <a:rPr lang="en-US" sz="2800" b="1" dirty="0">
                <a:latin typeface="Maiandra GD" panose="020E0502030308020204" pitchFamily="34" charset="0"/>
              </a:rPr>
              <a:t>iii. Outer membrane</a:t>
            </a:r>
          </a:p>
          <a:p>
            <a:pPr marL="342900" indent="-342900" algn="just">
              <a:buFont typeface="Arial" panose="020B0604020202020204" pitchFamily="34" charset="0"/>
              <a:buChar char="•"/>
            </a:pPr>
            <a:r>
              <a:rPr lang="en-US" sz="2800" dirty="0">
                <a:latin typeface="Maiandra GD" panose="020E0502030308020204" pitchFamily="34" charset="0"/>
              </a:rPr>
              <a:t>External to the peptidoglycan, and attached to it by lipoproteins is the outer membrane. It is a bilayer structure. Its inner leaflet is composed of phospholipid while phospholipids of the outer leaflet are replaced by lipopolysaccharide (LPS) molecules. </a:t>
            </a:r>
            <a:r>
              <a:rPr lang="en-US" sz="2800" b="1" dirty="0">
                <a:latin typeface="Maiandra GD" panose="020E0502030308020204" pitchFamily="34" charset="0"/>
              </a:rPr>
              <a:t>Functions: </a:t>
            </a:r>
            <a:endParaRPr lang="en-US" sz="2800" dirty="0">
              <a:latin typeface="Maiandra GD" panose="020E0502030308020204" pitchFamily="34" charset="0"/>
            </a:endParaRPr>
          </a:p>
          <a:p>
            <a:pPr marL="457200" indent="-457200" algn="just">
              <a:buFont typeface="+mj-lt"/>
              <a:buAutoNum type="alphaLcParenR"/>
            </a:pPr>
            <a:r>
              <a:rPr lang="en-US" sz="2800" b="1" dirty="0">
                <a:latin typeface="Maiandra GD" panose="020E0502030308020204" pitchFamily="34" charset="0"/>
              </a:rPr>
              <a:t>A protective barrier: </a:t>
            </a:r>
            <a:r>
              <a:rPr lang="en-US" sz="2800" dirty="0">
                <a:latin typeface="Maiandra GD" panose="020E0502030308020204" pitchFamily="34" charset="0"/>
              </a:rPr>
              <a:t>A most important function is to serve as a protective barrier. It prevents or slows the entry of the salts, antibiotics and other toxic substances that might kill or injure the bacterium.</a:t>
            </a:r>
          </a:p>
          <a:p>
            <a:pPr marL="457200" indent="-457200" algn="just">
              <a:buFont typeface="+mj-lt"/>
              <a:buAutoNum type="alphaLcParenR"/>
            </a:pPr>
            <a:r>
              <a:rPr lang="en-US" sz="2800" b="1" dirty="0">
                <a:latin typeface="Maiandra GD" panose="020E0502030308020204" pitchFamily="34" charset="0"/>
              </a:rPr>
              <a:t>Porins or transmembrane proteins: </a:t>
            </a:r>
            <a:r>
              <a:rPr lang="en-US" sz="2800" dirty="0">
                <a:latin typeface="Maiandra GD" panose="020E0502030308020204" pitchFamily="34" charset="0"/>
              </a:rPr>
              <a:t>In addition to LPS, the outer membrane also contains several important proteins that function in the selective transport of the nutrients into the cell. Porins or transmembrane proteins, traverse the outer membrane and form trimeric channels that permit the passage of molecules such as nucleotides, disaccharides, peptides, amino acids, vitamin B12, and iron.</a:t>
            </a:r>
          </a:p>
        </p:txBody>
      </p:sp>
      <p:sp>
        <p:nvSpPr>
          <p:cNvPr id="2" name="Date Placeholder 1">
            <a:extLst>
              <a:ext uri="{FF2B5EF4-FFF2-40B4-BE49-F238E27FC236}">
                <a16:creationId xmlns:a16="http://schemas.microsoft.com/office/drawing/2014/main" id="{D99DC774-93D7-4DC2-B3C9-2C63FDE0EF7C}"/>
              </a:ext>
            </a:extLst>
          </p:cNvPr>
          <p:cNvSpPr>
            <a:spLocks noGrp="1"/>
          </p:cNvSpPr>
          <p:nvPr>
            <p:ph type="dt" sz="half" idx="10"/>
          </p:nvPr>
        </p:nvSpPr>
        <p:spPr/>
        <p:txBody>
          <a:bodyPr/>
          <a:lstStyle/>
          <a:p>
            <a:fld id="{F082B80B-16F4-4855-A3E3-3CDEAF0CEC3F}" type="datetime1">
              <a:rPr lang="en-US" smtClean="0"/>
              <a:t>2022-12-03</a:t>
            </a:fld>
            <a:endParaRPr lang="ar-IQ"/>
          </a:p>
        </p:txBody>
      </p:sp>
      <p:sp>
        <p:nvSpPr>
          <p:cNvPr id="4" name="Slide Number Placeholder 3">
            <a:extLst>
              <a:ext uri="{FF2B5EF4-FFF2-40B4-BE49-F238E27FC236}">
                <a16:creationId xmlns:a16="http://schemas.microsoft.com/office/drawing/2014/main" id="{64CCE873-3C17-4C99-B829-CDBC5AA063A8}"/>
              </a:ext>
            </a:extLst>
          </p:cNvPr>
          <p:cNvSpPr>
            <a:spLocks noGrp="1"/>
          </p:cNvSpPr>
          <p:nvPr>
            <p:ph type="sldNum" sz="quarter" idx="12"/>
          </p:nvPr>
        </p:nvSpPr>
        <p:spPr/>
        <p:txBody>
          <a:bodyPr/>
          <a:lstStyle/>
          <a:p>
            <a:fld id="{7A24A43C-D0A6-4993-9D4A-28DA84602F3F}" type="slidenum">
              <a:rPr lang="ar-IQ" smtClean="0"/>
              <a:pPr/>
              <a:t>11</a:t>
            </a:fld>
            <a:endParaRPr lang="ar-IQ"/>
          </a:p>
        </p:txBody>
      </p:sp>
    </p:spTree>
    <p:extLst>
      <p:ext uri="{BB962C8B-B14F-4D97-AF65-F5344CB8AC3E}">
        <p14:creationId xmlns:p14="http://schemas.microsoft.com/office/powerpoint/2010/main" val="8106013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1209"/>
            <a:ext cx="12191999" cy="5478423"/>
          </a:xfrm>
          <a:prstGeom prst="rect">
            <a:avLst/>
          </a:prstGeom>
        </p:spPr>
        <p:txBody>
          <a:bodyPr wrap="square">
            <a:spAutoFit/>
          </a:bodyPr>
          <a:lstStyle/>
          <a:p>
            <a:pPr algn="just" rtl="0">
              <a:lnSpc>
                <a:spcPct val="150000"/>
              </a:lnSpc>
            </a:pPr>
            <a:r>
              <a:rPr lang="en-US" sz="2800" b="1" dirty="0">
                <a:latin typeface="Maiandra GD" panose="020E0502030308020204" pitchFamily="34" charset="0"/>
              </a:rPr>
              <a:t>iv. Lipopolysaccharide (LPS) </a:t>
            </a:r>
          </a:p>
          <a:p>
            <a:pPr algn="just" rtl="0"/>
            <a:r>
              <a:rPr lang="en-US" sz="2800" dirty="0">
                <a:latin typeface="Maiandra GD" panose="020E0502030308020204" pitchFamily="34" charset="0"/>
              </a:rPr>
              <a:t>A structural component that is unique to the gram-negative outer membrane is lipopolysaccharide(LPS). It is a large complex molecule that contains lipids and carbohydrates and </a:t>
            </a:r>
            <a:r>
              <a:rPr lang="en-US" sz="2800" b="1" u="sng" dirty="0">
                <a:latin typeface="Maiandra GD" panose="020E0502030308020204" pitchFamily="34" charset="0"/>
              </a:rPr>
              <a:t>consists of three components</a:t>
            </a:r>
            <a:r>
              <a:rPr lang="en-US" sz="2800" dirty="0">
                <a:latin typeface="Maiandra GD" panose="020E0502030308020204" pitchFamily="34" charset="0"/>
              </a:rPr>
              <a:t>:</a:t>
            </a:r>
          </a:p>
          <a:p>
            <a:pPr marL="514350" indent="-514350" algn="justLow">
              <a:buFont typeface="+mj-lt"/>
              <a:buAutoNum type="alphaLcParenR"/>
            </a:pPr>
            <a:r>
              <a:rPr lang="en-US" sz="2800" b="1" dirty="0">
                <a:latin typeface="Maiandra GD" panose="020E0502030308020204" pitchFamily="34" charset="0"/>
              </a:rPr>
              <a:t>Lipid A: </a:t>
            </a:r>
            <a:r>
              <a:rPr lang="en-US" sz="2800" dirty="0">
                <a:latin typeface="Maiandra GD" panose="020E0502030308020204" pitchFamily="34" charset="0"/>
              </a:rPr>
              <a:t>Is the lipid portion of LPS and is embedded in the top layer of the outer membrane. When gram negative bacteria die, they release Lipid A, which functions as an endotoxin. All the toxicity of the endotoxin is due to lipid A which is responsible for the endotoxic activities.</a:t>
            </a:r>
          </a:p>
          <a:p>
            <a:pPr marL="514350" indent="-514350" algn="justLow">
              <a:buFont typeface="+mj-lt"/>
              <a:buAutoNum type="alphaLcParenR"/>
            </a:pPr>
            <a:r>
              <a:rPr lang="en-US" sz="2800" b="1" dirty="0">
                <a:latin typeface="Maiandra GD" panose="020E0502030308020204" pitchFamily="34" charset="0"/>
              </a:rPr>
              <a:t>Core polysaccharide: </a:t>
            </a:r>
            <a:r>
              <a:rPr lang="en-US" sz="2800" dirty="0">
                <a:latin typeface="Maiandra GD" panose="020E0502030308020204" pitchFamily="34" charset="0"/>
              </a:rPr>
              <a:t>Is attached to lipid A and a terminal series of repeat unit contains unusual sugars. Its role is to provide stability.</a:t>
            </a:r>
          </a:p>
          <a:p>
            <a:pPr marL="514350" indent="-514350" algn="justLow">
              <a:buFont typeface="+mj-lt"/>
              <a:buAutoNum type="alphaLcParenR"/>
            </a:pPr>
            <a:r>
              <a:rPr lang="en-US" sz="2800" b="1" dirty="0">
                <a:latin typeface="Maiandra GD" panose="020E0502030308020204" pitchFamily="34" charset="0"/>
              </a:rPr>
              <a:t>O polysaccharide: </a:t>
            </a:r>
            <a:r>
              <a:rPr lang="en-US" sz="2800" dirty="0">
                <a:latin typeface="Maiandra GD" panose="020E0502030308020204" pitchFamily="34" charset="0"/>
              </a:rPr>
              <a:t>Extends outward from the core polysaccharide and is composed of sugar molecules.</a:t>
            </a:r>
          </a:p>
        </p:txBody>
      </p:sp>
      <p:sp>
        <p:nvSpPr>
          <p:cNvPr id="3" name="Date Placeholder 2">
            <a:extLst>
              <a:ext uri="{FF2B5EF4-FFF2-40B4-BE49-F238E27FC236}">
                <a16:creationId xmlns:a16="http://schemas.microsoft.com/office/drawing/2014/main" id="{C1278BCE-58BA-4CD4-AB0F-1A0729C01D1F}"/>
              </a:ext>
            </a:extLst>
          </p:cNvPr>
          <p:cNvSpPr>
            <a:spLocks noGrp="1"/>
          </p:cNvSpPr>
          <p:nvPr>
            <p:ph type="dt" sz="half" idx="10"/>
          </p:nvPr>
        </p:nvSpPr>
        <p:spPr/>
        <p:txBody>
          <a:bodyPr/>
          <a:lstStyle/>
          <a:p>
            <a:fld id="{97B6F2EC-C1DB-4ACC-8C74-277A161BC3DA}" type="datetime1">
              <a:rPr lang="en-US" smtClean="0"/>
              <a:t>2022-12-03</a:t>
            </a:fld>
            <a:endParaRPr lang="ar-IQ"/>
          </a:p>
        </p:txBody>
      </p:sp>
      <p:sp>
        <p:nvSpPr>
          <p:cNvPr id="4" name="Slide Number Placeholder 3">
            <a:extLst>
              <a:ext uri="{FF2B5EF4-FFF2-40B4-BE49-F238E27FC236}">
                <a16:creationId xmlns:a16="http://schemas.microsoft.com/office/drawing/2014/main" id="{ACFE21CF-0E4F-4F19-A527-95CD0C02B867}"/>
              </a:ext>
            </a:extLst>
          </p:cNvPr>
          <p:cNvSpPr>
            <a:spLocks noGrp="1"/>
          </p:cNvSpPr>
          <p:nvPr>
            <p:ph type="sldNum" sz="quarter" idx="12"/>
          </p:nvPr>
        </p:nvSpPr>
        <p:spPr/>
        <p:txBody>
          <a:bodyPr/>
          <a:lstStyle/>
          <a:p>
            <a:fld id="{7A24A43C-D0A6-4993-9D4A-28DA84602F3F}" type="slidenum">
              <a:rPr lang="ar-IQ" smtClean="0"/>
              <a:pPr/>
              <a:t>12</a:t>
            </a:fld>
            <a:endParaRPr lang="ar-IQ"/>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15" y="80607"/>
            <a:ext cx="11740243" cy="3539430"/>
          </a:xfrm>
          <a:prstGeom prst="rect">
            <a:avLst/>
          </a:prstGeom>
        </p:spPr>
        <p:txBody>
          <a:bodyPr wrap="square">
            <a:spAutoFit/>
          </a:bodyPr>
          <a:lstStyle/>
          <a:p>
            <a:pPr algn="just" rtl="0"/>
            <a:endParaRPr lang="en-US" sz="2800" dirty="0">
              <a:ea typeface="Calibri" panose="020F0502020204030204" pitchFamily="34" charset="0"/>
              <a:cs typeface="Arial" panose="020B0604020202020204" pitchFamily="34" charset="0"/>
            </a:endParaRPr>
          </a:p>
          <a:p>
            <a:pPr marL="457200" indent="-457200" algn="just">
              <a:buFont typeface="Arial" panose="020B0604020202020204" pitchFamily="34" charset="0"/>
              <a:buChar char="•"/>
            </a:pPr>
            <a:r>
              <a:rPr lang="en-US" sz="2800" b="1" dirty="0">
                <a:latin typeface="Maiandra GD" panose="020E0502030308020204" pitchFamily="34" charset="0"/>
              </a:rPr>
              <a:t>O polysaccharides function </a:t>
            </a:r>
            <a:r>
              <a:rPr lang="en-US" sz="2800" dirty="0">
                <a:latin typeface="Maiandra GD" panose="020E0502030308020204" pitchFamily="34" charset="0"/>
              </a:rPr>
              <a:t>as antigens and are useful for distinguishing species of gram negative bacteria. The role is comparable to that of teichoic acids in gram-positive cells. Polysaccharide represents a major surface antigen of the bacterial cell. It is known as O antigen. Bacteria carrying LPS containing O antigen form smooth colonies in bacteriological media in contrast to those lacking the O antigen, which form rough colonies.</a:t>
            </a:r>
          </a:p>
        </p:txBody>
      </p:sp>
      <p:sp>
        <p:nvSpPr>
          <p:cNvPr id="3" name="Date Placeholder 2">
            <a:extLst>
              <a:ext uri="{FF2B5EF4-FFF2-40B4-BE49-F238E27FC236}">
                <a16:creationId xmlns:a16="http://schemas.microsoft.com/office/drawing/2014/main" id="{D32B6D01-E6C5-4F93-A8E0-9970F4350853}"/>
              </a:ext>
            </a:extLst>
          </p:cNvPr>
          <p:cNvSpPr>
            <a:spLocks noGrp="1"/>
          </p:cNvSpPr>
          <p:nvPr>
            <p:ph type="dt" sz="half" idx="10"/>
          </p:nvPr>
        </p:nvSpPr>
        <p:spPr/>
        <p:txBody>
          <a:bodyPr/>
          <a:lstStyle/>
          <a:p>
            <a:fld id="{EF62298E-4160-42F6-93E4-8F2C1711F365}" type="datetime1">
              <a:rPr lang="en-US" smtClean="0"/>
              <a:t>2022-12-03</a:t>
            </a:fld>
            <a:endParaRPr lang="ar-IQ"/>
          </a:p>
        </p:txBody>
      </p:sp>
      <p:sp>
        <p:nvSpPr>
          <p:cNvPr id="4" name="Slide Number Placeholder 3">
            <a:extLst>
              <a:ext uri="{FF2B5EF4-FFF2-40B4-BE49-F238E27FC236}">
                <a16:creationId xmlns:a16="http://schemas.microsoft.com/office/drawing/2014/main" id="{13E41126-092F-4015-A787-B9EE110103F4}"/>
              </a:ext>
            </a:extLst>
          </p:cNvPr>
          <p:cNvSpPr>
            <a:spLocks noGrp="1"/>
          </p:cNvSpPr>
          <p:nvPr>
            <p:ph type="sldNum" sz="quarter" idx="12"/>
          </p:nvPr>
        </p:nvSpPr>
        <p:spPr/>
        <p:txBody>
          <a:bodyPr/>
          <a:lstStyle/>
          <a:p>
            <a:fld id="{7A24A43C-D0A6-4993-9D4A-28DA84602F3F}" type="slidenum">
              <a:rPr lang="ar-IQ" smtClean="0"/>
              <a:pPr/>
              <a:t>13</a:t>
            </a:fld>
            <a:endParaRPr lang="ar-IQ"/>
          </a:p>
        </p:txBody>
      </p:sp>
    </p:spTree>
    <p:extLst>
      <p:ext uri="{BB962C8B-B14F-4D97-AF65-F5344CB8AC3E}">
        <p14:creationId xmlns:p14="http://schemas.microsoft.com/office/powerpoint/2010/main" val="5171760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A6EBB-75FC-4A94-AB0B-47C9B51D9C09}"/>
              </a:ext>
            </a:extLst>
          </p:cNvPr>
          <p:cNvSpPr>
            <a:spLocks noGrp="1"/>
          </p:cNvSpPr>
          <p:nvPr>
            <p:ph type="dt" sz="half" idx="10"/>
          </p:nvPr>
        </p:nvSpPr>
        <p:spPr/>
        <p:txBody>
          <a:bodyPr/>
          <a:lstStyle/>
          <a:p>
            <a:fld id="{2A398B40-BD7D-48B5-8E2E-C15CBFAD7C65}" type="datetime1">
              <a:rPr lang="en-US" smtClean="0"/>
              <a:t>2022-12-03</a:t>
            </a:fld>
            <a:endParaRPr lang="ar-IQ"/>
          </a:p>
        </p:txBody>
      </p:sp>
      <p:sp>
        <p:nvSpPr>
          <p:cNvPr id="3" name="Slide Number Placeholder 2">
            <a:extLst>
              <a:ext uri="{FF2B5EF4-FFF2-40B4-BE49-F238E27FC236}">
                <a16:creationId xmlns:a16="http://schemas.microsoft.com/office/drawing/2014/main" id="{7C9C7273-F022-485F-9E97-6A954D41BA98}"/>
              </a:ext>
            </a:extLst>
          </p:cNvPr>
          <p:cNvSpPr>
            <a:spLocks noGrp="1"/>
          </p:cNvSpPr>
          <p:nvPr>
            <p:ph type="sldNum" sz="quarter" idx="12"/>
          </p:nvPr>
        </p:nvSpPr>
        <p:spPr/>
        <p:txBody>
          <a:bodyPr/>
          <a:lstStyle/>
          <a:p>
            <a:fld id="{7A24A43C-D0A6-4993-9D4A-28DA84602F3F}" type="slidenum">
              <a:rPr lang="ar-IQ" smtClean="0"/>
              <a:pPr/>
              <a:t>14</a:t>
            </a:fld>
            <a:endParaRPr lang="ar-IQ"/>
          </a:p>
        </p:txBody>
      </p:sp>
      <p:pic>
        <p:nvPicPr>
          <p:cNvPr id="4098" name="Picture 2" descr="Structure Of Cell Wall Of Gram-negative Bacteria, Labeled, 3D Illustration  Stock Photo, Picture And Royalty Free Image. Image 71319746.">
            <a:extLst>
              <a:ext uri="{FF2B5EF4-FFF2-40B4-BE49-F238E27FC236}">
                <a16:creationId xmlns:a16="http://schemas.microsoft.com/office/drawing/2014/main" id="{B689DA2B-9768-4AAE-B356-010844ED39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384"/>
            <a:ext cx="9144000" cy="609123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1E15E4B-A629-41CA-B7F9-BEF29D811B9C}"/>
              </a:ext>
            </a:extLst>
          </p:cNvPr>
          <p:cNvSpPr txBox="1"/>
          <p:nvPr/>
        </p:nvSpPr>
        <p:spPr>
          <a:xfrm>
            <a:off x="3359696" y="6237312"/>
            <a:ext cx="5184576" cy="589072"/>
          </a:xfrm>
          <a:prstGeom prst="rect">
            <a:avLst/>
          </a:prstGeom>
          <a:noFill/>
        </p:spPr>
        <p:txBody>
          <a:bodyPr wrap="square">
            <a:spAutoFit/>
          </a:bodyPr>
          <a:lstStyle/>
          <a:p>
            <a:pPr algn="ctr" rtl="0">
              <a:lnSpc>
                <a:spcPct val="150000"/>
              </a:lnSpc>
            </a:pPr>
            <a:r>
              <a:rPr lang="en-US" sz="2400" b="1" dirty="0">
                <a:ea typeface="Calibri" panose="020F0502020204030204" pitchFamily="34" charset="0"/>
                <a:cs typeface="Arial" panose="020B0604020202020204" pitchFamily="34" charset="0"/>
              </a:rPr>
              <a:t>Cell wall of Gram-negative bacteria</a:t>
            </a:r>
            <a:endParaRPr lang="en-US" sz="2400" dirty="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7698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568B39-1D8E-48A7-B384-0498B2211D3A}"/>
              </a:ext>
            </a:extLst>
          </p:cNvPr>
          <p:cNvSpPr>
            <a:spLocks noGrp="1"/>
          </p:cNvSpPr>
          <p:nvPr>
            <p:ph type="dt" sz="half" idx="10"/>
          </p:nvPr>
        </p:nvSpPr>
        <p:spPr/>
        <p:txBody>
          <a:bodyPr/>
          <a:lstStyle/>
          <a:p>
            <a:fld id="{A7018A96-7E44-40A3-96C2-029464CD7BF7}" type="datetime1">
              <a:rPr lang="en-US" smtClean="0"/>
              <a:t>2022-12-03</a:t>
            </a:fld>
            <a:endParaRPr lang="ar-IQ"/>
          </a:p>
        </p:txBody>
      </p:sp>
      <p:sp>
        <p:nvSpPr>
          <p:cNvPr id="3" name="Slide Number Placeholder 2">
            <a:extLst>
              <a:ext uri="{FF2B5EF4-FFF2-40B4-BE49-F238E27FC236}">
                <a16:creationId xmlns:a16="http://schemas.microsoft.com/office/drawing/2014/main" id="{6B1986D3-E522-4C72-9B82-D19D6F546041}"/>
              </a:ext>
            </a:extLst>
          </p:cNvPr>
          <p:cNvSpPr>
            <a:spLocks noGrp="1"/>
          </p:cNvSpPr>
          <p:nvPr>
            <p:ph type="sldNum" sz="quarter" idx="12"/>
          </p:nvPr>
        </p:nvSpPr>
        <p:spPr/>
        <p:txBody>
          <a:bodyPr/>
          <a:lstStyle/>
          <a:p>
            <a:fld id="{7A24A43C-D0A6-4993-9D4A-28DA84602F3F}" type="slidenum">
              <a:rPr lang="ar-IQ" smtClean="0"/>
              <a:pPr/>
              <a:t>15</a:t>
            </a:fld>
            <a:endParaRPr lang="ar-IQ"/>
          </a:p>
        </p:txBody>
      </p:sp>
      <p:pic>
        <p:nvPicPr>
          <p:cNvPr id="2050" name="Picture 2" descr="Differences between Gram positive and Gram negative bacteria - Online  Science Notes">
            <a:extLst>
              <a:ext uri="{FF2B5EF4-FFF2-40B4-BE49-F238E27FC236}">
                <a16:creationId xmlns:a16="http://schemas.microsoft.com/office/drawing/2014/main" id="{76CFE789-D8FC-4740-9631-C60583818B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
            <a:ext cx="9144000"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933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ED0F1B5-4FA2-40F8-BCCA-FAB9026222E5}"/>
              </a:ext>
            </a:extLst>
          </p:cNvPr>
          <p:cNvSpPr>
            <a:spLocks noGrp="1"/>
          </p:cNvSpPr>
          <p:nvPr>
            <p:ph type="dt" sz="half" idx="10"/>
          </p:nvPr>
        </p:nvSpPr>
        <p:spPr/>
        <p:txBody>
          <a:bodyPr/>
          <a:lstStyle/>
          <a:p>
            <a:fld id="{867D2179-71F8-4016-8F3D-97E290A5086D}" type="datetime1">
              <a:rPr lang="en-US" smtClean="0"/>
              <a:t>2022-12-03</a:t>
            </a:fld>
            <a:endParaRPr lang="ar-IQ"/>
          </a:p>
        </p:txBody>
      </p:sp>
      <p:sp>
        <p:nvSpPr>
          <p:cNvPr id="4" name="Slide Number Placeholder 3">
            <a:extLst>
              <a:ext uri="{FF2B5EF4-FFF2-40B4-BE49-F238E27FC236}">
                <a16:creationId xmlns:a16="http://schemas.microsoft.com/office/drawing/2014/main" id="{62259DAB-CD1A-40F1-93B2-9E3E219F9524}"/>
              </a:ext>
            </a:extLst>
          </p:cNvPr>
          <p:cNvSpPr>
            <a:spLocks noGrp="1"/>
          </p:cNvSpPr>
          <p:nvPr>
            <p:ph type="sldNum" sz="quarter" idx="12"/>
          </p:nvPr>
        </p:nvSpPr>
        <p:spPr/>
        <p:txBody>
          <a:bodyPr/>
          <a:lstStyle/>
          <a:p>
            <a:fld id="{7A24A43C-D0A6-4993-9D4A-28DA84602F3F}" type="slidenum">
              <a:rPr lang="ar-IQ" smtClean="0"/>
              <a:pPr/>
              <a:t>16</a:t>
            </a:fld>
            <a:endParaRPr lang="ar-IQ"/>
          </a:p>
        </p:txBody>
      </p:sp>
      <p:pic>
        <p:nvPicPr>
          <p:cNvPr id="1028" name="Picture 4" descr="Cellular Components - Bacterial Ultrastructure - Bacteria">
            <a:extLst>
              <a:ext uri="{FF2B5EF4-FFF2-40B4-BE49-F238E27FC236}">
                <a16:creationId xmlns:a16="http://schemas.microsoft.com/office/drawing/2014/main" id="{0662446F-EAE9-40C8-BB3D-EEA71125FE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
            <a:ext cx="9200497"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285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114304" y="93613"/>
            <a:ext cx="11933464"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rtl="0">
              <a:lnSpc>
                <a:spcPct val="150000"/>
              </a:lnSpc>
            </a:pPr>
            <a:r>
              <a:rPr lang="en-US" sz="3200" b="1" dirty="0">
                <a:solidFill>
                  <a:srgbClr val="FF0000"/>
                </a:solidFill>
                <a:latin typeface="Maiandra GD" panose="020E0502030308020204" pitchFamily="34" charset="0"/>
              </a:rPr>
              <a:t>Bacterial Cell Wall</a:t>
            </a:r>
          </a:p>
          <a:p>
            <a:pPr marL="342900" indent="-342900" algn="just">
              <a:buFont typeface="Arial" panose="020B0604020202020204" pitchFamily="34" charset="0"/>
              <a:buChar char="•"/>
            </a:pPr>
            <a:r>
              <a:rPr lang="en-US" sz="2800" dirty="0">
                <a:latin typeface="Maiandra GD" panose="020E0502030308020204" pitchFamily="34" charset="0"/>
              </a:rPr>
              <a:t>The cell wall is the layer that lies just outside the plasma membrane. It is strong and relatively rigid, with some elasticity, and openly porous, being freely permeable to solute molecules smaller than 1 nm in diameter.</a:t>
            </a:r>
          </a:p>
          <a:p>
            <a:pPr algn="just" rtl="0"/>
            <a:r>
              <a:rPr lang="en-US" sz="3200" b="1" dirty="0">
                <a:solidFill>
                  <a:srgbClr val="FF0000"/>
                </a:solidFill>
                <a:latin typeface="Maiandra GD" panose="020E0502030308020204" pitchFamily="34" charset="0"/>
              </a:rPr>
              <a:t>Functions of the cell wall</a:t>
            </a:r>
          </a:p>
          <a:p>
            <a:pPr algn="just" rtl="0"/>
            <a:r>
              <a:rPr lang="en-US" sz="2800" dirty="0">
                <a:latin typeface="Maiandra GD" panose="020E0502030308020204" pitchFamily="34" charset="0"/>
              </a:rPr>
              <a:t>1. To impart shape and rigidity to the cell.</a:t>
            </a:r>
          </a:p>
          <a:p>
            <a:pPr algn="just" rtl="0"/>
            <a:r>
              <a:rPr lang="en-US" sz="2800" dirty="0">
                <a:latin typeface="Maiandra GD" panose="020E0502030308020204" pitchFamily="34" charset="0"/>
              </a:rPr>
              <a:t>2. It supports the weak cytoplasmic membrane against the high internal osmotic pressure of the protoplasm .</a:t>
            </a:r>
          </a:p>
          <a:p>
            <a:pPr algn="just" rtl="0"/>
            <a:r>
              <a:rPr lang="en-US" sz="2800" dirty="0">
                <a:latin typeface="Maiandra GD" panose="020E0502030308020204" pitchFamily="34" charset="0"/>
              </a:rPr>
              <a:t>3. Maintains the characteristic shape of the bacterium.</a:t>
            </a:r>
          </a:p>
          <a:p>
            <a:pPr algn="just" rtl="0"/>
            <a:r>
              <a:rPr lang="en-US" sz="2800" dirty="0">
                <a:latin typeface="Maiandra GD" panose="020E0502030308020204" pitchFamily="34" charset="0"/>
              </a:rPr>
              <a:t>4. It takes part in cell division.</a:t>
            </a:r>
          </a:p>
          <a:p>
            <a:pPr algn="just" rtl="0"/>
            <a:r>
              <a:rPr lang="en-US" sz="2800" dirty="0">
                <a:latin typeface="Maiandra GD" panose="020E0502030308020204" pitchFamily="34" charset="0"/>
              </a:rPr>
              <a:t>5. To interactions (e.g. adhesion) with other bacteria and with mammalian cells.</a:t>
            </a:r>
          </a:p>
          <a:p>
            <a:pPr algn="just" rtl="0"/>
            <a:r>
              <a:rPr lang="en-US" sz="2800" dirty="0">
                <a:latin typeface="Maiandra GD" panose="020E0502030308020204" pitchFamily="34" charset="0"/>
              </a:rPr>
              <a:t>6. Provide specific protein and carbohydrate receptors for the attachment of some bacterial viruses.</a:t>
            </a:r>
          </a:p>
        </p:txBody>
      </p:sp>
      <p:sp>
        <p:nvSpPr>
          <p:cNvPr id="2" name="Date Placeholder 1">
            <a:extLst>
              <a:ext uri="{FF2B5EF4-FFF2-40B4-BE49-F238E27FC236}">
                <a16:creationId xmlns:a16="http://schemas.microsoft.com/office/drawing/2014/main" id="{E7BE799E-03C4-408E-95DC-BB625883E1B8}"/>
              </a:ext>
            </a:extLst>
          </p:cNvPr>
          <p:cNvSpPr>
            <a:spLocks noGrp="1"/>
          </p:cNvSpPr>
          <p:nvPr>
            <p:ph type="dt" sz="half" idx="10"/>
          </p:nvPr>
        </p:nvSpPr>
        <p:spPr/>
        <p:txBody>
          <a:bodyPr/>
          <a:lstStyle/>
          <a:p>
            <a:fld id="{DF442534-9860-4588-A16D-67CA10FF47F8}" type="datetime1">
              <a:rPr lang="en-US" smtClean="0"/>
              <a:t>2022-12-03</a:t>
            </a:fld>
            <a:endParaRPr lang="ar-IQ"/>
          </a:p>
        </p:txBody>
      </p:sp>
      <p:sp>
        <p:nvSpPr>
          <p:cNvPr id="3" name="Slide Number Placeholder 2">
            <a:extLst>
              <a:ext uri="{FF2B5EF4-FFF2-40B4-BE49-F238E27FC236}">
                <a16:creationId xmlns:a16="http://schemas.microsoft.com/office/drawing/2014/main" id="{89BB8C66-D2D7-4D5A-A24D-88F3762A3CE8}"/>
              </a:ext>
            </a:extLst>
          </p:cNvPr>
          <p:cNvSpPr>
            <a:spLocks noGrp="1"/>
          </p:cNvSpPr>
          <p:nvPr>
            <p:ph type="sldNum" sz="quarter" idx="12"/>
          </p:nvPr>
        </p:nvSpPr>
        <p:spPr/>
        <p:txBody>
          <a:bodyPr/>
          <a:lstStyle/>
          <a:p>
            <a:fld id="{7A24A43C-D0A6-4993-9D4A-28DA84602F3F}" type="slidenum">
              <a:rPr lang="ar-IQ" smtClean="0"/>
              <a:pPr/>
              <a:t>2</a:t>
            </a:fld>
            <a:endParaRPr lang="ar-IQ"/>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1" y="136525"/>
            <a:ext cx="9143999" cy="5758090"/>
          </a:xfrm>
          <a:prstGeom prst="rect">
            <a:avLst/>
          </a:prstGeom>
        </p:spPr>
      </p:pic>
      <p:sp>
        <p:nvSpPr>
          <p:cNvPr id="2" name="Date Placeholder 1">
            <a:extLst>
              <a:ext uri="{FF2B5EF4-FFF2-40B4-BE49-F238E27FC236}">
                <a16:creationId xmlns:a16="http://schemas.microsoft.com/office/drawing/2014/main" id="{D3440C24-E4EF-42A7-AF5E-6BC011F5994E}"/>
              </a:ext>
            </a:extLst>
          </p:cNvPr>
          <p:cNvSpPr>
            <a:spLocks noGrp="1"/>
          </p:cNvSpPr>
          <p:nvPr>
            <p:ph type="dt" sz="half" idx="10"/>
          </p:nvPr>
        </p:nvSpPr>
        <p:spPr/>
        <p:txBody>
          <a:bodyPr/>
          <a:lstStyle/>
          <a:p>
            <a:fld id="{854E2C1F-BD48-4D3E-AB9E-2C035B832FA1}" type="datetime1">
              <a:rPr lang="en-US" smtClean="0"/>
              <a:t>2022-12-03</a:t>
            </a:fld>
            <a:endParaRPr lang="ar-IQ"/>
          </a:p>
        </p:txBody>
      </p:sp>
      <p:sp>
        <p:nvSpPr>
          <p:cNvPr id="4" name="Slide Number Placeholder 3">
            <a:extLst>
              <a:ext uri="{FF2B5EF4-FFF2-40B4-BE49-F238E27FC236}">
                <a16:creationId xmlns:a16="http://schemas.microsoft.com/office/drawing/2014/main" id="{F00B4FE5-277C-4B91-8C40-5FD9A9366E40}"/>
              </a:ext>
            </a:extLst>
          </p:cNvPr>
          <p:cNvSpPr>
            <a:spLocks noGrp="1"/>
          </p:cNvSpPr>
          <p:nvPr>
            <p:ph type="sldNum" sz="quarter" idx="12"/>
          </p:nvPr>
        </p:nvSpPr>
        <p:spPr/>
        <p:txBody>
          <a:bodyPr/>
          <a:lstStyle/>
          <a:p>
            <a:fld id="{7A24A43C-D0A6-4993-9D4A-28DA84602F3F}" type="slidenum">
              <a:rPr lang="ar-IQ" smtClean="0"/>
              <a:pPr/>
              <a:t>3</a:t>
            </a:fld>
            <a:endParaRPr lang="ar-IQ"/>
          </a:p>
        </p:txBody>
      </p:sp>
      <p:sp>
        <p:nvSpPr>
          <p:cNvPr id="6" name="TextBox 5">
            <a:extLst>
              <a:ext uri="{FF2B5EF4-FFF2-40B4-BE49-F238E27FC236}">
                <a16:creationId xmlns:a16="http://schemas.microsoft.com/office/drawing/2014/main" id="{664346A6-B8A9-0E6E-7839-6E71FDE8C9E4}"/>
              </a:ext>
            </a:extLst>
          </p:cNvPr>
          <p:cNvSpPr txBox="1"/>
          <p:nvPr/>
        </p:nvSpPr>
        <p:spPr>
          <a:xfrm>
            <a:off x="3049361" y="6118165"/>
            <a:ext cx="6098720" cy="523220"/>
          </a:xfrm>
          <a:prstGeom prst="rect">
            <a:avLst/>
          </a:prstGeom>
          <a:noFill/>
        </p:spPr>
        <p:txBody>
          <a:bodyPr wrap="square">
            <a:spAutoFit/>
          </a:bodyPr>
          <a:lstStyle/>
          <a:p>
            <a:pPr algn="ctr" rtl="0"/>
            <a:r>
              <a:rPr lang="en-US" sz="2800" b="1" dirty="0">
                <a:latin typeface="Maiandra GD" panose="020E0502030308020204" pitchFamily="34" charset="0"/>
              </a:rPr>
              <a:t>Structure of the bacterial cell</a:t>
            </a:r>
          </a:p>
        </p:txBody>
      </p:sp>
    </p:spTree>
    <p:extLst>
      <p:ext uri="{BB962C8B-B14F-4D97-AF65-F5344CB8AC3E}">
        <p14:creationId xmlns:p14="http://schemas.microsoft.com/office/powerpoint/2010/main" val="256092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4930" y="114871"/>
            <a:ext cx="11691256" cy="3416320"/>
          </a:xfrm>
          <a:prstGeom prst="rect">
            <a:avLst/>
          </a:prstGeom>
        </p:spPr>
        <p:txBody>
          <a:bodyPr wrap="square">
            <a:spAutoFit/>
          </a:bodyPr>
          <a:lstStyle/>
          <a:p>
            <a:pPr rtl="0">
              <a:lnSpc>
                <a:spcPct val="150000"/>
              </a:lnSpc>
            </a:pPr>
            <a:r>
              <a:rPr lang="en-US" sz="3200" b="1" dirty="0">
                <a:solidFill>
                  <a:srgbClr val="FF0000"/>
                </a:solidFill>
                <a:latin typeface="Maiandra GD" panose="020E0502030308020204" pitchFamily="34" charset="0"/>
              </a:rPr>
              <a:t>Chemical Structure of Bacterial Cell Wall</a:t>
            </a:r>
          </a:p>
          <a:p>
            <a:pPr marL="342900" indent="-342900" algn="just">
              <a:buFont typeface="Arial" panose="020B0604020202020204" pitchFamily="34" charset="0"/>
              <a:buChar char="•"/>
            </a:pPr>
            <a:r>
              <a:rPr lang="en-US" sz="2800" dirty="0">
                <a:latin typeface="Maiandra GD" panose="020E0502030308020204" pitchFamily="34" charset="0"/>
              </a:rPr>
              <a:t>The cell wall consists mainly of </a:t>
            </a:r>
            <a:r>
              <a:rPr lang="en-US" sz="2800" b="1" dirty="0">
                <a:latin typeface="Maiandra GD" panose="020E0502030308020204" pitchFamily="34" charset="0"/>
              </a:rPr>
              <a:t>peptidoglycan (PG), </a:t>
            </a:r>
            <a:r>
              <a:rPr lang="en-US" sz="2800" dirty="0">
                <a:latin typeface="Maiandra GD" panose="020E0502030308020204" pitchFamily="34" charset="0"/>
              </a:rPr>
              <a:t>a mesh of </a:t>
            </a:r>
            <a:r>
              <a:rPr lang="en-US" sz="2800" b="1" dirty="0">
                <a:latin typeface="Maiandra GD" panose="020E0502030308020204" pitchFamily="34" charset="0"/>
              </a:rPr>
              <a:t>polysaccharide strands </a:t>
            </a:r>
            <a:r>
              <a:rPr lang="en-US" sz="2800" dirty="0">
                <a:latin typeface="Maiandra GD" panose="020E0502030308020204" pitchFamily="34" charset="0"/>
              </a:rPr>
              <a:t>(composed of a poly-[N-acetylglucosamine (NAG)-N-acetylmuramic acid (NAM)] backbone) cross-linked via </a:t>
            </a:r>
            <a:r>
              <a:rPr lang="en-US" sz="2800" b="1" dirty="0">
                <a:latin typeface="Maiandra GD" panose="020E0502030308020204" pitchFamily="34" charset="0"/>
              </a:rPr>
              <a:t>short peptide </a:t>
            </a:r>
            <a:r>
              <a:rPr lang="en-US" sz="2800" dirty="0">
                <a:latin typeface="Maiandra GD" panose="020E0502030308020204" pitchFamily="34" charset="0"/>
              </a:rPr>
              <a:t>bridges attached to the NAM residues.</a:t>
            </a:r>
          </a:p>
          <a:p>
            <a:pPr marL="457200" indent="-457200" algn="just">
              <a:buFont typeface="Arial" panose="020B0604020202020204" pitchFamily="34" charset="0"/>
              <a:buChar char="•"/>
            </a:pPr>
            <a:r>
              <a:rPr lang="en-US" sz="2800" dirty="0">
                <a:latin typeface="Maiandra GD" panose="020E0502030308020204" pitchFamily="34" charset="0"/>
              </a:rPr>
              <a:t>In all bacterial species, the backbone is the same, however, tetrapeptide side chains and pentapeptide cross-bridges vary from species to species.</a:t>
            </a:r>
          </a:p>
        </p:txBody>
      </p:sp>
      <p:sp>
        <p:nvSpPr>
          <p:cNvPr id="3" name="Date Placeholder 2">
            <a:extLst>
              <a:ext uri="{FF2B5EF4-FFF2-40B4-BE49-F238E27FC236}">
                <a16:creationId xmlns:a16="http://schemas.microsoft.com/office/drawing/2014/main" id="{E889BE6D-02B5-4629-BCBE-DA83198C5C5D}"/>
              </a:ext>
            </a:extLst>
          </p:cNvPr>
          <p:cNvSpPr>
            <a:spLocks noGrp="1"/>
          </p:cNvSpPr>
          <p:nvPr>
            <p:ph type="dt" sz="half" idx="10"/>
          </p:nvPr>
        </p:nvSpPr>
        <p:spPr/>
        <p:txBody>
          <a:bodyPr/>
          <a:lstStyle/>
          <a:p>
            <a:fld id="{95B57168-DA8D-4C5F-81C7-E1D949E40EBE}" type="datetime1">
              <a:rPr lang="en-US" smtClean="0"/>
              <a:t>2022-12-03</a:t>
            </a:fld>
            <a:endParaRPr lang="ar-IQ"/>
          </a:p>
        </p:txBody>
      </p:sp>
      <p:sp>
        <p:nvSpPr>
          <p:cNvPr id="4" name="Slide Number Placeholder 3">
            <a:extLst>
              <a:ext uri="{FF2B5EF4-FFF2-40B4-BE49-F238E27FC236}">
                <a16:creationId xmlns:a16="http://schemas.microsoft.com/office/drawing/2014/main" id="{17154592-CB93-427E-9A5A-3C06F0995DAA}"/>
              </a:ext>
            </a:extLst>
          </p:cNvPr>
          <p:cNvSpPr>
            <a:spLocks noGrp="1"/>
          </p:cNvSpPr>
          <p:nvPr>
            <p:ph type="sldNum" sz="quarter" idx="12"/>
          </p:nvPr>
        </p:nvSpPr>
        <p:spPr/>
        <p:txBody>
          <a:bodyPr/>
          <a:lstStyle/>
          <a:p>
            <a:fld id="{7A24A43C-D0A6-4993-9D4A-28DA84602F3F}" type="slidenum">
              <a:rPr lang="ar-IQ" smtClean="0"/>
              <a:pPr/>
              <a:t>4</a:t>
            </a:fld>
            <a:endParaRPr lang="ar-IQ"/>
          </a:p>
        </p:txBody>
      </p:sp>
    </p:spTree>
    <p:extLst>
      <p:ext uri="{BB962C8B-B14F-4D97-AF65-F5344CB8AC3E}">
        <p14:creationId xmlns:p14="http://schemas.microsoft.com/office/powerpoint/2010/main" val="1515473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1BEF55-F9DC-4DDD-A55B-40D907A99F4E}"/>
              </a:ext>
            </a:extLst>
          </p:cNvPr>
          <p:cNvSpPr>
            <a:spLocks noGrp="1"/>
          </p:cNvSpPr>
          <p:nvPr>
            <p:ph type="dt" sz="half" idx="10"/>
          </p:nvPr>
        </p:nvSpPr>
        <p:spPr/>
        <p:txBody>
          <a:bodyPr/>
          <a:lstStyle/>
          <a:p>
            <a:fld id="{C410E173-EBFB-488F-A2CD-8EC6BEDEB58A}" type="datetime1">
              <a:rPr lang="en-US" smtClean="0"/>
              <a:t>2022-12-03</a:t>
            </a:fld>
            <a:endParaRPr lang="ar-IQ"/>
          </a:p>
        </p:txBody>
      </p:sp>
      <p:sp>
        <p:nvSpPr>
          <p:cNvPr id="4" name="Slide Number Placeholder 3">
            <a:extLst>
              <a:ext uri="{FF2B5EF4-FFF2-40B4-BE49-F238E27FC236}">
                <a16:creationId xmlns:a16="http://schemas.microsoft.com/office/drawing/2014/main" id="{EF813E75-3703-42B8-9494-88B224744B83}"/>
              </a:ext>
            </a:extLst>
          </p:cNvPr>
          <p:cNvSpPr>
            <a:spLocks noGrp="1"/>
          </p:cNvSpPr>
          <p:nvPr>
            <p:ph type="sldNum" sz="quarter" idx="12"/>
          </p:nvPr>
        </p:nvSpPr>
        <p:spPr/>
        <p:txBody>
          <a:bodyPr/>
          <a:lstStyle/>
          <a:p>
            <a:fld id="{7A24A43C-D0A6-4993-9D4A-28DA84602F3F}" type="slidenum">
              <a:rPr lang="ar-IQ" smtClean="0"/>
              <a:pPr/>
              <a:t>5</a:t>
            </a:fld>
            <a:endParaRPr lang="ar-IQ"/>
          </a:p>
        </p:txBody>
      </p:sp>
      <p:pic>
        <p:nvPicPr>
          <p:cNvPr id="5122" name="Picture 2" descr="Cell Wall of Bacteria: Structure, Functions, Gram Positive and Gram  Negative cell walls | Study&amp;amp;Score">
            <a:extLst>
              <a:ext uri="{FF2B5EF4-FFF2-40B4-BE49-F238E27FC236}">
                <a16:creationId xmlns:a16="http://schemas.microsoft.com/office/drawing/2014/main" id="{D3E811FC-C89B-46F1-814B-73EE361C9A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845" y="103865"/>
            <a:ext cx="9954984" cy="67214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D95E0-FF86-405C-AF58-E72B5787818A}"/>
              </a:ext>
            </a:extLst>
          </p:cNvPr>
          <p:cNvSpPr>
            <a:spLocks noGrp="1"/>
          </p:cNvSpPr>
          <p:nvPr>
            <p:ph type="dt" sz="half" idx="10"/>
          </p:nvPr>
        </p:nvSpPr>
        <p:spPr/>
        <p:txBody>
          <a:bodyPr/>
          <a:lstStyle/>
          <a:p>
            <a:fld id="{5E0C130D-97C0-41DB-AB21-2209C85736FA}" type="datetime1">
              <a:rPr lang="en-US" smtClean="0"/>
              <a:t>2022-12-03</a:t>
            </a:fld>
            <a:endParaRPr lang="ar-IQ"/>
          </a:p>
        </p:txBody>
      </p:sp>
      <p:sp>
        <p:nvSpPr>
          <p:cNvPr id="3" name="Slide Number Placeholder 2">
            <a:extLst>
              <a:ext uri="{FF2B5EF4-FFF2-40B4-BE49-F238E27FC236}">
                <a16:creationId xmlns:a16="http://schemas.microsoft.com/office/drawing/2014/main" id="{EA2D7EC5-D7CD-4301-A7AC-AE2EB84A85CD}"/>
              </a:ext>
            </a:extLst>
          </p:cNvPr>
          <p:cNvSpPr>
            <a:spLocks noGrp="1"/>
          </p:cNvSpPr>
          <p:nvPr>
            <p:ph type="sldNum" sz="quarter" idx="12"/>
          </p:nvPr>
        </p:nvSpPr>
        <p:spPr/>
        <p:txBody>
          <a:bodyPr/>
          <a:lstStyle/>
          <a:p>
            <a:fld id="{7A24A43C-D0A6-4993-9D4A-28DA84602F3F}" type="slidenum">
              <a:rPr lang="ar-IQ" smtClean="0"/>
              <a:pPr/>
              <a:t>6</a:t>
            </a:fld>
            <a:endParaRPr lang="ar-IQ"/>
          </a:p>
        </p:txBody>
      </p:sp>
      <p:pic>
        <p:nvPicPr>
          <p:cNvPr id="4" name="Picture 2" descr="Bacterial Cell wall: Structure, Composition and Types - Online Biology Notes">
            <a:extLst>
              <a:ext uri="{FF2B5EF4-FFF2-40B4-BE49-F238E27FC236}">
                <a16:creationId xmlns:a16="http://schemas.microsoft.com/office/drawing/2014/main" id="{F69222A5-8DED-1E0F-3FD3-EDDA2D3D43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7929" y="326572"/>
            <a:ext cx="9650185" cy="6188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8193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xternal image Peptoglycan.jpg"/>
          <p:cNvPicPr>
            <a:picLocks noChangeAspect="1" noChangeArrowheads="1"/>
          </p:cNvPicPr>
          <p:nvPr/>
        </p:nvPicPr>
        <p:blipFill>
          <a:blip r:embed="rId2"/>
          <a:srcRect/>
          <a:stretch>
            <a:fillRect/>
          </a:stretch>
        </p:blipFill>
        <p:spPr bwMode="auto">
          <a:xfrm>
            <a:off x="1524000" y="152781"/>
            <a:ext cx="9144000" cy="5617344"/>
          </a:xfrm>
          <a:prstGeom prst="rect">
            <a:avLst/>
          </a:prstGeom>
          <a:noFill/>
        </p:spPr>
      </p:pic>
      <p:sp>
        <p:nvSpPr>
          <p:cNvPr id="3" name="Rectangle 2"/>
          <p:cNvSpPr/>
          <p:nvPr/>
        </p:nvSpPr>
        <p:spPr>
          <a:xfrm>
            <a:off x="114303" y="5857893"/>
            <a:ext cx="12001500" cy="954107"/>
          </a:xfrm>
          <a:prstGeom prst="rect">
            <a:avLst/>
          </a:prstGeom>
        </p:spPr>
        <p:txBody>
          <a:bodyPr wrap="square">
            <a:spAutoFit/>
          </a:bodyPr>
          <a:lstStyle/>
          <a:p>
            <a:pPr algn="ctr" rtl="0"/>
            <a:r>
              <a:rPr lang="en-US" sz="2800" dirty="0">
                <a:latin typeface="Maiandra GD" panose="020E0502030308020204" pitchFamily="34" charset="0"/>
              </a:rPr>
              <a:t>N-acetyl muramic acid (NAM) alternating with N-acetyl glucosamine (NAG), which are cross-linked by amino acids.</a:t>
            </a:r>
            <a:endParaRPr lang="ar-IQ" sz="2800" dirty="0">
              <a:latin typeface="Maiandra GD" panose="020E0502030308020204" pitchFamily="34" charset="0"/>
            </a:endParaRPr>
          </a:p>
        </p:txBody>
      </p:sp>
      <p:sp>
        <p:nvSpPr>
          <p:cNvPr id="2" name="Date Placeholder 1">
            <a:extLst>
              <a:ext uri="{FF2B5EF4-FFF2-40B4-BE49-F238E27FC236}">
                <a16:creationId xmlns:a16="http://schemas.microsoft.com/office/drawing/2014/main" id="{20042984-231D-40F5-A6E5-FB26F8DA88B0}"/>
              </a:ext>
            </a:extLst>
          </p:cNvPr>
          <p:cNvSpPr>
            <a:spLocks noGrp="1"/>
          </p:cNvSpPr>
          <p:nvPr>
            <p:ph type="dt" sz="half" idx="10"/>
          </p:nvPr>
        </p:nvSpPr>
        <p:spPr/>
        <p:txBody>
          <a:bodyPr/>
          <a:lstStyle/>
          <a:p>
            <a:fld id="{DEADAC0E-24D1-4B2B-A36E-CD8509699C8F}" type="datetime1">
              <a:rPr lang="en-US" smtClean="0"/>
              <a:t>2022-12-03</a:t>
            </a:fld>
            <a:endParaRPr lang="ar-IQ"/>
          </a:p>
        </p:txBody>
      </p:sp>
      <p:sp>
        <p:nvSpPr>
          <p:cNvPr id="4" name="Slide Number Placeholder 3">
            <a:extLst>
              <a:ext uri="{FF2B5EF4-FFF2-40B4-BE49-F238E27FC236}">
                <a16:creationId xmlns:a16="http://schemas.microsoft.com/office/drawing/2014/main" id="{48BEDA3F-4E19-4681-9B31-1656EACF6A54}"/>
              </a:ext>
            </a:extLst>
          </p:cNvPr>
          <p:cNvSpPr>
            <a:spLocks noGrp="1"/>
          </p:cNvSpPr>
          <p:nvPr>
            <p:ph type="sldNum" sz="quarter" idx="12"/>
          </p:nvPr>
        </p:nvSpPr>
        <p:spPr>
          <a:xfrm>
            <a:off x="3575720" y="6356352"/>
            <a:ext cx="2057400" cy="365125"/>
          </a:xfrm>
        </p:spPr>
        <p:txBody>
          <a:bodyPr/>
          <a:lstStyle/>
          <a:p>
            <a:fld id="{7A24A43C-D0A6-4993-9D4A-28DA84602F3F}" type="slidenum">
              <a:rPr lang="ar-IQ" smtClean="0"/>
              <a:pPr/>
              <a:t>7</a:t>
            </a:fld>
            <a:endParaRPr lang="ar-IQ"/>
          </a:p>
        </p:txBody>
      </p:sp>
    </p:spTree>
    <p:extLst>
      <p:ext uri="{BB962C8B-B14F-4D97-AF65-F5344CB8AC3E}">
        <p14:creationId xmlns:p14="http://schemas.microsoft.com/office/powerpoint/2010/main" val="26221890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628" y="181949"/>
            <a:ext cx="11903529" cy="6309420"/>
          </a:xfrm>
          <a:prstGeom prst="rect">
            <a:avLst/>
          </a:prstGeom>
        </p:spPr>
        <p:txBody>
          <a:bodyPr wrap="square">
            <a:spAutoFit/>
          </a:bodyPr>
          <a:lstStyle/>
          <a:p>
            <a:pPr algn="just"/>
            <a:r>
              <a:rPr lang="en-US" sz="3200" b="1" dirty="0">
                <a:solidFill>
                  <a:srgbClr val="FF0000"/>
                </a:solidFill>
                <a:latin typeface="Maiandra GD" panose="020E0502030308020204" pitchFamily="34" charset="0"/>
              </a:rPr>
              <a:t>Gram-positive bacterial cell wall:</a:t>
            </a:r>
          </a:p>
          <a:p>
            <a:pPr marL="457200" indent="-457200" algn="just">
              <a:buFont typeface="Arial" panose="020B0604020202020204" pitchFamily="34" charset="0"/>
              <a:buChar char="•"/>
            </a:pPr>
            <a:endParaRPr lang="en-US" sz="400" dirty="0">
              <a:latin typeface="Maiandra GD" panose="020E0502030308020204" pitchFamily="34" charset="0"/>
            </a:endParaRPr>
          </a:p>
          <a:p>
            <a:pPr algn="just"/>
            <a:r>
              <a:rPr lang="en-US" sz="2800" dirty="0">
                <a:latin typeface="Maiandra GD" panose="020E0502030308020204" pitchFamily="34" charset="0"/>
              </a:rPr>
              <a:t>The cell wall of Gram-positive bacteria, consists mainly of:</a:t>
            </a:r>
          </a:p>
          <a:p>
            <a:pPr marL="514350" indent="-514350" algn="just">
              <a:buFont typeface="+mj-lt"/>
              <a:buAutoNum type="arabicPeriod"/>
            </a:pPr>
            <a:r>
              <a:rPr lang="en-US" sz="2800" b="1" dirty="0">
                <a:latin typeface="Maiandra GD" panose="020E0502030308020204" pitchFamily="34" charset="0"/>
              </a:rPr>
              <a:t>Peptidoglycan, </a:t>
            </a:r>
            <a:r>
              <a:rPr lang="en-US" sz="2800" dirty="0">
                <a:latin typeface="Maiandra GD" panose="020E0502030308020204" pitchFamily="34" charset="0"/>
              </a:rPr>
              <a:t>is about 80nm thick and is composed mostly of several layers of peptidoglycan which  constitutes </a:t>
            </a:r>
            <a:r>
              <a:rPr lang="en-US" sz="2800" b="1" dirty="0">
                <a:latin typeface="Maiandra GD" panose="020E0502030308020204" pitchFamily="34" charset="0"/>
              </a:rPr>
              <a:t>60-80% </a:t>
            </a:r>
            <a:r>
              <a:rPr lang="en-US" sz="2800" dirty="0">
                <a:latin typeface="Maiandra GD" panose="020E0502030308020204" pitchFamily="34" charset="0"/>
              </a:rPr>
              <a:t>of the dry weight of the wall and are thicker and stronger (more extensively cross-linked).</a:t>
            </a:r>
          </a:p>
          <a:p>
            <a:pPr marL="514350" indent="-514350" algn="just">
              <a:buFont typeface="+mj-lt"/>
              <a:buAutoNum type="arabicPeriod"/>
            </a:pPr>
            <a:r>
              <a:rPr lang="en-US" sz="2800" dirty="0">
                <a:latin typeface="Maiandra GD" panose="020E0502030308020204" pitchFamily="34" charset="0"/>
              </a:rPr>
              <a:t>In addition, the cell walls of Gram-positive bacteria contain </a:t>
            </a:r>
            <a:r>
              <a:rPr lang="en-US" sz="2800" b="1" dirty="0">
                <a:latin typeface="Maiandra GD" panose="020E0502030308020204" pitchFamily="34" charset="0"/>
              </a:rPr>
              <a:t>teichoic acids</a:t>
            </a:r>
            <a:r>
              <a:rPr lang="en-US" sz="2800" dirty="0">
                <a:latin typeface="Maiandra GD" panose="020E0502030308020204" pitchFamily="34" charset="0"/>
              </a:rPr>
              <a:t>, which consist primarily of an alcohol (such as glycerol or </a:t>
            </a:r>
            <a:r>
              <a:rPr lang="en-US" sz="2800" dirty="0" err="1">
                <a:latin typeface="Maiandra GD" panose="020E0502030308020204" pitchFamily="34" charset="0"/>
              </a:rPr>
              <a:t>ribitol</a:t>
            </a:r>
            <a:r>
              <a:rPr lang="en-US" sz="2800" dirty="0">
                <a:latin typeface="Maiandra GD" panose="020E0502030308020204" pitchFamily="34" charset="0"/>
              </a:rPr>
              <a:t>) and phosphate.</a:t>
            </a:r>
            <a:r>
              <a:rPr lang="en-US" sz="3200" dirty="0">
                <a:latin typeface="Maiandra GD" panose="020E0502030308020204" pitchFamily="34" charset="0"/>
              </a:rPr>
              <a:t> </a:t>
            </a:r>
            <a:r>
              <a:rPr lang="en-US" sz="2800" dirty="0">
                <a:latin typeface="Maiandra GD" panose="020E0502030308020204" pitchFamily="34" charset="0"/>
              </a:rPr>
              <a:t>There are two types of teichoic acids:</a:t>
            </a:r>
          </a:p>
          <a:p>
            <a:pPr marL="514350" indent="-514350" algn="just">
              <a:buFont typeface="+mj-lt"/>
              <a:buAutoNum type="alphaLcParenR"/>
            </a:pPr>
            <a:r>
              <a:rPr lang="en-US" sz="2800" dirty="0">
                <a:latin typeface="Maiandra GD" panose="020E0502030308020204" pitchFamily="34" charset="0"/>
              </a:rPr>
              <a:t> Wall teichoic acid, covalently linked to peptidoglycan, and</a:t>
            </a:r>
          </a:p>
          <a:p>
            <a:pPr marL="514350" indent="-514350" algn="just">
              <a:buFont typeface="+mj-lt"/>
              <a:buAutoNum type="alphaLcParenR"/>
            </a:pPr>
            <a:r>
              <a:rPr lang="en-US" sz="2800" dirty="0">
                <a:latin typeface="Maiandra GD" panose="020E0502030308020204" pitchFamily="34" charset="0"/>
              </a:rPr>
              <a:t> Membrane teichoic acid (lipoteichoic acid), covalently linked to membrane glycolipid and concentrated in mesosomes.</a:t>
            </a:r>
          </a:p>
          <a:p>
            <a:pPr algn="just"/>
            <a:r>
              <a:rPr lang="en-US" sz="2800" dirty="0">
                <a:latin typeface="Maiandra GD" panose="020E0502030308020204" pitchFamily="34" charset="0"/>
              </a:rPr>
              <a:t>Some Gram-positive species </a:t>
            </a:r>
            <a:r>
              <a:rPr lang="en-US" sz="2800" b="1" dirty="0">
                <a:latin typeface="Maiandra GD" panose="020E0502030308020204" pitchFamily="34" charset="0"/>
              </a:rPr>
              <a:t>lack wall teichoic acids</a:t>
            </a:r>
            <a:r>
              <a:rPr lang="en-US" sz="2800" dirty="0">
                <a:latin typeface="Maiandra GD" panose="020E0502030308020204" pitchFamily="34" charset="0"/>
              </a:rPr>
              <a:t>, but all appear to contain membrane teichoic acids.</a:t>
            </a:r>
          </a:p>
          <a:p>
            <a:pPr marL="457200" indent="-457200" algn="just">
              <a:buFont typeface="Arial" panose="020B0604020202020204" pitchFamily="34" charset="0"/>
              <a:buChar char="•"/>
            </a:pPr>
            <a:endParaRPr lang="en-US" sz="2800" dirty="0">
              <a:latin typeface="Maiandra GD" panose="020E0502030308020204" pitchFamily="34" charset="0"/>
            </a:endParaRPr>
          </a:p>
        </p:txBody>
      </p:sp>
      <p:sp>
        <p:nvSpPr>
          <p:cNvPr id="3" name="Date Placeholder 2">
            <a:extLst>
              <a:ext uri="{FF2B5EF4-FFF2-40B4-BE49-F238E27FC236}">
                <a16:creationId xmlns:a16="http://schemas.microsoft.com/office/drawing/2014/main" id="{85C1BFF3-0EB8-4CAA-959A-A9C2B499E4D3}"/>
              </a:ext>
            </a:extLst>
          </p:cNvPr>
          <p:cNvSpPr>
            <a:spLocks noGrp="1"/>
          </p:cNvSpPr>
          <p:nvPr>
            <p:ph type="dt" sz="half" idx="10"/>
          </p:nvPr>
        </p:nvSpPr>
        <p:spPr/>
        <p:txBody>
          <a:bodyPr/>
          <a:lstStyle/>
          <a:p>
            <a:fld id="{11026CF1-D42D-4310-B49E-D1AC15A51795}" type="datetime1">
              <a:rPr lang="en-US" smtClean="0"/>
              <a:t>2022-12-03</a:t>
            </a:fld>
            <a:endParaRPr lang="ar-IQ"/>
          </a:p>
        </p:txBody>
      </p:sp>
      <p:sp>
        <p:nvSpPr>
          <p:cNvPr id="4" name="Slide Number Placeholder 3">
            <a:extLst>
              <a:ext uri="{FF2B5EF4-FFF2-40B4-BE49-F238E27FC236}">
                <a16:creationId xmlns:a16="http://schemas.microsoft.com/office/drawing/2014/main" id="{D4440926-B985-460D-A07F-D030BBEFB1E0}"/>
              </a:ext>
            </a:extLst>
          </p:cNvPr>
          <p:cNvSpPr>
            <a:spLocks noGrp="1"/>
          </p:cNvSpPr>
          <p:nvPr>
            <p:ph type="sldNum" sz="quarter" idx="12"/>
          </p:nvPr>
        </p:nvSpPr>
        <p:spPr/>
        <p:txBody>
          <a:bodyPr/>
          <a:lstStyle/>
          <a:p>
            <a:fld id="{7A24A43C-D0A6-4993-9D4A-28DA84602F3F}" type="slidenum">
              <a:rPr lang="ar-IQ" smtClean="0"/>
              <a:pPr/>
              <a:t>8</a:t>
            </a:fld>
            <a:endParaRPr lang="ar-IQ"/>
          </a:p>
        </p:txBody>
      </p:sp>
    </p:spTree>
    <p:extLst>
      <p:ext uri="{BB962C8B-B14F-4D97-AF65-F5344CB8AC3E}">
        <p14:creationId xmlns:p14="http://schemas.microsoft.com/office/powerpoint/2010/main" val="31869372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1BCC18-A8CE-4C9D-AD66-96FD55B441D3}"/>
              </a:ext>
            </a:extLst>
          </p:cNvPr>
          <p:cNvSpPr>
            <a:spLocks noGrp="1"/>
          </p:cNvSpPr>
          <p:nvPr>
            <p:ph type="dt" sz="half" idx="10"/>
          </p:nvPr>
        </p:nvSpPr>
        <p:spPr/>
        <p:txBody>
          <a:bodyPr/>
          <a:lstStyle/>
          <a:p>
            <a:fld id="{9D3ED8AC-9F32-45BA-9DFB-404D0D98C12E}" type="datetime1">
              <a:rPr lang="en-US" smtClean="0"/>
              <a:t>2022-12-03</a:t>
            </a:fld>
            <a:endParaRPr lang="ar-IQ"/>
          </a:p>
        </p:txBody>
      </p:sp>
      <p:sp>
        <p:nvSpPr>
          <p:cNvPr id="4" name="Slide Number Placeholder 3">
            <a:extLst>
              <a:ext uri="{FF2B5EF4-FFF2-40B4-BE49-F238E27FC236}">
                <a16:creationId xmlns:a16="http://schemas.microsoft.com/office/drawing/2014/main" id="{1A034061-35C4-43BA-AAFD-6DF039972897}"/>
              </a:ext>
            </a:extLst>
          </p:cNvPr>
          <p:cNvSpPr>
            <a:spLocks noGrp="1"/>
          </p:cNvSpPr>
          <p:nvPr>
            <p:ph type="sldNum" sz="quarter" idx="12"/>
          </p:nvPr>
        </p:nvSpPr>
        <p:spPr/>
        <p:txBody>
          <a:bodyPr/>
          <a:lstStyle/>
          <a:p>
            <a:fld id="{7A24A43C-D0A6-4993-9D4A-28DA84602F3F}" type="slidenum">
              <a:rPr lang="ar-IQ" smtClean="0"/>
              <a:pPr/>
              <a:t>9</a:t>
            </a:fld>
            <a:endParaRPr lang="ar-IQ"/>
          </a:p>
        </p:txBody>
      </p:sp>
      <p:pic>
        <p:nvPicPr>
          <p:cNvPr id="3074" name="Picture 2" descr="Structure Of Cell Wall Of Gram-positive Bacteria, Labeled, 3D Illustration  Stock Photo, Picture And Royalty Free Image. Image 70339648.">
            <a:extLst>
              <a:ext uri="{FF2B5EF4-FFF2-40B4-BE49-F238E27FC236}">
                <a16:creationId xmlns:a16="http://schemas.microsoft.com/office/drawing/2014/main" id="{33ABE5B9-EFD7-4635-9BAF-0E4237454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77585"/>
            <a:ext cx="9144000" cy="59597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457260-5D91-4924-9D06-AFD1E9903152}"/>
              </a:ext>
            </a:extLst>
          </p:cNvPr>
          <p:cNvSpPr txBox="1"/>
          <p:nvPr/>
        </p:nvSpPr>
        <p:spPr>
          <a:xfrm>
            <a:off x="979714" y="6008092"/>
            <a:ext cx="9688286" cy="661848"/>
          </a:xfrm>
          <a:prstGeom prst="rect">
            <a:avLst/>
          </a:prstGeom>
          <a:noFill/>
        </p:spPr>
        <p:txBody>
          <a:bodyPr wrap="square">
            <a:spAutoFit/>
          </a:bodyPr>
          <a:lstStyle/>
          <a:p>
            <a:pPr algn="ctr" rtl="0">
              <a:lnSpc>
                <a:spcPct val="150000"/>
              </a:lnSpc>
            </a:pPr>
            <a:r>
              <a:rPr lang="en-US" sz="2800" b="1" dirty="0">
                <a:latin typeface="Maiandra GD" panose="020E0502030308020204" pitchFamily="34" charset="0"/>
              </a:rPr>
              <a:t>Cell wall  of Gram-positive bacteria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1770</TotalTime>
  <Words>932</Words>
  <Application>Microsoft Office PowerPoint</Application>
  <PresentationFormat>Widescreen</PresentationFormat>
  <Paragraphs>82</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Maiandra GD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Rebwar</dc:creator>
  <cp:lastModifiedBy>sherko muhammed</cp:lastModifiedBy>
  <cp:revision>163</cp:revision>
  <dcterms:created xsi:type="dcterms:W3CDTF">2017-10-15T15:15:30Z</dcterms:created>
  <dcterms:modified xsi:type="dcterms:W3CDTF">2022-12-03T07:42:24Z</dcterms:modified>
</cp:coreProperties>
</file>