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77" r:id="rId1"/>
  </p:sldMasterIdLst>
  <p:notesMasterIdLst>
    <p:notesMasterId r:id="rId17"/>
  </p:notesMasterIdLst>
  <p:handoutMasterIdLst>
    <p:handoutMasterId r:id="rId18"/>
  </p:handoutMasterIdLst>
  <p:sldIdLst>
    <p:sldId id="260" r:id="rId2"/>
    <p:sldId id="263" r:id="rId3"/>
    <p:sldId id="264" r:id="rId4"/>
    <p:sldId id="283" r:id="rId5"/>
    <p:sldId id="272" r:id="rId6"/>
    <p:sldId id="281" r:id="rId7"/>
    <p:sldId id="279" r:id="rId8"/>
    <p:sldId id="266" r:id="rId9"/>
    <p:sldId id="269" r:id="rId10"/>
    <p:sldId id="270" r:id="rId11"/>
    <p:sldId id="285" r:id="rId12"/>
    <p:sldId id="284" r:id="rId13"/>
    <p:sldId id="276" r:id="rId14"/>
    <p:sldId id="282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DB2AA1F-8329-4D3E-944F-63811A928A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13CED1-611A-471B-888D-6B1F3B8924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FDC55-F4CF-46A1-B31B-5610AA3D7648}" type="datetimeFigureOut">
              <a:rPr lang="en-US" smtClean="0"/>
              <a:t>2022-12-10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8659C8-0533-4E71-91B6-217FFB7088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4C6FD-7985-4840-9F0F-54417CFEB6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E2B3E-6EE3-4691-9057-87319B54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178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CBDE9-EB49-4060-BCFE-16A9C6A412D8}" type="datetimeFigureOut">
              <a:rPr lang="en-US" smtClean="0"/>
              <a:t>2022-12-10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E7421-D7CE-4A59-A6B9-E04CA720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82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C9926-8578-4C5E-8C6A-5E55107A5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FFCCD-D89F-4CA2-916B-1152D1AFC3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16875-815E-4488-B949-E4B4B031C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309A-C884-4C1A-9461-D80BEB2ABBF8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D1775-523E-4857-A5E8-BCEF9541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F232E-1884-470F-A8BD-38CFAB6B9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4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856A9-E80A-4F85-B2B7-2DCAAAD6A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32702-944C-43E1-A4A1-8BAC98163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393DF-4895-4347-A59C-6EEB29349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1C57-10EB-47A0-998B-4741C8E708C8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149B8-AEB9-4693-B0CC-3FD8AC14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0C630-2179-4F8D-B4EE-6E8C8066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62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0ADF1-6847-44C9-9FC2-36748EEB8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0C5B4-EEF8-4243-90F0-A485D476A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AE036-EB17-4FF1-B3C2-5BEF33A09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98B2-3151-4622-B3EE-0205F622EEDD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5231E-6351-4510-9A8A-19A553BD4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95281-BE77-4896-B160-F4F3A558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1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D3DD9-E539-44E2-97DA-DB8616579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DAB25-2BA6-40F0-BF11-065BAA332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4C911-A88D-4E33-B886-D17C9D3B6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B29D-7AFB-4173-A95C-62F020DE504C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B2A16-B8F7-41EE-A391-553C2F254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FB81C-02B3-4DD9-AB16-BECBE87B5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02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05569-1342-4198-9121-29756EFF6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16A05-3719-48CD-8CBE-4271D2D38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48311-516A-40B2-B2C0-6FCD99AFB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72EE-0FA2-4031-AFCD-5DEEB9F3BD66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8C841-6658-43E8-9F98-7D6B1DF17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777EF-4964-48C0-A6B3-E17E569C9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2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4D876-4B05-418D-94C8-D408F45C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8ED5A-BDB6-48E3-BE82-515E4B776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829DD7-0D57-4335-A26D-258AA188E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B5542-6FDD-4A1F-8F94-C5953CB50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672F-ACA1-481C-8690-14BFEEF0D9E7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4D162-8661-4D86-AABB-3CCD57DCA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00B8A-FB27-4933-8A34-17040B03D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4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5B90B-DE98-4AF8-87B1-9A6A34CA6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11CD5-274D-4E54-89D4-C36C59386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5C352-85A9-4E48-9644-C723DE181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F474B5-E65C-4491-90F5-91C2C9B70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121BDD-CC61-497F-B5D8-8610EAB9DB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295C31-9DEE-46F2-B8D5-23BB76FD3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ACC2-7342-43A4-9DC8-E57F8328901B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AA4B3E-53D8-49C7-BA3C-8237D2B7B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B63E8-9880-4368-ACE4-BB03A6B04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1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36024-1FFC-4883-A245-20DF1403B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D591CF-1E37-4C89-8F88-CA91C0431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0B49-B3BF-412A-8CD0-4A3671DFA45B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DE93F-E898-4B59-857E-EA1054052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F102D3-120B-4BFF-8657-7981E7EC5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4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07316E-4EA4-43EE-8FF7-D99B2258B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588B-BC13-483D-961D-FC1BB6CA5B9D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13A586-6E36-4BDE-AEEB-CE0FEC6BF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ABAB06-3636-40E3-98D2-AD6B8DA70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28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228AE-FE0F-4519-8FD0-B9E8D7C3B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8DFA9-6B63-4DBD-972F-B71C5A225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9EE95-5B33-41D7-9980-F80F91D28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7FC1C-9895-4C17-8F12-9E88B414C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4FDE-0BA4-42D6-975E-53C8B7A3A897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9EBE2-C7D0-4D67-9B8C-E3E8BF77F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4F362-C27F-4A10-B454-D36734424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1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7CE1F-AD23-44B5-A540-F4FF716F8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8FFF2F-56B9-43AD-BE97-9DB85B5C3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CDBEC-FA4D-4543-9A09-46F8DF5AA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32A18-7D6B-4751-B613-3D13578D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114C-0A4D-4333-9C14-290CC91A1574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EE9B3-7539-45D6-9427-8C29A275C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CB0E8-88CB-4CF8-AD3F-E54CD1EF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9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609B95-65E7-4125-A749-2DDE8E3FF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63C59-B017-4D69-9A28-3DC379D23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0F91E-30F2-4ACD-973F-993CBE4E8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F1AF8-8267-42DB-A424-25E5F26831DA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D9ADC-AFF4-454C-8BD4-2A2CD33CC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80C9E-5CD9-40B1-8A22-E6360EE7B2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0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DAFC517-5D59-465C-9FE7-FD24DD57D973}"/>
              </a:ext>
            </a:extLst>
          </p:cNvPr>
          <p:cNvSpPr/>
          <p:nvPr/>
        </p:nvSpPr>
        <p:spPr>
          <a:xfrm>
            <a:off x="350520" y="402104"/>
            <a:ext cx="11567160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u="sng" dirty="0">
                <a:latin typeface="Century Gothic" panose="020B0502020202020204" pitchFamily="34" charset="0"/>
                <a:ea typeface="Times New Roman" panose="02020603050405020304" pitchFamily="18" charset="0"/>
              </a:rPr>
              <a:t>Microbiology</a:t>
            </a:r>
            <a:r>
              <a:rPr lang="en-US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                                                                                         </a:t>
            </a:r>
            <a:r>
              <a:rPr lang="en-US" sz="2400" u="sng" dirty="0">
                <a:latin typeface="Century Gothic" panose="020B0502020202020204" pitchFamily="34" charset="0"/>
                <a:ea typeface="Times New Roman" panose="02020603050405020304" pitchFamily="18" charset="0"/>
              </a:rPr>
              <a:t>First Course</a:t>
            </a:r>
          </a:p>
          <a:p>
            <a:pPr>
              <a:spcAft>
                <a:spcPts val="0"/>
              </a:spcAft>
            </a:pPr>
            <a:r>
              <a:rPr lang="en-US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     </a:t>
            </a:r>
            <a:r>
              <a:rPr lang="en-US" sz="24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Lec</a:t>
            </a:r>
            <a:r>
              <a:rPr lang="en-US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. 6</a:t>
            </a:r>
          </a:p>
          <a:p>
            <a:pPr algn="ctr">
              <a:spcAft>
                <a:spcPts val="0"/>
              </a:spcAft>
            </a:pPr>
            <a:endParaRPr lang="en-US" sz="9600" b="1" dirty="0">
              <a:solidFill>
                <a:srgbClr val="00B05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sz="11500" b="1" dirty="0">
                <a:latin typeface="Maiandra GD" panose="020E0502030308020204" pitchFamily="34" charset="0"/>
              </a:rPr>
              <a:t>Bacterial Growth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F82D03-56EA-4720-8B0B-0056C360E875}"/>
              </a:ext>
            </a:extLst>
          </p:cNvPr>
          <p:cNvSpPr txBox="1"/>
          <p:nvPr/>
        </p:nvSpPr>
        <p:spPr>
          <a:xfrm>
            <a:off x="1752600" y="4886236"/>
            <a:ext cx="92773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en-US" altLang="en-US" sz="2400" dirty="0">
                <a:latin typeface="Maiandra GD" panose="020E0502030308020204" pitchFamily="34" charset="0"/>
              </a:rPr>
              <a:t>Assist. </a:t>
            </a:r>
            <a:r>
              <a:rPr lang="en-US" altLang="en-US" sz="2400" dirty="0" err="1">
                <a:latin typeface="Maiandra GD" panose="020E0502030308020204" pitchFamily="34" charset="0"/>
              </a:rPr>
              <a:t>Lec</a:t>
            </a:r>
            <a:r>
              <a:rPr lang="en-US" altLang="en-US" sz="2400" dirty="0">
                <a:latin typeface="Maiandra GD" panose="020E0502030308020204" pitchFamily="34" charset="0"/>
              </a:rPr>
              <a:t>.</a:t>
            </a:r>
          </a:p>
          <a:p>
            <a:pPr algn="ctr" rtl="1">
              <a:defRPr/>
            </a:pPr>
            <a:r>
              <a:rPr lang="en-US" altLang="en-US" sz="2400" dirty="0">
                <a:latin typeface="Maiandra GD" panose="020E0502030308020204" pitchFamily="34" charset="0"/>
              </a:rPr>
              <a:t>Sherko Muhammed Abdul-Rahman</a:t>
            </a:r>
          </a:p>
          <a:p>
            <a:pPr algn="ctr" eaLnBrk="1" hangingPunct="1">
              <a:defRPr/>
            </a:pPr>
            <a:r>
              <a:rPr lang="en-US" sz="2400" dirty="0">
                <a:latin typeface="Maiandra GD" panose="020E0502030308020204" pitchFamily="34" charset="0"/>
              </a:rPr>
              <a:t>MSc. in Microbiology</a:t>
            </a:r>
          </a:p>
          <a:p>
            <a:pPr algn="ctr" eaLnBrk="1" hangingPunct="1">
              <a:defRPr/>
            </a:pPr>
            <a:r>
              <a:rPr lang="en-US" sz="2400" dirty="0">
                <a:latin typeface="Maiandra GD" panose="020E0502030308020204" pitchFamily="34" charset="0"/>
              </a:rPr>
              <a:t>Email: </a:t>
            </a:r>
            <a:r>
              <a:rPr lang="en-US" sz="2400" dirty="0" err="1">
                <a:latin typeface="Maiandra GD" panose="020E0502030308020204" pitchFamily="34" charset="0"/>
              </a:rPr>
              <a:t>sherko.abdulrahman@su.edu.krd</a:t>
            </a:r>
            <a:r>
              <a:rPr lang="en-US" sz="2400" dirty="0">
                <a:latin typeface="Maiandra GD" panose="020E0502030308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12578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6076C5-E609-4535-B61D-BDE9EAC37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919C-2C5C-4036-85CB-B10ACF0FB0F0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00472D-7F01-4A66-B289-34DA96B41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68F55D-9904-4278-81B5-9E8D46208D29}"/>
              </a:ext>
            </a:extLst>
          </p:cNvPr>
          <p:cNvSpPr/>
          <p:nvPr/>
        </p:nvSpPr>
        <p:spPr>
          <a:xfrm>
            <a:off x="168464" y="121920"/>
            <a:ext cx="11642536" cy="4303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" marR="22225" indent="-6350" algn="just" rtl="0">
              <a:lnSpc>
                <a:spcPct val="150000"/>
              </a:lnSpc>
              <a:spcBef>
                <a:spcPts val="0"/>
              </a:spcBef>
              <a:spcAft>
                <a:spcPts val="170"/>
              </a:spcAft>
            </a:pPr>
            <a:r>
              <a:rPr lang="en-US" sz="3200" b="1" dirty="0">
                <a:solidFill>
                  <a:srgbClr val="FF0000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4. Decline or death phase</a:t>
            </a:r>
          </a:p>
          <a:p>
            <a:pPr marL="452755" marR="22225" indent="-457200" algn="just" rtl="0">
              <a:spcBef>
                <a:spcPts val="0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The death phase is the period when the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population decreases 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due to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cell death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. </a:t>
            </a:r>
          </a:p>
          <a:p>
            <a:pPr marL="452755" marR="22225" indent="-457200" algn="just" rtl="0">
              <a:spcBef>
                <a:spcPts val="0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Eventually the rate of death exceeds the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rate of reproduction, 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and the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number of viable cells declines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. Like bacterial growth, death is exponential cell death may also be caused by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autolysis besides nutrient deprivation 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and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buildup of toxic wastes. </a:t>
            </a:r>
          </a:p>
          <a:p>
            <a:pPr marL="452755" marR="22225" indent="-457200" algn="just" rtl="0">
              <a:spcBef>
                <a:spcPts val="0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Finally, after a variable period, all the cells die and culture becomes sterile.</a:t>
            </a: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DF8CC931-8CDD-48D0-966A-E33D56977D10}"/>
              </a:ext>
            </a:extLst>
          </p:cNvPr>
          <p:cNvSpPr txBox="1">
            <a:spLocks/>
          </p:cNvSpPr>
          <p:nvPr/>
        </p:nvSpPr>
        <p:spPr>
          <a:xfrm>
            <a:off x="628650" y="6356351"/>
            <a:ext cx="2548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350EEC-AC4C-45CC-A40E-398A98D3AABD}" type="datetime1">
              <a:rPr lang="en-US" smtClean="0"/>
              <a:pPr/>
              <a:t>2022-12-10</a:t>
            </a:fld>
            <a:endParaRPr lang="ar-IQ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27CE0C89-5E1E-490B-8C61-B0BD37814D0A}"/>
              </a:ext>
            </a:extLst>
          </p:cNvPr>
          <p:cNvSpPr txBox="1">
            <a:spLocks/>
          </p:cNvSpPr>
          <p:nvPr/>
        </p:nvSpPr>
        <p:spPr>
          <a:xfrm>
            <a:off x="6457950" y="6356351"/>
            <a:ext cx="2548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59A224-D207-465B-B115-E50448B997EE}" type="slidenum">
              <a:rPr lang="ar-IQ" smtClean="0"/>
              <a:pPr/>
              <a:t>10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1630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1B5E89-2C56-C3F4-3532-F72655021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6616-AB6B-4C9A-AF57-ED82146C3B8D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34539E-BAEF-EAA4-80F8-FFCBD15F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8DF89E6-77D0-E658-F070-458C2DB0370E}"/>
                  </a:ext>
                </a:extLst>
              </p:cNvPr>
              <p:cNvSpPr txBox="1"/>
              <p:nvPr/>
            </p:nvSpPr>
            <p:spPr>
              <a:xfrm>
                <a:off x="0" y="76200"/>
                <a:ext cx="12192000" cy="67480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5240" marR="22225" indent="-6350" algn="just" rtl="0">
                  <a:spcBef>
                    <a:spcPts val="0"/>
                  </a:spcBef>
                  <a:spcAft>
                    <a:spcPts val="370"/>
                  </a:spcAft>
                </a:pPr>
                <a:r>
                  <a:rPr lang="en-US" sz="3200" b="1" dirty="0">
                    <a:solidFill>
                      <a:srgbClr val="FF0000"/>
                    </a:solidFill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Generation Time(G) </a:t>
                </a:r>
                <a:r>
                  <a:rPr lang="en-US" sz="2800" dirty="0"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is the time it takes for a population of bacteria to double in number, for many common bacteria, the generation time is quite short, </a:t>
                </a:r>
                <a:r>
                  <a:rPr lang="en-US" sz="2800" b="1" dirty="0"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20-60 minutes </a:t>
                </a:r>
                <a:r>
                  <a:rPr lang="en-US" sz="2800" dirty="0"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under optimum conditions. G is defined as the time (t) per generation (n=number of generations). Hence,</a:t>
                </a:r>
                <a:r>
                  <a:rPr lang="en-US" sz="2800" b="1" dirty="0"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 G=t/n </a:t>
                </a:r>
                <a:r>
                  <a:rPr lang="en-US" sz="2800" dirty="0"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is the equation from which calculations of generation time (below) derive.</a:t>
                </a:r>
              </a:p>
              <a:p>
                <a:pPr marL="15240" marR="22225" indent="-6350" algn="just" rtl="0">
                  <a:spcBef>
                    <a:spcPts val="0"/>
                  </a:spcBef>
                  <a:spcAft>
                    <a:spcPts val="370"/>
                  </a:spcAft>
                </a:pPr>
                <a:r>
                  <a:rPr lang="en-US" sz="2800" b="1" dirty="0"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Example: </a:t>
                </a:r>
                <a:r>
                  <a:rPr lang="en-US" sz="2800" dirty="0"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What is the generation time of a bacterial population that increase 1000 to 1000000000cells</a:t>
                </a:r>
                <a:r>
                  <a:rPr lang="en-US" sz="2800" dirty="0">
                    <a:solidFill>
                      <a:schemeClr val="tx1"/>
                    </a:solidFill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/ml </a:t>
                </a:r>
                <a:r>
                  <a:rPr lang="en-US" sz="2800" dirty="0"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in two hours of growth.</a:t>
                </a:r>
              </a:p>
              <a:p>
                <a:pPr marL="15240" marR="22225" indent="-6350" algn="just" rtl="0">
                  <a:spcBef>
                    <a:spcPts val="0"/>
                  </a:spcBef>
                  <a:spcAft>
                    <a:spcPts val="370"/>
                  </a:spcAft>
                </a:pPr>
                <a:r>
                  <a:rPr lang="en-US" sz="2800" b="1" dirty="0">
                    <a:solidFill>
                      <a:schemeClr val="tx1"/>
                    </a:solidFill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Hence:</a:t>
                </a:r>
              </a:p>
              <a:p>
                <a:pPr marL="15240" marR="22225" indent="-6350" algn="just" rtl="0">
                  <a:spcBef>
                    <a:spcPts val="0"/>
                  </a:spcBef>
                  <a:spcAft>
                    <a:spcPts val="370"/>
                  </a:spcAft>
                </a:pPr>
                <a:r>
                  <a:rPr lang="en-US" sz="2400" dirty="0">
                    <a:solidFill>
                      <a:schemeClr val="tx1"/>
                    </a:solidFill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A (primary number of bacteria):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cell/ml or gm</a:t>
                </a:r>
              </a:p>
              <a:p>
                <a:pPr marL="15240" marR="22225" indent="-6350" algn="just" rtl="0">
                  <a:spcBef>
                    <a:spcPts val="0"/>
                  </a:spcBef>
                  <a:spcAft>
                    <a:spcPts val="370"/>
                  </a:spcAft>
                </a:pPr>
                <a:r>
                  <a:rPr lang="en-US" sz="2400" dirty="0">
                    <a:solidFill>
                      <a:schemeClr val="tx1"/>
                    </a:solidFill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T (time): 2hrs.</a:t>
                </a:r>
              </a:p>
              <a:p>
                <a:pPr marL="15240" marR="22225" indent="-6350" algn="just">
                  <a:spcAft>
                    <a:spcPts val="370"/>
                  </a:spcAft>
                </a:pPr>
                <a:r>
                  <a:rPr lang="en-US" sz="2400" dirty="0">
                    <a:solidFill>
                      <a:schemeClr val="tx1"/>
                    </a:solidFill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B (Secondary number of bacteria):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2400" dirty="0"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cell/ml or gm</a:t>
                </a:r>
                <a:endParaRPr lang="en-US" sz="2400" dirty="0">
                  <a:solidFill>
                    <a:schemeClr val="tx1"/>
                  </a:solidFill>
                  <a:latin typeface="Maiandra GD" panose="020E0502030308020204" pitchFamily="34" charset="0"/>
                  <a:ea typeface="Cambria" panose="02040503050406030204" pitchFamily="18" charset="0"/>
                  <a:cs typeface="Arial" panose="020B0604020202020204" pitchFamily="34" charset="0"/>
                </a:endParaRPr>
              </a:p>
              <a:p>
                <a:pPr marL="15240" marR="22225" indent="-6350" algn="just">
                  <a:spcAft>
                    <a:spcPts val="370"/>
                  </a:spcAft>
                </a:pPr>
                <a:endParaRPr lang="en-US" sz="1050" b="1" dirty="0">
                  <a:latin typeface="Maiandra GD" panose="020E0502030308020204" pitchFamily="34" charset="0"/>
                  <a:ea typeface="Cambria" panose="02040503050406030204" pitchFamily="18" charset="0"/>
                  <a:cs typeface="Arial" panose="020B0604020202020204" pitchFamily="34" charset="0"/>
                </a:endParaRPr>
              </a:p>
              <a:p>
                <a:pPr marL="15240" marR="22225" indent="-6350" algn="just" rtl="0">
                  <a:spcBef>
                    <a:spcPts val="0"/>
                  </a:spcBef>
                  <a:spcAft>
                    <a:spcPts val="370"/>
                  </a:spcAft>
                </a:pPr>
                <a:r>
                  <a:rPr lang="en-US" sz="2800" dirty="0"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B= A+2n</a:t>
                </a:r>
              </a:p>
              <a:p>
                <a:pPr marL="15240" marR="22225" indent="-6350" algn="just" rtl="0">
                  <a:spcBef>
                    <a:spcPts val="0"/>
                  </a:spcBef>
                  <a:spcAft>
                    <a:spcPts val="370"/>
                  </a:spcAft>
                </a:pPr>
                <a:r>
                  <a:rPr lang="en-US" sz="2800" dirty="0"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log B= logA+nlog2</a:t>
                </a:r>
              </a:p>
              <a:p>
                <a:pPr marL="15240" marR="22225" indent="-6350" algn="just">
                  <a:spcAft>
                    <a:spcPts val="370"/>
                  </a:spcAft>
                </a:pPr>
                <a:r>
                  <a:rPr lang="en-US" sz="2800" dirty="0"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nlog2 = </a:t>
                </a:r>
                <a:r>
                  <a:rPr lang="en-US" sz="2800" dirty="0" err="1"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LogB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dirty="0">
                        <a:latin typeface="Maiandra GD" panose="020E0502030308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800" dirty="0" err="1"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LogA</a:t>
                </a:r>
                <a:r>
                  <a:rPr lang="en-US" sz="2800" dirty="0"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8DF89E6-77D0-E658-F070-458C2DB037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6200"/>
                <a:ext cx="12192000" cy="6748001"/>
              </a:xfrm>
              <a:prstGeom prst="rect">
                <a:avLst/>
              </a:prstGeom>
              <a:blipFill>
                <a:blip r:embed="rId2"/>
                <a:stretch>
                  <a:fillRect l="-1200" t="-1175" r="-800" b="-1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1971D8C-9A41-0A48-9EA4-F4AD33991C2E}"/>
                  </a:ext>
                </a:extLst>
              </p:cNvPr>
              <p:cNvSpPr txBox="1"/>
              <p:nvPr/>
            </p:nvSpPr>
            <p:spPr>
              <a:xfrm>
                <a:off x="7421880" y="4160520"/>
                <a:ext cx="4632960" cy="24940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5240" marR="22225" indent="-6350">
                  <a:spcAft>
                    <a:spcPts val="370"/>
                  </a:spcAft>
                </a:pPr>
                <a:r>
                  <a:rPr lang="en-US" sz="2800" dirty="0"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n=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dirty="0">
                            <a:latin typeface="Maiandra GD" panose="020E0502030308020204" pitchFamily="34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logB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Maiandra GD" panose="020E0502030308020204" pitchFamily="34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Maiandra GD" panose="020E0502030308020204" pitchFamily="34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logA</m:t>
                        </m:r>
                      </m:num>
                      <m:den>
                        <m:r>
                          <a:rPr lang="en-US" sz="280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𝒍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Maiandra GD" panose="020E0502030308020204" pitchFamily="34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og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Maiandra GD" panose="020E0502030308020204" pitchFamily="34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>
                  <a:latin typeface="Maiandra GD" panose="020E0502030308020204" pitchFamily="34" charset="0"/>
                  <a:ea typeface="Cambria" panose="02040503050406030204" pitchFamily="18" charset="0"/>
                  <a:cs typeface="Arial" panose="020B0604020202020204" pitchFamily="34" charset="0"/>
                </a:endParaRPr>
              </a:p>
              <a:p>
                <a:pPr marL="15240" marR="22225" indent="-6350">
                  <a:spcAft>
                    <a:spcPts val="370"/>
                  </a:spcAft>
                </a:pPr>
                <a:r>
                  <a:rPr lang="en-US" sz="2800" dirty="0"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n=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Arial" panose="020B0604020202020204" pitchFamily="34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800"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Arial" panose="020B0604020202020204" pitchFamily="34" charset="0"/>
                              </a:rPr>
                              <m:t>𝟗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800" dirty="0">
                            <a:latin typeface="Maiandra GD" panose="020E0502030308020204" pitchFamily="34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Arial" panose="020B0604020202020204" pitchFamily="34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800"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sz="280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en-US" sz="280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sz="280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dirty="0"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dirty="0">
                            <a:latin typeface="Maiandra GD" panose="020E0502030308020204" pitchFamily="34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Maiandra GD" panose="020E0502030308020204" pitchFamily="34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Maiandra GD" panose="020E0502030308020204" pitchFamily="34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2800" dirty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en-US" sz="2800" dirty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sz="2800" dirty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dirty="0"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= 20</a:t>
                </a:r>
              </a:p>
              <a:p>
                <a:pPr marL="15240" marR="22225" indent="-6350">
                  <a:spcAft>
                    <a:spcPts val="370"/>
                  </a:spcAft>
                </a:pPr>
                <a:r>
                  <a:rPr lang="en-US" sz="2800" dirty="0"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G</a:t>
                </a:r>
                <a:r>
                  <a:rPr lang="en-US" sz="2800" dirty="0"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b="0" dirty="0" smtClean="0">
                            <a:latin typeface="Maiandra GD" panose="020E0502030308020204" pitchFamily="34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n</m:t>
                        </m:r>
                      </m:den>
                    </m:f>
                    <m:r>
                      <a:rPr lang="en-US" sz="3200" i="0" dirty="0">
                        <a:latin typeface="Cambria Math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800" dirty="0"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dirty="0">
                            <a:latin typeface="Maiandra GD" panose="020E0502030308020204" pitchFamily="34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120</m:t>
                        </m:r>
                      </m:num>
                      <m:den>
                        <m:r>
                          <a:rPr lang="en-US" sz="2800" dirty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sz="2800" dirty="0"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 = </a:t>
                </a:r>
                <a:r>
                  <a:rPr lang="en-US" sz="2800" b="1" dirty="0">
                    <a:latin typeface="Maiandra GD" panose="020E0502030308020204" pitchFamily="34" charset="0"/>
                    <a:ea typeface="Cambria" panose="02040503050406030204" pitchFamily="18" charset="0"/>
                    <a:cs typeface="Arial" panose="020B0604020202020204" pitchFamily="34" charset="0"/>
                  </a:rPr>
                  <a:t>6 minutes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1971D8C-9A41-0A48-9EA4-F4AD33991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1880" y="4160520"/>
                <a:ext cx="4632960" cy="2494016"/>
              </a:xfrm>
              <a:prstGeom prst="rect">
                <a:avLst/>
              </a:prstGeom>
              <a:blipFill>
                <a:blip r:embed="rId3"/>
                <a:stretch>
                  <a:fillRect l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3675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FC2ADB-34B7-A1DC-8216-5F1B691BB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1B14-7806-41A4-8177-87E1FCEE045E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71D9D3-5622-5D1C-B153-696E6C354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sp>
        <p:nvSpPr>
          <p:cNvPr id="4" name="AutoShape 2" descr="Growth of Bacterial Populations">
            <a:extLst>
              <a:ext uri="{FF2B5EF4-FFF2-40B4-BE49-F238E27FC236}">
                <a16:creationId xmlns:a16="http://schemas.microsoft.com/office/drawing/2014/main" id="{30FA0B84-CAE9-21F6-F402-55B14393D6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Growth of Bacterial Populations">
            <a:extLst>
              <a:ext uri="{FF2B5EF4-FFF2-40B4-BE49-F238E27FC236}">
                <a16:creationId xmlns:a16="http://schemas.microsoft.com/office/drawing/2014/main" id="{CBBA4621-E7CE-2CBE-12EF-007D1E67A1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Measurement of Bacterial Growth - ppt download">
            <a:extLst>
              <a:ext uri="{FF2B5EF4-FFF2-40B4-BE49-F238E27FC236}">
                <a16:creationId xmlns:a16="http://schemas.microsoft.com/office/drawing/2014/main" id="{DE6EB24B-2C61-6A7A-9635-928E3095F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067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2E36A-F212-442F-BDA2-A5293A49B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648CB-3A52-46CD-B528-038C187A4D56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674942-FB69-4603-B45B-60BEC80ED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803950-2D8A-4B26-BDB0-623665B217DE}"/>
              </a:ext>
            </a:extLst>
          </p:cNvPr>
          <p:cNvSpPr/>
          <p:nvPr/>
        </p:nvSpPr>
        <p:spPr>
          <a:xfrm>
            <a:off x="866494" y="5969911"/>
            <a:ext cx="10609226" cy="522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000000"/>
                </a:solidFill>
                <a:latin typeface="Maiandra GD" panose="020E0502030308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Phases of Bacterial Growth Curve</a:t>
            </a:r>
            <a:endParaRPr lang="en-US" sz="2000" b="1" dirty="0">
              <a:effectLst/>
              <a:latin typeface="Maiandra GD" panose="020E0502030308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Bacterial Growth Curve">
            <a:extLst>
              <a:ext uri="{FF2B5EF4-FFF2-40B4-BE49-F238E27FC236}">
                <a16:creationId xmlns:a16="http://schemas.microsoft.com/office/drawing/2014/main" id="{B27800B7-AB44-43F0-A66F-9EFC3196B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240" y="350520"/>
            <a:ext cx="9296400" cy="5390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868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0A3E23-5F0C-48C1-BEC4-517A60FC8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0788-3418-4C50-9AF1-2253D55AD109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98E5C7-2E65-4D16-A211-56843FC5F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  <p:pic>
        <p:nvPicPr>
          <p:cNvPr id="4098" name="Picture 2" descr="Growth and reproduction of bacteria, Bacterial growth in the laboratory -  Essential microbiology for wound care">
            <a:extLst>
              <a:ext uri="{FF2B5EF4-FFF2-40B4-BE49-F238E27FC236}">
                <a16:creationId xmlns:a16="http://schemas.microsoft.com/office/drawing/2014/main" id="{80C4841D-B587-4DF1-8057-A6259FB44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"/>
            <a:ext cx="10713720" cy="5989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779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34805-527F-4581-B72D-6761D139D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214A-0D11-44F0-B286-F63BB71BDF6B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0DE04F-494D-473C-A6BB-53D5C0929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  <p:pic>
        <p:nvPicPr>
          <p:cNvPr id="1026" name="Picture 2" descr="How Microbes Grow | Microbiology">
            <a:extLst>
              <a:ext uri="{FF2B5EF4-FFF2-40B4-BE49-F238E27FC236}">
                <a16:creationId xmlns:a16="http://schemas.microsoft.com/office/drawing/2014/main" id="{6B017776-62D0-44C5-AAF6-632BC71C6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0015"/>
            <a:ext cx="10713720" cy="588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723FF99-DA81-47FA-8E88-922FFB0EE2C8}"/>
              </a:ext>
            </a:extLst>
          </p:cNvPr>
          <p:cNvSpPr txBox="1"/>
          <p:nvPr/>
        </p:nvSpPr>
        <p:spPr>
          <a:xfrm>
            <a:off x="3048000" y="6231374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Maiandra GD" panose="020E0502030308020204" pitchFamily="34" charset="0"/>
              </a:rPr>
              <a:t>Microbial Growth Curve (Bacteria)</a:t>
            </a:r>
          </a:p>
        </p:txBody>
      </p:sp>
    </p:spTree>
    <p:extLst>
      <p:ext uri="{BB962C8B-B14F-4D97-AF65-F5344CB8AC3E}">
        <p14:creationId xmlns:p14="http://schemas.microsoft.com/office/powerpoint/2010/main" val="153665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456022-B82D-463F-9B0A-40C429442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8A4C-2C44-4676-A40E-E429F7B8C6E2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08C3DC-1F7C-4F7A-AFFD-9B044C69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5731B0-130D-44B1-94FB-3A1C57CD2374}"/>
              </a:ext>
            </a:extLst>
          </p:cNvPr>
          <p:cNvSpPr txBox="1"/>
          <p:nvPr/>
        </p:nvSpPr>
        <p:spPr>
          <a:xfrm>
            <a:off x="320040" y="346561"/>
            <a:ext cx="11597640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To understanding competition for nutritional resources within a given </a:t>
            </a:r>
            <a:r>
              <a:rPr lang="en-US" sz="2800" b="1" dirty="0">
                <a:latin typeface="Maiandra GD" panose="020E0502030308020204" pitchFamily="34" charset="0"/>
              </a:rPr>
              <a:t>microenvironment </a:t>
            </a:r>
            <a:r>
              <a:rPr lang="en-US" sz="2800" dirty="0">
                <a:latin typeface="Maiandra GD" panose="020E0502030308020204" pitchFamily="34" charset="0"/>
              </a:rPr>
              <a:t>is essential to understanding </a:t>
            </a:r>
            <a:r>
              <a:rPr lang="en-US" sz="2800" b="1" dirty="0">
                <a:latin typeface="Maiandra GD" panose="020E0502030308020204" pitchFamily="34" charset="0"/>
              </a:rPr>
              <a:t>the growth, survival, and death of bacterial species</a:t>
            </a:r>
            <a:r>
              <a:rPr lang="en-US" sz="2800" dirty="0">
                <a:latin typeface="Maiandra GD" panose="020E0502030308020204" pitchFamily="34" charset="0"/>
              </a:rPr>
              <a:t> (also known as </a:t>
            </a:r>
            <a:r>
              <a:rPr lang="en-US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Bacterial physiology</a:t>
            </a:r>
            <a:r>
              <a:rPr lang="en-US" sz="2800" dirty="0">
                <a:latin typeface="Maiandra GD" panose="020E0502030308020204" pitchFamily="34" charset="0"/>
              </a:rPr>
              <a:t>).</a:t>
            </a:r>
          </a:p>
          <a:p>
            <a:pPr marL="457200" indent="-457200" algn="just" rtl="0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Much of our understanding of microbial physiology has come from the study of isolated cultures grown under </a:t>
            </a:r>
            <a:r>
              <a:rPr lang="en-US" sz="2800" b="1" dirty="0">
                <a:latin typeface="Maiandra GD" panose="020E0502030308020204" pitchFamily="34" charset="0"/>
              </a:rPr>
              <a:t>optimal conditions </a:t>
            </a:r>
            <a:r>
              <a:rPr lang="en-US" sz="2800" dirty="0">
                <a:latin typeface="Maiandra GD" panose="020E0502030308020204" pitchFamily="34" charset="0"/>
              </a:rPr>
              <a:t>in laboratories (nutrient excess).</a:t>
            </a:r>
          </a:p>
          <a:p>
            <a:pPr marL="457200" indent="-457200" algn="just" rtl="0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However, most microorganisms compete in the natural environment under nutritional stress.</a:t>
            </a:r>
          </a:p>
          <a:p>
            <a:pPr marL="457200" indent="-457200" algn="just" rtl="0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Furthermore, a vacant environmental microbial niche will soon be filled with </a:t>
            </a:r>
            <a:r>
              <a:rPr lang="en-US" sz="2800" b="1" dirty="0">
                <a:latin typeface="Maiandra GD" panose="020E0502030308020204" pitchFamily="34" charset="0"/>
              </a:rPr>
              <a:t>a different microbiota composition</a:t>
            </a:r>
            <a:r>
              <a:rPr lang="en-US" sz="2800" dirty="0">
                <a:latin typeface="Maiandra GD" panose="020E0502030308020204" pitchFamily="34" charset="0"/>
              </a:rPr>
              <a:t>.</a:t>
            </a:r>
          </a:p>
          <a:p>
            <a:pPr marL="457200" indent="-457200" algn="just" rtl="0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In the end, appreciating the complex interactions that ensure the survival of a specific microbiome is </a:t>
            </a: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a balance between availability of nutrients </a:t>
            </a:r>
            <a:r>
              <a:rPr lang="en-US" sz="2800" dirty="0">
                <a:latin typeface="Maiandra GD" panose="020E0502030308020204" pitchFamily="34" charset="0"/>
              </a:rPr>
              <a:t>and</a:t>
            </a: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 physiologic efficiency.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9640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781AEA-864C-4CE9-8FF8-D88F0B20B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2519-391F-4CF3-B11D-EC1911BF42E0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08C3DC-1F7C-4F7A-AFFD-9B044C69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BD6DA2-5D37-472D-AFB6-FA87F6F41552}"/>
              </a:ext>
            </a:extLst>
          </p:cNvPr>
          <p:cNvSpPr txBox="1"/>
          <p:nvPr/>
        </p:nvSpPr>
        <p:spPr>
          <a:xfrm>
            <a:off x="243840" y="284319"/>
            <a:ext cx="11628120" cy="54861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3810" algn="just">
              <a:spcAft>
                <a:spcPts val="85"/>
              </a:spcAft>
            </a:pPr>
            <a:r>
              <a:rPr lang="en-US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What is the Growth</a:t>
            </a: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?</a:t>
            </a:r>
          </a:p>
          <a:p>
            <a:pPr marL="463550" marR="3810" indent="-457200" algn="just">
              <a:spcAft>
                <a:spcPts val="8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Orderly increase of all of the </a:t>
            </a:r>
            <a:r>
              <a:rPr lang="en-US" sz="2800" b="1" dirty="0">
                <a:latin typeface="Maiandra GD" panose="020E0502030308020204" pitchFamily="34" charset="0"/>
              </a:rPr>
              <a:t>chemical constituents of the cell</a:t>
            </a:r>
            <a:r>
              <a:rPr lang="en-US" sz="2800" dirty="0">
                <a:latin typeface="Maiandra GD" panose="020E0502030308020204" pitchFamily="34" charset="0"/>
              </a:rPr>
              <a:t>. Bacterial growth involves both an </a:t>
            </a:r>
            <a:r>
              <a:rPr lang="en-US" sz="2800" b="1" dirty="0">
                <a:latin typeface="Maiandra GD" panose="020E0502030308020204" pitchFamily="34" charset="0"/>
              </a:rPr>
              <a:t>increase in the size of individuals and increase in the number of individuals</a:t>
            </a:r>
            <a:r>
              <a:rPr lang="en-US" sz="2800" dirty="0">
                <a:latin typeface="Maiandra GD" panose="020E0502030308020204" pitchFamily="34" charset="0"/>
              </a:rPr>
              <a:t>.  </a:t>
            </a:r>
            <a:endParaRPr lang="en-US" sz="1600" b="1" dirty="0">
              <a:latin typeface="Maiandra GD" panose="020E0502030308020204" pitchFamily="34" charset="0"/>
            </a:endParaRPr>
          </a:p>
          <a:p>
            <a:pPr marL="6350" marR="3810" algn="just">
              <a:spcAft>
                <a:spcPts val="85"/>
              </a:spcAft>
            </a:pPr>
            <a:r>
              <a:rPr lang="en-US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A. Bacterial Division</a:t>
            </a:r>
          </a:p>
          <a:p>
            <a:pPr marL="452755" marR="22225" indent="-457200" algn="just" rtl="0">
              <a:spcBef>
                <a:spcPts val="0"/>
              </a:spcBef>
              <a:spcAft>
                <a:spcPts val="9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The cell division occurs by a constrictive or pinching process, or by the ingrowth of a transverse septum across the cell. Bacteria divide by </a:t>
            </a:r>
            <a:r>
              <a:rPr lang="en-US" sz="3200" b="1" dirty="0">
                <a:latin typeface="Maiandra GD" panose="020E0502030308020204" pitchFamily="34" charset="0"/>
              </a:rPr>
              <a:t>binary fission, </a:t>
            </a:r>
            <a:r>
              <a:rPr lang="en-US" sz="2800" dirty="0">
                <a:latin typeface="Maiandra GD" panose="020E0502030308020204" pitchFamily="34" charset="0"/>
              </a:rPr>
              <a:t>where individual cells enlarge and divide to yield two progeny of approximately </a:t>
            </a:r>
            <a:r>
              <a:rPr lang="en-US" sz="2800" b="1" dirty="0">
                <a:latin typeface="Maiandra GD" panose="020E0502030308020204" pitchFamily="34" charset="0"/>
              </a:rPr>
              <a:t>equal size</a:t>
            </a:r>
            <a:r>
              <a:rPr lang="en-US" sz="2800" dirty="0">
                <a:latin typeface="Maiandra GD" panose="020E0502030308020204" pitchFamily="34" charset="0"/>
              </a:rPr>
              <a:t>. Nuclear division precedes cell division and, therefore, in a growing population, many cells carrying two nuclear bodies can be seen. The daughter cells may remain partially attached after division in some species.</a:t>
            </a:r>
          </a:p>
        </p:txBody>
      </p:sp>
    </p:spTree>
    <p:extLst>
      <p:ext uri="{BB962C8B-B14F-4D97-AF65-F5344CB8AC3E}">
        <p14:creationId xmlns:p14="http://schemas.microsoft.com/office/powerpoint/2010/main" val="3691606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099398-2F8C-4F01-9E83-8DC0805CF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2E57-02F1-4062-A3DB-45596122EE49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6905A3-6077-448D-9B62-6E8ACA914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pic>
        <p:nvPicPr>
          <p:cNvPr id="1026" name="Picture 2" descr="Why do bacterial cells divide? - Quora">
            <a:extLst>
              <a:ext uri="{FF2B5EF4-FFF2-40B4-BE49-F238E27FC236}">
                <a16:creationId xmlns:a16="http://schemas.microsoft.com/office/drawing/2014/main" id="{AA0649C6-AB8C-4EA7-A4A7-3702D7BD2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080" y="45721"/>
            <a:ext cx="6644640" cy="6126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3417DF-7EDD-586F-2837-27F444FE9FDC}"/>
              </a:ext>
            </a:extLst>
          </p:cNvPr>
          <p:cNvSpPr txBox="1"/>
          <p:nvPr/>
        </p:nvSpPr>
        <p:spPr>
          <a:xfrm>
            <a:off x="1981200" y="6353294"/>
            <a:ext cx="7208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3810" algn="ctr">
              <a:spcAft>
                <a:spcPts val="85"/>
              </a:spcAft>
            </a:pPr>
            <a:r>
              <a:rPr lang="en-US" sz="2400" b="1" dirty="0">
                <a:latin typeface="Maiandra GD" panose="020E0502030308020204" pitchFamily="34" charset="0"/>
              </a:rPr>
              <a:t>Bacterial Division</a:t>
            </a:r>
          </a:p>
        </p:txBody>
      </p:sp>
    </p:spTree>
    <p:extLst>
      <p:ext uri="{BB962C8B-B14F-4D97-AF65-F5344CB8AC3E}">
        <p14:creationId xmlns:p14="http://schemas.microsoft.com/office/powerpoint/2010/main" val="1576120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993058-161E-40C3-BE5A-BF836A489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3008-AE3A-4A1F-A5E0-D1E879D63C82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673688-D642-4BEC-9885-F915C6025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4A9CF7-B987-4698-9A96-4F617A8ED60D}"/>
              </a:ext>
            </a:extLst>
          </p:cNvPr>
          <p:cNvSpPr txBox="1"/>
          <p:nvPr/>
        </p:nvSpPr>
        <p:spPr>
          <a:xfrm>
            <a:off x="60960" y="100248"/>
            <a:ext cx="12054840" cy="5988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" marR="22225" indent="-6350" algn="just" rtl="0">
              <a:spcBef>
                <a:spcPts val="0"/>
              </a:spcBef>
              <a:spcAft>
                <a:spcPts val="425"/>
              </a:spcAft>
            </a:pPr>
            <a:r>
              <a:rPr lang="en-US" sz="3200" b="1" dirty="0">
                <a:solidFill>
                  <a:srgbClr val="FF000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Bacterial Count:</a:t>
            </a:r>
          </a:p>
          <a:p>
            <a:pPr marL="351790" marR="22225" indent="-342900" algn="just">
              <a:spcBef>
                <a:spcPts val="0"/>
              </a:spcBef>
              <a:spcAft>
                <a:spcPts val="65"/>
              </a:spcAft>
              <a:buFont typeface="Arial" panose="020B0604020202020204" pitchFamily="34" charset="0"/>
              <a:buChar char="•"/>
            </a:pPr>
            <a:r>
              <a:rPr lang="en-US" sz="275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Growth of bacteria is diffuse in liquid media and they form colonies on solid media. Each colony consists of a clone of cells derived from a single parent cell. Bacteria in a culture medium or clinical specimen can be counted by two methods:</a:t>
            </a:r>
          </a:p>
          <a:p>
            <a:pPr marL="8890" marR="22225" algn="just">
              <a:spcAft>
                <a:spcPts val="65"/>
              </a:spcAft>
            </a:pPr>
            <a:endParaRPr lang="en-US" sz="100" b="1" dirty="0">
              <a:solidFill>
                <a:srgbClr val="181717"/>
              </a:solidFill>
              <a:latin typeface="Maiandra GD" panose="020E0502030308020204" pitchFamily="34" charset="0"/>
              <a:cs typeface="Arial" panose="020B0604020202020204" pitchFamily="34" charset="0"/>
            </a:endParaRPr>
          </a:p>
          <a:p>
            <a:pPr marL="523240" marR="22225" indent="-514350" algn="just" rtl="0">
              <a:spcBef>
                <a:spcPts val="0"/>
              </a:spcBef>
              <a:spcAft>
                <a:spcPts val="65"/>
              </a:spcAft>
              <a:buAutoNum type="arabicPeriod"/>
            </a:pPr>
            <a:r>
              <a:rPr lang="en-US" sz="32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Total count</a:t>
            </a:r>
          </a:p>
          <a:p>
            <a:pPr marL="351790" marR="22225" indent="-342900" algn="just">
              <a:spcAft>
                <a:spcPts val="65"/>
              </a:spcAft>
              <a:buFont typeface="Arial" panose="020B0604020202020204" pitchFamily="34" charset="0"/>
              <a:buChar char="•"/>
            </a:pPr>
            <a:r>
              <a:rPr lang="en-US" sz="275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A quantitative estimate of the number of microorganisms present in a sample,</a:t>
            </a:r>
            <a:r>
              <a:rPr lang="en-US" sz="275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 irrespective of whether they are </a:t>
            </a:r>
            <a:r>
              <a:rPr lang="en-US" sz="275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living or dead. </a:t>
            </a:r>
            <a:r>
              <a:rPr lang="en-US" sz="275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It is done by counting the bacteria under microscope using counting chamber.</a:t>
            </a:r>
          </a:p>
          <a:p>
            <a:pPr marL="8890" marR="22225" algn="just">
              <a:spcAft>
                <a:spcPts val="65"/>
              </a:spcAft>
            </a:pPr>
            <a:r>
              <a:rPr lang="en-US" sz="32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2.  Viable count </a:t>
            </a:r>
          </a:p>
          <a:p>
            <a:pPr marL="351790" marR="22225" indent="-342900" algn="just" rtl="0">
              <a:spcBef>
                <a:spcPts val="0"/>
              </a:spcBef>
              <a:spcAft>
                <a:spcPts val="65"/>
              </a:spcAft>
              <a:buFont typeface="Arial" panose="020B0604020202020204" pitchFamily="34" charset="0"/>
              <a:buChar char="•"/>
            </a:pPr>
            <a:r>
              <a:rPr lang="en-US" sz="275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Measures </a:t>
            </a:r>
            <a:r>
              <a:rPr lang="en-US" sz="275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only the number of living</a:t>
            </a:r>
            <a:r>
              <a:rPr lang="en-US" sz="275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 cells, which are capable of growing and producing a colony on a suitable medium, these cells capable of multiplication.</a:t>
            </a:r>
          </a:p>
        </p:txBody>
      </p:sp>
    </p:spTree>
    <p:extLst>
      <p:ext uri="{BB962C8B-B14F-4D97-AF65-F5344CB8AC3E}">
        <p14:creationId xmlns:p14="http://schemas.microsoft.com/office/powerpoint/2010/main" val="364899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7B7E3B-D068-4C0A-93C3-41386D13D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66F0-0030-4E2C-AD48-C644FF18EEC4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3E58C8-8198-4096-AC38-8BA8EC4B3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C5E2F-DF08-419D-AED6-B53103B468CA}"/>
              </a:ext>
            </a:extLst>
          </p:cNvPr>
          <p:cNvSpPr txBox="1"/>
          <p:nvPr/>
        </p:nvSpPr>
        <p:spPr>
          <a:xfrm>
            <a:off x="0" y="55203"/>
            <a:ext cx="12192000" cy="5019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3810" indent="-6350" algn="l" rtl="0">
              <a:spcBef>
                <a:spcPts val="0"/>
              </a:spcBef>
              <a:spcAft>
                <a:spcPts val="85"/>
              </a:spcAft>
            </a:pPr>
            <a:r>
              <a:rPr lang="en-US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B. Bacterial Growth Curve</a:t>
            </a:r>
            <a:endParaRPr lang="en-US" sz="1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  <a:p>
            <a:pPr marL="452755" marR="22225" indent="-457200" algn="just" rtl="0">
              <a:spcBef>
                <a:spcPts val="0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If a suitable liquid medium is inoculated with bacterium and incubated, its growth follows a definitive course.</a:t>
            </a:r>
          </a:p>
          <a:p>
            <a:pPr marL="457200" marR="22225" indent="-457200" algn="just" rtl="0">
              <a:spcBef>
                <a:spcPts val="0"/>
              </a:spcBef>
              <a:spcAft>
                <a:spcPts val="825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Maiandra GD" panose="020E0502030308020204" pitchFamily="34" charset="0"/>
                <a:cs typeface="Arial" panose="020B0604020202020204" pitchFamily="34" charset="0"/>
              </a:rPr>
              <a:t>The bacterial growth curve can be divided into four major phases:</a:t>
            </a:r>
          </a:p>
          <a:p>
            <a:pPr marL="567055" marR="22225" indent="-571500" algn="just" rtl="0">
              <a:spcBef>
                <a:spcPts val="0"/>
              </a:spcBef>
              <a:spcAft>
                <a:spcPts val="825"/>
              </a:spcAft>
              <a:buFont typeface="+mj-lt"/>
              <a:buAutoNum type="arabicParenR"/>
            </a:pP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Lag phase</a:t>
            </a:r>
          </a:p>
          <a:p>
            <a:pPr marL="567055" marR="22225" indent="-571500" algn="just" rtl="0">
              <a:spcBef>
                <a:spcPts val="0"/>
              </a:spcBef>
              <a:spcAft>
                <a:spcPts val="825"/>
              </a:spcAft>
              <a:buFont typeface="+mj-lt"/>
              <a:buAutoNum type="arabicParenR"/>
            </a:pP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Exponential or Log (Logarithmic) phase</a:t>
            </a:r>
          </a:p>
          <a:p>
            <a:pPr marL="567055" marR="22225" indent="-571500" algn="just" rtl="0">
              <a:spcBef>
                <a:spcPts val="0"/>
              </a:spcBef>
              <a:spcAft>
                <a:spcPts val="825"/>
              </a:spcAft>
              <a:buFont typeface="+mj-lt"/>
              <a:buAutoNum type="arabicParenR"/>
            </a:pP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Stationary phase, and </a:t>
            </a:r>
          </a:p>
          <a:p>
            <a:pPr marL="567055" marR="22225" indent="-571500" algn="just" rtl="0">
              <a:spcBef>
                <a:spcPts val="0"/>
              </a:spcBef>
              <a:spcAft>
                <a:spcPts val="825"/>
              </a:spcAft>
              <a:buFont typeface="+mj-lt"/>
              <a:buAutoNum type="arabicParenR"/>
            </a:pP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Decline or death phase.</a:t>
            </a:r>
          </a:p>
          <a:p>
            <a:pPr marR="22225" algn="just" rtl="0">
              <a:spcBef>
                <a:spcPts val="0"/>
              </a:spcBef>
              <a:spcAft>
                <a:spcPts val="825"/>
              </a:spcAft>
            </a:pP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These phases reflect the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physiologic state 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of the organisms in the culture at that particular time.</a:t>
            </a:r>
          </a:p>
        </p:txBody>
      </p:sp>
    </p:spTree>
    <p:extLst>
      <p:ext uri="{BB962C8B-B14F-4D97-AF65-F5344CB8AC3E}">
        <p14:creationId xmlns:p14="http://schemas.microsoft.com/office/powerpoint/2010/main" val="884228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1D00B2-CB5C-4C61-9C21-FEA3BB1AE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DB06-3ECE-47E8-8587-66662938129C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CF0C2E-05B9-4E0D-86A7-E2FCC45F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29EA9D-8D08-4A62-A126-8F2006DFC8C7}"/>
              </a:ext>
            </a:extLst>
          </p:cNvPr>
          <p:cNvSpPr txBox="1"/>
          <p:nvPr/>
        </p:nvSpPr>
        <p:spPr>
          <a:xfrm>
            <a:off x="0" y="81253"/>
            <a:ext cx="12192000" cy="6755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3240" marR="22225" indent="-514350" algn="just" rtl="0">
              <a:spcBef>
                <a:spcPts val="0"/>
              </a:spcBef>
              <a:spcAft>
                <a:spcPts val="65"/>
              </a:spcAft>
              <a:buAutoNum type="arabicPeriod"/>
            </a:pPr>
            <a:r>
              <a:rPr lang="en-US" sz="3200" b="1" dirty="0">
                <a:solidFill>
                  <a:srgbClr val="FF0000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Lag phase:</a:t>
            </a:r>
          </a:p>
          <a:p>
            <a:pPr marL="8890" marR="22225" algn="just" rtl="0">
              <a:spcBef>
                <a:spcPts val="0"/>
              </a:spcBef>
              <a:spcAft>
                <a:spcPts val="65"/>
              </a:spcAft>
            </a:pP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When microorganisms are introduced into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fresh culture medium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, usually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no immediate increase in cell number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 occurs, and therefore this period is called the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lag phase. 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After inoculation, there is an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increase in cell size at a time, 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when little or no cell division is occurring. During this time, however, the cells are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not dormant. 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This initial period is the time required for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adaptation to the new environment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, during which the necessary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enzymes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 and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metabolic intermediates 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are built up in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adequate quantities for multiplication 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to proceed.</a:t>
            </a:r>
          </a:p>
          <a:p>
            <a:pPr marR="22225" algn="just" rtl="0">
              <a:spcBef>
                <a:spcPts val="0"/>
              </a:spcBef>
              <a:spcAft>
                <a:spcPts val="125"/>
              </a:spcAft>
            </a:pP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 The lag phase varies considerably in:</a:t>
            </a:r>
          </a:p>
          <a:p>
            <a:pPr marL="338455" marR="22225" indent="-342900" algn="just" rtl="0">
              <a:spcBef>
                <a:spcPts val="0"/>
              </a:spcBef>
              <a:spcAft>
                <a:spcPts val="125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Length with the species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,</a:t>
            </a:r>
          </a:p>
          <a:p>
            <a:pPr marL="338455" marR="22225" indent="-342900" algn="just" rtl="0">
              <a:spcBef>
                <a:spcPts val="0"/>
              </a:spcBef>
              <a:spcAft>
                <a:spcPts val="125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Nature of the medium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,</a:t>
            </a:r>
          </a:p>
          <a:p>
            <a:pPr marL="338455" marR="22225" indent="-342900" algn="just" rtl="0">
              <a:spcBef>
                <a:spcPts val="0"/>
              </a:spcBef>
              <a:spcAft>
                <a:spcPts val="125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Size of inoculum</a:t>
            </a:r>
          </a:p>
          <a:p>
            <a:pPr marL="338455" marR="22225" indent="-342900" algn="just" rtl="0">
              <a:spcBef>
                <a:spcPts val="0"/>
              </a:spcBef>
              <a:spcAft>
                <a:spcPts val="125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Environmental factors 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such as </a:t>
            </a:r>
            <a:r>
              <a:rPr lang="en-US" sz="2800" dirty="0">
                <a:solidFill>
                  <a:srgbClr val="FF0000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temperature</a:t>
            </a:r>
            <a:r>
              <a:rPr lang="en-US" sz="24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nutrients present in the new medium</a:t>
            </a:r>
            <a:r>
              <a:rPr lang="en-US" sz="24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. </a:t>
            </a:r>
            <a:endParaRPr lang="en-US" sz="2800" dirty="0">
              <a:solidFill>
                <a:srgbClr val="181717"/>
              </a:solidFill>
              <a:latin typeface="Maiandra GD" panose="020E0502030308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838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5D8EE8-3EE6-4377-AFF6-535A6F768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314A-FF73-4534-BAA5-047CAB068DC3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08C3DC-1F7C-4F7A-AFFD-9B044C69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1AE197-B3B2-40F8-A889-6FE4552B543C}"/>
              </a:ext>
            </a:extLst>
          </p:cNvPr>
          <p:cNvSpPr txBox="1"/>
          <p:nvPr/>
        </p:nvSpPr>
        <p:spPr>
          <a:xfrm>
            <a:off x="228600" y="230927"/>
            <a:ext cx="11750040" cy="6119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" marR="22225" indent="-6350" algn="just" rtl="0">
              <a:spcBef>
                <a:spcPts val="0"/>
              </a:spcBef>
              <a:spcAft>
                <a:spcPts val="125"/>
              </a:spcAft>
            </a:pPr>
            <a:r>
              <a:rPr lang="en-US" sz="3200" b="1" dirty="0">
                <a:solidFill>
                  <a:srgbClr val="FF0000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2. Log (logarithmic) or exponential phase</a:t>
            </a:r>
          </a:p>
          <a:p>
            <a:pPr marL="1905" marR="22225" indent="-6350" algn="just" rtl="0">
              <a:spcBef>
                <a:spcPts val="0"/>
              </a:spcBef>
              <a:spcAft>
                <a:spcPts val="125"/>
              </a:spcAft>
            </a:pPr>
            <a:endParaRPr lang="en-US" sz="1400" dirty="0">
              <a:solidFill>
                <a:srgbClr val="181717"/>
              </a:solidFill>
              <a:latin typeface="Maiandra GD" panose="020E0502030308020204" pitchFamily="34" charset="0"/>
              <a:cs typeface="Arial" panose="020B0604020202020204" pitchFamily="34" charset="0"/>
            </a:endParaRPr>
          </a:p>
          <a:p>
            <a:pPr marL="452755" marR="22225" indent="-457200" algn="just" rtl="0">
              <a:spcBef>
                <a:spcPts val="0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Following the lag phase, the cells start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dividing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 and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their numbers increase 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exponentially or by geometric progression with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time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.</a:t>
            </a:r>
          </a:p>
          <a:p>
            <a:pPr marL="452755" marR="22225" indent="-457200" algn="just" rtl="0">
              <a:spcBef>
                <a:spcPts val="0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If the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logarithm of the viable count 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is plotted against time, a straight line will be obtained. </a:t>
            </a:r>
          </a:p>
          <a:p>
            <a:pPr marL="452755" marR="22225" indent="-457200" algn="just" rtl="0">
              <a:spcBef>
                <a:spcPts val="0"/>
              </a:spcBef>
              <a:spcAft>
                <a:spcPts val="6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The log phase is the time when cells are most active metabolically and is preferred for industrial purposes. However, during their log phase of growth, microorganisms are particularly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sensitive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 to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adverse conditions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.</a:t>
            </a:r>
          </a:p>
          <a:p>
            <a:pPr marL="452755" marR="22225" indent="-457200" algn="just" rtl="0">
              <a:spcBef>
                <a:spcPts val="0"/>
              </a:spcBef>
              <a:spcAft>
                <a:spcPts val="625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FF0000"/>
              </a:solidFill>
              <a:latin typeface="Maiandra GD" panose="020E0502030308020204" pitchFamily="34" charset="0"/>
              <a:cs typeface="Arial" panose="020B0604020202020204" pitchFamily="34" charset="0"/>
            </a:endParaRPr>
          </a:p>
          <a:p>
            <a:pPr marL="452755" marR="22225" indent="-457200" algn="just" rtl="0">
              <a:spcBef>
                <a:spcPts val="0"/>
              </a:spcBef>
              <a:spcAft>
                <a:spcPts val="625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Exponential phase is of limited duration because of:</a:t>
            </a:r>
          </a:p>
          <a:p>
            <a:pPr marR="22225" algn="just" rtl="0">
              <a:spcBef>
                <a:spcPts val="0"/>
              </a:spcBef>
              <a:spcAft>
                <a:spcPts val="625"/>
              </a:spcAft>
            </a:pP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Exhaustion of nutrients; Accumulation of toxic metabolic end pro ducts;</a:t>
            </a:r>
          </a:p>
          <a:p>
            <a:pPr marR="22225" algn="just" rtl="0">
              <a:spcBef>
                <a:spcPts val="0"/>
              </a:spcBef>
              <a:spcAft>
                <a:spcPts val="625"/>
              </a:spcAft>
            </a:pP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Rise in cell density, Change in pH; and Decrease in oxygen tension (in case of aerobic organisms). </a:t>
            </a:r>
          </a:p>
        </p:txBody>
      </p:sp>
    </p:spTree>
    <p:extLst>
      <p:ext uri="{BB962C8B-B14F-4D97-AF65-F5344CB8AC3E}">
        <p14:creationId xmlns:p14="http://schemas.microsoft.com/office/powerpoint/2010/main" val="3841514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2067C4-4B75-4AE4-BCBF-8C635DF3B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AB1C-E541-4C39-B0FA-5FCB5BB8AB8C}" type="datetime1">
              <a:rPr lang="en-US" smtClean="0"/>
              <a:t>2022-12-10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08C3DC-1F7C-4F7A-AFFD-9B044C69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A76211-CCA4-45FF-B45A-887817046047}"/>
              </a:ext>
            </a:extLst>
          </p:cNvPr>
          <p:cNvSpPr txBox="1"/>
          <p:nvPr/>
        </p:nvSpPr>
        <p:spPr>
          <a:xfrm>
            <a:off x="91440" y="98197"/>
            <a:ext cx="11978640" cy="45679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" marR="22225" indent="-6350" algn="just" rtl="0">
              <a:lnSpc>
                <a:spcPct val="150000"/>
              </a:lnSpc>
              <a:spcBef>
                <a:spcPts val="0"/>
              </a:spcBef>
              <a:spcAft>
                <a:spcPts val="65"/>
              </a:spcAft>
            </a:pPr>
            <a:r>
              <a:rPr lang="en-US" sz="3200" b="1" dirty="0">
                <a:solidFill>
                  <a:srgbClr val="FF0000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3. Stationary phase</a:t>
            </a:r>
          </a:p>
          <a:p>
            <a:pPr marL="452755" marR="22225" indent="-457200" algn="just" rtl="0">
              <a:spcBef>
                <a:spcPts val="0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After a varying period of exponential growth, cell division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stops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 due to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depletion of nutrients 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and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accumulation of toxic products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.</a:t>
            </a:r>
          </a:p>
          <a:p>
            <a:pPr marL="452755" marR="22225" indent="-457200" algn="just" rtl="0">
              <a:spcBef>
                <a:spcPts val="0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Eventually growth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slows down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, and the total bacterial cell number reaches a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maximum and stabilizes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.</a:t>
            </a:r>
          </a:p>
          <a:p>
            <a:pPr marL="452755" marR="22225" indent="-457200" algn="just" rtl="0">
              <a:spcBef>
                <a:spcPts val="0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The number of progeny cells formed is just enough to replace the number of cells that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die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. The growth curve becomes horizontal.</a:t>
            </a:r>
          </a:p>
          <a:p>
            <a:pPr marL="452755" marR="22225" indent="-457200" algn="just" rtl="0">
              <a:spcBef>
                <a:spcPts val="0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The viable count remains stationary as an equilibrium exists between the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dying cells 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and </a:t>
            </a:r>
            <a:r>
              <a:rPr lang="en-US" sz="2800" b="1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the newly formed cells</a:t>
            </a:r>
            <a:r>
              <a:rPr lang="en-US" sz="2800" dirty="0">
                <a:solidFill>
                  <a:srgbClr val="181717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24023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</TotalTime>
  <Words>1092</Words>
  <Application>Microsoft Office PowerPoint</Application>
  <PresentationFormat>Widescreen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Century Gothic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Rebwar</dc:creator>
  <cp:lastModifiedBy>sherko muhammed</cp:lastModifiedBy>
  <cp:revision>105</cp:revision>
  <dcterms:created xsi:type="dcterms:W3CDTF">2017-10-15T15:15:30Z</dcterms:created>
  <dcterms:modified xsi:type="dcterms:W3CDTF">2022-12-10T09:08:03Z</dcterms:modified>
</cp:coreProperties>
</file>