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77" r:id="rId1"/>
  </p:sldMasterIdLst>
  <p:notesMasterIdLst>
    <p:notesMasterId r:id="rId17"/>
  </p:notesMasterIdLst>
  <p:handoutMasterIdLst>
    <p:handoutMasterId r:id="rId18"/>
  </p:handoutMasterIdLst>
  <p:sldIdLst>
    <p:sldId id="260" r:id="rId2"/>
    <p:sldId id="264" r:id="rId3"/>
    <p:sldId id="278" r:id="rId4"/>
    <p:sldId id="283" r:id="rId5"/>
    <p:sldId id="272" r:id="rId6"/>
    <p:sldId id="281" r:id="rId7"/>
    <p:sldId id="265" r:id="rId8"/>
    <p:sldId id="279" r:id="rId9"/>
    <p:sldId id="266" r:id="rId10"/>
    <p:sldId id="284" r:id="rId11"/>
    <p:sldId id="268" r:id="rId12"/>
    <p:sldId id="285" r:id="rId13"/>
    <p:sldId id="269" r:id="rId14"/>
    <p:sldId id="270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DB2AA1F-8329-4D3E-944F-63811A928A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13CED1-611A-471B-888D-6B1F3B8924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FDC55-F4CF-46A1-B31B-5610AA3D7648}" type="datetimeFigureOut">
              <a:rPr lang="en-US" smtClean="0"/>
              <a:t>2022-12-03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8659C8-0533-4E71-91B6-217FFB7088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14C6FD-7985-4840-9F0F-54417CFEB6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E2B3E-6EE3-4691-9057-87319B549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178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CBDE9-EB49-4060-BCFE-16A9C6A412D8}" type="datetimeFigureOut">
              <a:rPr lang="en-US" smtClean="0"/>
              <a:t>2022-12-03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E7421-D7CE-4A59-A6B9-E04CA720C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82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C9926-8578-4C5E-8C6A-5E55107A5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3FFCCD-D89F-4CA2-916B-1152D1AFC3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16875-815E-4488-B949-E4B4B031C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04F8-35FE-4409-94E9-8284FD426D77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D1775-523E-4857-A5E8-BCEF9541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F232E-1884-470F-A8BD-38CFAB6B9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844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856A9-E80A-4F85-B2B7-2DCAAAD6A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232702-944C-43E1-A4A1-8BAC98163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393DF-4895-4347-A59C-6EEB29349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603B-89BD-48D7-AB18-B6C308D9D81D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149B8-AEB9-4693-B0CC-3FD8AC148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0C630-2179-4F8D-B4EE-6E8C8066C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62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40ADF1-6847-44C9-9FC2-36748EEB8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0C5B4-EEF8-4243-90F0-A485D476A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AE036-EB17-4FF1-B3C2-5BEF33A09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0433-39AD-4B98-962E-776450DD976C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5231E-6351-4510-9A8A-19A553BD4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95281-BE77-4896-B160-F4F3A558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1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D3DD9-E539-44E2-97DA-DB8616579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DAB25-2BA6-40F0-BF11-065BAA332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4C911-A88D-4E33-B886-D17C9D3B6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89FB-DEF0-479D-A63E-86E3A957ED55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B2A16-B8F7-41EE-A391-553C2F254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FB81C-02B3-4DD9-AB16-BECBE87B5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025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05569-1342-4198-9121-29756EFF6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16A05-3719-48CD-8CBE-4271D2D38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48311-516A-40B2-B2C0-6FCD99AFB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0778F-9998-48BA-AD39-88A996771C20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8C841-6658-43E8-9F98-7D6B1DF17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777EF-4964-48C0-A6B3-E17E569C9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32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4D876-4B05-418D-94C8-D408F45C9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8ED5A-BDB6-48E3-BE82-515E4B776F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829DD7-0D57-4335-A26D-258AA188E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B5542-6FDD-4A1F-8F94-C5953CB50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31A3-E830-4A7C-8C46-83C60CECD3C6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54D162-8661-4D86-AABB-3CCD57DCA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00B8A-FB27-4933-8A34-17040B03D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4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5B90B-DE98-4AF8-87B1-9A6A34CA6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11CD5-274D-4E54-89D4-C36C59386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45C352-85A9-4E48-9644-C723DE181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F474B5-E65C-4491-90F5-91C2C9B70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121BDD-CC61-497F-B5D8-8610EAB9DB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295C31-9DEE-46F2-B8D5-23BB76FD3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B591-E706-412F-85A8-5C09BC834F8F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AA4B3E-53D8-49C7-BA3C-8237D2B7B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DB63E8-9880-4368-ACE4-BB03A6B04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01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36024-1FFC-4883-A245-20DF1403B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D591CF-1E37-4C89-8F88-CA91C0431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FA1DC-4A4A-4D52-BBB7-20BE38D3CD34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DE93F-E898-4B59-857E-EA1054052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F102D3-120B-4BFF-8657-7981E7EC5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04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07316E-4EA4-43EE-8FF7-D99B2258B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92B2-386C-45EA-AFC2-29D13CBF47B4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13A586-6E36-4BDE-AEEB-CE0FEC6BF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ABAB06-3636-40E3-98D2-AD6B8DA70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28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228AE-FE0F-4519-8FD0-B9E8D7C3B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8DFA9-6B63-4DBD-972F-B71C5A225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9EE95-5B33-41D7-9980-F80F91D28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97FC1C-9895-4C17-8F12-9E88B414C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FF6B-30E7-4032-BFF5-806C55FF7DA6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29EBE2-C7D0-4D67-9B8C-E3E8BF77F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E4F362-C27F-4A10-B454-D36734424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01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7CE1F-AD23-44B5-A540-F4FF716F8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8FFF2F-56B9-43AD-BE97-9DB85B5C3E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CDBEC-FA4D-4543-9A09-46F8DF5AAD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132A18-7D6B-4751-B613-3D13578D0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EEE5-E6B8-4937-B48C-6DEA3C5B18E4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EE9B3-7539-45D6-9427-8C29A275C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CB0E8-88CB-4CF8-AD3F-E54CD1EF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9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609B95-65E7-4125-A749-2DDE8E3FF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63C59-B017-4D69-9A28-3DC379D23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0F91E-30F2-4ACD-973F-993CBE4E84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5B81E-4463-4A7F-AF78-088B3121C7F2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D9ADC-AFF4-454C-8BD4-2A2CD33CC9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Forth Lab: Sterilization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80C9E-5CD9-40B1-8A22-E6360EE7B2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0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DAFC517-5D59-465C-9FE7-FD24DD57D973}"/>
              </a:ext>
            </a:extLst>
          </p:cNvPr>
          <p:cNvSpPr/>
          <p:nvPr/>
        </p:nvSpPr>
        <p:spPr>
          <a:xfrm>
            <a:off x="441960" y="402104"/>
            <a:ext cx="114757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u="sng" dirty="0">
                <a:latin typeface="Century Gothic" panose="020B0502020202020204" pitchFamily="34" charset="0"/>
                <a:ea typeface="Times New Roman" panose="02020603050405020304" pitchFamily="18" charset="0"/>
              </a:rPr>
              <a:t>Microbiology</a:t>
            </a:r>
            <a:r>
              <a:rPr lang="en-US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                                                                                         </a:t>
            </a:r>
            <a:r>
              <a:rPr lang="en-US" sz="2400" u="sng" dirty="0">
                <a:latin typeface="Century Gothic" panose="020B0502020202020204" pitchFamily="34" charset="0"/>
                <a:ea typeface="Times New Roman" panose="02020603050405020304" pitchFamily="18" charset="0"/>
              </a:rPr>
              <a:t>First Course</a:t>
            </a:r>
          </a:p>
          <a:p>
            <a:pPr>
              <a:spcAft>
                <a:spcPts val="0"/>
              </a:spcAft>
            </a:pPr>
            <a:r>
              <a:rPr lang="en-US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      </a:t>
            </a:r>
            <a:r>
              <a:rPr lang="en-US" sz="2400" dirty="0" err="1">
                <a:latin typeface="Century Gothic" panose="020B0502020202020204" pitchFamily="34" charset="0"/>
                <a:ea typeface="Times New Roman" panose="02020603050405020304" pitchFamily="18" charset="0"/>
              </a:rPr>
              <a:t>Lec</a:t>
            </a:r>
            <a:r>
              <a:rPr lang="en-US" sz="2400" dirty="0">
                <a:latin typeface="Century Gothic" panose="020B0502020202020204" pitchFamily="34" charset="0"/>
                <a:ea typeface="Times New Roman" panose="02020603050405020304" pitchFamily="18" charset="0"/>
              </a:rPr>
              <a:t>. 7</a:t>
            </a:r>
          </a:p>
          <a:p>
            <a:pPr algn="ctr">
              <a:spcAft>
                <a:spcPts val="0"/>
              </a:spcAft>
            </a:pPr>
            <a:endParaRPr lang="en-US" sz="9600" b="1" dirty="0">
              <a:solidFill>
                <a:srgbClr val="00B05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sz="9600" b="1" dirty="0">
                <a:latin typeface="Maiandra GD" panose="020E0502030308020204" pitchFamily="34" charset="0"/>
              </a:rPr>
              <a:t>Bacterial  Nutrition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F82D03-56EA-4720-8B0B-0056C360E875}"/>
              </a:ext>
            </a:extLst>
          </p:cNvPr>
          <p:cNvSpPr txBox="1"/>
          <p:nvPr/>
        </p:nvSpPr>
        <p:spPr>
          <a:xfrm>
            <a:off x="1752600" y="4886236"/>
            <a:ext cx="92773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en-US" altLang="en-US" sz="2400" dirty="0">
                <a:latin typeface="Maiandra GD" panose="020E0502030308020204" pitchFamily="34" charset="0"/>
              </a:rPr>
              <a:t>Assist. </a:t>
            </a:r>
            <a:r>
              <a:rPr lang="en-US" altLang="en-US" sz="2400" dirty="0" err="1">
                <a:latin typeface="Maiandra GD" panose="020E0502030308020204" pitchFamily="34" charset="0"/>
              </a:rPr>
              <a:t>Lec</a:t>
            </a:r>
            <a:r>
              <a:rPr lang="en-US" altLang="en-US" sz="2400" dirty="0">
                <a:latin typeface="Maiandra GD" panose="020E0502030308020204" pitchFamily="34" charset="0"/>
              </a:rPr>
              <a:t>.</a:t>
            </a:r>
          </a:p>
          <a:p>
            <a:pPr algn="ctr" rtl="1">
              <a:defRPr/>
            </a:pPr>
            <a:r>
              <a:rPr lang="en-US" altLang="en-US" sz="2400" dirty="0">
                <a:latin typeface="Maiandra GD" panose="020E0502030308020204" pitchFamily="34" charset="0"/>
              </a:rPr>
              <a:t>Sherko Muhammed Abdul-Rahman</a:t>
            </a:r>
          </a:p>
          <a:p>
            <a:pPr algn="ctr" eaLnBrk="1" hangingPunct="1">
              <a:defRPr/>
            </a:pPr>
            <a:r>
              <a:rPr lang="en-US" sz="2400" dirty="0">
                <a:latin typeface="Maiandra GD" panose="020E0502030308020204" pitchFamily="34" charset="0"/>
              </a:rPr>
              <a:t>MSc. in Microbiology</a:t>
            </a:r>
          </a:p>
          <a:p>
            <a:pPr algn="ctr" eaLnBrk="1" hangingPunct="1">
              <a:defRPr/>
            </a:pPr>
            <a:r>
              <a:rPr lang="en-US" sz="2400" dirty="0">
                <a:latin typeface="Maiandra GD" panose="020E0502030308020204" pitchFamily="34" charset="0"/>
              </a:rPr>
              <a:t>Email: </a:t>
            </a:r>
            <a:r>
              <a:rPr lang="en-US" sz="2400" dirty="0" err="1">
                <a:latin typeface="Maiandra GD" panose="020E0502030308020204" pitchFamily="34" charset="0"/>
              </a:rPr>
              <a:t>sherko.abdulrahman@su.edu.krd</a:t>
            </a:r>
            <a:r>
              <a:rPr lang="en-US" sz="2400" dirty="0">
                <a:latin typeface="Maiandra GD" panose="020E0502030308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12578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8352C0-7784-4669-8E5E-17D9717A3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DE584-DD3E-45AD-846A-A3EA230342DB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F9874B-6FFC-429B-969E-600613D6F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738F48-7548-4EA9-A5C0-AA9F1F723894}"/>
              </a:ext>
            </a:extLst>
          </p:cNvPr>
          <p:cNvSpPr txBox="1"/>
          <p:nvPr/>
        </p:nvSpPr>
        <p:spPr>
          <a:xfrm>
            <a:off x="76200" y="91066"/>
            <a:ext cx="12039600" cy="6111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3810" indent="-6350" algn="l" rtl="0">
              <a:spcBef>
                <a:spcPts val="0"/>
              </a:spcBef>
              <a:spcAft>
                <a:spcPts val="650"/>
              </a:spcAft>
            </a:pPr>
            <a:r>
              <a:rPr lang="en-US" sz="2800" b="1" dirty="0">
                <a:latin typeface="Maiandra GD" panose="020E0502030308020204" pitchFamily="34" charset="0"/>
              </a:rPr>
              <a:t>2. Oxygen: </a:t>
            </a:r>
            <a:r>
              <a:rPr lang="en-US" sz="2800" dirty="0">
                <a:latin typeface="Maiandra GD" panose="020E0502030308020204" pitchFamily="34" charset="0"/>
              </a:rPr>
              <a:t>Based on their </a:t>
            </a:r>
            <a:r>
              <a:rPr lang="en-US" sz="2800" b="1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="1" baseline="-25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Maiandra GD" panose="020E0502030308020204" pitchFamily="34" charset="0"/>
              </a:rPr>
              <a:t> requirements</a:t>
            </a:r>
            <a:r>
              <a:rPr lang="en-US" sz="2800" dirty="0">
                <a:latin typeface="Maiandra GD" panose="020E0502030308020204" pitchFamily="34" charset="0"/>
              </a:rPr>
              <a:t>, </a:t>
            </a:r>
            <a:r>
              <a:rPr lang="en-US" sz="2800" b="1" dirty="0">
                <a:latin typeface="Maiandra GD" panose="020E0502030308020204" pitchFamily="34" charset="0"/>
              </a:rPr>
              <a:t>prokaryotes</a:t>
            </a:r>
            <a:r>
              <a:rPr lang="en-US" sz="2800" dirty="0">
                <a:latin typeface="Maiandra GD" panose="020E0502030308020204" pitchFamily="34" charset="0"/>
              </a:rPr>
              <a:t> can be separated into </a:t>
            </a:r>
            <a:r>
              <a:rPr lang="en-US" sz="2800" b="1" dirty="0">
                <a:latin typeface="Maiandra GD" panose="020E0502030308020204" pitchFamily="34" charset="0"/>
              </a:rPr>
              <a:t>aerobes </a:t>
            </a:r>
            <a:r>
              <a:rPr lang="en-US" sz="2800" dirty="0">
                <a:latin typeface="Maiandra GD" panose="020E0502030308020204" pitchFamily="34" charset="0"/>
              </a:rPr>
              <a:t>and</a:t>
            </a:r>
            <a:r>
              <a:rPr lang="en-US" sz="2800" b="1" dirty="0">
                <a:latin typeface="Maiandra GD" panose="020E0502030308020204" pitchFamily="34" charset="0"/>
              </a:rPr>
              <a:t> anaerobes</a:t>
            </a:r>
            <a:r>
              <a:rPr lang="en-US" sz="2800" dirty="0">
                <a:latin typeface="Maiandra GD" panose="020E0502030308020204" pitchFamily="34" charset="0"/>
              </a:rPr>
              <a:t>.</a:t>
            </a:r>
          </a:p>
          <a:p>
            <a:pPr marL="523240" marR="22225" indent="-514350" algn="just" rtl="0">
              <a:spcBef>
                <a:spcPts val="0"/>
              </a:spcBef>
              <a:spcAft>
                <a:spcPts val="300"/>
              </a:spcAft>
              <a:buAutoNum type="alphaUcPeriod"/>
            </a:pPr>
            <a:r>
              <a:rPr lang="en-US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Aerobic bacteria: </a:t>
            </a:r>
            <a:r>
              <a:rPr lang="en-US" sz="2800" dirty="0">
                <a:latin typeface="Maiandra GD" panose="020E0502030308020204" pitchFamily="34" charset="0"/>
              </a:rPr>
              <a:t>Require </a:t>
            </a:r>
            <a:r>
              <a:rPr lang="en-US" sz="2800" b="1" dirty="0">
                <a:latin typeface="Maiandra GD" panose="020E0502030308020204" pitchFamily="34" charset="0"/>
              </a:rPr>
              <a:t>oxygen for growth </a:t>
            </a:r>
            <a:r>
              <a:rPr lang="en-US" sz="2800" dirty="0">
                <a:latin typeface="Maiandra GD" panose="020E0502030308020204" pitchFamily="34" charset="0"/>
              </a:rPr>
              <a:t>and may be:</a:t>
            </a:r>
          </a:p>
          <a:p>
            <a:pPr marL="580390" marR="22225" indent="-571500" algn="just" rtl="0">
              <a:spcBef>
                <a:spcPts val="0"/>
              </a:spcBef>
              <a:spcAft>
                <a:spcPts val="300"/>
              </a:spcAft>
              <a:buFont typeface="+mj-lt"/>
              <a:buAutoNum type="romanLcPeriod"/>
            </a:pPr>
            <a:r>
              <a:rPr lang="en-US" sz="2800" b="1" dirty="0">
                <a:latin typeface="Maiandra GD" panose="020E0502030308020204" pitchFamily="34" charset="0"/>
              </a:rPr>
              <a:t>Obligate aerobes: </a:t>
            </a:r>
            <a:r>
              <a:rPr lang="en-US" sz="2800" dirty="0">
                <a:latin typeface="Maiandra GD" panose="020E0502030308020204" pitchFamily="34" charset="0"/>
              </a:rPr>
              <a:t>They have an </a:t>
            </a:r>
            <a:r>
              <a:rPr lang="en-US" sz="2800" b="1" dirty="0">
                <a:latin typeface="Maiandra GD" panose="020E0502030308020204" pitchFamily="34" charset="0"/>
              </a:rPr>
              <a:t>absolute or obligate requirement </a:t>
            </a:r>
            <a:r>
              <a:rPr lang="en-US" sz="2800" dirty="0">
                <a:latin typeface="Maiandra GD" panose="020E0502030308020204" pitchFamily="34" charset="0"/>
              </a:rPr>
              <a:t>for </a:t>
            </a:r>
            <a:r>
              <a:rPr lang="en-US" sz="2800" b="1" dirty="0">
                <a:latin typeface="Maiandra GD" panose="020E0502030308020204" pitchFamily="34" charset="0"/>
              </a:rPr>
              <a:t>oxygen (</a:t>
            </a:r>
            <a:r>
              <a:rPr lang="en-US" sz="2800" b="1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="1" baseline="-25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Maiandra GD" panose="020E0502030308020204" pitchFamily="34" charset="0"/>
              </a:rPr>
              <a:t>), </a:t>
            </a:r>
            <a:r>
              <a:rPr lang="en-US" sz="2800" dirty="0">
                <a:latin typeface="Maiandra GD" panose="020E0502030308020204" pitchFamily="34" charset="0"/>
              </a:rPr>
              <a:t>like the </a:t>
            </a:r>
            <a:r>
              <a:rPr lang="en-US" sz="2800" b="1" u="sng" dirty="0">
                <a:latin typeface="Maiandra GD" panose="020E0502030308020204" pitchFamily="34" charset="0"/>
              </a:rPr>
              <a:t>Vibrio</a:t>
            </a:r>
            <a:r>
              <a:rPr lang="en-US" sz="2800" b="1" dirty="0">
                <a:latin typeface="Maiandra GD" panose="020E0502030308020204" pitchFamily="34" charset="0"/>
              </a:rPr>
              <a:t> </a:t>
            </a:r>
            <a:r>
              <a:rPr lang="en-US" sz="2800" b="1" u="sng" dirty="0">
                <a:latin typeface="Maiandra GD" panose="020E0502030308020204" pitchFamily="34" charset="0"/>
              </a:rPr>
              <a:t>cholera</a:t>
            </a:r>
            <a:r>
              <a:rPr lang="en-US" sz="2800" b="1" dirty="0">
                <a:latin typeface="Maiandra GD" panose="020E0502030308020204" pitchFamily="34" charset="0"/>
              </a:rPr>
              <a:t>.</a:t>
            </a:r>
          </a:p>
          <a:p>
            <a:pPr marL="580390" marR="22225" indent="-571500" algn="just" rtl="0">
              <a:spcBef>
                <a:spcPts val="0"/>
              </a:spcBef>
              <a:spcAft>
                <a:spcPts val="300"/>
              </a:spcAft>
              <a:buFont typeface="+mj-lt"/>
              <a:buAutoNum type="romanLcPeriod"/>
            </a:pPr>
            <a:r>
              <a:rPr lang="en-US" sz="2800" b="1" dirty="0">
                <a:latin typeface="Maiandra GD" panose="020E0502030308020204" pitchFamily="34" charset="0"/>
              </a:rPr>
              <a:t>Facultative anaerobes: </a:t>
            </a:r>
            <a:r>
              <a:rPr lang="en-US" sz="2800" dirty="0">
                <a:latin typeface="Maiandra GD" panose="020E0502030308020204" pitchFamily="34" charset="0"/>
              </a:rPr>
              <a:t>They are </a:t>
            </a:r>
            <a:r>
              <a:rPr lang="en-US" sz="2800" b="1" dirty="0">
                <a:latin typeface="Maiandra GD" panose="020E0502030308020204" pitchFamily="34" charset="0"/>
              </a:rPr>
              <a:t>ordinarily aerobic</a:t>
            </a:r>
            <a:r>
              <a:rPr lang="en-US" sz="2800" dirty="0">
                <a:latin typeface="Maiandra GD" panose="020E0502030308020204" pitchFamily="34" charset="0"/>
              </a:rPr>
              <a:t>, but can also grow in the </a:t>
            </a:r>
            <a:r>
              <a:rPr lang="en-US" sz="2800" b="1" dirty="0">
                <a:latin typeface="Maiandra GD" panose="020E0502030308020204" pitchFamily="34" charset="0"/>
              </a:rPr>
              <a:t>absence of oxygen</a:t>
            </a:r>
            <a:r>
              <a:rPr lang="en-US" sz="2800" dirty="0">
                <a:latin typeface="Maiandra GD" panose="020E0502030308020204" pitchFamily="34" charset="0"/>
              </a:rPr>
              <a:t>, e.g. </a:t>
            </a:r>
            <a:r>
              <a:rPr lang="en-US" sz="2800" b="1" u="sng" dirty="0">
                <a:latin typeface="Maiandra GD" panose="020E0502030308020204" pitchFamily="34" charset="0"/>
              </a:rPr>
              <a:t>Staphylococcus</a:t>
            </a:r>
            <a:r>
              <a:rPr lang="en-US" sz="2800" b="1" dirty="0">
                <a:latin typeface="Maiandra GD" panose="020E0502030308020204" pitchFamily="34" charset="0"/>
              </a:rPr>
              <a:t> spp</a:t>
            </a:r>
            <a:r>
              <a:rPr lang="en-US" sz="2800" dirty="0">
                <a:latin typeface="Maiandra GD" panose="020E0502030308020204" pitchFamily="34" charset="0"/>
              </a:rPr>
              <a:t>.; </a:t>
            </a:r>
            <a:r>
              <a:rPr lang="en-US" sz="2800" b="1" u="sng" dirty="0">
                <a:latin typeface="Maiandra GD" panose="020E0502030308020204" pitchFamily="34" charset="0"/>
              </a:rPr>
              <a:t>Escherichia</a:t>
            </a:r>
            <a:r>
              <a:rPr lang="en-US" sz="2800" b="1" dirty="0">
                <a:latin typeface="Maiandra GD" panose="020E0502030308020204" pitchFamily="34" charset="0"/>
              </a:rPr>
              <a:t> </a:t>
            </a:r>
            <a:r>
              <a:rPr lang="en-US" sz="2800" b="1" u="sng" dirty="0">
                <a:latin typeface="Maiandra GD" panose="020E0502030308020204" pitchFamily="34" charset="0"/>
              </a:rPr>
              <a:t>coli</a:t>
            </a:r>
            <a:r>
              <a:rPr lang="en-US" sz="2800" b="1" dirty="0">
                <a:latin typeface="Maiandra GD" panose="020E0502030308020204" pitchFamily="34" charset="0"/>
              </a:rPr>
              <a:t>,</a:t>
            </a:r>
            <a:r>
              <a:rPr lang="en-US" sz="2800" dirty="0">
                <a:latin typeface="Maiandra GD" panose="020E0502030308020204" pitchFamily="34" charset="0"/>
              </a:rPr>
              <a:t> etc. </a:t>
            </a:r>
            <a:r>
              <a:rPr lang="en-US" sz="2800" b="1" dirty="0">
                <a:latin typeface="Maiandra GD" panose="020E0502030308020204" pitchFamily="34" charset="0"/>
              </a:rPr>
              <a:t>Most bacteria of medical importance are facultative anaerobes. </a:t>
            </a:r>
          </a:p>
          <a:p>
            <a:pPr marL="580390" marR="22225" indent="-571500" algn="just" rtl="0">
              <a:spcBef>
                <a:spcPts val="0"/>
              </a:spcBef>
              <a:spcAft>
                <a:spcPts val="300"/>
              </a:spcAft>
              <a:buFont typeface="+mj-lt"/>
              <a:buAutoNum type="romanLcPeriod"/>
            </a:pPr>
            <a:r>
              <a:rPr lang="en-US" sz="2800" b="1" dirty="0">
                <a:latin typeface="Maiandra GD" panose="020E0502030308020204" pitchFamily="34" charset="0"/>
              </a:rPr>
              <a:t>Microaerophilic organisms: </a:t>
            </a:r>
            <a:r>
              <a:rPr lang="en-US" sz="2800" dirty="0">
                <a:latin typeface="Maiandra GD" panose="020E0502030308020204" pitchFamily="34" charset="0"/>
              </a:rPr>
              <a:t>They </a:t>
            </a:r>
            <a:r>
              <a:rPr lang="en-US" sz="2800" b="1" dirty="0">
                <a:latin typeface="Maiandra GD" panose="020E0502030308020204" pitchFamily="34" charset="0"/>
              </a:rPr>
              <a:t>grow best at low oxygen tension (~5%) </a:t>
            </a:r>
            <a:r>
              <a:rPr lang="en-US" sz="2800" dirty="0">
                <a:latin typeface="Maiandra GD" panose="020E0502030308020204" pitchFamily="34" charset="0"/>
              </a:rPr>
              <a:t>e.g. </a:t>
            </a:r>
            <a:r>
              <a:rPr lang="en-US" sz="2800" b="1" u="sng" dirty="0">
                <a:latin typeface="Maiandra GD" panose="020E0502030308020204" pitchFamily="34" charset="0"/>
              </a:rPr>
              <a:t>Campylobacter</a:t>
            </a:r>
            <a:r>
              <a:rPr lang="en-US" sz="2800" b="1" dirty="0">
                <a:latin typeface="Maiandra GD" panose="020E0502030308020204" pitchFamily="34" charset="0"/>
              </a:rPr>
              <a:t> spp., </a:t>
            </a:r>
            <a:r>
              <a:rPr lang="en-US" sz="2800" b="1" u="sng" dirty="0">
                <a:latin typeface="Maiandra GD" panose="020E0502030308020204" pitchFamily="34" charset="0"/>
              </a:rPr>
              <a:t>Helicobacter</a:t>
            </a:r>
            <a:r>
              <a:rPr lang="en-US" sz="2800" b="1" dirty="0">
                <a:latin typeface="Maiandra GD" panose="020E0502030308020204" pitchFamily="34" charset="0"/>
              </a:rPr>
              <a:t> spp.</a:t>
            </a:r>
          </a:p>
          <a:p>
            <a:pPr marL="15240" marR="22225" indent="-6350" algn="just" rtl="0">
              <a:spcBef>
                <a:spcPts val="0"/>
              </a:spcBef>
              <a:spcAft>
                <a:spcPts val="370"/>
              </a:spcAft>
            </a:pPr>
            <a:r>
              <a:rPr lang="en-US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B. Anaerobic bacteria: </a:t>
            </a:r>
            <a:r>
              <a:rPr lang="en-US" sz="2800" dirty="0">
                <a:latin typeface="Maiandra GD" panose="020E0502030308020204" pitchFamily="34" charset="0"/>
              </a:rPr>
              <a:t>Grow in </a:t>
            </a:r>
            <a:r>
              <a:rPr lang="en-US" sz="2800" b="1" dirty="0">
                <a:latin typeface="Maiandra GD" panose="020E0502030308020204" pitchFamily="34" charset="0"/>
              </a:rPr>
              <a:t>absence of oxygen</a:t>
            </a:r>
            <a:r>
              <a:rPr lang="en-US" sz="2800" dirty="0">
                <a:latin typeface="Maiandra GD" panose="020E0502030308020204" pitchFamily="34" charset="0"/>
              </a:rPr>
              <a:t>.</a:t>
            </a:r>
          </a:p>
          <a:p>
            <a:pPr marL="338455" marR="22225" indent="-342900" algn="just" rtl="0">
              <a:spcBef>
                <a:spcPts val="0"/>
              </a:spcBef>
              <a:spcAft>
                <a:spcPts val="93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Maiandra GD" panose="020E0502030308020204" pitchFamily="34" charset="0"/>
              </a:rPr>
              <a:t>Obligate anaerobes: </a:t>
            </a:r>
            <a:r>
              <a:rPr lang="en-US" sz="2800" dirty="0">
                <a:latin typeface="Maiandra GD" panose="020E0502030308020204" pitchFamily="34" charset="0"/>
              </a:rPr>
              <a:t>They may even </a:t>
            </a:r>
            <a:r>
              <a:rPr lang="en-US" sz="2800" b="1" dirty="0">
                <a:latin typeface="Maiandra GD" panose="020E0502030308020204" pitchFamily="34" charset="0"/>
              </a:rPr>
              <a:t>die on exposure to oxygen</a:t>
            </a:r>
            <a:r>
              <a:rPr lang="en-US" sz="2800" dirty="0">
                <a:latin typeface="Maiandra GD" panose="020E0502030308020204" pitchFamily="34" charset="0"/>
              </a:rPr>
              <a:t>, e.g. </a:t>
            </a:r>
            <a:r>
              <a:rPr lang="en-US" sz="2800" b="1" u="sng" dirty="0">
                <a:latin typeface="Maiandra GD" panose="020E0502030308020204" pitchFamily="34" charset="0"/>
              </a:rPr>
              <a:t>Clostridium</a:t>
            </a:r>
            <a:r>
              <a:rPr lang="en-US" sz="2800" b="1" dirty="0">
                <a:latin typeface="Maiandra GD" panose="020E0502030308020204" pitchFamily="34" charset="0"/>
              </a:rPr>
              <a:t> </a:t>
            </a:r>
            <a:r>
              <a:rPr lang="en-US" sz="2800" b="1" u="sng" dirty="0">
                <a:latin typeface="Maiandra GD" panose="020E0502030308020204" pitchFamily="34" charset="0"/>
              </a:rPr>
              <a:t>tetani</a:t>
            </a:r>
            <a:r>
              <a:rPr lang="en-US" sz="2800" b="1" dirty="0">
                <a:latin typeface="Maiandra GD" panose="020E0502030308020204" pitchFamily="34" charset="0"/>
              </a:rPr>
              <a:t>, </a:t>
            </a:r>
            <a:r>
              <a:rPr lang="en-US" sz="2800" b="1" u="sng" dirty="0">
                <a:latin typeface="Maiandra GD" panose="020E0502030308020204" pitchFamily="34" charset="0"/>
              </a:rPr>
              <a:t>Bacteroides</a:t>
            </a:r>
            <a:r>
              <a:rPr lang="en-US" sz="2800" b="1" dirty="0">
                <a:latin typeface="Maiandra GD" panose="020E0502030308020204" pitchFamily="34" charset="0"/>
              </a:rPr>
              <a:t> </a:t>
            </a:r>
            <a:r>
              <a:rPr lang="en-US" sz="2800" b="1" u="sng" dirty="0">
                <a:latin typeface="Maiandra GD" panose="020E0502030308020204" pitchFamily="34" charset="0"/>
              </a:rPr>
              <a:t>fragilis</a:t>
            </a:r>
            <a:r>
              <a:rPr lang="en-US" sz="2800" b="1" dirty="0">
                <a:latin typeface="Maiandra GD" panose="020E0502030308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2274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004CAC-DA7A-4215-A484-CE6A15DC0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3723-4455-498B-B7E3-130815F9BCD4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08C3DC-1F7C-4F7A-AFFD-9B044C690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FA0FE7-9D4E-445E-BC1B-4EC43128020A}"/>
              </a:ext>
            </a:extLst>
          </p:cNvPr>
          <p:cNvSpPr txBox="1"/>
          <p:nvPr/>
        </p:nvSpPr>
        <p:spPr>
          <a:xfrm>
            <a:off x="213360" y="189215"/>
            <a:ext cx="11689080" cy="45653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810" lvl="0" algn="just" rtl="0" fontAlgn="base">
              <a:spcBef>
                <a:spcPts val="0"/>
              </a:spcBef>
              <a:spcAft>
                <a:spcPts val="490"/>
              </a:spcAft>
              <a:buSzPts val="1100"/>
            </a:pPr>
            <a:r>
              <a:rPr lang="en-US" sz="2800" b="1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3</a:t>
            </a:r>
            <a:r>
              <a:rPr lang="en-US" sz="2800" b="1" dirty="0">
                <a:latin typeface="Maiandra GD" panose="020E0502030308020204" pitchFamily="34" charset="0"/>
              </a:rPr>
              <a:t>. Carbon Dioxide (C</a:t>
            </a:r>
            <a:r>
              <a:rPr lang="en-US" sz="2800" b="1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O</a:t>
            </a:r>
            <a:r>
              <a:rPr lang="en-US" sz="2800" b="1" baseline="-25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2</a:t>
            </a:r>
            <a:r>
              <a:rPr lang="en-US" sz="2800" b="1" dirty="0">
                <a:latin typeface="Maiandra GD" panose="020E0502030308020204" pitchFamily="34" charset="0"/>
              </a:rPr>
              <a:t>)</a:t>
            </a:r>
          </a:p>
          <a:p>
            <a:pPr marL="457200" marR="3810" lvl="0" indent="-457200" algn="just" rtl="0" fontAlgn="base">
              <a:spcBef>
                <a:spcPts val="0"/>
              </a:spcBef>
              <a:spcAft>
                <a:spcPts val="490"/>
              </a:spcAft>
              <a:buSzPts val="1100"/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All bacteria require small amount of </a:t>
            </a:r>
            <a:r>
              <a:rPr lang="en-US" sz="2800" b="1" dirty="0">
                <a:latin typeface="Maiandra GD" panose="020E0502030308020204" pitchFamily="34" charset="0"/>
              </a:rPr>
              <a:t>carbon dioxide for growth</a:t>
            </a:r>
            <a:r>
              <a:rPr lang="en-US" sz="2800" dirty="0">
                <a:latin typeface="Maiandra GD" panose="020E0502030308020204" pitchFamily="34" charset="0"/>
              </a:rPr>
              <a:t>. Thus, this requirement is usually met by the </a:t>
            </a:r>
            <a:r>
              <a:rPr lang="en-US" sz="2800" b="1" dirty="0">
                <a:latin typeface="Maiandra GD" panose="020E0502030308020204" pitchFamily="34" charset="0"/>
              </a:rPr>
              <a:t>carbon dioxide present in the atmosphere</a:t>
            </a:r>
            <a:r>
              <a:rPr lang="en-US" sz="2800" dirty="0">
                <a:latin typeface="Maiandra GD" panose="020E0502030308020204" pitchFamily="34" charset="0"/>
              </a:rPr>
              <a:t>, or </a:t>
            </a:r>
            <a:r>
              <a:rPr lang="en-US" sz="2800" b="1" dirty="0">
                <a:latin typeface="Maiandra GD" panose="020E0502030308020204" pitchFamily="34" charset="0"/>
              </a:rPr>
              <a:t>produced endogenously by cellular metabolism</a:t>
            </a:r>
            <a:r>
              <a:rPr lang="en-US" sz="2800" dirty="0">
                <a:latin typeface="Maiandra GD" panose="020E0502030308020204" pitchFamily="34" charset="0"/>
              </a:rPr>
              <a:t>. </a:t>
            </a:r>
          </a:p>
          <a:p>
            <a:pPr marL="457200" marR="3810" lvl="0" indent="-457200" algn="just" rtl="0" fontAlgn="base">
              <a:spcBef>
                <a:spcPts val="0"/>
              </a:spcBef>
              <a:spcAft>
                <a:spcPts val="490"/>
              </a:spcAft>
              <a:buSzPts val="1100"/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Some organisms such as </a:t>
            </a:r>
            <a:r>
              <a:rPr lang="en-US" sz="2800" b="1" u="sng" dirty="0">
                <a:latin typeface="Maiandra GD" panose="020E0502030308020204" pitchFamily="34" charset="0"/>
              </a:rPr>
              <a:t>Brucella</a:t>
            </a:r>
            <a:r>
              <a:rPr lang="en-US" sz="2800" b="1" dirty="0">
                <a:latin typeface="Maiandra GD" panose="020E0502030308020204" pitchFamily="34" charset="0"/>
              </a:rPr>
              <a:t> </a:t>
            </a:r>
            <a:r>
              <a:rPr lang="en-US" sz="2800" b="1" u="sng" dirty="0">
                <a:latin typeface="Maiandra GD" panose="020E0502030308020204" pitchFamily="34" charset="0"/>
              </a:rPr>
              <a:t>abortus</a:t>
            </a:r>
            <a:r>
              <a:rPr lang="en-US" sz="2800" dirty="0">
                <a:latin typeface="Maiandra GD" panose="020E0502030308020204" pitchFamily="34" charset="0"/>
              </a:rPr>
              <a:t>, require much </a:t>
            </a:r>
            <a:r>
              <a:rPr lang="en-US" sz="2800" b="1" dirty="0">
                <a:latin typeface="Maiandra GD" panose="020E0502030308020204" pitchFamily="34" charset="0"/>
              </a:rPr>
              <a:t>higher levels of carbon dioxide (5-10%) for growth</a:t>
            </a:r>
            <a:r>
              <a:rPr lang="en-US" sz="2800" dirty="0">
                <a:latin typeface="Maiandra GD" panose="020E0502030308020204" pitchFamily="34" charset="0"/>
              </a:rPr>
              <a:t>, especially on fresh isolation (</a:t>
            </a:r>
            <a:r>
              <a:rPr lang="en-US" sz="3200" b="1" dirty="0">
                <a:latin typeface="Maiandra GD" panose="020E0502030308020204" pitchFamily="34" charset="0"/>
              </a:rPr>
              <a:t>capnophilic</a:t>
            </a:r>
            <a:r>
              <a:rPr lang="en-US" sz="2800" dirty="0">
                <a:latin typeface="Maiandra GD" panose="020E0502030308020204" pitchFamily="34" charset="0"/>
              </a:rPr>
              <a:t>).</a:t>
            </a:r>
          </a:p>
          <a:p>
            <a:pPr marL="457200" marR="3810" lvl="0" indent="-457200" algn="just" rtl="0" fontAlgn="base">
              <a:spcBef>
                <a:spcPts val="0"/>
              </a:spcBef>
              <a:spcAft>
                <a:spcPts val="490"/>
              </a:spcAft>
              <a:buSzPts val="1100"/>
              <a:buFont typeface="Arial" panose="020B0604020202020204" pitchFamily="34" charset="0"/>
              <a:buChar char="•"/>
            </a:pPr>
            <a:r>
              <a:rPr lang="en-US" sz="2800" b="1" dirty="0">
                <a:latin typeface="Maiandra GD" panose="020E0502030308020204" pitchFamily="34" charset="0"/>
              </a:rPr>
              <a:t>Pneumococci </a:t>
            </a:r>
            <a:r>
              <a:rPr lang="en-US" sz="2800" dirty="0">
                <a:latin typeface="Maiandra GD" panose="020E0502030308020204" pitchFamily="34" charset="0"/>
              </a:rPr>
              <a:t>and</a:t>
            </a:r>
            <a:r>
              <a:rPr lang="en-US" sz="2800" b="1" dirty="0">
                <a:latin typeface="Maiandra GD" panose="020E0502030308020204" pitchFamily="34" charset="0"/>
              </a:rPr>
              <a:t> Gonococci </a:t>
            </a:r>
            <a:r>
              <a:rPr lang="en-US" sz="2800" dirty="0">
                <a:latin typeface="Maiandra GD" panose="020E0502030308020204" pitchFamily="34" charset="0"/>
              </a:rPr>
              <a:t>are other capnophilic which grow better in air supplemented with </a:t>
            </a:r>
            <a:r>
              <a:rPr lang="en-US" sz="2800" b="1" dirty="0">
                <a:latin typeface="Maiandra GD" panose="020E0502030308020204" pitchFamily="34" charset="0"/>
              </a:rPr>
              <a:t>5-10% C</a:t>
            </a:r>
            <a:r>
              <a:rPr lang="en-US" sz="2800" b="1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O</a:t>
            </a:r>
            <a:r>
              <a:rPr lang="en-US" sz="2800" b="1" baseline="-25000" dirty="0">
                <a:solidFill>
                  <a:srgbClr val="181717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Cambria" panose="02040503050406030204" pitchFamily="18" charset="0"/>
              </a:rPr>
              <a:t>2</a:t>
            </a:r>
            <a:r>
              <a:rPr lang="en-US" sz="2800" b="1" dirty="0">
                <a:latin typeface="Maiandra GD" panose="020E0502030308020204" pitchFamily="34" charset="0"/>
              </a:rPr>
              <a:t>.</a:t>
            </a:r>
          </a:p>
          <a:p>
            <a:pPr marL="457200" marR="3810" lvl="0" indent="-457200" algn="just" rtl="0" fontAlgn="base">
              <a:spcBef>
                <a:spcPts val="0"/>
              </a:spcBef>
              <a:spcAft>
                <a:spcPts val="490"/>
              </a:spcAft>
              <a:buSzPts val="1100"/>
              <a:buFont typeface="Wingdings" panose="05000000000000000000" pitchFamily="2" charset="2"/>
              <a:buChar char="§"/>
            </a:pPr>
            <a:endParaRPr lang="en-US" sz="1800" u="none" strike="noStrike" dirty="0">
              <a:effectLst/>
              <a:uFill>
                <a:solidFill>
                  <a:srgbClr val="000000"/>
                </a:solidFill>
              </a:uFill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770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70902F-1A6D-4FBB-BBDA-5A00BE738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1DDEE-B4FE-47E4-88A8-CFC7B2ED057A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24A74D-592D-4437-88C2-0788CD317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772C67-3D40-4277-AB2F-4C51C435CF5B}"/>
              </a:ext>
            </a:extLst>
          </p:cNvPr>
          <p:cNvSpPr txBox="1"/>
          <p:nvPr/>
        </p:nvSpPr>
        <p:spPr>
          <a:xfrm>
            <a:off x="304800" y="382136"/>
            <a:ext cx="11369040" cy="44525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810" lvl="0" algn="just" rtl="0" fontAlgn="base">
              <a:spcBef>
                <a:spcPts val="0"/>
              </a:spcBef>
              <a:spcAft>
                <a:spcPts val="85"/>
              </a:spcAft>
              <a:buSzPts val="1100"/>
            </a:pPr>
            <a:r>
              <a:rPr lang="en-US" sz="2800" b="1" dirty="0">
                <a:latin typeface="Maiandra GD" panose="020E0502030308020204" pitchFamily="34" charset="0"/>
              </a:rPr>
              <a:t>4. Moisture and Drying:</a:t>
            </a:r>
          </a:p>
          <a:p>
            <a:pPr marL="457200" marR="3810" indent="-457200" algn="just" fontAlgn="base">
              <a:spcAft>
                <a:spcPts val="85"/>
              </a:spcAft>
              <a:buSzPts val="1100"/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Moisture is very essential for the growth of the bacteria, because </a:t>
            </a:r>
            <a:r>
              <a:rPr lang="en-US" sz="2800" b="1" dirty="0">
                <a:latin typeface="Maiandra GD" panose="020E0502030308020204" pitchFamily="34" charset="0"/>
              </a:rPr>
              <a:t>water is essential ingredient of bacterial protoplasm </a:t>
            </a:r>
            <a:r>
              <a:rPr lang="en-US" sz="2800" dirty="0">
                <a:latin typeface="Maiandra GD" panose="020E0502030308020204" pitchFamily="34" charset="0"/>
              </a:rPr>
              <a:t>and</a:t>
            </a:r>
            <a:r>
              <a:rPr lang="en-US" sz="2800" b="1" dirty="0">
                <a:latin typeface="Maiandra GD" panose="020E0502030308020204" pitchFamily="34" charset="0"/>
              </a:rPr>
              <a:t> hence drying is lethal to cells</a:t>
            </a:r>
            <a:r>
              <a:rPr lang="en-US" sz="2800" dirty="0">
                <a:latin typeface="Maiandra GD" panose="020E0502030308020204" pitchFamily="34" charset="0"/>
              </a:rPr>
              <a:t>. However, the effect of drying varies in different species.</a:t>
            </a:r>
          </a:p>
          <a:p>
            <a:pPr marR="3810" algn="just" fontAlgn="base">
              <a:spcAft>
                <a:spcPts val="85"/>
              </a:spcAft>
              <a:buSzPts val="1100"/>
            </a:pP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b="1" u="sng" dirty="0">
                <a:latin typeface="Maiandra GD" panose="020E0502030308020204" pitchFamily="34" charset="0"/>
              </a:rPr>
              <a:t>Examples</a:t>
            </a:r>
            <a:r>
              <a:rPr lang="en-US" sz="2800" dirty="0">
                <a:latin typeface="Maiandra GD" panose="020E0502030308020204" pitchFamily="34" charset="0"/>
              </a:rPr>
              <a:t>:</a:t>
            </a:r>
          </a:p>
          <a:p>
            <a:pPr marL="514350" marR="3810" indent="-514350" algn="just" fontAlgn="base">
              <a:spcAft>
                <a:spcPts val="85"/>
              </a:spcAft>
              <a:buSzPts val="1100"/>
              <a:buFont typeface="+mj-lt"/>
              <a:buAutoNum type="alphaLcParenR"/>
            </a:pPr>
            <a:r>
              <a:rPr lang="en-US" sz="2800" b="1" u="sng" dirty="0">
                <a:latin typeface="Maiandra GD" panose="020E0502030308020204" pitchFamily="34" charset="0"/>
              </a:rPr>
              <a:t>Treponema</a:t>
            </a:r>
            <a:r>
              <a:rPr lang="en-US" sz="2800" b="1" dirty="0">
                <a:latin typeface="Maiandra GD" panose="020E0502030308020204" pitchFamily="34" charset="0"/>
              </a:rPr>
              <a:t> </a:t>
            </a:r>
            <a:r>
              <a:rPr lang="en-US" sz="2800" b="1" u="sng" dirty="0">
                <a:latin typeface="Maiandra GD" panose="020E0502030308020204" pitchFamily="34" charset="0"/>
              </a:rPr>
              <a:t>pallidum</a:t>
            </a:r>
            <a:r>
              <a:rPr lang="en-US" sz="2800" b="1" dirty="0">
                <a:latin typeface="Maiandra GD" panose="020E0502030308020204" pitchFamily="34" charset="0"/>
              </a:rPr>
              <a:t> </a:t>
            </a:r>
            <a:r>
              <a:rPr lang="en-US" sz="2800" dirty="0">
                <a:latin typeface="Maiandra GD" panose="020E0502030308020204" pitchFamily="34" charset="0"/>
              </a:rPr>
              <a:t>are highly sensitive, while others like </a:t>
            </a:r>
            <a:r>
              <a:rPr lang="en-US" sz="2800" b="1" dirty="0">
                <a:latin typeface="Maiandra GD" panose="020E0502030308020204" pitchFamily="34" charset="0"/>
              </a:rPr>
              <a:t>Staphylococci </a:t>
            </a:r>
            <a:r>
              <a:rPr lang="en-US" sz="2800" dirty="0">
                <a:latin typeface="Maiandra GD" panose="020E0502030308020204" pitchFamily="34" charset="0"/>
              </a:rPr>
              <a:t>withstand </a:t>
            </a:r>
            <a:r>
              <a:rPr lang="en-US" sz="2800" b="1" dirty="0">
                <a:latin typeface="Maiandra GD" panose="020E0502030308020204" pitchFamily="34" charset="0"/>
              </a:rPr>
              <a:t>resistant to desiccation for months</a:t>
            </a:r>
            <a:r>
              <a:rPr lang="en-US" sz="2800" dirty="0">
                <a:latin typeface="Maiandra GD" panose="020E0502030308020204" pitchFamily="34" charset="0"/>
              </a:rPr>
              <a:t>.</a:t>
            </a:r>
          </a:p>
          <a:p>
            <a:pPr marL="514350" marR="3810" indent="-514350" algn="just" fontAlgn="base">
              <a:spcAft>
                <a:spcPts val="85"/>
              </a:spcAft>
              <a:buSzPts val="1100"/>
              <a:buFont typeface="+mj-lt"/>
              <a:buAutoNum type="alphaLcParenR"/>
            </a:pPr>
            <a:r>
              <a:rPr lang="en-US" sz="2800" b="1" dirty="0">
                <a:latin typeface="Maiandra GD" panose="020E0502030308020204" pitchFamily="34" charset="0"/>
              </a:rPr>
              <a:t>Bacterial spores </a:t>
            </a:r>
            <a:r>
              <a:rPr lang="en-US" sz="2800" dirty="0">
                <a:latin typeface="Maiandra GD" panose="020E0502030308020204" pitchFamily="34" charset="0"/>
              </a:rPr>
              <a:t>are </a:t>
            </a:r>
            <a:r>
              <a:rPr lang="en-US" sz="2800" b="1" dirty="0">
                <a:latin typeface="Maiandra GD" panose="020E0502030308020204" pitchFamily="34" charset="0"/>
              </a:rPr>
              <a:t>particularly resistant to desiccation </a:t>
            </a:r>
            <a:r>
              <a:rPr lang="en-US" sz="2800" dirty="0">
                <a:latin typeface="Maiandra GD" panose="020E0502030308020204" pitchFamily="34" charset="0"/>
              </a:rPr>
              <a:t>and </a:t>
            </a:r>
            <a:r>
              <a:rPr lang="en-US" sz="2800" b="1" dirty="0">
                <a:latin typeface="Maiandra GD" panose="020E0502030308020204" pitchFamily="34" charset="0"/>
              </a:rPr>
              <a:t>survive in the dry state for several decades. </a:t>
            </a:r>
          </a:p>
        </p:txBody>
      </p:sp>
    </p:spTree>
    <p:extLst>
      <p:ext uri="{BB962C8B-B14F-4D97-AF65-F5344CB8AC3E}">
        <p14:creationId xmlns:p14="http://schemas.microsoft.com/office/powerpoint/2010/main" val="36878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2067C4-4B75-4AE4-BCBF-8C635DF3B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D112C-473E-4B5D-8DDB-EDA0FD3DBA30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08C3DC-1F7C-4F7A-AFFD-9B044C690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398F2C-7B7B-4A55-9752-359A9974A41F}"/>
              </a:ext>
            </a:extLst>
          </p:cNvPr>
          <p:cNvSpPr txBox="1"/>
          <p:nvPr/>
        </p:nvSpPr>
        <p:spPr>
          <a:xfrm>
            <a:off x="0" y="-16817"/>
            <a:ext cx="12192000" cy="6786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05" marR="22225" indent="-6350" algn="just">
              <a:spcAft>
                <a:spcPts val="425"/>
              </a:spcAft>
            </a:pPr>
            <a:r>
              <a:rPr lang="en-US" sz="2800" b="1" dirty="0">
                <a:latin typeface="Maiandra GD" panose="020E0502030308020204" pitchFamily="34" charset="0"/>
              </a:rPr>
              <a:t>5. pH:</a:t>
            </a:r>
          </a:p>
          <a:p>
            <a:pPr marL="338455" marR="22225" indent="-342900" algn="just">
              <a:spcAft>
                <a:spcPts val="42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Most bacteria can live and multiply within the range of </a:t>
            </a:r>
            <a:r>
              <a:rPr lang="en-US" sz="2800" b="1" dirty="0">
                <a:latin typeface="Maiandra GD" panose="020E0502030308020204" pitchFamily="34" charset="0"/>
              </a:rPr>
              <a:t>pH 5 (acidic)</a:t>
            </a:r>
            <a:r>
              <a:rPr lang="en-US" sz="2800" dirty="0">
                <a:latin typeface="Maiandra GD" panose="020E0502030308020204" pitchFamily="34" charset="0"/>
              </a:rPr>
              <a:t> to </a:t>
            </a:r>
            <a:r>
              <a:rPr lang="en-US" sz="2800" b="1" dirty="0">
                <a:latin typeface="Maiandra GD" panose="020E0502030308020204" pitchFamily="34" charset="0"/>
              </a:rPr>
              <a:t>pH 8 (basic) </a:t>
            </a:r>
            <a:r>
              <a:rPr lang="en-US" sz="2800" dirty="0">
                <a:latin typeface="Maiandra GD" panose="020E0502030308020204" pitchFamily="34" charset="0"/>
              </a:rPr>
              <a:t>and have a pH optimum near neutral (</a:t>
            </a:r>
            <a:r>
              <a:rPr lang="en-US" sz="2800" b="1" dirty="0">
                <a:latin typeface="Maiandra GD" panose="020E0502030308020204" pitchFamily="34" charset="0"/>
              </a:rPr>
              <a:t>pH 7</a:t>
            </a:r>
            <a:r>
              <a:rPr lang="en-US" sz="2800" dirty="0">
                <a:latin typeface="Maiandra GD" panose="020E0502030308020204" pitchFamily="34" charset="0"/>
              </a:rPr>
              <a:t>).</a:t>
            </a:r>
          </a:p>
          <a:p>
            <a:pPr marL="338455" marR="22225" indent="-342900" algn="just">
              <a:spcAft>
                <a:spcPts val="42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Most pathogenic bacteria grow best at a </a:t>
            </a:r>
            <a:r>
              <a:rPr lang="en-US" sz="2800" b="1" dirty="0">
                <a:latin typeface="Maiandra GD" panose="020E0502030308020204" pitchFamily="34" charset="0"/>
              </a:rPr>
              <a:t>neutral </a:t>
            </a:r>
            <a:r>
              <a:rPr lang="en-US" sz="2800" dirty="0">
                <a:latin typeface="Maiandra GD" panose="020E0502030308020204" pitchFamily="34" charset="0"/>
              </a:rPr>
              <a:t>or </a:t>
            </a:r>
            <a:r>
              <a:rPr lang="en-US" sz="2800" b="1" dirty="0">
                <a:latin typeface="Maiandra GD" panose="020E0502030308020204" pitchFamily="34" charset="0"/>
              </a:rPr>
              <a:t>slightly alkaline pH (7.2 to 7.6).</a:t>
            </a:r>
          </a:p>
          <a:p>
            <a:pPr marL="338455" marR="22225" indent="-342900" algn="just">
              <a:spcAft>
                <a:spcPts val="42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Some </a:t>
            </a:r>
            <a:r>
              <a:rPr lang="en-US" sz="2800" b="1" dirty="0">
                <a:latin typeface="Maiandra GD" panose="020E0502030308020204" pitchFamily="34" charset="0"/>
              </a:rPr>
              <a:t>acidophilic bacteria </a:t>
            </a:r>
            <a:r>
              <a:rPr lang="en-US" sz="2800" dirty="0">
                <a:latin typeface="Maiandra GD" panose="020E0502030308020204" pitchFamily="34" charset="0"/>
              </a:rPr>
              <a:t>such as </a:t>
            </a:r>
            <a:r>
              <a:rPr lang="en-US" sz="2800" b="1" dirty="0">
                <a:latin typeface="Maiandra GD" panose="020E0502030308020204" pitchFamily="34" charset="0"/>
              </a:rPr>
              <a:t>lactobacilli </a:t>
            </a:r>
            <a:r>
              <a:rPr lang="en-US" sz="2800" dirty="0">
                <a:latin typeface="Maiandra GD" panose="020E0502030308020204" pitchFamily="34" charset="0"/>
              </a:rPr>
              <a:t>grow under </a:t>
            </a:r>
            <a:r>
              <a:rPr lang="en-US" sz="2800" b="1" dirty="0">
                <a:latin typeface="Maiandra GD" panose="020E0502030308020204" pitchFamily="34" charset="0"/>
              </a:rPr>
              <a:t>acidic conditions</a:t>
            </a:r>
            <a:r>
              <a:rPr lang="en-US" sz="2800" dirty="0">
                <a:latin typeface="Maiandra GD" panose="020E0502030308020204" pitchFamily="34" charset="0"/>
              </a:rPr>
              <a:t>, while </a:t>
            </a:r>
            <a:r>
              <a:rPr lang="en-US" sz="2800" b="1" dirty="0">
                <a:latin typeface="Maiandra GD" panose="020E0502030308020204" pitchFamily="34" charset="0"/>
              </a:rPr>
              <a:t>cholerae vibrio</a:t>
            </a:r>
            <a:r>
              <a:rPr lang="en-US" sz="2800" dirty="0">
                <a:latin typeface="Maiandra GD" panose="020E0502030308020204" pitchFamily="34" charset="0"/>
              </a:rPr>
              <a:t>, grow at high degrees of alkalinity (well </a:t>
            </a:r>
            <a:r>
              <a:rPr lang="en-US" sz="2800" b="1" dirty="0">
                <a:latin typeface="Maiandra GD" panose="020E0502030308020204" pitchFamily="34" charset="0"/>
              </a:rPr>
              <a:t>above pH 8</a:t>
            </a:r>
            <a:r>
              <a:rPr lang="en-US" sz="2800" dirty="0">
                <a:latin typeface="Maiandra GD" panose="020E0502030308020204" pitchFamily="34" charset="0"/>
              </a:rPr>
              <a:t>), whereas most other bacteria grow in a range </a:t>
            </a:r>
            <a:r>
              <a:rPr lang="en-US" sz="2800" b="1" dirty="0">
                <a:latin typeface="Maiandra GD" panose="020E0502030308020204" pitchFamily="34" charset="0"/>
              </a:rPr>
              <a:t>of 6 to 7.5</a:t>
            </a:r>
            <a:r>
              <a:rPr lang="en-US" sz="2800" dirty="0">
                <a:latin typeface="Maiandra GD" panose="020E0502030308020204" pitchFamily="34" charset="0"/>
              </a:rPr>
              <a:t>. </a:t>
            </a:r>
            <a:r>
              <a:rPr lang="en-US" sz="2800" b="1" dirty="0">
                <a:latin typeface="Maiandra GD" panose="020E0502030308020204" pitchFamily="34" charset="0"/>
              </a:rPr>
              <a:t>Numerous fungi grow</a:t>
            </a:r>
            <a:r>
              <a:rPr lang="en-US" sz="2800" dirty="0">
                <a:latin typeface="Maiandra GD" panose="020E0502030308020204" pitchFamily="34" charset="0"/>
              </a:rPr>
              <a:t> well at </a:t>
            </a:r>
            <a:r>
              <a:rPr lang="en-US" sz="2800" b="1" dirty="0">
                <a:latin typeface="Maiandra GD" panose="020E0502030308020204" pitchFamily="34" charset="0"/>
              </a:rPr>
              <a:t>pH 4 or 5</a:t>
            </a:r>
            <a:r>
              <a:rPr lang="en-US" sz="2800" dirty="0">
                <a:latin typeface="Maiandra GD" panose="020E0502030308020204" pitchFamily="34" charset="0"/>
              </a:rPr>
              <a:t>. </a:t>
            </a:r>
          </a:p>
          <a:p>
            <a:pPr marR="3810" lvl="0" algn="just" rtl="0" fontAlgn="base">
              <a:spcBef>
                <a:spcPts val="0"/>
              </a:spcBef>
              <a:spcAft>
                <a:spcPts val="85"/>
              </a:spcAft>
              <a:buSzPts val="1100"/>
            </a:pPr>
            <a:r>
              <a:rPr lang="en-US" sz="2800" b="1" dirty="0">
                <a:latin typeface="Maiandra GD" panose="020E0502030308020204" pitchFamily="34" charset="0"/>
              </a:rPr>
              <a:t>6. Light: </a:t>
            </a:r>
          </a:p>
          <a:p>
            <a:pPr marL="457200" marR="3810" lvl="0" indent="-457200" algn="just" rtl="0" fontAlgn="base">
              <a:spcBef>
                <a:spcPts val="0"/>
              </a:spcBef>
              <a:spcAft>
                <a:spcPts val="85"/>
              </a:spcAft>
              <a:buSzPts val="1100"/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Darkness provides a favorable condition for growth and viability of bacteria. Bacteria are </a:t>
            </a:r>
            <a:r>
              <a:rPr lang="en-US" sz="2800" b="1" dirty="0">
                <a:latin typeface="Maiandra GD" panose="020E0502030308020204" pitchFamily="34" charset="0"/>
              </a:rPr>
              <a:t>sensitive to ultraviolet light (UV) </a:t>
            </a:r>
            <a:r>
              <a:rPr lang="en-US" sz="2800" dirty="0">
                <a:latin typeface="Maiandra GD" panose="020E0502030308020204" pitchFamily="34" charset="0"/>
              </a:rPr>
              <a:t>and other radiations as </a:t>
            </a:r>
            <a:r>
              <a:rPr lang="en-US" sz="2800" b="1" dirty="0">
                <a:latin typeface="Maiandra GD" panose="020E0502030308020204" pitchFamily="34" charset="0"/>
              </a:rPr>
              <a:t>ultraviolet rays </a:t>
            </a:r>
            <a:r>
              <a:rPr lang="en-US" sz="2800" dirty="0">
                <a:latin typeface="Maiandra GD" panose="020E0502030308020204" pitchFamily="34" charset="0"/>
              </a:rPr>
              <a:t>from </a:t>
            </a:r>
            <a:r>
              <a:rPr lang="en-US" sz="2800" b="1" dirty="0">
                <a:latin typeface="Maiandra GD" panose="020E0502030308020204" pitchFamily="34" charset="0"/>
              </a:rPr>
              <a:t>direct sunlight </a:t>
            </a:r>
            <a:r>
              <a:rPr lang="en-US" sz="2800" dirty="0">
                <a:latin typeface="Maiandra GD" panose="020E0502030308020204" pitchFamily="34" charset="0"/>
              </a:rPr>
              <a:t>or a </a:t>
            </a:r>
            <a:r>
              <a:rPr lang="en-US" sz="2800" b="1" dirty="0">
                <a:latin typeface="Maiandra GD" panose="020E0502030308020204" pitchFamily="34" charset="0"/>
              </a:rPr>
              <a:t>mercury lamp </a:t>
            </a:r>
            <a:r>
              <a:rPr lang="en-US" sz="2800" dirty="0">
                <a:latin typeface="Maiandra GD" panose="020E0502030308020204" pitchFamily="34" charset="0"/>
              </a:rPr>
              <a:t>are </a:t>
            </a:r>
            <a:r>
              <a:rPr 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bactericidal</a:t>
            </a:r>
            <a:r>
              <a:rPr lang="en-US" sz="2400" dirty="0">
                <a:latin typeface="Maiandra GD" panose="020E0502030308020204" pitchFamily="34" charset="0"/>
              </a:rPr>
              <a:t>.</a:t>
            </a:r>
          </a:p>
          <a:p>
            <a:pPr marL="457200" marR="3810" lvl="0" indent="-457200" algn="just" rtl="0" fontAlgn="base">
              <a:spcBef>
                <a:spcPts val="0"/>
              </a:spcBef>
              <a:spcAft>
                <a:spcPts val="85"/>
              </a:spcAft>
              <a:buSzPts val="1100"/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Bacteria are also </a:t>
            </a:r>
            <a:r>
              <a:rPr 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killed</a:t>
            </a:r>
            <a:r>
              <a:rPr lang="en-US" sz="2800" dirty="0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r>
              <a:rPr lang="en-US" sz="2800" dirty="0">
                <a:latin typeface="Maiandra GD" panose="020E0502030308020204" pitchFamily="34" charset="0"/>
              </a:rPr>
              <a:t>by </a:t>
            </a:r>
            <a:r>
              <a:rPr lang="en-US" sz="2800" b="1" dirty="0">
                <a:latin typeface="Maiandra GD" panose="020E0502030308020204" pitchFamily="34" charset="0"/>
              </a:rPr>
              <a:t>ionizing radiations</a:t>
            </a:r>
            <a:r>
              <a:rPr lang="en-US" sz="2800" dirty="0">
                <a:latin typeface="Maiandra GD" panose="020E0502030308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4023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6076C5-E609-4535-B61D-BDE9EAC37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A1FA-9FDF-419A-BFBF-7DD95E6CE7F2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00472D-7F01-4A66-B289-34DA96B41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DF8CC931-8CDD-48D0-966A-E33D56977D10}"/>
              </a:ext>
            </a:extLst>
          </p:cNvPr>
          <p:cNvSpPr txBox="1">
            <a:spLocks/>
          </p:cNvSpPr>
          <p:nvPr/>
        </p:nvSpPr>
        <p:spPr>
          <a:xfrm>
            <a:off x="628650" y="6356351"/>
            <a:ext cx="25486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9350EEC-AC4C-45CC-A40E-398A98D3AABD}" type="datetime1">
              <a:rPr lang="en-US" smtClean="0"/>
              <a:pPr/>
              <a:t>2022-12-03</a:t>
            </a:fld>
            <a:endParaRPr lang="ar-IQ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27CE0C89-5E1E-490B-8C61-B0BD37814D0A}"/>
              </a:ext>
            </a:extLst>
          </p:cNvPr>
          <p:cNvSpPr txBox="1">
            <a:spLocks/>
          </p:cNvSpPr>
          <p:nvPr/>
        </p:nvSpPr>
        <p:spPr>
          <a:xfrm>
            <a:off x="6457950" y="6356351"/>
            <a:ext cx="25486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59A224-D207-465B-B115-E50448B997EE}" type="slidenum">
              <a:rPr lang="ar-IQ" smtClean="0"/>
              <a:pPr/>
              <a:t>14</a:t>
            </a:fld>
            <a:endParaRPr lang="ar-IQ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D567D6-984B-4E5B-8393-388F1D2ABA1E}"/>
              </a:ext>
            </a:extLst>
          </p:cNvPr>
          <p:cNvSpPr txBox="1"/>
          <p:nvPr/>
        </p:nvSpPr>
        <p:spPr>
          <a:xfrm>
            <a:off x="213360" y="113462"/>
            <a:ext cx="11795760" cy="5709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810" lvl="0" algn="just" rtl="0" fontAlgn="base">
              <a:spcBef>
                <a:spcPts val="0"/>
              </a:spcBef>
              <a:spcAft>
                <a:spcPts val="85"/>
              </a:spcAft>
              <a:buSzPts val="1100"/>
            </a:pPr>
            <a:r>
              <a:rPr lang="en-US" sz="2800" b="1" dirty="0">
                <a:latin typeface="Maiandra GD" panose="020E0502030308020204" pitchFamily="34" charset="0"/>
              </a:rPr>
              <a:t>7. Osmotic Effect</a:t>
            </a:r>
          </a:p>
          <a:p>
            <a:pPr marL="452755" marR="22225" indent="-457200" algn="just" rtl="0">
              <a:spcBef>
                <a:spcPts val="0"/>
              </a:spcBef>
              <a:spcAft>
                <a:spcPts val="365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Maiandra GD" panose="020E0502030308020204" pitchFamily="34" charset="0"/>
              </a:rPr>
              <a:t>Tolerance to osmotic variation: </a:t>
            </a:r>
            <a:r>
              <a:rPr lang="en-US" sz="2800" dirty="0">
                <a:latin typeface="Maiandra GD" panose="020E0502030308020204" pitchFamily="34" charset="0"/>
              </a:rPr>
              <a:t>Bacteria are more tolerant to osmotic variation, </a:t>
            </a:r>
            <a:r>
              <a:rPr lang="en-US" sz="2800" b="1" dirty="0">
                <a:latin typeface="Maiandra GD" panose="020E0502030308020204" pitchFamily="34" charset="0"/>
              </a:rPr>
              <a:t>because of the mechanical strength of the cell wall</a:t>
            </a:r>
            <a:r>
              <a:rPr lang="en-US" sz="2800" dirty="0">
                <a:latin typeface="Maiandra GD" panose="020E0502030308020204" pitchFamily="34" charset="0"/>
              </a:rPr>
              <a:t>. Except for the </a:t>
            </a:r>
            <a:r>
              <a:rPr lang="en-US" sz="2800" b="1" dirty="0">
                <a:latin typeface="Maiandra GD" panose="020E0502030308020204" pitchFamily="34" charset="0"/>
              </a:rPr>
              <a:t>mycoplasma</a:t>
            </a:r>
            <a:r>
              <a:rPr lang="en-US" sz="2800" dirty="0">
                <a:latin typeface="Maiandra GD" panose="020E0502030308020204" pitchFamily="34" charset="0"/>
              </a:rPr>
              <a:t> and other cell wall defective organisms, the majority of the bacteria are </a:t>
            </a:r>
            <a:r>
              <a:rPr lang="en-US" sz="2800" b="1" dirty="0">
                <a:latin typeface="Maiandra GD" panose="020E0502030308020204" pitchFamily="34" charset="0"/>
              </a:rPr>
              <a:t>osmotically tolerant</a:t>
            </a:r>
            <a:r>
              <a:rPr lang="en-US" sz="2800" dirty="0">
                <a:latin typeface="Maiandra GD" panose="020E0502030308020204" pitchFamily="34" charset="0"/>
              </a:rPr>
              <a:t>.</a:t>
            </a:r>
          </a:p>
          <a:p>
            <a:pPr marL="567055" marR="22225" indent="-571500" algn="just" rtl="0">
              <a:spcBef>
                <a:spcPts val="0"/>
              </a:spcBef>
              <a:spcAft>
                <a:spcPts val="465"/>
              </a:spcAft>
              <a:buFont typeface="+mj-lt"/>
              <a:buAutoNum type="romanLcPeriod"/>
            </a:pPr>
            <a:r>
              <a:rPr lang="en-US" sz="2800" dirty="0">
                <a:latin typeface="Maiandra GD" panose="020E0502030308020204" pitchFamily="34" charset="0"/>
              </a:rPr>
              <a:t>When </a:t>
            </a:r>
            <a:r>
              <a:rPr lang="en-US" sz="2800" b="1" dirty="0">
                <a:latin typeface="Maiandra GD" panose="020E0502030308020204" pitchFamily="34" charset="0"/>
              </a:rPr>
              <a:t>microorganisms with rigid cell walls </a:t>
            </a:r>
            <a:r>
              <a:rPr lang="en-US" sz="2800" dirty="0">
                <a:latin typeface="Maiandra GD" panose="020E0502030308020204" pitchFamily="34" charset="0"/>
              </a:rPr>
              <a:t>are placed in a </a:t>
            </a:r>
            <a:r>
              <a:rPr lang="en-US" sz="2800" b="1" dirty="0">
                <a:latin typeface="Maiandra GD" panose="020E0502030308020204" pitchFamily="34" charset="0"/>
              </a:rPr>
              <a:t>hypertonic environment</a:t>
            </a:r>
            <a:r>
              <a:rPr lang="en-US" sz="2800" dirty="0">
                <a:latin typeface="Maiandra GD" panose="020E0502030308020204" pitchFamily="34" charset="0"/>
              </a:rPr>
              <a:t>, </a:t>
            </a:r>
            <a:r>
              <a:rPr lang="en-US" sz="2800" b="1" dirty="0">
                <a:latin typeface="Maiandra GD" panose="020E0502030308020204" pitchFamily="34" charset="0"/>
              </a:rPr>
              <a:t>water leaves </a:t>
            </a:r>
            <a:r>
              <a:rPr lang="en-US" sz="2800" dirty="0">
                <a:latin typeface="Maiandra GD" panose="020E0502030308020204" pitchFamily="34" charset="0"/>
              </a:rPr>
              <a:t>and </a:t>
            </a:r>
            <a:r>
              <a:rPr lang="en-US" sz="2800" b="1" dirty="0">
                <a:latin typeface="Maiandra GD" panose="020E0502030308020204" pitchFamily="34" charset="0"/>
              </a:rPr>
              <a:t>the plasma membrane shrinks away from the wall</a:t>
            </a:r>
            <a:r>
              <a:rPr lang="en-US" sz="2800" dirty="0">
                <a:latin typeface="Maiandra GD" panose="020E0502030308020204" pitchFamily="34" charset="0"/>
              </a:rPr>
              <a:t>, a process known as (</a:t>
            </a:r>
            <a:r>
              <a:rPr lang="en-US" sz="2800" b="1" dirty="0">
                <a:latin typeface="Maiandra GD" panose="020E0502030308020204" pitchFamily="34" charset="0"/>
              </a:rPr>
              <a:t>plasmolysis). </a:t>
            </a:r>
            <a:r>
              <a:rPr lang="en-US" sz="2800" dirty="0">
                <a:latin typeface="Maiandra GD" panose="020E0502030308020204" pitchFamily="34" charset="0"/>
              </a:rPr>
              <a:t>This occurs more readily in </a:t>
            </a:r>
            <a:r>
              <a:rPr lang="en-US" sz="2800" b="1" dirty="0">
                <a:latin typeface="Maiandra GD" panose="020E0502030308020204" pitchFamily="34" charset="0"/>
              </a:rPr>
              <a:t>gram-negative bacteria </a:t>
            </a:r>
            <a:r>
              <a:rPr lang="en-US" sz="2800" dirty="0">
                <a:latin typeface="Maiandra GD" panose="020E0502030308020204" pitchFamily="34" charset="0"/>
              </a:rPr>
              <a:t>than </a:t>
            </a:r>
            <a:r>
              <a:rPr lang="en-US" sz="2800" b="1" dirty="0">
                <a:latin typeface="Maiandra GD" panose="020E0502030308020204" pitchFamily="34" charset="0"/>
              </a:rPr>
              <a:t>in gram-positive bacteria</a:t>
            </a:r>
            <a:r>
              <a:rPr lang="en-US" sz="2800" dirty="0">
                <a:latin typeface="Maiandra GD" panose="020E0502030308020204" pitchFamily="34" charset="0"/>
              </a:rPr>
              <a:t>.</a:t>
            </a:r>
          </a:p>
          <a:p>
            <a:pPr marL="567055" marR="22225" indent="-571500" algn="just" rtl="0">
              <a:spcBef>
                <a:spcPts val="0"/>
              </a:spcBef>
              <a:spcAft>
                <a:spcPts val="815"/>
              </a:spcAft>
              <a:buFont typeface="+mj-lt"/>
              <a:buAutoNum type="romanLcPeriod"/>
            </a:pPr>
            <a:r>
              <a:rPr lang="en-US" sz="2800" dirty="0">
                <a:latin typeface="Maiandra GD" panose="020E0502030308020204" pitchFamily="34" charset="0"/>
              </a:rPr>
              <a:t>Sudden transfer of bacteria </a:t>
            </a:r>
            <a:r>
              <a:rPr lang="en-US" sz="2800" b="1" dirty="0">
                <a:latin typeface="Maiandra GD" panose="020E0502030308020204" pitchFamily="34" charset="0"/>
              </a:rPr>
              <a:t>from concentrated solution to distilled water (D.W), </a:t>
            </a:r>
            <a:r>
              <a:rPr lang="en-US" sz="2800" dirty="0">
                <a:latin typeface="Maiandra GD" panose="020E0502030308020204" pitchFamily="34" charset="0"/>
              </a:rPr>
              <a:t>a process known as</a:t>
            </a:r>
            <a:r>
              <a:rPr lang="en-US" sz="2800" b="1" dirty="0">
                <a:latin typeface="Maiandra GD" panose="020E0502030308020204" pitchFamily="34" charset="0"/>
              </a:rPr>
              <a:t> (</a:t>
            </a:r>
            <a:r>
              <a:rPr lang="en-US" sz="2800" b="1" dirty="0" err="1">
                <a:latin typeface="Maiandra GD" panose="020E0502030308020204" pitchFamily="34" charset="0"/>
              </a:rPr>
              <a:t>plasmoptysis</a:t>
            </a:r>
            <a:r>
              <a:rPr lang="en-US" sz="2800" b="1" dirty="0">
                <a:latin typeface="Maiandra GD" panose="020E0502030308020204" pitchFamily="34" charset="0"/>
              </a:rPr>
              <a:t>),  </a:t>
            </a:r>
            <a:r>
              <a:rPr lang="en-US" sz="2800" dirty="0">
                <a:latin typeface="Maiandra GD" panose="020E0502030308020204" pitchFamily="34" charset="0"/>
              </a:rPr>
              <a:t>that due to </a:t>
            </a:r>
            <a:r>
              <a:rPr lang="en-US" sz="2800" b="1" dirty="0">
                <a:latin typeface="Maiandra GD" panose="020E0502030308020204" pitchFamily="34" charset="0"/>
              </a:rPr>
              <a:t>excessive osmotic imbibition of water leading to swelling and rupture of the cell.</a:t>
            </a:r>
          </a:p>
          <a:p>
            <a:pPr marL="567055" marR="22225" indent="-571500" algn="just" rtl="0">
              <a:spcBef>
                <a:spcPts val="0"/>
              </a:spcBef>
              <a:spcAft>
                <a:spcPts val="815"/>
              </a:spcAft>
              <a:buFont typeface="+mj-lt"/>
              <a:buAutoNum type="romanLcPeriod"/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630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C34805-527F-4581-B72D-6761D139D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9A368-D124-455F-9995-B58C383DAA32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0DE04F-494D-473C-A6BB-53D5C0929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6FB82E-06B9-4B82-AD99-0A8AC65A11FC}"/>
              </a:ext>
            </a:extLst>
          </p:cNvPr>
          <p:cNvSpPr txBox="1"/>
          <p:nvPr/>
        </p:nvSpPr>
        <p:spPr>
          <a:xfrm>
            <a:off x="289560" y="386864"/>
            <a:ext cx="11567160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810" lvl="0" algn="just" rtl="0" fontAlgn="base">
              <a:spcBef>
                <a:spcPts val="0"/>
              </a:spcBef>
              <a:spcAft>
                <a:spcPts val="260"/>
              </a:spcAft>
              <a:buSzPts val="1100"/>
            </a:pPr>
            <a:r>
              <a:rPr lang="en-US" sz="2800" b="1" dirty="0">
                <a:latin typeface="Maiandra GD" panose="020E0502030308020204" pitchFamily="34" charset="0"/>
              </a:rPr>
              <a:t>8. Mechanical and Sonic Stresses</a:t>
            </a:r>
          </a:p>
          <a:p>
            <a:pPr marL="567055" marR="22225" indent="-571500" algn="just" rtl="0">
              <a:spcBef>
                <a:spcPts val="0"/>
              </a:spcBef>
              <a:spcAft>
                <a:spcPts val="92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In spite of tough walls of bacteria, they may be ruptured by mechanical stress such as </a:t>
            </a:r>
            <a:r>
              <a:rPr lang="en-US" sz="2800" b="1" dirty="0">
                <a:latin typeface="Maiandra GD" panose="020E0502030308020204" pitchFamily="34" charset="0"/>
              </a:rPr>
              <a:t>grinding</a:t>
            </a:r>
            <a:r>
              <a:rPr lang="en-US" sz="2800" dirty="0">
                <a:latin typeface="Maiandra GD" panose="020E0502030308020204" pitchFamily="34" charset="0"/>
              </a:rPr>
              <a:t> or </a:t>
            </a:r>
            <a:r>
              <a:rPr lang="en-US" sz="2800" b="1" dirty="0">
                <a:latin typeface="Maiandra GD" panose="020E0502030308020204" pitchFamily="34" charset="0"/>
              </a:rPr>
              <a:t>vigorous shaking </a:t>
            </a:r>
            <a:r>
              <a:rPr lang="en-US" sz="2800" dirty="0">
                <a:latin typeface="Maiandra GD" panose="020E0502030308020204" pitchFamily="34" charset="0"/>
              </a:rPr>
              <a:t>with glass beads. </a:t>
            </a:r>
          </a:p>
          <a:p>
            <a:pPr marL="567055" marR="22225" indent="-571500" algn="just" rtl="0">
              <a:spcBef>
                <a:spcPts val="0"/>
              </a:spcBef>
              <a:spcAft>
                <a:spcPts val="92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Exposure to </a:t>
            </a:r>
            <a:r>
              <a:rPr lang="en-US" sz="2800" b="1" dirty="0">
                <a:latin typeface="Maiandra GD" panose="020E0502030308020204" pitchFamily="34" charset="0"/>
              </a:rPr>
              <a:t>ultrasonic vibration </a:t>
            </a:r>
            <a:r>
              <a:rPr lang="en-US" sz="2800" dirty="0">
                <a:latin typeface="Maiandra GD" panose="020E0502030308020204" pitchFamily="34" charset="0"/>
              </a:rPr>
              <a:t>may also </a:t>
            </a:r>
            <a:r>
              <a:rPr lang="en-US" sz="2800" b="1" dirty="0">
                <a:latin typeface="Maiandra GD" panose="020E0502030308020204" pitchFamily="34" charset="0"/>
              </a:rPr>
              <a:t>disintegrate bacteria.</a:t>
            </a:r>
          </a:p>
        </p:txBody>
      </p:sp>
    </p:spTree>
    <p:extLst>
      <p:ext uri="{BB962C8B-B14F-4D97-AF65-F5344CB8AC3E}">
        <p14:creationId xmlns:p14="http://schemas.microsoft.com/office/powerpoint/2010/main" val="153665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781AEA-864C-4CE9-8FF8-D88F0B20B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0656C-1527-447B-B730-D6BBDAB4B126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08C3DC-1F7C-4F7A-AFFD-9B044C690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CB8C63-75D2-4D61-B200-41A561DB8F5D}"/>
              </a:ext>
            </a:extLst>
          </p:cNvPr>
          <p:cNvSpPr/>
          <p:nvPr/>
        </p:nvSpPr>
        <p:spPr>
          <a:xfrm>
            <a:off x="69028" y="241478"/>
            <a:ext cx="11985812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0" indent="-6350" algn="l" rtl="0">
              <a:lnSpc>
                <a:spcPct val="150000"/>
              </a:lnSpc>
              <a:spcBef>
                <a:spcPts val="0"/>
              </a:spcBef>
              <a:spcAft>
                <a:spcPts val="5"/>
              </a:spcAft>
            </a:pPr>
            <a:r>
              <a:rPr lang="en-US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Bacterial  Nutrition</a:t>
            </a:r>
          </a:p>
          <a:p>
            <a:pPr marL="452755" marR="22225" indent="-457200" algn="just" rtl="0">
              <a:spcBef>
                <a:spcPts val="0"/>
              </a:spcBef>
              <a:spcAft>
                <a:spcPts val="63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Bacteria are prokaryotic organisms that require nutrients and energy for their growth and multiplication like other living organisms. They require </a:t>
            </a:r>
            <a:r>
              <a:rPr lang="en-US" sz="2800" b="1" dirty="0">
                <a:latin typeface="Maiandra GD" panose="020E0502030308020204" pitchFamily="34" charset="0"/>
              </a:rPr>
              <a:t>carbon, hydrogen, oxygen, nitrogen, metals</a:t>
            </a:r>
            <a:r>
              <a:rPr lang="en-US" sz="2800" dirty="0">
                <a:latin typeface="Maiandra GD" panose="020E0502030308020204" pitchFamily="34" charset="0"/>
              </a:rPr>
              <a:t> and </a:t>
            </a:r>
            <a:r>
              <a:rPr lang="en-US" sz="2800" b="1" dirty="0">
                <a:latin typeface="Maiandra GD" panose="020E0502030308020204" pitchFamily="34" charset="0"/>
              </a:rPr>
              <a:t>water </a:t>
            </a:r>
            <a:r>
              <a:rPr lang="en-US" sz="2800" dirty="0">
                <a:latin typeface="Maiandra GD" panose="020E0502030308020204" pitchFamily="34" charset="0"/>
              </a:rPr>
              <a:t>for their biochemical processes. </a:t>
            </a:r>
          </a:p>
          <a:p>
            <a:pPr marL="452755" marR="22225" indent="-457200" algn="just" rtl="0">
              <a:spcBef>
                <a:spcPts val="0"/>
              </a:spcBef>
              <a:spcAft>
                <a:spcPts val="63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Maiandra GD" panose="020E0502030308020204" pitchFamily="34" charset="0"/>
              </a:rPr>
              <a:t>The water content of bacterial cells </a:t>
            </a:r>
            <a:r>
              <a:rPr lang="en-US" sz="2800" dirty="0">
                <a:latin typeface="Maiandra GD" panose="020E0502030308020204" pitchFamily="34" charset="0"/>
              </a:rPr>
              <a:t>can </a:t>
            </a:r>
            <a:r>
              <a:rPr lang="en-US" sz="2800" b="1" dirty="0">
                <a:latin typeface="Maiandra GD" panose="020E0502030308020204" pitchFamily="34" charset="0"/>
              </a:rPr>
              <a:t>vary</a:t>
            </a:r>
            <a:r>
              <a:rPr lang="en-US" sz="2800" dirty="0">
                <a:latin typeface="Maiandra GD" panose="020E0502030308020204" pitchFamily="34" charset="0"/>
              </a:rPr>
              <a:t> from </a:t>
            </a:r>
            <a:r>
              <a:rPr lang="en-US" sz="2800" b="1" dirty="0">
                <a:latin typeface="Maiandra GD" panose="020E0502030308020204" pitchFamily="34" charset="0"/>
              </a:rPr>
              <a:t>75-90% </a:t>
            </a:r>
            <a:r>
              <a:rPr lang="en-US" sz="2800" dirty="0">
                <a:latin typeface="Maiandra GD" panose="020E0502030308020204" pitchFamily="34" charset="0"/>
              </a:rPr>
              <a:t>of the </a:t>
            </a:r>
            <a:r>
              <a:rPr lang="en-US" sz="2800" b="1" dirty="0">
                <a:latin typeface="Maiandra GD" panose="020E0502030308020204" pitchFamily="34" charset="0"/>
              </a:rPr>
              <a:t>total weight </a:t>
            </a:r>
            <a:r>
              <a:rPr lang="en-US" sz="2800" dirty="0">
                <a:latin typeface="Maiandra GD" panose="020E0502030308020204" pitchFamily="34" charset="0"/>
              </a:rPr>
              <a:t>and is the </a:t>
            </a:r>
            <a:r>
              <a:rPr lang="en-US" sz="2800" b="1" dirty="0">
                <a:latin typeface="Maiandra GD" panose="020E0502030308020204" pitchFamily="34" charset="0"/>
              </a:rPr>
              <a:t>vehicle for the entry of all cells </a:t>
            </a:r>
            <a:r>
              <a:rPr lang="en-US" sz="2800" dirty="0">
                <a:latin typeface="Maiandra GD" panose="020E0502030308020204" pitchFamily="34" charset="0"/>
              </a:rPr>
              <a:t>and </a:t>
            </a:r>
            <a:r>
              <a:rPr lang="en-US" sz="2800" b="1" dirty="0">
                <a:latin typeface="Maiandra GD" panose="020E0502030308020204" pitchFamily="34" charset="0"/>
              </a:rPr>
              <a:t>for the elimination of all waste products</a:t>
            </a:r>
            <a:r>
              <a:rPr lang="en-US" sz="2800" dirty="0">
                <a:latin typeface="Maiandra GD" panose="020E0502030308020204" pitchFamily="34" charset="0"/>
              </a:rPr>
              <a:t>. It participates in the </a:t>
            </a:r>
            <a:r>
              <a:rPr lang="en-US" sz="2800" b="1" dirty="0">
                <a:latin typeface="Maiandra GD" panose="020E0502030308020204" pitchFamily="34" charset="0"/>
              </a:rPr>
              <a:t>metabolic reactions </a:t>
            </a:r>
            <a:r>
              <a:rPr lang="en-US" sz="2800" dirty="0">
                <a:latin typeface="Maiandra GD" panose="020E0502030308020204" pitchFamily="34" charset="0"/>
              </a:rPr>
              <a:t>and also forms an </a:t>
            </a:r>
            <a:r>
              <a:rPr lang="en-US" sz="2800" b="1" dirty="0">
                <a:latin typeface="Maiandra GD" panose="020E0502030308020204" pitchFamily="34" charset="0"/>
              </a:rPr>
              <a:t>integral part of the protoplasm. </a:t>
            </a:r>
            <a:r>
              <a:rPr lang="en-US" sz="2800" dirty="0">
                <a:latin typeface="Maiandra GD" panose="020E0502030308020204" pitchFamily="34" charset="0"/>
              </a:rPr>
              <a:t>The </a:t>
            </a:r>
            <a:r>
              <a:rPr lang="en-US" sz="2800" b="1" dirty="0">
                <a:latin typeface="Maiandra GD" panose="020E0502030308020204" pitchFamily="34" charset="0"/>
              </a:rPr>
              <a:t>protoplasm</a:t>
            </a:r>
            <a:r>
              <a:rPr lang="en-US" sz="2800" dirty="0">
                <a:latin typeface="Maiandra GD" panose="020E0502030308020204" pitchFamily="34" charset="0"/>
              </a:rPr>
              <a:t> extends to the </a:t>
            </a:r>
            <a:r>
              <a:rPr lang="en-US" sz="2800" b="1" dirty="0">
                <a:latin typeface="Maiandra GD" panose="020E0502030308020204" pitchFamily="34" charset="0"/>
              </a:rPr>
              <a:t>periplasm </a:t>
            </a:r>
            <a:r>
              <a:rPr lang="en-US" sz="2800" dirty="0">
                <a:latin typeface="Maiandra GD" panose="020E0502030308020204" pitchFamily="34" charset="0"/>
              </a:rPr>
              <a:t>region between the </a:t>
            </a:r>
            <a:r>
              <a:rPr lang="en-US" sz="2800" b="1" dirty="0">
                <a:latin typeface="Maiandra GD" panose="020E0502030308020204" pitchFamily="34" charset="0"/>
              </a:rPr>
              <a:t>cytoplasmic membrane </a:t>
            </a:r>
            <a:r>
              <a:rPr lang="en-US" sz="2800" dirty="0">
                <a:latin typeface="Maiandra GD" panose="020E0502030308020204" pitchFamily="34" charset="0"/>
              </a:rPr>
              <a:t>and the </a:t>
            </a:r>
            <a:r>
              <a:rPr lang="en-US" sz="2800" b="1" dirty="0">
                <a:latin typeface="Maiandra GD" panose="020E0502030308020204" pitchFamily="34" charset="0"/>
              </a:rPr>
              <a:t>outer membrane</a:t>
            </a:r>
            <a:r>
              <a:rPr lang="en-US" sz="2800" dirty="0">
                <a:latin typeface="Maiandra GD" panose="020E0502030308020204" pitchFamily="34" charset="0"/>
              </a:rPr>
              <a:t> in certain </a:t>
            </a:r>
            <a:r>
              <a:rPr lang="en-US" sz="2800" b="1" dirty="0">
                <a:latin typeface="Maiandra GD" panose="020E0502030308020204" pitchFamily="34" charset="0"/>
              </a:rPr>
              <a:t>prokaryotes</a:t>
            </a:r>
            <a:r>
              <a:rPr lang="en-US" sz="2800" dirty="0">
                <a:latin typeface="Maiandra GD" panose="020E0502030308020204" pitchFamily="34" charset="0"/>
              </a:rPr>
              <a:t>, especially the </a:t>
            </a:r>
            <a:r>
              <a:rPr lang="en-US" sz="2800" b="1" dirty="0">
                <a:latin typeface="Maiandra GD" panose="020E0502030308020204" pitchFamily="34" charset="0"/>
              </a:rPr>
              <a:t>Gram-negative bacteria</a:t>
            </a:r>
            <a:r>
              <a:rPr lang="en-US" sz="2800" dirty="0">
                <a:latin typeface="Maiandra GD" panose="020E0502030308020204" pitchFamily="34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691606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187F19-C613-4561-BAEF-818008301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9090-784A-4C48-AA3C-E8BA86FB9BCF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78C84C-C6AF-4CEB-94DB-C609C059D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91F5A9-5004-4A55-A143-005D94B58091}"/>
              </a:ext>
            </a:extLst>
          </p:cNvPr>
          <p:cNvSpPr txBox="1"/>
          <p:nvPr/>
        </p:nvSpPr>
        <p:spPr>
          <a:xfrm>
            <a:off x="45720" y="213201"/>
            <a:ext cx="12085320" cy="4929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3810" indent="-6350" rtl="0">
              <a:spcBef>
                <a:spcPts val="0"/>
              </a:spcBef>
              <a:spcAft>
                <a:spcPts val="85"/>
              </a:spcAft>
            </a:pPr>
            <a:r>
              <a:rPr lang="en-US" sz="3200" b="1" dirty="0">
                <a:latin typeface="Maiandra GD" panose="020E0502030308020204" pitchFamily="34" charset="0"/>
              </a:rPr>
              <a:t>Categories of requirements for microbial growth can be divided into two main categories:</a:t>
            </a:r>
          </a:p>
          <a:p>
            <a:pPr marL="12700" marR="3810" indent="-6350" rtl="0">
              <a:spcBef>
                <a:spcPts val="0"/>
              </a:spcBef>
              <a:spcAft>
                <a:spcPts val="85"/>
              </a:spcAft>
            </a:pPr>
            <a:endParaRPr lang="en-US" sz="1400" b="1" dirty="0">
              <a:latin typeface="Maiandra GD" panose="020E0502030308020204" pitchFamily="34" charset="0"/>
            </a:endParaRPr>
          </a:p>
          <a:p>
            <a:pPr marL="12700" marR="3810" indent="-6350" algn="just" rtl="0">
              <a:spcBef>
                <a:spcPts val="0"/>
              </a:spcBef>
              <a:spcAft>
                <a:spcPts val="85"/>
              </a:spcAft>
            </a:pPr>
            <a:r>
              <a:rPr lang="en-US" sz="3200" b="1" dirty="0">
                <a:solidFill>
                  <a:schemeClr val="accent1"/>
                </a:solidFill>
                <a:latin typeface="Maiandra GD" panose="020E0502030308020204" pitchFamily="34" charset="0"/>
              </a:rPr>
              <a:t>1. Chemical Requirements:</a:t>
            </a:r>
          </a:p>
          <a:p>
            <a:pPr marR="22225" algn="just" rtl="0">
              <a:spcBef>
                <a:spcPts val="0"/>
              </a:spcBef>
              <a:spcAft>
                <a:spcPts val="625"/>
              </a:spcAft>
            </a:pPr>
            <a:endParaRPr lang="en-US" sz="1000" dirty="0">
              <a:latin typeface="Maiandra GD" panose="020E0502030308020204" pitchFamily="34" charset="0"/>
            </a:endParaRPr>
          </a:p>
          <a:p>
            <a:pPr marL="523240" marR="22225" indent="-514350" algn="just" rtl="0">
              <a:spcBef>
                <a:spcPts val="0"/>
              </a:spcBef>
              <a:spcAft>
                <a:spcPts val="65"/>
              </a:spcAft>
              <a:buAutoNum type="alphaUcPeriod"/>
            </a:pPr>
            <a:r>
              <a:rPr 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Major elements (Macro elements </a:t>
            </a:r>
            <a:r>
              <a:rPr lang="en-US" sz="2800" dirty="0">
                <a:solidFill>
                  <a:srgbClr val="FF0000"/>
                </a:solidFill>
                <a:latin typeface="Maiandra GD" panose="020E0502030308020204" pitchFamily="34" charset="0"/>
              </a:rPr>
              <a:t>or</a:t>
            </a:r>
            <a:r>
              <a:rPr 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 Macro nutrients):</a:t>
            </a:r>
          </a:p>
          <a:p>
            <a:pPr marL="452755" marR="22225" indent="-457200" algn="just" rtl="0">
              <a:spcBef>
                <a:spcPts val="0"/>
              </a:spcBef>
              <a:spcAft>
                <a:spcPts val="2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The microbial cell is made up of several elements such as </a:t>
            </a:r>
            <a:r>
              <a:rPr lang="en-US" sz="2800" b="1" dirty="0">
                <a:latin typeface="Maiandra GD" panose="020E0502030308020204" pitchFamily="34" charset="0"/>
              </a:rPr>
              <a:t>carbon, oxygen, hydrogen, nitrogen, sulfur, phosphorus, potassium, calcium, magnesium, </a:t>
            </a:r>
            <a:r>
              <a:rPr lang="en-US" sz="2800" dirty="0">
                <a:latin typeface="Maiandra GD" panose="020E0502030308020204" pitchFamily="34" charset="0"/>
              </a:rPr>
              <a:t>and</a:t>
            </a:r>
            <a:r>
              <a:rPr lang="en-US" sz="2800" b="1" dirty="0">
                <a:latin typeface="Maiandra GD" panose="020E0502030308020204" pitchFamily="34" charset="0"/>
              </a:rPr>
              <a:t> iron.</a:t>
            </a:r>
            <a:r>
              <a:rPr lang="en-US" sz="2800" dirty="0">
                <a:latin typeface="Maiandra GD" panose="020E0502030308020204" pitchFamily="34" charset="0"/>
              </a:rPr>
              <a:t> These are also known as macro elements or macronutrients because these elements are required in high amounts by the microbes </a:t>
            </a:r>
            <a:r>
              <a:rPr lang="en-US" sz="2800" b="1" dirty="0">
                <a:latin typeface="Maiandra GD" panose="020E0502030308020204" pitchFamily="34" charset="0"/>
              </a:rPr>
              <a:t>(over 95% of cell dry weight)</a:t>
            </a:r>
            <a:r>
              <a:rPr lang="en-US" sz="2800" dirty="0">
                <a:latin typeface="Maiandra GD" panose="020E0502030308020204" pitchFamily="34" charset="0"/>
              </a:rPr>
              <a:t>.</a:t>
            </a:r>
          </a:p>
          <a:p>
            <a:pPr marL="452755" marR="22225" indent="-457200" algn="just" rtl="0">
              <a:spcBef>
                <a:spcPts val="0"/>
              </a:spcBef>
              <a:spcAft>
                <a:spcPts val="25"/>
              </a:spcAft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61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FD001E-BD69-46FA-8745-9F3C1FF6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5F7F-3D14-4CB4-9042-C8EA4596AA89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F97FA4-79D9-43EB-8D3B-F1540C080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9E1E5D-5174-4883-9A1F-4D1E50540931}"/>
              </a:ext>
            </a:extLst>
          </p:cNvPr>
          <p:cNvSpPr txBox="1"/>
          <p:nvPr/>
        </p:nvSpPr>
        <p:spPr>
          <a:xfrm>
            <a:off x="533400" y="539964"/>
            <a:ext cx="11018520" cy="4416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05" marR="22225" indent="-6350" algn="just" rtl="0">
              <a:spcBef>
                <a:spcPts val="0"/>
              </a:spcBef>
              <a:spcAft>
                <a:spcPts val="25"/>
              </a:spcAft>
            </a:pPr>
            <a:r>
              <a:rPr 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B. Micro nutrients (Trace elements</a:t>
            </a:r>
            <a:r>
              <a:rPr lang="en-US" sz="2800" b="1" dirty="0">
                <a:latin typeface="Maiandra GD" panose="020E0502030308020204" pitchFamily="34" charset="0"/>
              </a:rPr>
              <a:t>):</a:t>
            </a:r>
          </a:p>
          <a:p>
            <a:pPr marL="1905" marR="22225" indent="-6350" algn="just" rtl="0">
              <a:spcBef>
                <a:spcPts val="0"/>
              </a:spcBef>
              <a:spcAft>
                <a:spcPts val="25"/>
              </a:spcAft>
            </a:pPr>
            <a:endParaRPr lang="en-US" sz="1000" b="1" dirty="0">
              <a:latin typeface="Maiandra GD" panose="020E0502030308020204" pitchFamily="34" charset="0"/>
            </a:endParaRPr>
          </a:p>
          <a:p>
            <a:pPr marL="452755" marR="22225" indent="-457200" algn="just">
              <a:spcAft>
                <a:spcPts val="625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Maiandra GD" panose="020E0502030308020204" pitchFamily="34" charset="0"/>
              </a:rPr>
              <a:t>Elements are required in very minute amounts by all cells</a:t>
            </a:r>
            <a:r>
              <a:rPr lang="en-US" sz="2800" dirty="0">
                <a:latin typeface="Maiandra GD" panose="020E0502030308020204" pitchFamily="34" charset="0"/>
              </a:rPr>
              <a:t>. They include </a:t>
            </a:r>
            <a:r>
              <a:rPr lang="en-US" sz="2800" b="1" dirty="0">
                <a:latin typeface="Maiandra GD" panose="020E0502030308020204" pitchFamily="34" charset="0"/>
              </a:rPr>
              <a:t>cobalt, zinc, copper, molybdenum , </a:t>
            </a:r>
            <a:r>
              <a:rPr lang="en-US" sz="2800" dirty="0">
                <a:latin typeface="Maiandra GD" panose="020E0502030308020204" pitchFamily="34" charset="0"/>
              </a:rPr>
              <a:t>and </a:t>
            </a:r>
            <a:r>
              <a:rPr lang="en-US" sz="2800" b="1" dirty="0">
                <a:latin typeface="Maiandra GD" panose="020E0502030308020204" pitchFamily="34" charset="0"/>
              </a:rPr>
              <a:t>manganese. </a:t>
            </a:r>
            <a:r>
              <a:rPr lang="en-US" sz="2800" dirty="0">
                <a:latin typeface="Maiandra GD" panose="020E0502030308020204" pitchFamily="34" charset="0"/>
              </a:rPr>
              <a:t>These </a:t>
            </a:r>
            <a:r>
              <a:rPr lang="en-US" sz="2800" b="1" dirty="0">
                <a:latin typeface="Maiandra GD" panose="020E0502030308020204" pitchFamily="34" charset="0"/>
              </a:rPr>
              <a:t>elements form parts of enzymes </a:t>
            </a:r>
            <a:r>
              <a:rPr lang="en-US" sz="2800" dirty="0">
                <a:latin typeface="Maiandra GD" panose="020E0502030308020204" pitchFamily="34" charset="0"/>
              </a:rPr>
              <a:t>or may be required for </a:t>
            </a:r>
            <a:r>
              <a:rPr lang="en-US" sz="2800" b="1" dirty="0">
                <a:latin typeface="Maiandra GD" panose="020E0502030308020204" pitchFamily="34" charset="0"/>
              </a:rPr>
              <a:t>enzyme function.</a:t>
            </a:r>
          </a:p>
          <a:p>
            <a:pPr marL="452755" marR="22225" indent="-457200" algn="just">
              <a:spcAft>
                <a:spcPts val="62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They </a:t>
            </a:r>
            <a:r>
              <a:rPr lang="en-US" sz="2800" b="1" dirty="0">
                <a:latin typeface="Maiandra GD" panose="020E0502030308020204" pitchFamily="34" charset="0"/>
              </a:rPr>
              <a:t>aid in the catalysis of reactions and maintenance of protein structure.</a:t>
            </a:r>
          </a:p>
          <a:p>
            <a:pPr marL="452755" marR="22225" indent="-457200" algn="just">
              <a:spcAft>
                <a:spcPts val="62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Very small amounts of these trace elements are </a:t>
            </a:r>
            <a:r>
              <a:rPr lang="en-US" sz="2800" b="1" dirty="0">
                <a:latin typeface="Maiandra GD" panose="020E0502030308020204" pitchFamily="34" charset="0"/>
              </a:rPr>
              <a:t>found in most natural environments</a:t>
            </a:r>
            <a:r>
              <a:rPr lang="en-US" sz="2800" dirty="0">
                <a:latin typeface="Maiandra GD" panose="020E0502030308020204" pitchFamily="34" charset="0"/>
              </a:rPr>
              <a:t>, including </a:t>
            </a:r>
            <a:r>
              <a:rPr lang="en-US" sz="2800" b="1" dirty="0">
                <a:latin typeface="Maiandra GD" panose="020E0502030308020204" pitchFamily="34" charset="0"/>
              </a:rPr>
              <a:t>water</a:t>
            </a:r>
            <a:r>
              <a:rPr lang="en-US" sz="2800" dirty="0">
                <a:latin typeface="Maiandra GD" panose="020E0502030308020204" pitchFamily="34" charset="0"/>
              </a:rPr>
              <a:t> termed </a:t>
            </a:r>
            <a:r>
              <a:rPr lang="en-US" sz="3200" b="1" dirty="0">
                <a:latin typeface="Maiandra GD" panose="020E0502030308020204" pitchFamily="34" charset="0"/>
              </a:rPr>
              <a:t>trace</a:t>
            </a:r>
            <a:r>
              <a:rPr lang="en-US" sz="2800" dirty="0">
                <a:latin typeface="Maiandra GD" panose="020E0502030308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32278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993058-161E-40C3-BE5A-BF836A489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080A-4AEF-4AAC-96A7-CF1A75479FF3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673688-D642-4BEC-9885-F915C6025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53BC42-8328-43A3-BA38-38E3F7F75703}"/>
              </a:ext>
            </a:extLst>
          </p:cNvPr>
          <p:cNvSpPr txBox="1"/>
          <p:nvPr/>
        </p:nvSpPr>
        <p:spPr>
          <a:xfrm>
            <a:off x="213360" y="73524"/>
            <a:ext cx="11871960" cy="61504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3810" indent="-6350" algn="l" rtl="0">
              <a:spcBef>
                <a:spcPts val="0"/>
              </a:spcBef>
              <a:spcAft>
                <a:spcPts val="85"/>
              </a:spcAft>
            </a:pPr>
            <a:r>
              <a:rPr 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C. Growth Factors:</a:t>
            </a:r>
          </a:p>
          <a:p>
            <a:pPr marL="452755" marR="22225" indent="-457200" algn="just" rtl="0">
              <a:spcBef>
                <a:spcPts val="0"/>
              </a:spcBef>
              <a:spcAft>
                <a:spcPts val="28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Maiandra GD" panose="020E0502030308020204" pitchFamily="34" charset="0"/>
              </a:rPr>
              <a:t>Some bacteria </a:t>
            </a:r>
            <a:r>
              <a:rPr lang="en-US" sz="2800" dirty="0">
                <a:latin typeface="Maiandra GD" panose="020E0502030308020204" pitchFamily="34" charset="0"/>
              </a:rPr>
              <a:t>require certain </a:t>
            </a:r>
            <a:r>
              <a:rPr lang="en-US" sz="2800" b="1" dirty="0">
                <a:latin typeface="Maiandra GD" panose="020E0502030308020204" pitchFamily="34" charset="0"/>
              </a:rPr>
              <a:t>organic compounds in minute quantities </a:t>
            </a:r>
            <a:r>
              <a:rPr lang="en-US" sz="2800" dirty="0">
                <a:latin typeface="Maiandra GD" panose="020E0502030308020204" pitchFamily="34" charset="0"/>
              </a:rPr>
              <a:t>known as </a:t>
            </a:r>
            <a:r>
              <a:rPr lang="en-US" sz="2800" b="1" dirty="0">
                <a:latin typeface="Maiandra GD" panose="020E0502030308020204" pitchFamily="34" charset="0"/>
              </a:rPr>
              <a:t>(growth factors </a:t>
            </a:r>
            <a:r>
              <a:rPr lang="en-US" sz="2800" dirty="0">
                <a:latin typeface="Maiandra GD" panose="020E0502030308020204" pitchFamily="34" charset="0"/>
              </a:rPr>
              <a:t>or </a:t>
            </a:r>
            <a:r>
              <a:rPr lang="en-US" sz="2800" b="1" dirty="0">
                <a:latin typeface="Maiandra GD" panose="020E0502030308020204" pitchFamily="34" charset="0"/>
              </a:rPr>
              <a:t>bacterial vitamins)</a:t>
            </a:r>
            <a:r>
              <a:rPr lang="en-US" sz="2800" dirty="0">
                <a:latin typeface="Maiandra GD" panose="020E0502030308020204" pitchFamily="34" charset="0"/>
              </a:rPr>
              <a:t>. </a:t>
            </a:r>
          </a:p>
          <a:p>
            <a:pPr marL="452755" marR="22225" indent="-457200" algn="just" rtl="0">
              <a:spcBef>
                <a:spcPts val="0"/>
              </a:spcBef>
              <a:spcAft>
                <a:spcPts val="28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A </a:t>
            </a:r>
            <a:r>
              <a:rPr lang="en-US" sz="2800" b="1" dirty="0">
                <a:latin typeface="Maiandra GD" panose="020E0502030308020204" pitchFamily="34" charset="0"/>
              </a:rPr>
              <a:t>growth factor </a:t>
            </a:r>
            <a:r>
              <a:rPr lang="en-US" sz="2800" dirty="0">
                <a:latin typeface="Maiandra GD" panose="020E0502030308020204" pitchFamily="34" charset="0"/>
              </a:rPr>
              <a:t>is an </a:t>
            </a:r>
            <a:r>
              <a:rPr lang="en-US" sz="2800" b="1" dirty="0">
                <a:latin typeface="Maiandra GD" panose="020E0502030308020204" pitchFamily="34" charset="0"/>
              </a:rPr>
              <a:t>organic compound </a:t>
            </a:r>
            <a:r>
              <a:rPr lang="en-US" sz="2800" dirty="0">
                <a:latin typeface="Maiandra GD" panose="020E0502030308020204" pitchFamily="34" charset="0"/>
              </a:rPr>
              <a:t>which a cell must contain in </a:t>
            </a:r>
            <a:r>
              <a:rPr lang="en-US" sz="2800" b="1" dirty="0">
                <a:latin typeface="Maiandra GD" panose="020E0502030308020204" pitchFamily="34" charset="0"/>
              </a:rPr>
              <a:t>order to grow,</a:t>
            </a:r>
            <a:r>
              <a:rPr lang="en-US" sz="2800" dirty="0">
                <a:latin typeface="Maiandra GD" panose="020E0502030308020204" pitchFamily="34" charset="0"/>
              </a:rPr>
              <a:t> but which it is </a:t>
            </a:r>
            <a:r>
              <a:rPr lang="en-US" sz="2800" b="1" dirty="0">
                <a:latin typeface="Maiandra GD" panose="020E0502030308020204" pitchFamily="34" charset="0"/>
              </a:rPr>
              <a:t>unable to synthesize</a:t>
            </a:r>
            <a:r>
              <a:rPr lang="en-US" sz="2800" dirty="0">
                <a:latin typeface="Maiandra GD" panose="020E0502030308020204" pitchFamily="34" charset="0"/>
              </a:rPr>
              <a:t>.</a:t>
            </a:r>
          </a:p>
          <a:p>
            <a:pPr marL="452755" marR="22225" indent="-457200" algn="just" rtl="0">
              <a:spcBef>
                <a:spcPts val="0"/>
              </a:spcBef>
              <a:spcAft>
                <a:spcPts val="28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These </a:t>
            </a:r>
            <a:r>
              <a:rPr lang="en-US" sz="2800" b="1" dirty="0">
                <a:latin typeface="Maiandra GD" panose="020E0502030308020204" pitchFamily="34" charset="0"/>
              </a:rPr>
              <a:t>low molecular weight compounds </a:t>
            </a:r>
            <a:r>
              <a:rPr lang="en-US" sz="2800" dirty="0">
                <a:latin typeface="Maiandra GD" panose="020E0502030308020204" pitchFamily="34" charset="0"/>
              </a:rPr>
              <a:t>that </a:t>
            </a:r>
            <a:r>
              <a:rPr lang="en-US" sz="2800" b="1" dirty="0">
                <a:latin typeface="Maiandra GD" panose="020E0502030308020204" pitchFamily="34" charset="0"/>
              </a:rPr>
              <a:t>must be provided </a:t>
            </a:r>
            <a:r>
              <a:rPr lang="en-US" sz="2800" dirty="0">
                <a:latin typeface="Maiandra GD" panose="020E0502030308020204" pitchFamily="34" charset="0"/>
              </a:rPr>
              <a:t>to a particular bacterium are called </a:t>
            </a:r>
            <a:r>
              <a:rPr lang="en-US" sz="2800" b="1" dirty="0">
                <a:latin typeface="Maiandra GD" panose="020E0502030308020204" pitchFamily="34" charset="0"/>
              </a:rPr>
              <a:t>(growth factors </a:t>
            </a:r>
            <a:r>
              <a:rPr lang="en-US" sz="2800" dirty="0">
                <a:latin typeface="Maiandra GD" panose="020E0502030308020204" pitchFamily="34" charset="0"/>
              </a:rPr>
              <a:t>or</a:t>
            </a:r>
            <a:r>
              <a:rPr lang="en-US" sz="2800" b="1" dirty="0">
                <a:latin typeface="Maiandra GD" panose="020E0502030308020204" pitchFamily="34" charset="0"/>
              </a:rPr>
              <a:t> bacterial vitamins)</a:t>
            </a:r>
            <a:r>
              <a:rPr lang="en-US" sz="2800" dirty="0">
                <a:latin typeface="Maiandra GD" panose="020E0502030308020204" pitchFamily="34" charset="0"/>
              </a:rPr>
              <a:t>.</a:t>
            </a:r>
          </a:p>
          <a:p>
            <a:pPr marL="452755" marR="22225" indent="-457200" algn="just" rtl="0">
              <a:spcBef>
                <a:spcPts val="0"/>
              </a:spcBef>
              <a:spcAft>
                <a:spcPts val="28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Maiandra GD" panose="020E0502030308020204" pitchFamily="34" charset="0"/>
              </a:rPr>
              <a:t>Growth factors </a:t>
            </a:r>
            <a:r>
              <a:rPr lang="en-US" sz="2800" dirty="0">
                <a:latin typeface="Maiandra GD" panose="020E0502030308020204" pitchFamily="34" charset="0"/>
              </a:rPr>
              <a:t>are called (</a:t>
            </a:r>
            <a:r>
              <a:rPr lang="en-US" sz="2800" b="1" dirty="0">
                <a:latin typeface="Maiandra GD" panose="020E0502030308020204" pitchFamily="34" charset="0"/>
              </a:rPr>
              <a:t>essential), when growth does not occur in their absence, </a:t>
            </a:r>
            <a:r>
              <a:rPr lang="en-US" sz="2800" dirty="0">
                <a:latin typeface="Maiandra GD" panose="020E0502030308020204" pitchFamily="34" charset="0"/>
              </a:rPr>
              <a:t>or</a:t>
            </a:r>
            <a:r>
              <a:rPr lang="en-US" sz="2800" b="1" dirty="0">
                <a:latin typeface="Maiandra GD" panose="020E0502030308020204" pitchFamily="34" charset="0"/>
              </a:rPr>
              <a:t> (accessory).</a:t>
            </a:r>
          </a:p>
          <a:p>
            <a:pPr marL="463550" marR="3810" indent="-457200" algn="just" rtl="0">
              <a:spcBef>
                <a:spcPts val="0"/>
              </a:spcBef>
              <a:spcAft>
                <a:spcPts val="8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In many cases, </a:t>
            </a:r>
            <a:r>
              <a:rPr lang="en-US" sz="2800" b="1" dirty="0">
                <a:latin typeface="Maiandra GD" panose="020E0502030308020204" pitchFamily="34" charset="0"/>
              </a:rPr>
              <a:t>bacterial vitamins </a:t>
            </a:r>
            <a:r>
              <a:rPr lang="en-US" sz="2800" dirty="0">
                <a:latin typeface="Maiandra GD" panose="020E0502030308020204" pitchFamily="34" charset="0"/>
              </a:rPr>
              <a:t>are </a:t>
            </a:r>
            <a:r>
              <a:rPr lang="en-US" sz="2800" b="1" dirty="0">
                <a:latin typeface="Maiandra GD" panose="020E0502030308020204" pitchFamily="34" charset="0"/>
              </a:rPr>
              <a:t>identical with the vitamins necessary for mammalian nutrition</a:t>
            </a:r>
            <a:r>
              <a:rPr lang="en-US" sz="2800" dirty="0">
                <a:latin typeface="Maiandra GD" panose="020E0502030308020204" pitchFamily="34" charset="0"/>
              </a:rPr>
              <a:t>, particularly those belonging to the </a:t>
            </a:r>
            <a:r>
              <a:rPr lang="en-US" sz="2800" b="1" dirty="0">
                <a:latin typeface="Maiandra GD" panose="020E0502030308020204" pitchFamily="34" charset="0"/>
              </a:rPr>
              <a:t>thiamine</a:t>
            </a:r>
            <a:r>
              <a:rPr lang="en-US" sz="2800" dirty="0">
                <a:latin typeface="Maiandra GD" panose="020E0502030308020204" pitchFamily="34" charset="0"/>
              </a:rPr>
              <a:t>, </a:t>
            </a:r>
            <a:r>
              <a:rPr lang="en-US" sz="2800" b="1" dirty="0">
                <a:latin typeface="Maiandra GD" panose="020E0502030308020204" pitchFamily="34" charset="0"/>
              </a:rPr>
              <a:t>riboflavin</a:t>
            </a:r>
            <a:r>
              <a:rPr lang="en-US" sz="2800" dirty="0">
                <a:latin typeface="Maiandra GD" panose="020E0502030308020204" pitchFamily="34" charset="0"/>
              </a:rPr>
              <a:t>, </a:t>
            </a:r>
            <a:r>
              <a:rPr lang="en-US" sz="2800" b="1" dirty="0">
                <a:latin typeface="Maiandra GD" panose="020E0502030308020204" pitchFamily="34" charset="0"/>
              </a:rPr>
              <a:t>nicotinic acid, pyridoxine, folic acid </a:t>
            </a:r>
            <a:r>
              <a:rPr lang="en-US" sz="2800" dirty="0">
                <a:latin typeface="Maiandra GD" panose="020E0502030308020204" pitchFamily="34" charset="0"/>
              </a:rPr>
              <a:t>and </a:t>
            </a:r>
            <a:r>
              <a:rPr lang="en-US" sz="2800" b="1" dirty="0">
                <a:latin typeface="Maiandra GD" panose="020E0502030308020204" pitchFamily="34" charset="0"/>
              </a:rPr>
              <a:t>vitamin B12.</a:t>
            </a:r>
          </a:p>
          <a:p>
            <a:pPr marL="12700" marR="3810" indent="-6350" algn="l" rtl="0">
              <a:spcBef>
                <a:spcPts val="0"/>
              </a:spcBef>
              <a:spcAft>
                <a:spcPts val="85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998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7B7E3B-D068-4C0A-93C3-41386D13D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358A-B123-475C-A0AC-331FB40B2FC9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3E58C8-8198-4096-AC38-8BA8EC4B3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C3008D-17BD-4B7A-B242-676E0F64DA70}"/>
              </a:ext>
            </a:extLst>
          </p:cNvPr>
          <p:cNvSpPr txBox="1"/>
          <p:nvPr/>
        </p:nvSpPr>
        <p:spPr>
          <a:xfrm>
            <a:off x="609600" y="420333"/>
            <a:ext cx="11064240" cy="3495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3810" indent="-6350" algn="l" rtl="0">
              <a:spcBef>
                <a:spcPts val="0"/>
              </a:spcBef>
              <a:spcAft>
                <a:spcPts val="85"/>
              </a:spcAft>
            </a:pPr>
            <a:r>
              <a:rPr 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D. Energy Sources:</a:t>
            </a:r>
          </a:p>
          <a:p>
            <a:pPr marL="452755" marR="22225" indent="-457200" algn="just" rtl="0">
              <a:spcBef>
                <a:spcPts val="0"/>
              </a:spcBef>
              <a:spcAft>
                <a:spcPts val="16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Organisms derive </a:t>
            </a:r>
            <a:r>
              <a:rPr lang="en-US" sz="2800" b="1" dirty="0">
                <a:latin typeface="Maiandra GD" panose="020E0502030308020204" pitchFamily="34" charset="0"/>
              </a:rPr>
              <a:t>energy</a:t>
            </a:r>
            <a:r>
              <a:rPr lang="en-US" sz="2800" dirty="0">
                <a:latin typeface="Maiandra GD" panose="020E0502030308020204" pitchFamily="34" charset="0"/>
              </a:rPr>
              <a:t> either from </a:t>
            </a:r>
            <a:r>
              <a:rPr lang="en-US" sz="2800" b="1" dirty="0">
                <a:latin typeface="Maiandra GD" panose="020E0502030308020204" pitchFamily="34" charset="0"/>
              </a:rPr>
              <a:t>sunlight</a:t>
            </a:r>
            <a:r>
              <a:rPr lang="en-US" sz="2800" dirty="0">
                <a:latin typeface="Maiandra GD" panose="020E0502030308020204" pitchFamily="34" charset="0"/>
              </a:rPr>
              <a:t> or </a:t>
            </a:r>
            <a:r>
              <a:rPr lang="en-US" sz="2800" b="1" dirty="0">
                <a:latin typeface="Maiandra GD" panose="020E0502030308020204" pitchFamily="34" charset="0"/>
              </a:rPr>
              <a:t>metabolizing chemical compounds:</a:t>
            </a:r>
          </a:p>
          <a:p>
            <a:pPr marL="567055" marR="22225" indent="-571500" algn="just" rtl="0">
              <a:spcBef>
                <a:spcPts val="0"/>
              </a:spcBef>
              <a:spcAft>
                <a:spcPts val="185"/>
              </a:spcAft>
              <a:buFont typeface="+mj-lt"/>
              <a:buAutoNum type="romanUcPeriod"/>
            </a:pPr>
            <a:r>
              <a:rPr lang="en-US" sz="2800" b="1" dirty="0">
                <a:latin typeface="Maiandra GD" panose="020E0502030308020204" pitchFamily="34" charset="0"/>
              </a:rPr>
              <a:t>Phototrophs: </a:t>
            </a:r>
            <a:r>
              <a:rPr lang="en-US" sz="2800" dirty="0">
                <a:latin typeface="Maiandra GD" panose="020E0502030308020204" pitchFamily="34" charset="0"/>
              </a:rPr>
              <a:t>Organisms that </a:t>
            </a:r>
            <a:r>
              <a:rPr lang="en-US" sz="2800" b="1" dirty="0">
                <a:latin typeface="Maiandra GD" panose="020E0502030308020204" pitchFamily="34" charset="0"/>
              </a:rPr>
              <a:t>gain energy from light </a:t>
            </a:r>
            <a:r>
              <a:rPr lang="en-US" sz="2800" dirty="0">
                <a:latin typeface="Maiandra GD" panose="020E0502030308020204" pitchFamily="34" charset="0"/>
              </a:rPr>
              <a:t>are called </a:t>
            </a:r>
            <a:r>
              <a:rPr lang="en-US" sz="2800" b="1" dirty="0">
                <a:latin typeface="Maiandra GD" panose="020E0502030308020204" pitchFamily="34" charset="0"/>
              </a:rPr>
              <a:t>phototrophs </a:t>
            </a:r>
            <a:r>
              <a:rPr lang="en-US" sz="2800" dirty="0">
                <a:latin typeface="Maiandra GD" panose="020E0502030308020204" pitchFamily="34" charset="0"/>
              </a:rPr>
              <a:t>(photo means “</a:t>
            </a:r>
            <a:r>
              <a:rPr lang="en-US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light</a:t>
            </a:r>
            <a:r>
              <a:rPr lang="en-US" sz="2800" dirty="0">
                <a:latin typeface="Maiandra GD" panose="020E0502030308020204" pitchFamily="34" charset="0"/>
              </a:rPr>
              <a:t>”).</a:t>
            </a:r>
          </a:p>
          <a:p>
            <a:pPr marL="567055" marR="22225" indent="-571500" algn="just" rtl="0">
              <a:spcBef>
                <a:spcPts val="0"/>
              </a:spcBef>
              <a:spcAft>
                <a:spcPts val="630"/>
              </a:spcAft>
              <a:buFont typeface="+mj-lt"/>
              <a:buAutoNum type="romanUcPeriod"/>
            </a:pPr>
            <a:r>
              <a:rPr lang="en-US" sz="2800" b="1" dirty="0">
                <a:latin typeface="Maiandra GD" panose="020E0502030308020204" pitchFamily="34" charset="0"/>
              </a:rPr>
              <a:t>Chemotrophs: </a:t>
            </a:r>
            <a:r>
              <a:rPr lang="en-US" sz="2800" dirty="0">
                <a:latin typeface="Maiandra GD" panose="020E0502030308020204" pitchFamily="34" charset="0"/>
              </a:rPr>
              <a:t>Organisms that </a:t>
            </a:r>
            <a:r>
              <a:rPr lang="en-US" sz="2800" b="1" dirty="0">
                <a:latin typeface="Maiandra GD" panose="020E0502030308020204" pitchFamily="34" charset="0"/>
              </a:rPr>
              <a:t>obtain energy by metabolizing chemical compounds</a:t>
            </a:r>
            <a:r>
              <a:rPr lang="en-US" sz="2800" dirty="0">
                <a:latin typeface="Maiandra GD" panose="020E0502030308020204" pitchFamily="34" charset="0"/>
              </a:rPr>
              <a:t> are called </a:t>
            </a:r>
            <a:r>
              <a:rPr lang="en-US" sz="2800" b="1" dirty="0">
                <a:latin typeface="Maiandra GD" panose="020E0502030308020204" pitchFamily="34" charset="0"/>
              </a:rPr>
              <a:t>chemotrophs</a:t>
            </a:r>
            <a:r>
              <a:rPr lang="en-US" sz="2800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2755" marR="22225" indent="-457200" algn="just" rtl="0">
              <a:spcBef>
                <a:spcPts val="0"/>
              </a:spcBef>
              <a:spcAft>
                <a:spcPts val="280"/>
              </a:spcAft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rgbClr val="181717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228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DA87DD-F498-48D1-B30C-77E9494B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E66CF-B14C-4A47-BB77-3D42D3329A6C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08C3DC-1F7C-4F7A-AFFD-9B044C690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2CB12B-313F-452B-ABF7-705C1D77399A}"/>
              </a:ext>
            </a:extLst>
          </p:cNvPr>
          <p:cNvSpPr txBox="1"/>
          <p:nvPr/>
        </p:nvSpPr>
        <p:spPr>
          <a:xfrm>
            <a:off x="518160" y="472626"/>
            <a:ext cx="11262360" cy="3380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6350" algn="l" rtl="0">
              <a:spcAft>
                <a:spcPts val="95"/>
              </a:spcAft>
            </a:pPr>
            <a:r>
              <a:rPr lang="en-US" sz="3200" b="1" dirty="0">
                <a:solidFill>
                  <a:schemeClr val="accent1"/>
                </a:solidFill>
                <a:latin typeface="Maiandra GD" panose="020E0502030308020204" pitchFamily="34" charset="0"/>
              </a:rPr>
              <a:t>2. Physical factors influencing microbial growth</a:t>
            </a:r>
          </a:p>
          <a:p>
            <a:pPr marL="205740" marR="29210" algn="just" rtl="0">
              <a:spcBef>
                <a:spcPts val="0"/>
              </a:spcBef>
              <a:spcAft>
                <a:spcPts val="20"/>
              </a:spcAft>
            </a:pPr>
            <a:endParaRPr lang="en-US" sz="1200" dirty="0">
              <a:latin typeface="Maiandra GD" panose="020E0502030308020204" pitchFamily="34" charset="0"/>
            </a:endParaRPr>
          </a:p>
          <a:p>
            <a:pPr marL="463550" marR="3810" indent="-457200" algn="justLow" rtl="0">
              <a:spcBef>
                <a:spcPts val="0"/>
              </a:spcBef>
              <a:spcAft>
                <a:spcPts val="85"/>
              </a:spcAft>
              <a:buAutoNum type="arabicPeriod"/>
            </a:pPr>
            <a:r>
              <a:rPr lang="en-US" sz="2800" b="1" dirty="0">
                <a:latin typeface="Maiandra GD" panose="020E0502030308020204" pitchFamily="34" charset="0"/>
              </a:rPr>
              <a:t>Temperature: </a:t>
            </a:r>
          </a:p>
          <a:p>
            <a:pPr marL="463550" marR="3810" indent="-457200" algn="justLow" rtl="0">
              <a:spcBef>
                <a:spcPts val="0"/>
              </a:spcBef>
              <a:spcAft>
                <a:spcPts val="8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Each bacterial species has an </a:t>
            </a:r>
            <a:r>
              <a:rPr lang="en-US" sz="2800" b="1" dirty="0">
                <a:latin typeface="Maiandra GD" panose="020E0502030308020204" pitchFamily="34" charset="0"/>
              </a:rPr>
              <a:t>optimal temperature for growth </a:t>
            </a:r>
            <a:r>
              <a:rPr lang="en-US" sz="2800" dirty="0">
                <a:latin typeface="Maiandra GD" panose="020E0502030308020204" pitchFamily="34" charset="0"/>
              </a:rPr>
              <a:t>and a </a:t>
            </a:r>
            <a:r>
              <a:rPr lang="en-US" sz="2800" b="1" dirty="0">
                <a:latin typeface="Maiandra GD" panose="020E0502030308020204" pitchFamily="34" charset="0"/>
              </a:rPr>
              <a:t>temperature range above and below which growth is blocked</a:t>
            </a:r>
            <a:r>
              <a:rPr lang="en-US" sz="2800" dirty="0">
                <a:latin typeface="Maiandra GD" panose="020E0502030308020204" pitchFamily="34" charset="0"/>
              </a:rPr>
              <a:t>. The temperature at which growth occur best is known as the </a:t>
            </a:r>
            <a:r>
              <a:rPr lang="en-US" sz="2800" b="1" dirty="0">
                <a:latin typeface="Maiandra GD" panose="020E0502030308020204" pitchFamily="34" charset="0"/>
              </a:rPr>
              <a:t>(optimum temperature). </a:t>
            </a:r>
            <a:r>
              <a:rPr lang="en-US" sz="2800" dirty="0">
                <a:latin typeface="Maiandra GD" panose="020E0502030308020204" pitchFamily="34" charset="0"/>
              </a:rPr>
              <a:t>Thus, </a:t>
            </a:r>
            <a:r>
              <a:rPr lang="en-US" sz="2800" b="1" dirty="0">
                <a:latin typeface="Maiandra GD" panose="020E0502030308020204" pitchFamily="34" charset="0"/>
              </a:rPr>
              <a:t>bacteria pathogenic for humans </a:t>
            </a:r>
            <a:r>
              <a:rPr lang="en-US" sz="2800" dirty="0">
                <a:latin typeface="Maiandra GD" panose="020E0502030308020204" pitchFamily="34" charset="0"/>
              </a:rPr>
              <a:t>usually grow at  </a:t>
            </a:r>
            <a:r>
              <a:rPr lang="en-US" sz="2800" b="1" dirty="0">
                <a:latin typeface="Maiandra GD" panose="020E0502030308020204" pitchFamily="34" charset="0"/>
              </a:rPr>
              <a:t>37ºC</a:t>
            </a:r>
            <a:r>
              <a:rPr lang="en-US" sz="2800" dirty="0">
                <a:latin typeface="Maiandra GD" panose="020E0502030308020204" pitchFamily="34" charset="0"/>
              </a:rPr>
              <a:t> </a:t>
            </a:r>
            <a:r>
              <a:rPr lang="en-US" sz="2800" b="1" dirty="0">
                <a:latin typeface="Maiandra GD" panose="020E0502030308020204" pitchFamily="34" charset="0"/>
              </a:rPr>
              <a:t>(our body temperature).</a:t>
            </a:r>
          </a:p>
        </p:txBody>
      </p:sp>
    </p:spTree>
    <p:extLst>
      <p:ext uri="{BB962C8B-B14F-4D97-AF65-F5344CB8AC3E}">
        <p14:creationId xmlns:p14="http://schemas.microsoft.com/office/powerpoint/2010/main" val="3564507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1D00B2-CB5C-4C61-9C21-FEA3BB1AE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92B00-980B-4889-92AB-206B1D24E10D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CF0C2E-05B9-4E0D-86A7-E2FCC45F0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2C2A58-F98D-4D8F-930F-EE9B9C4FE3F6}"/>
              </a:ext>
            </a:extLst>
          </p:cNvPr>
          <p:cNvSpPr txBox="1"/>
          <p:nvPr/>
        </p:nvSpPr>
        <p:spPr>
          <a:xfrm>
            <a:off x="0" y="113766"/>
            <a:ext cx="12192000" cy="5439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2225" algn="just" fontAlgn="base">
              <a:spcAft>
                <a:spcPts val="25"/>
              </a:spcAft>
              <a:buClr>
                <a:srgbClr val="181717"/>
              </a:buClr>
              <a:buSzPts val="1000"/>
            </a:pPr>
            <a:r>
              <a:rPr lang="en-US" sz="2900" b="1" dirty="0">
                <a:solidFill>
                  <a:srgbClr val="FF0000"/>
                </a:solidFill>
                <a:latin typeface="Maiandra GD" panose="020E0502030308020204" pitchFamily="34" charset="0"/>
              </a:rPr>
              <a:t>Bacteria are divided into three groups on the basis of temperature ranges:</a:t>
            </a:r>
            <a:endParaRPr lang="en-US" sz="2900" b="1" dirty="0">
              <a:latin typeface="Maiandra GD" panose="020E0502030308020204" pitchFamily="34" charset="0"/>
            </a:endParaRPr>
          </a:p>
          <a:p>
            <a:pPr marR="22225" lvl="0" algn="just" rtl="0" fontAlgn="base">
              <a:spcBef>
                <a:spcPts val="0"/>
              </a:spcBef>
              <a:spcAft>
                <a:spcPts val="25"/>
              </a:spcAft>
              <a:buClr>
                <a:srgbClr val="181717"/>
              </a:buClr>
              <a:buSzPts val="1000"/>
            </a:pPr>
            <a:r>
              <a:rPr lang="en-US" sz="2800" b="1" dirty="0">
                <a:latin typeface="Maiandra GD" panose="020E0502030308020204" pitchFamily="34" charset="0"/>
              </a:rPr>
              <a:t>a. Mesophilic: </a:t>
            </a:r>
          </a:p>
          <a:p>
            <a:pPr marL="457200" marR="22225" lvl="0" indent="-457200" algn="just" rtl="0" fontAlgn="base">
              <a:spcBef>
                <a:spcPts val="0"/>
              </a:spcBef>
              <a:spcAft>
                <a:spcPts val="25"/>
              </a:spcAft>
              <a:buClr>
                <a:srgbClr val="181717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Bacteria which grow between </a:t>
            </a:r>
            <a:r>
              <a:rPr lang="en-US" sz="2800" b="1" dirty="0">
                <a:latin typeface="Maiandra GD" panose="020E0502030308020204" pitchFamily="34" charset="0"/>
              </a:rPr>
              <a:t>10ºC - 45ºC</a:t>
            </a:r>
            <a:r>
              <a:rPr lang="en-US" sz="2800" dirty="0">
                <a:latin typeface="Maiandra GD" panose="020E0502030308020204" pitchFamily="34" charset="0"/>
              </a:rPr>
              <a:t>, with </a:t>
            </a:r>
            <a:r>
              <a:rPr lang="en-US" sz="2800" b="1" dirty="0">
                <a:latin typeface="Maiandra GD" panose="020E0502030308020204" pitchFamily="34" charset="0"/>
              </a:rPr>
              <a:t>optimal growth </a:t>
            </a:r>
            <a:r>
              <a:rPr lang="en-US" sz="2800" dirty="0">
                <a:latin typeface="Maiandra GD" panose="020E0502030308020204" pitchFamily="34" charset="0"/>
              </a:rPr>
              <a:t>between </a:t>
            </a:r>
            <a:r>
              <a:rPr lang="en-US" sz="2800" b="1" dirty="0">
                <a:latin typeface="Maiandra GD" panose="020E0502030308020204" pitchFamily="34" charset="0"/>
              </a:rPr>
              <a:t>20ºC-40ºC</a:t>
            </a:r>
            <a:r>
              <a:rPr lang="en-US" sz="2800" dirty="0">
                <a:latin typeface="Maiandra GD" panose="020E0502030308020204" pitchFamily="34" charset="0"/>
              </a:rPr>
              <a:t>. </a:t>
            </a:r>
            <a:r>
              <a:rPr lang="en-US" sz="2800" b="1" u="sng" dirty="0">
                <a:solidFill>
                  <a:srgbClr val="FF0000"/>
                </a:solidFill>
                <a:latin typeface="Maiandra GD" panose="020E0502030308020204" pitchFamily="34" charset="0"/>
              </a:rPr>
              <a:t>Examples</a:t>
            </a:r>
            <a:r>
              <a:rPr 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: </a:t>
            </a:r>
            <a:r>
              <a:rPr lang="en-US" sz="2800" b="1" dirty="0">
                <a:latin typeface="Maiandra GD" panose="020E0502030308020204" pitchFamily="34" charset="0"/>
              </a:rPr>
              <a:t>All parasites of warm blooded animals are mesophilic </a:t>
            </a:r>
            <a:r>
              <a:rPr lang="en-US" sz="2800" dirty="0">
                <a:latin typeface="Maiandra GD" panose="020E0502030308020204" pitchFamily="34" charset="0"/>
              </a:rPr>
              <a:t>and </a:t>
            </a:r>
            <a:r>
              <a:rPr lang="en-US" sz="2800" b="1" dirty="0">
                <a:latin typeface="Maiandra GD" panose="020E0502030308020204" pitchFamily="34" charset="0"/>
              </a:rPr>
              <a:t>the largest group of bacteria </a:t>
            </a:r>
            <a:r>
              <a:rPr lang="en-US" sz="2800" dirty="0">
                <a:latin typeface="Maiandra GD" panose="020E0502030308020204" pitchFamily="34" charset="0"/>
              </a:rPr>
              <a:t>including</a:t>
            </a:r>
            <a:r>
              <a:rPr lang="en-US" sz="2800" b="1" dirty="0">
                <a:latin typeface="Maiandra GD" panose="020E0502030308020204" pitchFamily="34" charset="0"/>
              </a:rPr>
              <a:t> all of the pathogenic forms.</a:t>
            </a:r>
          </a:p>
          <a:p>
            <a:pPr marL="457200" marR="22225" lvl="0" indent="-457200" algn="just" rtl="0" fontAlgn="base">
              <a:spcBef>
                <a:spcPts val="0"/>
              </a:spcBef>
              <a:spcAft>
                <a:spcPts val="25"/>
              </a:spcAft>
              <a:buClr>
                <a:srgbClr val="181717"/>
              </a:buClr>
              <a:buSzPts val="1000"/>
              <a:buFont typeface="Arial" panose="020B0604020202020204" pitchFamily="34" charset="0"/>
              <a:buChar char="•"/>
            </a:pPr>
            <a:endParaRPr lang="en-US" sz="1050" dirty="0">
              <a:latin typeface="Maiandra GD" panose="020E0502030308020204" pitchFamily="34" charset="0"/>
            </a:endParaRPr>
          </a:p>
          <a:p>
            <a:pPr marR="22225" lvl="0" algn="just" rtl="0" fontAlgn="base">
              <a:spcBef>
                <a:spcPts val="0"/>
              </a:spcBef>
              <a:spcAft>
                <a:spcPts val="25"/>
              </a:spcAft>
              <a:buClr>
                <a:srgbClr val="181717"/>
              </a:buClr>
              <a:buSzPts val="1000"/>
            </a:pPr>
            <a:r>
              <a:rPr lang="en-US" sz="2800" b="1" dirty="0">
                <a:latin typeface="Maiandra GD" panose="020E0502030308020204" pitchFamily="34" charset="0"/>
              </a:rPr>
              <a:t>b. Psychrophilic: </a:t>
            </a:r>
            <a:r>
              <a:rPr lang="en-US" sz="2800" dirty="0">
                <a:latin typeface="Maiandra GD" panose="020E0502030308020204" pitchFamily="34" charset="0"/>
              </a:rPr>
              <a:t>(</a:t>
            </a:r>
            <a:r>
              <a:rPr lang="en-US" sz="2800" b="1" dirty="0">
                <a:latin typeface="Maiandra GD" panose="020E0502030308020204" pitchFamily="34" charset="0"/>
              </a:rPr>
              <a:t>cold-loving</a:t>
            </a:r>
            <a:r>
              <a:rPr lang="en-US" sz="2800" dirty="0">
                <a:latin typeface="Maiandra GD" panose="020E0502030308020204" pitchFamily="34" charset="0"/>
              </a:rPr>
              <a:t>)</a:t>
            </a:r>
          </a:p>
          <a:p>
            <a:pPr marL="457200" marR="22225" lvl="0" indent="-457200" algn="just" rtl="0" fontAlgn="base">
              <a:spcBef>
                <a:spcPts val="0"/>
              </a:spcBef>
              <a:spcAft>
                <a:spcPts val="25"/>
              </a:spcAft>
              <a:buClr>
                <a:srgbClr val="181717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 Are organisms that grow between </a:t>
            </a:r>
            <a:r>
              <a:rPr lang="en-US" sz="2800" b="1" dirty="0">
                <a:latin typeface="Maiandra GD" panose="020E0502030308020204" pitchFamily="34" charset="0"/>
              </a:rPr>
              <a:t>-5 - 30ºC</a:t>
            </a:r>
            <a:r>
              <a:rPr lang="en-US" sz="2800" dirty="0">
                <a:latin typeface="Maiandra GD" panose="020E0502030308020204" pitchFamily="34" charset="0"/>
              </a:rPr>
              <a:t>, optimum at </a:t>
            </a:r>
            <a:r>
              <a:rPr lang="en-US" sz="2800" b="1" dirty="0">
                <a:latin typeface="Maiandra GD" panose="020E0502030308020204" pitchFamily="34" charset="0"/>
              </a:rPr>
              <a:t>10 - 20ºC</a:t>
            </a:r>
            <a:r>
              <a:rPr lang="en-US" sz="2800" dirty="0">
                <a:latin typeface="Maiandra GD" panose="020E0502030308020204" pitchFamily="34" charset="0"/>
              </a:rPr>
              <a:t>. </a:t>
            </a:r>
            <a:r>
              <a:rPr lang="en-US" sz="2800" b="1" u="sng" dirty="0">
                <a:solidFill>
                  <a:srgbClr val="FF0000"/>
                </a:solidFill>
                <a:latin typeface="Maiandra GD" panose="020E0502030308020204" pitchFamily="34" charset="0"/>
              </a:rPr>
              <a:t>Examples:</a:t>
            </a:r>
            <a:r>
              <a:rPr lang="en-US" sz="2800" dirty="0">
                <a:solidFill>
                  <a:srgbClr val="FF0000"/>
                </a:solidFill>
                <a:latin typeface="Maiandra GD" panose="020E0502030308020204" pitchFamily="34" charset="0"/>
              </a:rPr>
              <a:t> </a:t>
            </a:r>
            <a:r>
              <a:rPr lang="en-US" sz="2800" dirty="0">
                <a:latin typeface="Maiandra GD" panose="020E0502030308020204" pitchFamily="34" charset="0"/>
              </a:rPr>
              <a:t>They are </a:t>
            </a:r>
            <a:r>
              <a:rPr lang="en-US" sz="2800" b="1" dirty="0">
                <a:latin typeface="Maiandra GD" panose="020E0502030308020204" pitchFamily="34" charset="0"/>
              </a:rPr>
              <a:t>soil</a:t>
            </a:r>
            <a:r>
              <a:rPr lang="en-US" sz="2800" dirty="0">
                <a:latin typeface="Maiandra GD" panose="020E0502030308020204" pitchFamily="34" charset="0"/>
              </a:rPr>
              <a:t> and </a:t>
            </a:r>
            <a:r>
              <a:rPr lang="en-US" sz="2800" b="1" dirty="0">
                <a:latin typeface="Maiandra GD" panose="020E0502030308020204" pitchFamily="34" charset="0"/>
              </a:rPr>
              <a:t>water saprophytes </a:t>
            </a:r>
            <a:r>
              <a:rPr lang="en-US" sz="2800" dirty="0">
                <a:latin typeface="Maiandra GD" panose="020E0502030308020204" pitchFamily="34" charset="0"/>
              </a:rPr>
              <a:t>and though </a:t>
            </a:r>
            <a:r>
              <a:rPr lang="en-US" sz="2800" b="1" dirty="0">
                <a:latin typeface="Maiandra GD" panose="020E0502030308020204" pitchFamily="34" charset="0"/>
              </a:rPr>
              <a:t>not of direct medical importance,</a:t>
            </a:r>
            <a:r>
              <a:rPr lang="en-US" sz="2800" dirty="0">
                <a:latin typeface="Maiandra GD" panose="020E0502030308020204" pitchFamily="34" charset="0"/>
              </a:rPr>
              <a:t> may cause spoilage of refrigerated food. These organisms may be capable of </a:t>
            </a:r>
            <a:r>
              <a:rPr lang="en-US" sz="2800" b="1" dirty="0">
                <a:latin typeface="Maiandra GD" panose="020E0502030308020204" pitchFamily="34" charset="0"/>
              </a:rPr>
              <a:t>growth in food </a:t>
            </a:r>
            <a:r>
              <a:rPr lang="en-US" sz="2800" dirty="0">
                <a:latin typeface="Maiandra GD" panose="020E0502030308020204" pitchFamily="34" charset="0"/>
              </a:rPr>
              <a:t>and</a:t>
            </a:r>
            <a:r>
              <a:rPr lang="en-US" sz="2800" b="1" dirty="0">
                <a:latin typeface="Maiandra GD" panose="020E0502030308020204" pitchFamily="34" charset="0"/>
              </a:rPr>
              <a:t> pharmaceuticals stored at normal refrigeration temperatures </a:t>
            </a:r>
            <a:r>
              <a:rPr lang="en-US" sz="2800" dirty="0">
                <a:latin typeface="Maiandra GD" panose="020E0502030308020204" pitchFamily="34" charset="0"/>
              </a:rPr>
              <a:t>(</a:t>
            </a:r>
            <a:r>
              <a:rPr lang="en-US" sz="2800" b="1" dirty="0">
                <a:latin typeface="Maiandra GD" panose="020E0502030308020204" pitchFamily="34" charset="0"/>
              </a:rPr>
              <a:t>0-8ºC</a:t>
            </a:r>
            <a:r>
              <a:rPr lang="en-US" sz="2800" dirty="0">
                <a:latin typeface="Maiandra GD" panose="020E0502030308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101838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5D8EE8-3EE6-4377-AFF6-535A6F768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AF58-8797-481A-8538-D96E9C685E02}" type="datetime1">
              <a:rPr lang="en-US" smtClean="0"/>
              <a:t>2022-12-03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08C3DC-1F7C-4F7A-AFFD-9B044C690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C1D156-E073-4273-A04D-CDBC5A0052B7}"/>
              </a:ext>
            </a:extLst>
          </p:cNvPr>
          <p:cNvSpPr txBox="1"/>
          <p:nvPr/>
        </p:nvSpPr>
        <p:spPr>
          <a:xfrm>
            <a:off x="243840" y="45346"/>
            <a:ext cx="1176528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905" marR="22225" indent="-6350" algn="just" rtl="0">
              <a:spcBef>
                <a:spcPts val="0"/>
              </a:spcBef>
              <a:spcAft>
                <a:spcPts val="25"/>
              </a:spcAft>
            </a:pPr>
            <a:r>
              <a:rPr lang="en-US" sz="3200" b="1" dirty="0">
                <a:latin typeface="Maiandra GD" panose="020E0502030308020204" pitchFamily="34" charset="0"/>
              </a:rPr>
              <a:t>c. </a:t>
            </a:r>
            <a:r>
              <a:rPr lang="en-US" sz="2800" b="1" dirty="0">
                <a:latin typeface="Maiandra GD" panose="020E0502030308020204" pitchFamily="34" charset="0"/>
              </a:rPr>
              <a:t>Thermophilic </a:t>
            </a:r>
            <a:r>
              <a:rPr lang="en-US" sz="2800" dirty="0">
                <a:latin typeface="Maiandra GD" panose="020E0502030308020204" pitchFamily="34" charset="0"/>
              </a:rPr>
              <a:t>(</a:t>
            </a:r>
            <a:r>
              <a:rPr lang="en-US" sz="2800" b="1" dirty="0">
                <a:latin typeface="Maiandra GD" panose="020E0502030308020204" pitchFamily="34" charset="0"/>
              </a:rPr>
              <a:t>heat-loving</a:t>
            </a:r>
            <a:r>
              <a:rPr lang="en-US" sz="2800" dirty="0">
                <a:latin typeface="Maiandra GD" panose="020E0502030308020204" pitchFamily="34" charset="0"/>
              </a:rPr>
              <a:t>)</a:t>
            </a:r>
          </a:p>
          <a:p>
            <a:pPr marL="452755" marR="22225" indent="-457200" algn="just" rtl="0">
              <a:spcBef>
                <a:spcPts val="0"/>
              </a:spcBef>
              <a:spcAft>
                <a:spcPts val="25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Maiandra GD" panose="020E0502030308020204" pitchFamily="34" charset="0"/>
              </a:rPr>
              <a:t>Have growth range </a:t>
            </a:r>
            <a:r>
              <a:rPr lang="en-US" sz="2800" b="1" dirty="0">
                <a:latin typeface="Maiandra GD" panose="020E0502030308020204" pitchFamily="34" charset="0"/>
              </a:rPr>
              <a:t>25 - 80ºC</a:t>
            </a:r>
            <a:r>
              <a:rPr lang="en-US" sz="2800" dirty="0">
                <a:latin typeface="Maiandra GD" panose="020E0502030308020204" pitchFamily="34" charset="0"/>
              </a:rPr>
              <a:t>, optimum at </a:t>
            </a:r>
            <a:r>
              <a:rPr lang="en-US" sz="2800" b="1" dirty="0">
                <a:latin typeface="Maiandra GD" panose="020E0502030308020204" pitchFamily="34" charset="0"/>
              </a:rPr>
              <a:t>50 - 60ºC</a:t>
            </a:r>
            <a:r>
              <a:rPr lang="en-US" sz="2800" dirty="0">
                <a:latin typeface="Maiandra GD" panose="020E0502030308020204" pitchFamily="34" charset="0"/>
              </a:rPr>
              <a:t>. They may cause </a:t>
            </a:r>
            <a:r>
              <a:rPr lang="en-US" sz="2800" b="1" dirty="0">
                <a:latin typeface="Maiandra GD" panose="020E0502030308020204" pitchFamily="34" charset="0"/>
              </a:rPr>
              <a:t>spoilage of under processed canned food </a:t>
            </a:r>
            <a:r>
              <a:rPr lang="en-US" sz="2800" dirty="0">
                <a:latin typeface="Maiandra GD" panose="020E0502030308020204" pitchFamily="34" charset="0"/>
              </a:rPr>
              <a:t>and can be a </a:t>
            </a:r>
            <a:r>
              <a:rPr lang="en-US" sz="2800" b="1" dirty="0">
                <a:latin typeface="Maiandra GD" panose="020E0502030308020204" pitchFamily="34" charset="0"/>
              </a:rPr>
              <a:t>source of </a:t>
            </a:r>
            <a:r>
              <a:rPr lang="en-US" sz="2800" dirty="0">
                <a:latin typeface="Maiandra GD" panose="020E0502030308020204" pitchFamily="34" charset="0"/>
              </a:rPr>
              <a:t>proteins with remarkable thermotolerant properties such as </a:t>
            </a:r>
            <a:r>
              <a:rPr lang="en-US" sz="3200" b="1" dirty="0" err="1">
                <a:solidFill>
                  <a:srgbClr val="FF0000"/>
                </a:solidFill>
                <a:latin typeface="Maiandra GD" panose="020E0502030308020204" pitchFamily="34" charset="0"/>
              </a:rPr>
              <a:t>taq</a:t>
            </a:r>
            <a:r>
              <a:rPr lang="en-US" sz="3200" b="1" dirty="0">
                <a:solidFill>
                  <a:srgbClr val="FF0000"/>
                </a:solidFill>
                <a:latin typeface="Maiandra GD" panose="020E0502030308020204" pitchFamily="34" charset="0"/>
              </a:rPr>
              <a:t> polymerase</a:t>
            </a:r>
            <a:r>
              <a:rPr lang="en-US" sz="2800" dirty="0">
                <a:latin typeface="Maiandra GD" panose="020E0502030308020204" pitchFamily="34" charset="0"/>
              </a:rPr>
              <a:t> (the </a:t>
            </a:r>
            <a:r>
              <a:rPr lang="en-US" sz="2800" b="1" dirty="0">
                <a:latin typeface="Maiandra GD" panose="020E0502030308020204" pitchFamily="34" charset="0"/>
              </a:rPr>
              <a:t>key enzyme used in the polymerase chain reaction (PCR)). </a:t>
            </a:r>
            <a:r>
              <a:rPr lang="en-US" sz="2800" b="1" u="sng" dirty="0">
                <a:solidFill>
                  <a:srgbClr val="FF0000"/>
                </a:solidFill>
                <a:latin typeface="Maiandra GD" panose="020E0502030308020204" pitchFamily="34" charset="0"/>
              </a:rPr>
              <a:t>Examples</a:t>
            </a:r>
            <a:r>
              <a:rPr lang="en-US" sz="2800" b="1" dirty="0">
                <a:solidFill>
                  <a:srgbClr val="FF0000"/>
                </a:solidFill>
                <a:latin typeface="Maiandra GD" panose="020E0502030308020204" pitchFamily="34" charset="0"/>
              </a:rPr>
              <a:t>: </a:t>
            </a:r>
            <a:r>
              <a:rPr lang="en-US" sz="2800" dirty="0">
                <a:latin typeface="Maiandra GD" panose="020E0502030308020204" pitchFamily="34" charset="0"/>
              </a:rPr>
              <a:t>Some thermophiles (like </a:t>
            </a:r>
            <a:r>
              <a:rPr lang="en-US" sz="2800" b="1" u="sng" dirty="0">
                <a:latin typeface="Maiandra GD" panose="020E0502030308020204" pitchFamily="34" charset="0"/>
              </a:rPr>
              <a:t>Bacillus</a:t>
            </a:r>
            <a:r>
              <a:rPr lang="en-US" sz="2800" b="1" dirty="0">
                <a:latin typeface="Maiandra GD" panose="020E0502030308020204" pitchFamily="34" charset="0"/>
              </a:rPr>
              <a:t> </a:t>
            </a:r>
            <a:r>
              <a:rPr lang="en-US" sz="2800" b="1" u="sng" dirty="0">
                <a:latin typeface="Maiandra GD" panose="020E0502030308020204" pitchFamily="34" charset="0"/>
              </a:rPr>
              <a:t>stearothermophilus</a:t>
            </a:r>
            <a:r>
              <a:rPr lang="en-US" sz="2800" dirty="0">
                <a:latin typeface="Maiandra GD" panose="020E0502030308020204" pitchFamily="34" charset="0"/>
              </a:rPr>
              <a:t>) </a:t>
            </a:r>
            <a:r>
              <a:rPr lang="en-US" sz="2800" b="1" dirty="0">
                <a:latin typeface="Maiandra GD" panose="020E0502030308020204" pitchFamily="34" charset="0"/>
              </a:rPr>
              <a:t>form spores</a:t>
            </a:r>
            <a:r>
              <a:rPr lang="en-US" sz="2800" dirty="0">
                <a:latin typeface="Maiandra GD" panose="020E0502030308020204" pitchFamily="34" charset="0"/>
              </a:rPr>
              <a:t> that are </a:t>
            </a:r>
            <a:r>
              <a:rPr lang="en-US" sz="2800" b="1" dirty="0">
                <a:latin typeface="Maiandra GD" panose="020E0502030308020204" pitchFamily="34" charset="0"/>
              </a:rPr>
              <a:t>exceptionally thermotolerant</a:t>
            </a:r>
            <a:r>
              <a:rPr lang="en-US" sz="2800" dirty="0">
                <a:latin typeface="Maiandra GD" panose="020E0502030308020204" pitchFamily="34" charset="0"/>
              </a:rPr>
              <a:t>.</a:t>
            </a:r>
            <a:endParaRPr lang="en-US" sz="2800" b="1" dirty="0">
              <a:latin typeface="Times New Roman" panose="020206030504050203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514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</TotalTime>
  <Words>1400</Words>
  <Application>Microsoft Office PowerPoint</Application>
  <PresentationFormat>Widescreen</PresentationFormat>
  <Paragraphs>105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Century Gothic</vt:lpstr>
      <vt:lpstr>Maiandra GD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Rebwar</dc:creator>
  <cp:lastModifiedBy>sherko muhammed</cp:lastModifiedBy>
  <cp:revision>125</cp:revision>
  <dcterms:created xsi:type="dcterms:W3CDTF">2017-10-15T15:15:30Z</dcterms:created>
  <dcterms:modified xsi:type="dcterms:W3CDTF">2022-12-03T07:42:01Z</dcterms:modified>
</cp:coreProperties>
</file>