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77" r:id="rId1"/>
  </p:sldMasterIdLst>
  <p:notesMasterIdLst>
    <p:notesMasterId r:id="rId18"/>
  </p:notesMasterIdLst>
  <p:handoutMasterIdLst>
    <p:handoutMasterId r:id="rId19"/>
  </p:handoutMasterIdLst>
  <p:sldIdLst>
    <p:sldId id="260" r:id="rId2"/>
    <p:sldId id="261" r:id="rId3"/>
    <p:sldId id="263" r:id="rId4"/>
    <p:sldId id="264" r:id="rId5"/>
    <p:sldId id="278" r:id="rId6"/>
    <p:sldId id="272" r:id="rId7"/>
    <p:sldId id="279" r:id="rId8"/>
    <p:sldId id="266" r:id="rId9"/>
    <p:sldId id="268" r:id="rId10"/>
    <p:sldId id="269" r:id="rId11"/>
    <p:sldId id="270" r:id="rId12"/>
    <p:sldId id="276" r:id="rId13"/>
    <p:sldId id="273" r:id="rId14"/>
    <p:sldId id="274" r:id="rId15"/>
    <p:sldId id="275" r:id="rId16"/>
    <p:sldId id="27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67" d="100"/>
          <a:sy n="67" d="100"/>
        </p:scale>
        <p:origin x="7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B2AA1F-8329-4D3E-944F-63811A928A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013CED1-611A-471B-888D-6B1F3B89247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32FDC55-F4CF-46A1-B31B-5610AA3D7648}" type="datetimeFigureOut">
              <a:rPr lang="en-US" smtClean="0"/>
              <a:t>2022-12-03</a:t>
            </a:fld>
            <a:endParaRPr lang="en-US"/>
          </a:p>
        </p:txBody>
      </p:sp>
      <p:sp>
        <p:nvSpPr>
          <p:cNvPr id="4" name="Footer Placeholder 3">
            <a:extLst>
              <a:ext uri="{FF2B5EF4-FFF2-40B4-BE49-F238E27FC236}">
                <a16:creationId xmlns:a16="http://schemas.microsoft.com/office/drawing/2014/main" id="{628659C8-0533-4E71-91B6-217FFB7088F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414C6FD-7985-4840-9F0F-54417CFEB66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E2B3E-6EE3-4691-9057-87319B549DF2}" type="slidenum">
              <a:rPr lang="en-US" smtClean="0"/>
              <a:t>‹#›</a:t>
            </a:fld>
            <a:endParaRPr lang="en-US"/>
          </a:p>
        </p:txBody>
      </p:sp>
    </p:spTree>
    <p:extLst>
      <p:ext uri="{BB962C8B-B14F-4D97-AF65-F5344CB8AC3E}">
        <p14:creationId xmlns:p14="http://schemas.microsoft.com/office/powerpoint/2010/main" val="11860178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FCBDE9-EB49-4060-BCFE-16A9C6A412D8}" type="datetimeFigureOut">
              <a:rPr lang="en-US" smtClean="0"/>
              <a:t>2022-12-03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EE7421-D7CE-4A59-A6B9-E04CA720CB4C}" type="slidenum">
              <a:rPr lang="en-US" smtClean="0"/>
              <a:t>‹#›</a:t>
            </a:fld>
            <a:endParaRPr lang="en-US"/>
          </a:p>
        </p:txBody>
      </p:sp>
    </p:spTree>
    <p:extLst>
      <p:ext uri="{BB962C8B-B14F-4D97-AF65-F5344CB8AC3E}">
        <p14:creationId xmlns:p14="http://schemas.microsoft.com/office/powerpoint/2010/main" val="8553820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9926-8578-4C5E-8C6A-5E55107A5C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3FFCCD-D89F-4CA2-916B-1152D1AFC3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716875-815E-4488-B949-E4B4B031C111}"/>
              </a:ext>
            </a:extLst>
          </p:cNvPr>
          <p:cNvSpPr>
            <a:spLocks noGrp="1"/>
          </p:cNvSpPr>
          <p:nvPr>
            <p:ph type="dt" sz="half" idx="10"/>
          </p:nvPr>
        </p:nvSpPr>
        <p:spPr/>
        <p:txBody>
          <a:bodyPr/>
          <a:lstStyle/>
          <a:p>
            <a:fld id="{25BF6D0E-CE7D-43B1-93DB-D4DCE2F2F769}" type="datetime1">
              <a:rPr lang="en-US" smtClean="0"/>
              <a:t>2022-12-03</a:t>
            </a:fld>
            <a:endParaRPr lang="en-US" dirty="0"/>
          </a:p>
        </p:txBody>
      </p:sp>
      <p:sp>
        <p:nvSpPr>
          <p:cNvPr id="5" name="Footer Placeholder 4">
            <a:extLst>
              <a:ext uri="{FF2B5EF4-FFF2-40B4-BE49-F238E27FC236}">
                <a16:creationId xmlns:a16="http://schemas.microsoft.com/office/drawing/2014/main" id="{F60D1775-523E-4857-A5E8-BCEF9541ADCA}"/>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894F232E-1884-470F-A8BD-38CFAB6B9D4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9844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56A9-E80A-4F85-B2B7-2DCAAAD6A7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232702-944C-43E1-A4A1-8BAC98163E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1393DF-4895-4347-A59C-6EEB293495C5}"/>
              </a:ext>
            </a:extLst>
          </p:cNvPr>
          <p:cNvSpPr>
            <a:spLocks noGrp="1"/>
          </p:cNvSpPr>
          <p:nvPr>
            <p:ph type="dt" sz="half" idx="10"/>
          </p:nvPr>
        </p:nvSpPr>
        <p:spPr/>
        <p:txBody>
          <a:bodyPr/>
          <a:lstStyle/>
          <a:p>
            <a:fld id="{CAF2E33E-B084-4DFC-A5FF-D13B9D3086D9}" type="datetime1">
              <a:rPr lang="en-US" smtClean="0"/>
              <a:t>2022-12-03</a:t>
            </a:fld>
            <a:endParaRPr lang="en-US" dirty="0"/>
          </a:p>
        </p:txBody>
      </p:sp>
      <p:sp>
        <p:nvSpPr>
          <p:cNvPr id="5" name="Footer Placeholder 4">
            <a:extLst>
              <a:ext uri="{FF2B5EF4-FFF2-40B4-BE49-F238E27FC236}">
                <a16:creationId xmlns:a16="http://schemas.microsoft.com/office/drawing/2014/main" id="{F5B149B8-AEB9-4693-B0CC-3FD8AC1483A5}"/>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8330C630-2179-4F8D-B4EE-6E8C8066CF7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8628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40ADF1-6847-44C9-9FC2-36748EEB8D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40C5B4-EEF8-4243-90F0-A485D476A7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5AE036-EB17-4FF1-B3C2-5BEF33A09E88}"/>
              </a:ext>
            </a:extLst>
          </p:cNvPr>
          <p:cNvSpPr>
            <a:spLocks noGrp="1"/>
          </p:cNvSpPr>
          <p:nvPr>
            <p:ph type="dt" sz="half" idx="10"/>
          </p:nvPr>
        </p:nvSpPr>
        <p:spPr/>
        <p:txBody>
          <a:bodyPr/>
          <a:lstStyle/>
          <a:p>
            <a:fld id="{1696746A-762D-4F48-B3F8-9383B97A5B0C}" type="datetime1">
              <a:rPr lang="en-US" smtClean="0"/>
              <a:t>2022-12-03</a:t>
            </a:fld>
            <a:endParaRPr lang="en-US" dirty="0"/>
          </a:p>
        </p:txBody>
      </p:sp>
      <p:sp>
        <p:nvSpPr>
          <p:cNvPr id="5" name="Footer Placeholder 4">
            <a:extLst>
              <a:ext uri="{FF2B5EF4-FFF2-40B4-BE49-F238E27FC236}">
                <a16:creationId xmlns:a16="http://schemas.microsoft.com/office/drawing/2014/main" id="{E2A5231E-6351-4510-9A8A-19A553BD43B2}"/>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77095281-BE77-4896-B160-F4F3A558381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4114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D3DD9-E539-44E2-97DA-DB86165796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EDAB25-2BA6-40F0-BF11-065BAA3328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64C911-A88D-4E33-B886-D17C9D3B603A}"/>
              </a:ext>
            </a:extLst>
          </p:cNvPr>
          <p:cNvSpPr>
            <a:spLocks noGrp="1"/>
          </p:cNvSpPr>
          <p:nvPr>
            <p:ph type="dt" sz="half" idx="10"/>
          </p:nvPr>
        </p:nvSpPr>
        <p:spPr/>
        <p:txBody>
          <a:bodyPr/>
          <a:lstStyle/>
          <a:p>
            <a:fld id="{6245FDA5-7842-4371-A829-F01D790A0C58}" type="datetime1">
              <a:rPr lang="en-US" smtClean="0"/>
              <a:t>2022-12-03</a:t>
            </a:fld>
            <a:endParaRPr lang="en-US" dirty="0"/>
          </a:p>
        </p:txBody>
      </p:sp>
      <p:sp>
        <p:nvSpPr>
          <p:cNvPr id="5" name="Footer Placeholder 4">
            <a:extLst>
              <a:ext uri="{FF2B5EF4-FFF2-40B4-BE49-F238E27FC236}">
                <a16:creationId xmlns:a16="http://schemas.microsoft.com/office/drawing/2014/main" id="{D5EB2A16-B8F7-41EE-A391-553C2F254CA6}"/>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042FB81C-02B3-4DD9-AB16-BECBE87B5D9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402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05569-1342-4198-9121-29756EFF61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A16A05-3719-48CD-8CBE-4271D2D38F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348311-516A-40B2-B2C0-6FCD99AFBA4E}"/>
              </a:ext>
            </a:extLst>
          </p:cNvPr>
          <p:cNvSpPr>
            <a:spLocks noGrp="1"/>
          </p:cNvSpPr>
          <p:nvPr>
            <p:ph type="dt" sz="half" idx="10"/>
          </p:nvPr>
        </p:nvSpPr>
        <p:spPr/>
        <p:txBody>
          <a:bodyPr/>
          <a:lstStyle/>
          <a:p>
            <a:fld id="{0C6CD9E6-7230-4E00-ACC9-1965D1A34A50}" type="datetime1">
              <a:rPr lang="en-US" smtClean="0"/>
              <a:t>2022-12-03</a:t>
            </a:fld>
            <a:endParaRPr lang="en-US" dirty="0"/>
          </a:p>
        </p:txBody>
      </p:sp>
      <p:sp>
        <p:nvSpPr>
          <p:cNvPr id="5" name="Footer Placeholder 4">
            <a:extLst>
              <a:ext uri="{FF2B5EF4-FFF2-40B4-BE49-F238E27FC236}">
                <a16:creationId xmlns:a16="http://schemas.microsoft.com/office/drawing/2014/main" id="{A3F8C841-6658-43E8-9F98-7D6B1DF171B9}"/>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233777EF-4964-48C0-A6B3-E17E569C9CC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6327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4D876-4B05-418D-94C8-D408F45C94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88ED5A-BDB6-48E3-BE82-515E4B776F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829DD7-0D57-4335-A26D-258AA188E3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3B5542-6FDD-4A1F-8F94-C5953CB506A7}"/>
              </a:ext>
            </a:extLst>
          </p:cNvPr>
          <p:cNvSpPr>
            <a:spLocks noGrp="1"/>
          </p:cNvSpPr>
          <p:nvPr>
            <p:ph type="dt" sz="half" idx="10"/>
          </p:nvPr>
        </p:nvSpPr>
        <p:spPr/>
        <p:txBody>
          <a:bodyPr/>
          <a:lstStyle/>
          <a:p>
            <a:fld id="{277476C9-9144-4AAB-82A3-29343972B805}" type="datetime1">
              <a:rPr lang="en-US" smtClean="0"/>
              <a:t>2022-12-03</a:t>
            </a:fld>
            <a:endParaRPr lang="en-US" dirty="0"/>
          </a:p>
        </p:txBody>
      </p:sp>
      <p:sp>
        <p:nvSpPr>
          <p:cNvPr id="6" name="Footer Placeholder 5">
            <a:extLst>
              <a:ext uri="{FF2B5EF4-FFF2-40B4-BE49-F238E27FC236}">
                <a16:creationId xmlns:a16="http://schemas.microsoft.com/office/drawing/2014/main" id="{0754D162-8661-4D86-AABB-3CCD57DCAC89}"/>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60F00B8A-FB27-4933-8A34-17040B03DDF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8446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5B90B-DE98-4AF8-87B1-9A6A34CA69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11CD5-274D-4E54-89D4-C36C59386A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45C352-85A9-4E48-9644-C723DE181E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F474B5-E65C-4491-90F5-91C2C9B706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121BDD-CC61-497F-B5D8-8610EAB9DB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295C31-9DEE-46F2-B8D5-23BB76FD31FF}"/>
              </a:ext>
            </a:extLst>
          </p:cNvPr>
          <p:cNvSpPr>
            <a:spLocks noGrp="1"/>
          </p:cNvSpPr>
          <p:nvPr>
            <p:ph type="dt" sz="half" idx="10"/>
          </p:nvPr>
        </p:nvSpPr>
        <p:spPr/>
        <p:txBody>
          <a:bodyPr/>
          <a:lstStyle/>
          <a:p>
            <a:fld id="{B17A73C5-FA75-44E1-962B-78A9A2A77D37}" type="datetime1">
              <a:rPr lang="en-US" smtClean="0"/>
              <a:t>2022-12-03</a:t>
            </a:fld>
            <a:endParaRPr lang="en-US" dirty="0"/>
          </a:p>
        </p:txBody>
      </p:sp>
      <p:sp>
        <p:nvSpPr>
          <p:cNvPr id="8" name="Footer Placeholder 7">
            <a:extLst>
              <a:ext uri="{FF2B5EF4-FFF2-40B4-BE49-F238E27FC236}">
                <a16:creationId xmlns:a16="http://schemas.microsoft.com/office/drawing/2014/main" id="{83AA4B3E-53D8-49C7-BA3C-8237D2B7B155}"/>
              </a:ext>
            </a:extLst>
          </p:cNvPr>
          <p:cNvSpPr>
            <a:spLocks noGrp="1"/>
          </p:cNvSpPr>
          <p:nvPr>
            <p:ph type="ftr" sz="quarter" idx="11"/>
          </p:nvPr>
        </p:nvSpPr>
        <p:spPr/>
        <p:txBody>
          <a:bodyPr/>
          <a:lstStyle/>
          <a:p>
            <a:r>
              <a:rPr lang="en-US"/>
              <a:t>Forth Lab: Sterilization</a:t>
            </a:r>
            <a:endParaRPr lang="en-US" dirty="0"/>
          </a:p>
        </p:txBody>
      </p:sp>
      <p:sp>
        <p:nvSpPr>
          <p:cNvPr id="9" name="Slide Number Placeholder 8">
            <a:extLst>
              <a:ext uri="{FF2B5EF4-FFF2-40B4-BE49-F238E27FC236}">
                <a16:creationId xmlns:a16="http://schemas.microsoft.com/office/drawing/2014/main" id="{6FDB63E8-9880-4368-ACE4-BB03A6B04A9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501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36024-1FFC-4883-A245-20DF1403BC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D591CF-1E37-4C89-8F88-CA91C0431A92}"/>
              </a:ext>
            </a:extLst>
          </p:cNvPr>
          <p:cNvSpPr>
            <a:spLocks noGrp="1"/>
          </p:cNvSpPr>
          <p:nvPr>
            <p:ph type="dt" sz="half" idx="10"/>
          </p:nvPr>
        </p:nvSpPr>
        <p:spPr/>
        <p:txBody>
          <a:bodyPr/>
          <a:lstStyle/>
          <a:p>
            <a:fld id="{FC0AF5F7-A078-4620-89A1-DE76C8748715}" type="datetime1">
              <a:rPr lang="en-US" smtClean="0"/>
              <a:t>2022-12-03</a:t>
            </a:fld>
            <a:endParaRPr lang="en-US" dirty="0"/>
          </a:p>
        </p:txBody>
      </p:sp>
      <p:sp>
        <p:nvSpPr>
          <p:cNvPr id="4" name="Footer Placeholder 3">
            <a:extLst>
              <a:ext uri="{FF2B5EF4-FFF2-40B4-BE49-F238E27FC236}">
                <a16:creationId xmlns:a16="http://schemas.microsoft.com/office/drawing/2014/main" id="{348DE93F-E898-4B59-857E-EA1054052F94}"/>
              </a:ext>
            </a:extLst>
          </p:cNvPr>
          <p:cNvSpPr>
            <a:spLocks noGrp="1"/>
          </p:cNvSpPr>
          <p:nvPr>
            <p:ph type="ftr" sz="quarter" idx="11"/>
          </p:nvPr>
        </p:nvSpPr>
        <p:spPr/>
        <p:txBody>
          <a:bodyPr/>
          <a:lstStyle/>
          <a:p>
            <a:r>
              <a:rPr lang="en-US"/>
              <a:t>Forth Lab: Sterilization</a:t>
            </a:r>
            <a:endParaRPr lang="en-US" dirty="0"/>
          </a:p>
        </p:txBody>
      </p:sp>
      <p:sp>
        <p:nvSpPr>
          <p:cNvPr id="5" name="Slide Number Placeholder 4">
            <a:extLst>
              <a:ext uri="{FF2B5EF4-FFF2-40B4-BE49-F238E27FC236}">
                <a16:creationId xmlns:a16="http://schemas.microsoft.com/office/drawing/2014/main" id="{4AF102D3-120B-4BFF-8657-7981E7EC5CF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5045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07316E-4EA4-43EE-8FF7-D99B2258BDCE}"/>
              </a:ext>
            </a:extLst>
          </p:cNvPr>
          <p:cNvSpPr>
            <a:spLocks noGrp="1"/>
          </p:cNvSpPr>
          <p:nvPr>
            <p:ph type="dt" sz="half" idx="10"/>
          </p:nvPr>
        </p:nvSpPr>
        <p:spPr/>
        <p:txBody>
          <a:bodyPr/>
          <a:lstStyle/>
          <a:p>
            <a:fld id="{17B275F9-CCAA-47F0-9B4C-D081AF7272CB}" type="datetime1">
              <a:rPr lang="en-US" smtClean="0"/>
              <a:t>2022-12-03</a:t>
            </a:fld>
            <a:endParaRPr lang="en-US" dirty="0"/>
          </a:p>
        </p:txBody>
      </p:sp>
      <p:sp>
        <p:nvSpPr>
          <p:cNvPr id="3" name="Footer Placeholder 2">
            <a:extLst>
              <a:ext uri="{FF2B5EF4-FFF2-40B4-BE49-F238E27FC236}">
                <a16:creationId xmlns:a16="http://schemas.microsoft.com/office/drawing/2014/main" id="{1813A586-6E36-4BDE-AEEB-CE0FEC6BFEB2}"/>
              </a:ext>
            </a:extLst>
          </p:cNvPr>
          <p:cNvSpPr>
            <a:spLocks noGrp="1"/>
          </p:cNvSpPr>
          <p:nvPr>
            <p:ph type="ftr" sz="quarter" idx="11"/>
          </p:nvPr>
        </p:nvSpPr>
        <p:spPr/>
        <p:txBody>
          <a:bodyPr/>
          <a:lstStyle/>
          <a:p>
            <a:r>
              <a:rPr lang="en-US"/>
              <a:t>Forth Lab: Sterilization</a:t>
            </a:r>
            <a:endParaRPr lang="en-US" dirty="0"/>
          </a:p>
        </p:txBody>
      </p:sp>
      <p:sp>
        <p:nvSpPr>
          <p:cNvPr id="4" name="Slide Number Placeholder 3">
            <a:extLst>
              <a:ext uri="{FF2B5EF4-FFF2-40B4-BE49-F238E27FC236}">
                <a16:creationId xmlns:a16="http://schemas.microsoft.com/office/drawing/2014/main" id="{D4ABAB06-3636-40E3-98D2-AD6B8DA70CF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6286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228AE-FE0F-4519-8FD0-B9E8D7C3B9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68DFA9-6B63-4DBD-972F-B71C5A2250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19EE95-5B33-41D7-9980-F80F91D28B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97FC1C-9895-4C17-8F12-9E88B414CFC8}"/>
              </a:ext>
            </a:extLst>
          </p:cNvPr>
          <p:cNvSpPr>
            <a:spLocks noGrp="1"/>
          </p:cNvSpPr>
          <p:nvPr>
            <p:ph type="dt" sz="half" idx="10"/>
          </p:nvPr>
        </p:nvSpPr>
        <p:spPr/>
        <p:txBody>
          <a:bodyPr/>
          <a:lstStyle/>
          <a:p>
            <a:fld id="{C9112AE4-DB2B-49EC-BAA7-66EBA3465573}" type="datetime1">
              <a:rPr lang="en-US" smtClean="0"/>
              <a:t>2022-12-03</a:t>
            </a:fld>
            <a:endParaRPr lang="en-US" dirty="0"/>
          </a:p>
        </p:txBody>
      </p:sp>
      <p:sp>
        <p:nvSpPr>
          <p:cNvPr id="6" name="Footer Placeholder 5">
            <a:extLst>
              <a:ext uri="{FF2B5EF4-FFF2-40B4-BE49-F238E27FC236}">
                <a16:creationId xmlns:a16="http://schemas.microsoft.com/office/drawing/2014/main" id="{8D29EBE2-C7D0-4D67-9B8C-E3E8BF77FB40}"/>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8DE4F362-C27F-4A10-B454-D3673442473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501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7CE1F-AD23-44B5-A540-F4FF716F80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8FFF2F-56B9-43AD-BE97-9DB85B5C3E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DCDBEC-FA4D-4543-9A09-46F8DF5AAD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132A18-7D6B-4751-B613-3D13578D098E}"/>
              </a:ext>
            </a:extLst>
          </p:cNvPr>
          <p:cNvSpPr>
            <a:spLocks noGrp="1"/>
          </p:cNvSpPr>
          <p:nvPr>
            <p:ph type="dt" sz="half" idx="10"/>
          </p:nvPr>
        </p:nvSpPr>
        <p:spPr/>
        <p:txBody>
          <a:bodyPr/>
          <a:lstStyle/>
          <a:p>
            <a:fld id="{335FE8D8-0E56-4054-A823-4BF1F5EB6CDD}" type="datetime1">
              <a:rPr lang="en-US" smtClean="0"/>
              <a:t>2022-12-03</a:t>
            </a:fld>
            <a:endParaRPr lang="en-US" dirty="0"/>
          </a:p>
        </p:txBody>
      </p:sp>
      <p:sp>
        <p:nvSpPr>
          <p:cNvPr id="6" name="Footer Placeholder 5">
            <a:extLst>
              <a:ext uri="{FF2B5EF4-FFF2-40B4-BE49-F238E27FC236}">
                <a16:creationId xmlns:a16="http://schemas.microsoft.com/office/drawing/2014/main" id="{FA9EE9B3-7539-45D6-9427-8C29A275C16D}"/>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13ACB0E8-88CB-4CF8-AD3F-E54CD1EF15D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35395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609B95-65E7-4125-A749-2DDE8E3FFF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863C59-B017-4D69-9A28-3DC379D23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10F91E-30F2-4ACD-973F-993CBE4E84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76075E-DEF3-439C-8801-E3CE3F665F40}" type="datetime1">
              <a:rPr lang="en-US" smtClean="0"/>
              <a:t>2022-12-03</a:t>
            </a:fld>
            <a:endParaRPr lang="en-US" dirty="0"/>
          </a:p>
        </p:txBody>
      </p:sp>
      <p:sp>
        <p:nvSpPr>
          <p:cNvPr id="5" name="Footer Placeholder 4">
            <a:extLst>
              <a:ext uri="{FF2B5EF4-FFF2-40B4-BE49-F238E27FC236}">
                <a16:creationId xmlns:a16="http://schemas.microsoft.com/office/drawing/2014/main" id="{323D9ADC-AFF4-454C-8BD4-2A2CD33CC9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Forth Lab: Sterilization</a:t>
            </a:r>
            <a:endParaRPr lang="en-US" dirty="0"/>
          </a:p>
        </p:txBody>
      </p:sp>
      <p:sp>
        <p:nvSpPr>
          <p:cNvPr id="6" name="Slide Number Placeholder 5">
            <a:extLst>
              <a:ext uri="{FF2B5EF4-FFF2-40B4-BE49-F238E27FC236}">
                <a16:creationId xmlns:a16="http://schemas.microsoft.com/office/drawing/2014/main" id="{69280C9E-5CD9-40B1-8A22-E6360EE7B2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70106342"/>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Bacteria" TargetMode="External"/><Relationship Id="rId7" Type="http://schemas.openxmlformats.org/officeDocument/2006/relationships/hyperlink" Target="https://en.wikipedia.org/wiki/Host_(biology)" TargetMode="External"/><Relationship Id="rId2" Type="http://schemas.openxmlformats.org/officeDocument/2006/relationships/hyperlink" Target="https://en.wikipedia.org/wiki/Adhesion" TargetMode="External"/><Relationship Id="rId1" Type="http://schemas.openxmlformats.org/officeDocument/2006/relationships/slideLayout" Target="../slideLayouts/slideLayout7.xml"/><Relationship Id="rId6" Type="http://schemas.openxmlformats.org/officeDocument/2006/relationships/hyperlink" Target="https://en.wikipedia.org/wiki/Colony_(biology)#Microbial_colonies" TargetMode="External"/><Relationship Id="rId5" Type="http://schemas.openxmlformats.org/officeDocument/2006/relationships/hyperlink" Target="https://en.wikipedia.org/wiki/Infection" TargetMode="External"/><Relationship Id="rId4" Type="http://schemas.openxmlformats.org/officeDocument/2006/relationships/hyperlink" Target="https://en.wikipedia.org/wiki/Pathogenesis"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AFC517-5D59-465C-9FE7-FD24DD57D973}"/>
              </a:ext>
            </a:extLst>
          </p:cNvPr>
          <p:cNvSpPr/>
          <p:nvPr/>
        </p:nvSpPr>
        <p:spPr>
          <a:xfrm>
            <a:off x="130629" y="402104"/>
            <a:ext cx="11919857" cy="4247317"/>
          </a:xfrm>
          <a:prstGeom prst="rect">
            <a:avLst/>
          </a:prstGeom>
        </p:spPr>
        <p:txBody>
          <a:bodyPr wrap="square">
            <a:spAutoFit/>
          </a:bodyPr>
          <a:lstStyle/>
          <a:p>
            <a:pPr>
              <a:spcAft>
                <a:spcPts val="0"/>
              </a:spcAft>
            </a:pPr>
            <a:r>
              <a:rPr lang="en-US" sz="2400" u="sng" dirty="0">
                <a:latin typeface="Century Gothic" panose="020B0502020202020204" pitchFamily="34" charset="0"/>
                <a:ea typeface="Times New Roman" panose="02020603050405020304" pitchFamily="18" charset="0"/>
              </a:rPr>
              <a:t>Microbiology</a:t>
            </a:r>
            <a:r>
              <a:rPr lang="en-US" sz="2400" dirty="0">
                <a:latin typeface="Century Gothic" panose="020B0502020202020204" pitchFamily="34" charset="0"/>
                <a:ea typeface="Times New Roman" panose="02020603050405020304" pitchFamily="18" charset="0"/>
              </a:rPr>
              <a:t>                                                                                    </a:t>
            </a:r>
            <a:r>
              <a:rPr lang="en-US" sz="2400" u="sng" dirty="0">
                <a:latin typeface="Century Gothic" panose="020B0502020202020204" pitchFamily="34" charset="0"/>
                <a:ea typeface="Times New Roman" panose="02020603050405020304" pitchFamily="18" charset="0"/>
              </a:rPr>
              <a:t>First Course</a:t>
            </a:r>
          </a:p>
          <a:p>
            <a:pPr>
              <a:spcAft>
                <a:spcPts val="0"/>
              </a:spcAft>
            </a:pPr>
            <a:r>
              <a:rPr lang="en-US" sz="2400" dirty="0">
                <a:latin typeface="Century Gothic" panose="020B0502020202020204" pitchFamily="34" charset="0"/>
                <a:ea typeface="Times New Roman" panose="02020603050405020304" pitchFamily="18" charset="0"/>
              </a:rPr>
              <a:t>      Lec.8</a:t>
            </a:r>
          </a:p>
          <a:p>
            <a:pPr algn="ctr">
              <a:spcAft>
                <a:spcPts val="0"/>
              </a:spcAft>
            </a:pPr>
            <a:endParaRPr lang="en-US" sz="9600" b="1" dirty="0">
              <a:solidFill>
                <a:srgbClr val="00B050"/>
              </a:solidFill>
              <a:latin typeface="Century Gothic" panose="020B0502020202020204" pitchFamily="34" charset="0"/>
              <a:ea typeface="Times New Roman" panose="02020603050405020304" pitchFamily="18" charset="0"/>
            </a:endParaRPr>
          </a:p>
          <a:p>
            <a:pPr algn="ctr"/>
            <a:r>
              <a:rPr lang="en-US" sz="7200" b="1" dirty="0">
                <a:latin typeface="Maiandra GD" panose="020E0502030308020204" pitchFamily="34" charset="0"/>
                <a:cs typeface="Times New Roman" pitchFamily="18" charset="0"/>
              </a:rPr>
              <a:t>Microbial Virulence Factors</a:t>
            </a:r>
          </a:p>
          <a:p>
            <a:pPr algn="ctr">
              <a:spcAft>
                <a:spcPts val="0"/>
              </a:spcAft>
            </a:pPr>
            <a:endParaRPr lang="en-US" sz="5400" dirty="0">
              <a:effectLst/>
              <a:latin typeface="Maiandra GD" panose="020E050203030802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E6F82D03-56EA-4720-8B0B-0056C360E875}"/>
              </a:ext>
            </a:extLst>
          </p:cNvPr>
          <p:cNvSpPr txBox="1"/>
          <p:nvPr/>
        </p:nvSpPr>
        <p:spPr>
          <a:xfrm>
            <a:off x="1752600" y="4886236"/>
            <a:ext cx="9277350" cy="1569660"/>
          </a:xfrm>
          <a:prstGeom prst="rect">
            <a:avLst/>
          </a:prstGeom>
          <a:noFill/>
        </p:spPr>
        <p:txBody>
          <a:bodyPr wrap="square">
            <a:spAutoFit/>
          </a:bodyPr>
          <a:lstStyle/>
          <a:p>
            <a:pPr algn="ctr" rtl="1">
              <a:defRPr/>
            </a:pPr>
            <a:r>
              <a:rPr lang="en-US" altLang="en-US" sz="2400" dirty="0">
                <a:latin typeface="Maiandra GD" panose="020E0502030308020204" pitchFamily="34" charset="0"/>
              </a:rPr>
              <a:t>Assist. </a:t>
            </a:r>
            <a:r>
              <a:rPr lang="en-US" altLang="en-US" sz="2400" dirty="0" err="1">
                <a:latin typeface="Maiandra GD" panose="020E0502030308020204" pitchFamily="34" charset="0"/>
              </a:rPr>
              <a:t>Lec</a:t>
            </a:r>
            <a:r>
              <a:rPr lang="en-US" altLang="en-US" sz="2400" dirty="0">
                <a:latin typeface="Maiandra GD" panose="020E0502030308020204" pitchFamily="34" charset="0"/>
              </a:rPr>
              <a:t>.</a:t>
            </a:r>
          </a:p>
          <a:p>
            <a:pPr algn="ctr" rtl="1">
              <a:defRPr/>
            </a:pPr>
            <a:r>
              <a:rPr lang="en-US" altLang="en-US" sz="2400" dirty="0">
                <a:latin typeface="Maiandra GD" panose="020E0502030308020204" pitchFamily="34" charset="0"/>
              </a:rPr>
              <a:t>Sherko Muhammed Abdul-Rahman</a:t>
            </a:r>
          </a:p>
          <a:p>
            <a:pPr algn="ctr" eaLnBrk="1" hangingPunct="1">
              <a:defRPr/>
            </a:pPr>
            <a:r>
              <a:rPr lang="en-US" sz="2400" dirty="0">
                <a:latin typeface="Maiandra GD" panose="020E0502030308020204" pitchFamily="34" charset="0"/>
              </a:rPr>
              <a:t>MSc. in Microbiology</a:t>
            </a:r>
          </a:p>
          <a:p>
            <a:pPr algn="ctr" eaLnBrk="1" hangingPunct="1">
              <a:defRPr/>
            </a:pPr>
            <a:r>
              <a:rPr lang="en-US" sz="2400" dirty="0">
                <a:latin typeface="Maiandra GD" panose="020E0502030308020204" pitchFamily="34" charset="0"/>
              </a:rPr>
              <a:t>Email: </a:t>
            </a:r>
            <a:r>
              <a:rPr lang="en-US" sz="2400" dirty="0" err="1">
                <a:latin typeface="Maiandra GD" panose="020E0502030308020204" pitchFamily="34" charset="0"/>
              </a:rPr>
              <a:t>sherko.abdulrahman@su.edu.krd</a:t>
            </a:r>
            <a:r>
              <a:rPr lang="en-US" sz="2400" dirty="0">
                <a:latin typeface="Maiandra GD" panose="020E0502030308020204" pitchFamily="34" charset="0"/>
              </a:rPr>
              <a:t>  </a:t>
            </a:r>
          </a:p>
        </p:txBody>
      </p:sp>
    </p:spTree>
    <p:extLst>
      <p:ext uri="{BB962C8B-B14F-4D97-AF65-F5344CB8AC3E}">
        <p14:creationId xmlns:p14="http://schemas.microsoft.com/office/powerpoint/2010/main" val="512578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2067C4-4B75-4AE4-BCBF-8C635DF3B686}"/>
              </a:ext>
            </a:extLst>
          </p:cNvPr>
          <p:cNvSpPr>
            <a:spLocks noGrp="1"/>
          </p:cNvSpPr>
          <p:nvPr>
            <p:ph type="dt" sz="half" idx="10"/>
          </p:nvPr>
        </p:nvSpPr>
        <p:spPr/>
        <p:txBody>
          <a:bodyPr/>
          <a:lstStyle/>
          <a:p>
            <a:fld id="{73ACA760-0F57-495E-ADCB-E35A2D9E22A6}" type="datetime1">
              <a:rPr lang="en-US" smtClean="0"/>
              <a:t>2022-12-03</a:t>
            </a:fld>
            <a:endParaRPr lang="en-US" dirty="0"/>
          </a:p>
        </p:txBody>
      </p:sp>
      <p:sp>
        <p:nvSpPr>
          <p:cNvPr id="3" name="Slide Number Placeholder 2">
            <a:extLst>
              <a:ext uri="{FF2B5EF4-FFF2-40B4-BE49-F238E27FC236}">
                <a16:creationId xmlns:a16="http://schemas.microsoft.com/office/drawing/2014/main" id="{0408C3DC-1F7C-4F7A-AFFD-9B044C690CF9}"/>
              </a:ext>
            </a:extLst>
          </p:cNvPr>
          <p:cNvSpPr>
            <a:spLocks noGrp="1"/>
          </p:cNvSpPr>
          <p:nvPr>
            <p:ph type="sldNum" sz="quarter" idx="12"/>
          </p:nvPr>
        </p:nvSpPr>
        <p:spPr/>
        <p:txBody>
          <a:bodyPr/>
          <a:lstStyle/>
          <a:p>
            <a:fld id="{6D22F896-40B5-4ADD-8801-0D06FADFA095}" type="slidenum">
              <a:rPr lang="en-US" smtClean="0"/>
              <a:t>10</a:t>
            </a:fld>
            <a:endParaRPr lang="en-US" dirty="0"/>
          </a:p>
        </p:txBody>
      </p:sp>
      <p:pic>
        <p:nvPicPr>
          <p:cNvPr id="5" name="Picture 4" descr="http://textbookofbacteriology.net/Anthraxlesion.gif">
            <a:extLst>
              <a:ext uri="{FF2B5EF4-FFF2-40B4-BE49-F238E27FC236}">
                <a16:creationId xmlns:a16="http://schemas.microsoft.com/office/drawing/2014/main" id="{2309B303-8977-44DD-9033-6EA699723972}"/>
              </a:ext>
            </a:extLst>
          </p:cNvPr>
          <p:cNvPicPr/>
          <p:nvPr/>
        </p:nvPicPr>
        <p:blipFill>
          <a:blip r:embed="rId2"/>
          <a:srcRect/>
          <a:stretch>
            <a:fillRect/>
          </a:stretch>
        </p:blipFill>
        <p:spPr bwMode="auto">
          <a:xfrm>
            <a:off x="6286500" y="803839"/>
            <a:ext cx="5424352" cy="4682561"/>
          </a:xfrm>
          <a:prstGeom prst="rect">
            <a:avLst/>
          </a:prstGeom>
          <a:noFill/>
          <a:ln w="9525">
            <a:noFill/>
            <a:miter lim="800000"/>
            <a:headEnd/>
            <a:tailEnd/>
          </a:ln>
        </p:spPr>
      </p:pic>
      <p:sp>
        <p:nvSpPr>
          <p:cNvPr id="7" name="TextBox 6">
            <a:extLst>
              <a:ext uri="{FF2B5EF4-FFF2-40B4-BE49-F238E27FC236}">
                <a16:creationId xmlns:a16="http://schemas.microsoft.com/office/drawing/2014/main" id="{7E9EE244-2212-18DE-F1D3-7F132E9D56A8}"/>
              </a:ext>
            </a:extLst>
          </p:cNvPr>
          <p:cNvSpPr txBox="1"/>
          <p:nvPr/>
        </p:nvSpPr>
        <p:spPr>
          <a:xfrm>
            <a:off x="293915" y="822885"/>
            <a:ext cx="5802086" cy="4093428"/>
          </a:xfrm>
          <a:prstGeom prst="rect">
            <a:avLst/>
          </a:prstGeom>
          <a:noFill/>
        </p:spPr>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3. Toxigenicity</a:t>
            </a:r>
            <a:endParaRPr lang="en-US" sz="3200" dirty="0">
              <a:latin typeface="Maiandra GD" panose="020E0502030308020204" pitchFamily="34" charset="0"/>
              <a:ea typeface="Calibri" pitchFamily="34"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Toxins produce by bacteria are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Exotoxins</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and,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Endotoxins</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which are lipopolysaccharide ).Toxins may be transported by blood and lymph and cause </a:t>
            </a:r>
            <a:r>
              <a:rPr kumimoji="0" lang="en-US" sz="3200" b="1" i="0" u="none" strike="noStrike" cap="none" normalizeH="0" baseline="0" dirty="0">
                <a:ln>
                  <a:noFill/>
                </a:ln>
                <a:effectLst/>
                <a:latin typeface="Maiandra GD" panose="020E0502030308020204" pitchFamily="34" charset="0"/>
                <a:ea typeface="Calibri" pitchFamily="34" charset="0"/>
                <a:cs typeface="Times New Roman" pitchFamily="18" charset="0"/>
              </a:rPr>
              <a:t>cytotoxic effects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at tissue sites remote from the original point of invasion or growth.</a:t>
            </a:r>
            <a:endParaRPr kumimoji="0" lang="en-US" sz="2800" b="0" i="0" u="none" strike="noStrike" cap="none" normalizeH="0" baseline="0" dirty="0">
              <a:ln>
                <a:noFill/>
              </a:ln>
              <a:solidFill>
                <a:schemeClr val="tx1"/>
              </a:solidFill>
              <a:effectLst/>
              <a:latin typeface="Maiandra GD" panose="020E0502030308020204" pitchFamily="34" charset="0"/>
              <a:cs typeface="Arial" pitchFamily="34" charset="0"/>
            </a:endParaRPr>
          </a:p>
        </p:txBody>
      </p:sp>
    </p:spTree>
    <p:extLst>
      <p:ext uri="{BB962C8B-B14F-4D97-AF65-F5344CB8AC3E}">
        <p14:creationId xmlns:p14="http://schemas.microsoft.com/office/powerpoint/2010/main" val="1624023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6076C5-E609-4535-B61D-BDE9EAC37F37}"/>
              </a:ext>
            </a:extLst>
          </p:cNvPr>
          <p:cNvSpPr>
            <a:spLocks noGrp="1"/>
          </p:cNvSpPr>
          <p:nvPr>
            <p:ph type="dt" sz="half" idx="10"/>
          </p:nvPr>
        </p:nvSpPr>
        <p:spPr/>
        <p:txBody>
          <a:bodyPr/>
          <a:lstStyle/>
          <a:p>
            <a:fld id="{7473178E-0A9C-4190-B95D-EC7F5789A31D}" type="datetime1">
              <a:rPr lang="en-US" smtClean="0"/>
              <a:t>2022-12-03</a:t>
            </a:fld>
            <a:endParaRPr lang="en-US" dirty="0"/>
          </a:p>
        </p:txBody>
      </p:sp>
      <p:sp>
        <p:nvSpPr>
          <p:cNvPr id="3" name="Slide Number Placeholder 2">
            <a:extLst>
              <a:ext uri="{FF2B5EF4-FFF2-40B4-BE49-F238E27FC236}">
                <a16:creationId xmlns:a16="http://schemas.microsoft.com/office/drawing/2014/main" id="{AE00472D-7F01-4A66-B289-34DA96B4182D}"/>
              </a:ext>
            </a:extLst>
          </p:cNvPr>
          <p:cNvSpPr>
            <a:spLocks noGrp="1"/>
          </p:cNvSpPr>
          <p:nvPr>
            <p:ph type="sldNum" sz="quarter" idx="12"/>
          </p:nvPr>
        </p:nvSpPr>
        <p:spPr/>
        <p:txBody>
          <a:bodyPr/>
          <a:lstStyle/>
          <a:p>
            <a:fld id="{6D22F896-40B5-4ADD-8801-0D06FADFA095}" type="slidenum">
              <a:rPr lang="en-US" smtClean="0"/>
              <a:t>11</a:t>
            </a:fld>
            <a:endParaRPr lang="en-US" dirty="0"/>
          </a:p>
        </p:txBody>
      </p:sp>
      <p:sp>
        <p:nvSpPr>
          <p:cNvPr id="6" name="TextBox 5">
            <a:extLst>
              <a:ext uri="{FF2B5EF4-FFF2-40B4-BE49-F238E27FC236}">
                <a16:creationId xmlns:a16="http://schemas.microsoft.com/office/drawing/2014/main" id="{D3A3546E-2139-441E-B1EC-88888B76DCAC}"/>
              </a:ext>
            </a:extLst>
          </p:cNvPr>
          <p:cNvSpPr txBox="1"/>
          <p:nvPr/>
        </p:nvSpPr>
        <p:spPr>
          <a:xfrm>
            <a:off x="0" y="20085"/>
            <a:ext cx="12192000" cy="6432530"/>
          </a:xfrm>
          <a:prstGeom prst="rect">
            <a:avLst/>
          </a:prstGeom>
          <a:noFill/>
        </p:spPr>
        <p:txBody>
          <a:bodyPr wrap="square">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4. Enzymes and other bacterial products: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Staphylococci produced </a:t>
            </a:r>
            <a:r>
              <a:rPr kumimoji="0" lang="en-US" sz="2800" b="1" i="0" u="none" strike="noStrike" cap="none" normalizeH="0" baseline="0" dirty="0">
                <a:ln>
                  <a:noFill/>
                </a:ln>
                <a:solidFill>
                  <a:srgbClr val="FF0000"/>
                </a:solidFill>
                <a:effectLst/>
                <a:latin typeface="Maiandra GD" panose="020E0502030308020204" pitchFamily="34" charset="0"/>
                <a:ea typeface="Calibri" pitchFamily="34" charset="0"/>
                <a:cs typeface="Times New Roman" pitchFamily="18" charset="0"/>
              </a:rPr>
              <a:t>hemolysins</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a:t>
            </a:r>
            <a:r>
              <a:rPr kumimoji="0" lang="en-US" sz="2800" b="1" i="0" u="none" strike="noStrike" cap="none" normalizeH="0" baseline="0" dirty="0">
                <a:ln>
                  <a:noFill/>
                </a:ln>
                <a:solidFill>
                  <a:srgbClr val="FF0000"/>
                </a:solidFill>
                <a:effectLst/>
                <a:latin typeface="Maiandra GD" panose="020E0502030308020204" pitchFamily="34" charset="0"/>
                <a:ea typeface="Calibri" pitchFamily="34" charset="0"/>
                <a:cs typeface="Times New Roman" pitchFamily="18" charset="0"/>
              </a:rPr>
              <a:t> </a:t>
            </a:r>
            <a:r>
              <a:rPr kumimoji="0" lang="en-US" sz="2800" b="1" i="0" u="none" strike="noStrike" cap="none" normalizeH="0" baseline="0" dirty="0" err="1">
                <a:ln>
                  <a:noFill/>
                </a:ln>
                <a:solidFill>
                  <a:srgbClr val="FF0000"/>
                </a:solidFill>
                <a:effectLst/>
                <a:latin typeface="Maiandra GD" panose="020E0502030308020204" pitchFamily="34" charset="0"/>
                <a:ea typeface="Calibri" pitchFamily="34" charset="0"/>
                <a:cs typeface="Times New Roman" pitchFamily="18" charset="0"/>
              </a:rPr>
              <a:t>leukocidins</a:t>
            </a:r>
            <a:r>
              <a:rPr kumimoji="0" lang="en-US" sz="2800" b="1" i="0" u="none" strike="noStrike" cap="none" normalizeH="0" baseline="0" dirty="0">
                <a:ln>
                  <a:noFill/>
                </a:ln>
                <a:solidFill>
                  <a:srgbClr val="FF0000"/>
                </a:solidFill>
                <a:effectLst/>
                <a:latin typeface="Maiandra GD" panose="020E0502030308020204" pitchFamily="34" charset="0"/>
                <a:ea typeface="Calibri" pitchFamily="34" charset="0"/>
                <a:cs typeface="Times New Roman" pitchFamily="18" charset="0"/>
              </a:rPr>
              <a:t>,</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and Streptococci produced </a:t>
            </a:r>
            <a:r>
              <a:rPr kumimoji="0" lang="en-US" sz="2800" b="1" i="0" u="none" strike="noStrike" cap="none" normalizeH="0" baseline="0" dirty="0">
                <a:ln>
                  <a:noFill/>
                </a:ln>
                <a:solidFill>
                  <a:srgbClr val="FF0000"/>
                </a:solidFill>
                <a:effectLst/>
                <a:latin typeface="Maiandra GD" panose="020E0502030308020204" pitchFamily="34" charset="0"/>
                <a:ea typeface="Calibri" pitchFamily="34" charset="0"/>
                <a:cs typeface="Times New Roman" pitchFamily="18" charset="0"/>
              </a:rPr>
              <a:t>streptolysin</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that destroy </a:t>
            </a:r>
            <a:r>
              <a:rPr kumimoji="0" lang="en-US" sz="2800" b="0" i="0" u="none" strike="noStrike" cap="none" normalizeH="0" baseline="0" dirty="0">
                <a:ln>
                  <a:noFill/>
                </a:ln>
                <a:solidFill>
                  <a:srgbClr val="FF0000"/>
                </a:solidFill>
                <a:effectLst/>
                <a:latin typeface="Maiandra GD" panose="020E0502030308020204" pitchFamily="34" charset="0"/>
                <a:ea typeface="Calibri" pitchFamily="34" charset="0"/>
                <a:cs typeface="Times New Roman" pitchFamily="18" charset="0"/>
              </a:rPr>
              <a:t>red blood cells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and other cells (</a:t>
            </a:r>
            <a:r>
              <a:rPr kumimoji="0" lang="en-US" sz="2800" b="0" i="0" u="none" strike="noStrike" cap="none" normalizeH="0" baseline="0" dirty="0">
                <a:ln>
                  <a:noFill/>
                </a:ln>
                <a:solidFill>
                  <a:srgbClr val="FF0000"/>
                </a:solidFill>
                <a:effectLst/>
                <a:latin typeface="Maiandra GD" panose="020E0502030308020204" pitchFamily="34" charset="0"/>
                <a:ea typeface="Calibri" pitchFamily="34" charset="0"/>
                <a:cs typeface="Times New Roman" pitchFamily="18" charset="0"/>
              </a:rPr>
              <a:t>phagocytes</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by lysis.</a:t>
            </a:r>
            <a:r>
              <a:rPr kumimoji="0" lang="en-US" sz="2800" b="1" i="0" u="none" strike="noStrike" cap="none" normalizeH="0" baseline="0" dirty="0">
                <a:ln>
                  <a:noFill/>
                </a:ln>
                <a:solidFill>
                  <a:srgbClr val="000000"/>
                </a:solidFill>
                <a:effectLst/>
                <a:latin typeface="Maiandra GD" panose="020E0502030308020204" pitchFamily="34" charset="0"/>
                <a:ea typeface="Calibri" pitchFamily="34" charset="0"/>
                <a:cs typeface="Arial" pitchFamily="34" charset="0"/>
              </a:rPr>
              <a:t> </a:t>
            </a:r>
          </a:p>
          <a:p>
            <a:pPr lvl="0" rtl="0" eaLnBrk="0" fontAlgn="base" hangingPunct="0">
              <a:spcBef>
                <a:spcPct val="0"/>
              </a:spcBef>
              <a:spcAft>
                <a:spcPct val="0"/>
              </a:spcAft>
            </a:pPr>
            <a:endParaRPr kumimoji="0" lang="en-US" sz="1200" b="1" i="0" u="none" strike="noStrike" cap="none" normalizeH="0" baseline="0" dirty="0">
              <a:ln>
                <a:noFill/>
              </a:ln>
              <a:solidFill>
                <a:srgbClr val="000000"/>
              </a:solidFill>
              <a:effectLst/>
              <a:latin typeface="Maiandra GD" panose="020E0502030308020204" pitchFamily="34" charset="0"/>
              <a:ea typeface="Calibri" pitchFamily="34" charset="0"/>
              <a:cs typeface="Arial" pitchFamily="34"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5. Inhibition of phagocytosis: </a:t>
            </a:r>
            <a:r>
              <a:rPr lang="en-US" sz="2800" dirty="0">
                <a:latin typeface="Maiandra GD" panose="020E0502030308020204" pitchFamily="34" charset="0"/>
                <a:cs typeface="Times New Roman" pitchFamily="18" charset="0"/>
              </a:rPr>
              <a:t>There are several bacterial factors that have the potential to inhibit known </a:t>
            </a:r>
            <a:r>
              <a:rPr lang="en-US" sz="2800" b="1" dirty="0">
                <a:latin typeface="Maiandra GD" panose="020E0502030308020204" pitchFamily="34" charset="0"/>
                <a:cs typeface="Times New Roman" pitchFamily="18" charset="0"/>
              </a:rPr>
              <a:t>mechanisms of phagocytosis</a:t>
            </a:r>
            <a:r>
              <a:rPr lang="en-US" sz="2800" dirty="0">
                <a:latin typeface="Maiandra GD" panose="020E0502030308020204" pitchFamily="34" charset="0"/>
                <a:cs typeface="Times New Roman" pitchFamily="18" charset="0"/>
              </a:rPr>
              <a:t>:</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a:t>
            </a:r>
            <a:r>
              <a:rPr lang="en-US" sz="2800" b="1" dirty="0">
                <a:latin typeface="Maiandra GD" panose="020E0502030308020204" pitchFamily="34" charset="0"/>
                <a:ea typeface="Calibri" pitchFamily="34" charset="0"/>
                <a:cs typeface="Times New Roman" pitchFamily="18" charset="0"/>
              </a:rPr>
              <a:t>A.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Inhibition of chemotaxis.</a:t>
            </a:r>
          </a:p>
          <a:p>
            <a:pPr marL="457200" marR="0" lvl="0" indent="-457200" algn="justLow"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800" b="0" i="0" u="sng"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Chemotaxis</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is the chemical process by which the phagocytes are led to the site of infection, so that they can begin their task. Some bacteria, such as </a:t>
            </a:r>
            <a:r>
              <a:rPr kumimoji="0" lang="en-US" sz="2800" b="1" u="sng"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Staphylococcus</a:t>
            </a:r>
            <a:r>
              <a:rPr kumimoji="0" lang="en-US" sz="2800" b="1"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a:t>
            </a:r>
            <a:r>
              <a:rPr kumimoji="0" lang="en-US" sz="2800" b="1" u="sng"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aureus</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produce toxins which inhibit the movement of phagocytes.</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B. Inhibition of attachment of phagocyte</a:t>
            </a:r>
          </a:p>
          <a:p>
            <a:pPr marL="457200" marR="0" lvl="0" indent="-457200" algn="justLow"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To swallow and consume the bacteria,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phagocytes</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must first grip onto the invader, and engulf them. Some bacteria evade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phagocytosis</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by not presenting anything for the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phagocytes</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to grip onto.</a:t>
            </a:r>
            <a:endParaRPr kumimoji="0" lang="en-US" sz="2800" b="0" i="0" u="none" strike="noStrike" cap="none" normalizeH="0" baseline="0" dirty="0">
              <a:ln>
                <a:noFill/>
              </a:ln>
              <a:solidFill>
                <a:schemeClr val="tx1"/>
              </a:solidFill>
              <a:effectLst/>
              <a:latin typeface="Maiandra GD" panose="020E0502030308020204" pitchFamily="34" charset="0"/>
              <a:cs typeface="Arial" pitchFamily="34" charset="0"/>
            </a:endParaRPr>
          </a:p>
        </p:txBody>
      </p:sp>
    </p:spTree>
    <p:extLst>
      <p:ext uri="{BB962C8B-B14F-4D97-AF65-F5344CB8AC3E}">
        <p14:creationId xmlns:p14="http://schemas.microsoft.com/office/powerpoint/2010/main" val="1621630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32E36A-F212-442F-BDA2-A5293A49B0C8}"/>
              </a:ext>
            </a:extLst>
          </p:cNvPr>
          <p:cNvSpPr>
            <a:spLocks noGrp="1"/>
          </p:cNvSpPr>
          <p:nvPr>
            <p:ph type="dt" sz="half" idx="10"/>
          </p:nvPr>
        </p:nvSpPr>
        <p:spPr/>
        <p:txBody>
          <a:bodyPr/>
          <a:lstStyle/>
          <a:p>
            <a:fld id="{F64C0C11-AF30-4602-A7C4-DC9736422433}" type="datetime1">
              <a:rPr lang="en-US" smtClean="0"/>
              <a:t>2022-12-03</a:t>
            </a:fld>
            <a:endParaRPr lang="en-US" dirty="0"/>
          </a:p>
        </p:txBody>
      </p:sp>
      <p:sp>
        <p:nvSpPr>
          <p:cNvPr id="3" name="Slide Number Placeholder 2">
            <a:extLst>
              <a:ext uri="{FF2B5EF4-FFF2-40B4-BE49-F238E27FC236}">
                <a16:creationId xmlns:a16="http://schemas.microsoft.com/office/drawing/2014/main" id="{FF674942-FB69-4603-B45B-60BEC80EDD2F}"/>
              </a:ext>
            </a:extLst>
          </p:cNvPr>
          <p:cNvSpPr>
            <a:spLocks noGrp="1"/>
          </p:cNvSpPr>
          <p:nvPr>
            <p:ph type="sldNum" sz="quarter" idx="12"/>
          </p:nvPr>
        </p:nvSpPr>
        <p:spPr/>
        <p:txBody>
          <a:bodyPr/>
          <a:lstStyle/>
          <a:p>
            <a:fld id="{6D22F896-40B5-4ADD-8801-0D06FADFA095}" type="slidenum">
              <a:rPr lang="en-US" smtClean="0"/>
              <a:t>12</a:t>
            </a:fld>
            <a:endParaRPr lang="en-US" dirty="0"/>
          </a:p>
        </p:txBody>
      </p:sp>
      <p:sp>
        <p:nvSpPr>
          <p:cNvPr id="5" name="TextBox 4">
            <a:extLst>
              <a:ext uri="{FF2B5EF4-FFF2-40B4-BE49-F238E27FC236}">
                <a16:creationId xmlns:a16="http://schemas.microsoft.com/office/drawing/2014/main" id="{1E176F77-4C74-4BE5-A0B1-AC2A803625A2}"/>
              </a:ext>
            </a:extLst>
          </p:cNvPr>
          <p:cNvSpPr txBox="1"/>
          <p:nvPr/>
        </p:nvSpPr>
        <p:spPr>
          <a:xfrm>
            <a:off x="304799" y="243156"/>
            <a:ext cx="11615057" cy="3970318"/>
          </a:xfrm>
          <a:prstGeom prst="rect">
            <a:avLst/>
          </a:prstGeom>
          <a:noFill/>
        </p:spPr>
        <p:txBody>
          <a:bodyPr wrap="square">
            <a:spAutoFit/>
          </a:bodyPr>
          <a:lstStyle/>
          <a:p>
            <a:pPr algn="l"/>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C</a:t>
            </a:r>
            <a:r>
              <a:rPr lang="en-US" sz="2800" dirty="0">
                <a:latin typeface="Maiandra GD" panose="020E0502030308020204" pitchFamily="34" charset="0"/>
                <a:cs typeface="Times New Roman" pitchFamily="18" charset="0"/>
              </a:rPr>
              <a:t>. </a:t>
            </a:r>
            <a:r>
              <a:rPr lang="en-US" sz="2800" b="1" dirty="0">
                <a:latin typeface="Maiandra GD" panose="020E0502030308020204" pitchFamily="34" charset="0"/>
                <a:cs typeface="Times New Roman" pitchFamily="18" charset="0"/>
              </a:rPr>
              <a:t>Phagosome lysosome fusion inhibition</a:t>
            </a:r>
          </a:p>
          <a:p>
            <a:pPr marL="457200" indent="-457200" algn="just">
              <a:buFont typeface="Arial" panose="020B0604020202020204" pitchFamily="34" charset="0"/>
              <a:buChar char="•"/>
            </a:pPr>
            <a:r>
              <a:rPr lang="en-US" sz="2800" dirty="0">
                <a:latin typeface="Maiandra GD" panose="020E0502030308020204" pitchFamily="34" charset="0"/>
                <a:cs typeface="Times New Roman" pitchFamily="18" charset="0"/>
              </a:rPr>
              <a:t>The </a:t>
            </a:r>
            <a:r>
              <a:rPr lang="en-US" sz="2800" b="1" dirty="0">
                <a:latin typeface="Maiandra GD" panose="020E0502030308020204" pitchFamily="34" charset="0"/>
                <a:cs typeface="Times New Roman" pitchFamily="18" charset="0"/>
              </a:rPr>
              <a:t>phagosome vacuole </a:t>
            </a:r>
            <a:r>
              <a:rPr lang="en-US" sz="2800" dirty="0">
                <a:latin typeface="Maiandra GD" panose="020E0502030308020204" pitchFamily="34" charset="0"/>
                <a:cs typeface="Times New Roman" pitchFamily="18" charset="0"/>
              </a:rPr>
              <a:t>formed during phagocytosis requires a process of maturation that involves </a:t>
            </a:r>
            <a:r>
              <a:rPr lang="en-US" sz="2800" b="1" dirty="0">
                <a:latin typeface="Maiandra GD" panose="020E0502030308020204" pitchFamily="34" charset="0"/>
                <a:cs typeface="Times New Roman" pitchFamily="18" charset="0"/>
              </a:rPr>
              <a:t>fusion with lysosomes</a:t>
            </a:r>
            <a:r>
              <a:rPr lang="en-US" sz="2800" dirty="0">
                <a:latin typeface="Maiandra GD" panose="020E0502030308020204" pitchFamily="34" charset="0"/>
                <a:cs typeface="Times New Roman" pitchFamily="18" charset="0"/>
              </a:rPr>
              <a:t>, a decrease in </a:t>
            </a:r>
            <a:r>
              <a:rPr lang="en-US" sz="2800" b="1" dirty="0">
                <a:latin typeface="Maiandra GD" panose="020E0502030308020204" pitchFamily="34" charset="0"/>
                <a:cs typeface="Times New Roman" pitchFamily="18" charset="0"/>
              </a:rPr>
              <a:t>luminal pH </a:t>
            </a:r>
            <a:r>
              <a:rPr lang="en-US" sz="2800" dirty="0">
                <a:latin typeface="Maiandra GD" panose="020E0502030308020204" pitchFamily="34" charset="0"/>
                <a:cs typeface="Times New Roman" pitchFamily="18" charset="0"/>
              </a:rPr>
              <a:t>and the </a:t>
            </a:r>
            <a:r>
              <a:rPr lang="en-US" sz="2800" b="1" dirty="0">
                <a:latin typeface="Maiandra GD" panose="020E0502030308020204" pitchFamily="34" charset="0"/>
                <a:cs typeface="Times New Roman" pitchFamily="18" charset="0"/>
              </a:rPr>
              <a:t>activation of the enzymes </a:t>
            </a:r>
            <a:r>
              <a:rPr lang="en-US" sz="2800" dirty="0">
                <a:latin typeface="Maiandra GD" panose="020E0502030308020204" pitchFamily="34" charset="0"/>
                <a:cs typeface="Times New Roman" pitchFamily="18" charset="0"/>
              </a:rPr>
              <a:t>that eventually will destroy phagocytized micro-organisms. Some bacteria resist phagocytic destruction by escaping from the phagosome before the lysosome fuses. Some bacteria resist phagocytic destruction by preventing acidification of the phagosome. Tuberculosis is an infectious disease caused by </a:t>
            </a:r>
            <a:r>
              <a:rPr lang="en-US" sz="2800" b="1" u="sng" dirty="0">
                <a:latin typeface="Maiandra GD" panose="020E0502030308020204" pitchFamily="34" charset="0"/>
                <a:cs typeface="Times New Roman" pitchFamily="18" charset="0"/>
              </a:rPr>
              <a:t>Mycobacterium</a:t>
            </a:r>
            <a:r>
              <a:rPr lang="en-US" sz="2800" b="1" dirty="0">
                <a:latin typeface="Maiandra GD" panose="020E0502030308020204" pitchFamily="34" charset="0"/>
                <a:cs typeface="Times New Roman" pitchFamily="18" charset="0"/>
              </a:rPr>
              <a:t> </a:t>
            </a:r>
            <a:r>
              <a:rPr lang="en-US" sz="2800" b="1" u="sng" dirty="0">
                <a:latin typeface="Maiandra GD" panose="020E0502030308020204" pitchFamily="34" charset="0"/>
                <a:cs typeface="Times New Roman" pitchFamily="18" charset="0"/>
              </a:rPr>
              <a:t>tuberculosis</a:t>
            </a:r>
            <a:r>
              <a:rPr lang="en-US" sz="2800" b="1" dirty="0">
                <a:latin typeface="Maiandra GD" panose="020E0502030308020204" pitchFamily="34" charset="0"/>
                <a:cs typeface="Times New Roman" pitchFamily="18" charset="0"/>
              </a:rPr>
              <a:t>. </a:t>
            </a:r>
            <a:endParaRPr lang="en-US" sz="2800" dirty="0">
              <a:latin typeface="Maiandra GD" panose="020E0502030308020204" pitchFamily="34" charset="0"/>
              <a:cs typeface="Times New Roman" pitchFamily="18" charset="0"/>
            </a:endParaRPr>
          </a:p>
        </p:txBody>
      </p:sp>
    </p:spTree>
    <p:extLst>
      <p:ext uri="{BB962C8B-B14F-4D97-AF65-F5344CB8AC3E}">
        <p14:creationId xmlns:p14="http://schemas.microsoft.com/office/powerpoint/2010/main" val="1839868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0CDA8A-AA8D-409F-812C-73D8F65043E1}"/>
              </a:ext>
            </a:extLst>
          </p:cNvPr>
          <p:cNvSpPr>
            <a:spLocks noGrp="1"/>
          </p:cNvSpPr>
          <p:nvPr>
            <p:ph type="dt" sz="half" idx="10"/>
          </p:nvPr>
        </p:nvSpPr>
        <p:spPr/>
        <p:txBody>
          <a:bodyPr/>
          <a:lstStyle/>
          <a:p>
            <a:fld id="{1EDF8507-9028-410E-8A0A-2C40E1E8BA7F}" type="datetime1">
              <a:rPr lang="en-US" smtClean="0"/>
              <a:t>2022-12-03</a:t>
            </a:fld>
            <a:endParaRPr lang="en-US" dirty="0"/>
          </a:p>
        </p:txBody>
      </p:sp>
      <p:sp>
        <p:nvSpPr>
          <p:cNvPr id="3" name="Slide Number Placeholder 2">
            <a:extLst>
              <a:ext uri="{FF2B5EF4-FFF2-40B4-BE49-F238E27FC236}">
                <a16:creationId xmlns:a16="http://schemas.microsoft.com/office/drawing/2014/main" id="{4AF3F744-F0B3-400D-AA0A-68FE9A93286F}"/>
              </a:ext>
            </a:extLst>
          </p:cNvPr>
          <p:cNvSpPr>
            <a:spLocks noGrp="1"/>
          </p:cNvSpPr>
          <p:nvPr>
            <p:ph type="sldNum" sz="quarter" idx="12"/>
          </p:nvPr>
        </p:nvSpPr>
        <p:spPr/>
        <p:txBody>
          <a:bodyPr/>
          <a:lstStyle/>
          <a:p>
            <a:fld id="{6D22F896-40B5-4ADD-8801-0D06FADFA095}" type="slidenum">
              <a:rPr lang="en-US" smtClean="0"/>
              <a:t>13</a:t>
            </a:fld>
            <a:endParaRPr lang="en-US" dirty="0"/>
          </a:p>
        </p:txBody>
      </p:sp>
      <p:pic>
        <p:nvPicPr>
          <p:cNvPr id="4" name="Picture 2" descr="نتيجة بحث الصور عن ‪Inhibition of lysosome fusion by  bacteria‬‏">
            <a:extLst>
              <a:ext uri="{FF2B5EF4-FFF2-40B4-BE49-F238E27FC236}">
                <a16:creationId xmlns:a16="http://schemas.microsoft.com/office/drawing/2014/main" id="{F0311104-05A2-4D21-840F-5A67B615A033}"/>
              </a:ext>
            </a:extLst>
          </p:cNvPr>
          <p:cNvPicPr>
            <a:picLocks noChangeAspect="1" noChangeArrowheads="1"/>
          </p:cNvPicPr>
          <p:nvPr/>
        </p:nvPicPr>
        <p:blipFill>
          <a:blip r:embed="rId2"/>
          <a:srcRect/>
          <a:stretch>
            <a:fillRect/>
          </a:stretch>
        </p:blipFill>
        <p:spPr bwMode="auto">
          <a:xfrm>
            <a:off x="4290032" y="0"/>
            <a:ext cx="7901968" cy="6858000"/>
          </a:xfrm>
          <a:prstGeom prst="rect">
            <a:avLst/>
          </a:prstGeom>
          <a:noFill/>
        </p:spPr>
      </p:pic>
      <p:sp>
        <p:nvSpPr>
          <p:cNvPr id="5" name="TextBox 4">
            <a:extLst>
              <a:ext uri="{FF2B5EF4-FFF2-40B4-BE49-F238E27FC236}">
                <a16:creationId xmlns:a16="http://schemas.microsoft.com/office/drawing/2014/main" id="{942BC186-09EF-4A5F-B44F-67DCA45DB4F9}"/>
              </a:ext>
            </a:extLst>
          </p:cNvPr>
          <p:cNvSpPr txBox="1"/>
          <p:nvPr/>
        </p:nvSpPr>
        <p:spPr>
          <a:xfrm>
            <a:off x="395536" y="5557232"/>
            <a:ext cx="4322440" cy="584775"/>
          </a:xfrm>
          <a:prstGeom prst="rect">
            <a:avLst/>
          </a:prstGeom>
          <a:noFill/>
        </p:spPr>
        <p:txBody>
          <a:bodyPr wrap="square" rtlCol="0">
            <a:spAutoFit/>
          </a:bodyPr>
          <a:lstStyle/>
          <a:p>
            <a:pPr algn="ctr"/>
            <a:r>
              <a:rPr lang="en-US" sz="3200" b="1" dirty="0">
                <a:latin typeface="Maiandra GD" panose="020E0502030308020204" pitchFamily="34" charset="0"/>
              </a:rPr>
              <a:t>Phagocytosis</a:t>
            </a:r>
            <a:r>
              <a:rPr lang="en-US" sz="2000" dirty="0">
                <a:latin typeface="Maiandra GD" panose="020E0502030308020204" pitchFamily="34" charset="0"/>
              </a:rPr>
              <a:t> </a:t>
            </a:r>
          </a:p>
        </p:txBody>
      </p:sp>
    </p:spTree>
    <p:extLst>
      <p:ext uri="{BB962C8B-B14F-4D97-AF65-F5344CB8AC3E}">
        <p14:creationId xmlns:p14="http://schemas.microsoft.com/office/powerpoint/2010/main" val="3668819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C34805-527F-4581-B72D-6761D139D129}"/>
              </a:ext>
            </a:extLst>
          </p:cNvPr>
          <p:cNvSpPr>
            <a:spLocks noGrp="1"/>
          </p:cNvSpPr>
          <p:nvPr>
            <p:ph type="dt" sz="half" idx="10"/>
          </p:nvPr>
        </p:nvSpPr>
        <p:spPr/>
        <p:txBody>
          <a:bodyPr/>
          <a:lstStyle/>
          <a:p>
            <a:fld id="{98805D67-E876-4C8E-8655-CADCFFF781B2}" type="datetime1">
              <a:rPr lang="en-US" smtClean="0"/>
              <a:t>2022-12-03</a:t>
            </a:fld>
            <a:endParaRPr lang="en-US" dirty="0"/>
          </a:p>
        </p:txBody>
      </p:sp>
      <p:sp>
        <p:nvSpPr>
          <p:cNvPr id="3" name="Slide Number Placeholder 2">
            <a:extLst>
              <a:ext uri="{FF2B5EF4-FFF2-40B4-BE49-F238E27FC236}">
                <a16:creationId xmlns:a16="http://schemas.microsoft.com/office/drawing/2014/main" id="{2C0DE04F-494D-473C-A6BB-53D5C0929AD3}"/>
              </a:ext>
            </a:extLst>
          </p:cNvPr>
          <p:cNvSpPr>
            <a:spLocks noGrp="1"/>
          </p:cNvSpPr>
          <p:nvPr>
            <p:ph type="sldNum" sz="quarter" idx="12"/>
          </p:nvPr>
        </p:nvSpPr>
        <p:spPr/>
        <p:txBody>
          <a:bodyPr/>
          <a:lstStyle/>
          <a:p>
            <a:fld id="{6D22F896-40B5-4ADD-8801-0D06FADFA095}" type="slidenum">
              <a:rPr lang="en-US" smtClean="0"/>
              <a:t>14</a:t>
            </a:fld>
            <a:endParaRPr lang="en-US" dirty="0"/>
          </a:p>
        </p:txBody>
      </p:sp>
      <p:pic>
        <p:nvPicPr>
          <p:cNvPr id="4" name="Picture 2" descr="نتيجة بحث الصور عن ‪Inhibition of attachment of phagocyte‬‏">
            <a:extLst>
              <a:ext uri="{FF2B5EF4-FFF2-40B4-BE49-F238E27FC236}">
                <a16:creationId xmlns:a16="http://schemas.microsoft.com/office/drawing/2014/main" id="{3A224C01-D745-4AFC-A40C-2C29F03463DD}"/>
              </a:ext>
            </a:extLst>
          </p:cNvPr>
          <p:cNvPicPr>
            <a:picLocks noChangeAspect="1" noChangeArrowheads="1"/>
          </p:cNvPicPr>
          <p:nvPr/>
        </p:nvPicPr>
        <p:blipFill>
          <a:blip r:embed="rId2"/>
          <a:srcRect/>
          <a:stretch>
            <a:fillRect/>
          </a:stretch>
        </p:blipFill>
        <p:spPr bwMode="auto">
          <a:xfrm>
            <a:off x="1296322" y="45720"/>
            <a:ext cx="8786874" cy="5949280"/>
          </a:xfrm>
          <a:prstGeom prst="rect">
            <a:avLst/>
          </a:prstGeom>
          <a:noFill/>
        </p:spPr>
      </p:pic>
      <p:sp>
        <p:nvSpPr>
          <p:cNvPr id="5" name="TextBox 4">
            <a:extLst>
              <a:ext uri="{FF2B5EF4-FFF2-40B4-BE49-F238E27FC236}">
                <a16:creationId xmlns:a16="http://schemas.microsoft.com/office/drawing/2014/main" id="{071DB178-E14C-4728-AE0B-C997055DEF07}"/>
              </a:ext>
            </a:extLst>
          </p:cNvPr>
          <p:cNvSpPr txBox="1"/>
          <p:nvPr/>
        </p:nvSpPr>
        <p:spPr>
          <a:xfrm>
            <a:off x="395536" y="6165304"/>
            <a:ext cx="10958264" cy="523220"/>
          </a:xfrm>
          <a:prstGeom prst="rect">
            <a:avLst/>
          </a:prstGeom>
          <a:noFill/>
        </p:spPr>
        <p:txBody>
          <a:bodyPr wrap="square" rtlCol="0">
            <a:spAutoFit/>
          </a:bodyPr>
          <a:lstStyle/>
          <a:p>
            <a:pPr algn="ctr" rtl="0"/>
            <a:r>
              <a:rPr lang="en-US" sz="2800" b="1" dirty="0">
                <a:latin typeface="Maiandra GD" panose="020E0502030308020204" pitchFamily="34" charset="0"/>
              </a:rPr>
              <a:t>Inhibition of phagocytosis by capsule </a:t>
            </a:r>
          </a:p>
        </p:txBody>
      </p:sp>
    </p:spTree>
    <p:extLst>
      <p:ext uri="{BB962C8B-B14F-4D97-AF65-F5344CB8AC3E}">
        <p14:creationId xmlns:p14="http://schemas.microsoft.com/office/powerpoint/2010/main" val="1536652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693F9-726B-435B-8CA0-D6BF637604AC}"/>
              </a:ext>
            </a:extLst>
          </p:cNvPr>
          <p:cNvSpPr>
            <a:spLocks noGrp="1"/>
          </p:cNvSpPr>
          <p:nvPr>
            <p:ph type="dt" sz="half" idx="10"/>
          </p:nvPr>
        </p:nvSpPr>
        <p:spPr/>
        <p:txBody>
          <a:bodyPr/>
          <a:lstStyle/>
          <a:p>
            <a:fld id="{9235E3C7-76A3-44B6-88DF-3C327232EA07}" type="datetime1">
              <a:rPr lang="en-US" smtClean="0"/>
              <a:t>2022-12-03</a:t>
            </a:fld>
            <a:endParaRPr lang="en-US" dirty="0"/>
          </a:p>
        </p:txBody>
      </p:sp>
      <p:sp>
        <p:nvSpPr>
          <p:cNvPr id="3" name="Slide Number Placeholder 2">
            <a:extLst>
              <a:ext uri="{FF2B5EF4-FFF2-40B4-BE49-F238E27FC236}">
                <a16:creationId xmlns:a16="http://schemas.microsoft.com/office/drawing/2014/main" id="{E83D85BA-0051-495D-BE5D-9FBFBD9B844A}"/>
              </a:ext>
            </a:extLst>
          </p:cNvPr>
          <p:cNvSpPr>
            <a:spLocks noGrp="1"/>
          </p:cNvSpPr>
          <p:nvPr>
            <p:ph type="sldNum" sz="quarter" idx="12"/>
          </p:nvPr>
        </p:nvSpPr>
        <p:spPr/>
        <p:txBody>
          <a:bodyPr/>
          <a:lstStyle/>
          <a:p>
            <a:fld id="{6D22F896-40B5-4ADD-8801-0D06FADFA095}" type="slidenum">
              <a:rPr lang="en-US" smtClean="0"/>
              <a:t>15</a:t>
            </a:fld>
            <a:endParaRPr lang="en-US" dirty="0"/>
          </a:p>
        </p:txBody>
      </p:sp>
      <p:pic>
        <p:nvPicPr>
          <p:cNvPr id="4" name="Picture 3">
            <a:extLst>
              <a:ext uri="{FF2B5EF4-FFF2-40B4-BE49-F238E27FC236}">
                <a16:creationId xmlns:a16="http://schemas.microsoft.com/office/drawing/2014/main" id="{126EA70A-93FB-489B-AD40-016A3EB257EA}"/>
              </a:ext>
            </a:extLst>
          </p:cNvPr>
          <p:cNvPicPr/>
          <p:nvPr/>
        </p:nvPicPr>
        <p:blipFill>
          <a:blip r:embed="rId2"/>
          <a:srcRect/>
          <a:stretch>
            <a:fillRect/>
          </a:stretch>
        </p:blipFill>
        <p:spPr bwMode="auto">
          <a:xfrm>
            <a:off x="2484120" y="106044"/>
            <a:ext cx="7589520" cy="669307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522996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922C00-44BF-459B-9CC7-F85AD20BEC53}"/>
              </a:ext>
            </a:extLst>
          </p:cNvPr>
          <p:cNvSpPr>
            <a:spLocks noGrp="1"/>
          </p:cNvSpPr>
          <p:nvPr>
            <p:ph type="dt" sz="half" idx="10"/>
          </p:nvPr>
        </p:nvSpPr>
        <p:spPr/>
        <p:txBody>
          <a:bodyPr/>
          <a:lstStyle/>
          <a:p>
            <a:fld id="{B1779F90-1D86-4C02-9919-8F15AC4D5519}" type="datetime1">
              <a:rPr lang="en-US" smtClean="0"/>
              <a:t>2022-12-03</a:t>
            </a:fld>
            <a:endParaRPr lang="en-US" dirty="0"/>
          </a:p>
        </p:txBody>
      </p:sp>
      <p:sp>
        <p:nvSpPr>
          <p:cNvPr id="3" name="Slide Number Placeholder 2">
            <a:extLst>
              <a:ext uri="{FF2B5EF4-FFF2-40B4-BE49-F238E27FC236}">
                <a16:creationId xmlns:a16="http://schemas.microsoft.com/office/drawing/2014/main" id="{CB3FEDEE-2EE9-4C8B-80EA-CDF7D8E63D16}"/>
              </a:ext>
            </a:extLst>
          </p:cNvPr>
          <p:cNvSpPr>
            <a:spLocks noGrp="1"/>
          </p:cNvSpPr>
          <p:nvPr>
            <p:ph type="sldNum" sz="quarter" idx="12"/>
          </p:nvPr>
        </p:nvSpPr>
        <p:spPr/>
        <p:txBody>
          <a:bodyPr/>
          <a:lstStyle/>
          <a:p>
            <a:fld id="{6D22F896-40B5-4ADD-8801-0D06FADFA095}" type="slidenum">
              <a:rPr lang="en-US" smtClean="0"/>
              <a:t>16</a:t>
            </a:fld>
            <a:endParaRPr lang="en-US" dirty="0"/>
          </a:p>
        </p:txBody>
      </p:sp>
      <p:pic>
        <p:nvPicPr>
          <p:cNvPr id="4" name="Picture 2" descr="نتيجة بحث الصور عن ‪Inhibition of lysosome fusion by  bacteria‬‏">
            <a:extLst>
              <a:ext uri="{FF2B5EF4-FFF2-40B4-BE49-F238E27FC236}">
                <a16:creationId xmlns:a16="http://schemas.microsoft.com/office/drawing/2014/main" id="{921C7F0E-B9EA-4A00-A08F-2D20FC0C7512}"/>
              </a:ext>
            </a:extLst>
          </p:cNvPr>
          <p:cNvPicPr>
            <a:picLocks noChangeAspect="1" noChangeArrowheads="1"/>
          </p:cNvPicPr>
          <p:nvPr/>
        </p:nvPicPr>
        <p:blipFill>
          <a:blip r:embed="rId2"/>
          <a:srcRect/>
          <a:stretch>
            <a:fillRect/>
          </a:stretch>
        </p:blipFill>
        <p:spPr bwMode="auto">
          <a:xfrm>
            <a:off x="259080" y="15239"/>
            <a:ext cx="11567160" cy="6149001"/>
          </a:xfrm>
          <a:prstGeom prst="rect">
            <a:avLst/>
          </a:prstGeom>
          <a:noFill/>
        </p:spPr>
      </p:pic>
      <p:sp>
        <p:nvSpPr>
          <p:cNvPr id="5" name="TextBox 4">
            <a:extLst>
              <a:ext uri="{FF2B5EF4-FFF2-40B4-BE49-F238E27FC236}">
                <a16:creationId xmlns:a16="http://schemas.microsoft.com/office/drawing/2014/main" id="{D940133D-896D-457F-83CF-913164A801BD}"/>
              </a:ext>
            </a:extLst>
          </p:cNvPr>
          <p:cNvSpPr txBox="1"/>
          <p:nvPr/>
        </p:nvSpPr>
        <p:spPr>
          <a:xfrm>
            <a:off x="1775520" y="6181248"/>
            <a:ext cx="8640960" cy="523220"/>
          </a:xfrm>
          <a:prstGeom prst="rect">
            <a:avLst/>
          </a:prstGeom>
          <a:solidFill>
            <a:schemeClr val="bg1"/>
          </a:solidFill>
        </p:spPr>
        <p:txBody>
          <a:bodyPr wrap="square" rtlCol="0">
            <a:spAutoFit/>
          </a:bodyPr>
          <a:lstStyle/>
          <a:p>
            <a:pPr algn="ctr"/>
            <a:r>
              <a:rPr lang="en-US" sz="2800" b="1" dirty="0">
                <a:latin typeface="Maiandra GD" panose="020E0502030308020204" pitchFamily="34" charset="0"/>
              </a:rPr>
              <a:t>Many mechanism of inhibition phagocytosis</a:t>
            </a:r>
            <a:endParaRPr lang="en-US" sz="2800" dirty="0">
              <a:latin typeface="Maiandra GD" panose="020E0502030308020204" pitchFamily="34" charset="0"/>
            </a:endParaRPr>
          </a:p>
        </p:txBody>
      </p:sp>
    </p:spTree>
    <p:extLst>
      <p:ext uri="{BB962C8B-B14F-4D97-AF65-F5344CB8AC3E}">
        <p14:creationId xmlns:p14="http://schemas.microsoft.com/office/powerpoint/2010/main" val="3074567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DDC68A-C7E1-4BB1-AEC5-3253CC91586E}"/>
              </a:ext>
            </a:extLst>
          </p:cNvPr>
          <p:cNvSpPr>
            <a:spLocks noGrp="1"/>
          </p:cNvSpPr>
          <p:nvPr>
            <p:ph type="dt" sz="half" idx="10"/>
          </p:nvPr>
        </p:nvSpPr>
        <p:spPr/>
        <p:txBody>
          <a:bodyPr/>
          <a:lstStyle/>
          <a:p>
            <a:fld id="{9D2071CD-B3A0-424A-BA45-1F95789C84F4}" type="datetime1">
              <a:rPr lang="en-US" smtClean="0"/>
              <a:t>2022-12-03</a:t>
            </a:fld>
            <a:endParaRPr lang="en-US" dirty="0"/>
          </a:p>
        </p:txBody>
      </p:sp>
      <p:sp>
        <p:nvSpPr>
          <p:cNvPr id="3" name="Slide Number Placeholder 2">
            <a:extLst>
              <a:ext uri="{FF2B5EF4-FFF2-40B4-BE49-F238E27FC236}">
                <a16:creationId xmlns:a16="http://schemas.microsoft.com/office/drawing/2014/main" id="{0408C3DC-1F7C-4F7A-AFFD-9B044C690CF9}"/>
              </a:ext>
            </a:extLst>
          </p:cNvPr>
          <p:cNvSpPr>
            <a:spLocks noGrp="1"/>
          </p:cNvSpPr>
          <p:nvPr>
            <p:ph type="sldNum" sz="quarter" idx="12"/>
          </p:nvPr>
        </p:nvSpPr>
        <p:spPr/>
        <p:txBody>
          <a:bodyPr/>
          <a:lstStyle/>
          <a:p>
            <a:fld id="{6D22F896-40B5-4ADD-8801-0D06FADFA095}" type="slidenum">
              <a:rPr lang="en-US" smtClean="0"/>
              <a:t>2</a:t>
            </a:fld>
            <a:endParaRPr lang="en-US" dirty="0"/>
          </a:p>
        </p:txBody>
      </p:sp>
      <p:sp>
        <p:nvSpPr>
          <p:cNvPr id="4" name="Rectangle 3">
            <a:extLst>
              <a:ext uri="{FF2B5EF4-FFF2-40B4-BE49-F238E27FC236}">
                <a16:creationId xmlns:a16="http://schemas.microsoft.com/office/drawing/2014/main" id="{DE07284D-A616-44B5-8164-FE587540AF28}"/>
              </a:ext>
            </a:extLst>
          </p:cNvPr>
          <p:cNvSpPr/>
          <p:nvPr/>
        </p:nvSpPr>
        <p:spPr>
          <a:xfrm>
            <a:off x="65316" y="302733"/>
            <a:ext cx="11919857" cy="4478149"/>
          </a:xfrm>
          <a:prstGeom prst="rect">
            <a:avLst/>
          </a:prstGeom>
        </p:spPr>
        <p:txBody>
          <a:bodyPr wrap="square">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rgbClr val="FF0000"/>
                </a:solidFill>
                <a:effectLst/>
                <a:latin typeface="Maiandra GD" panose="020E0502030308020204" pitchFamily="34" charset="0"/>
                <a:ea typeface="Calibri" pitchFamily="34" charset="0"/>
                <a:cs typeface="Times New Roman" pitchFamily="18" charset="0"/>
              </a:rPr>
              <a:t>Microbial </a:t>
            </a:r>
            <a:r>
              <a:rPr lang="en-US" sz="3200" b="1" dirty="0">
                <a:solidFill>
                  <a:srgbClr val="FF0000"/>
                </a:solidFill>
                <a:latin typeface="Maiandra GD" panose="020E0502030308020204" pitchFamily="34" charset="0"/>
                <a:ea typeface="Calibri" pitchFamily="34" charset="0"/>
                <a:cs typeface="Times New Roman" pitchFamily="18" charset="0"/>
              </a:rPr>
              <a:t>V</a:t>
            </a:r>
            <a:r>
              <a:rPr kumimoji="0" lang="en-US" sz="3200" b="1" i="0" u="none" strike="noStrike" cap="none" normalizeH="0" baseline="0" dirty="0">
                <a:ln>
                  <a:noFill/>
                </a:ln>
                <a:solidFill>
                  <a:srgbClr val="FF0000"/>
                </a:solidFill>
                <a:effectLst/>
                <a:latin typeface="Maiandra GD" panose="020E0502030308020204" pitchFamily="34" charset="0"/>
                <a:ea typeface="Calibri" pitchFamily="34" charset="0"/>
                <a:cs typeface="Times New Roman" pitchFamily="18" charset="0"/>
              </a:rPr>
              <a:t>irulence Factors</a:t>
            </a:r>
          </a:p>
          <a:p>
            <a:pPr marL="0" marR="0" lvl="0" indent="457200" algn="justLow"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a:ln>
                <a:noFill/>
              </a:ln>
              <a:effectLst/>
              <a:latin typeface="Maiandra GD" panose="020E0502030308020204" pitchFamily="34" charset="0"/>
              <a:cs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Pathogenicity: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The ability of a microbe to produce disease or tissue injury, an organism’s pathogenicity depends on its ability to</a:t>
            </a:r>
          </a:p>
          <a:p>
            <a:pPr marL="514350" marR="0" lvl="0" indent="-514350" algn="justLow"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a:t>
            </a:r>
            <a:r>
              <a:rPr kumimoji="0" lang="en-US" sz="32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Invade a host</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and</a:t>
            </a:r>
          </a:p>
          <a:p>
            <a:pPr marL="514350" marR="0" lvl="0" indent="-514350" algn="justLow"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Multiply in the hosts</a:t>
            </a:r>
            <a:endParaRPr lang="en-US" sz="2800" dirty="0">
              <a:latin typeface="Maiandra GD" panose="020E0502030308020204" pitchFamily="34" charset="0"/>
              <a:ea typeface="Calibri" pitchFamily="34" charset="0"/>
              <a:cs typeface="Times New Roman" pitchFamily="18" charset="0"/>
            </a:endParaRPr>
          </a:p>
          <a:p>
            <a:pPr marL="514350" marR="0" lvl="0" indent="-514350" algn="justLow" defTabSz="914400" rtl="0" eaLnBrk="0" fontAlgn="base" latinLnBrk="0" hangingPunct="0">
              <a:lnSpc>
                <a:spcPct val="100000"/>
              </a:lnSpc>
              <a:spcBef>
                <a:spcPct val="0"/>
              </a:spcBef>
              <a:spcAft>
                <a:spcPct val="0"/>
              </a:spcAft>
              <a:buClrTx/>
              <a:buSzTx/>
              <a:buFont typeface="+mj-lt"/>
              <a:buAutoNum type="arabicPeriod"/>
              <a:tabLst/>
            </a:pPr>
            <a:endParaRPr kumimoji="0" lang="en-US" sz="14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endParaRPr>
          </a:p>
          <a:p>
            <a:pPr marL="457200" indent="-457200" algn="justLow" rtl="0" fontAlgn="base">
              <a:spcBef>
                <a:spcPct val="0"/>
              </a:spcBef>
              <a:spcAft>
                <a:spcPct val="0"/>
              </a:spcAft>
              <a:buFont typeface="Arial" panose="020B0604020202020204" pitchFamily="34" charset="0"/>
              <a:buChar char="•"/>
            </a:pPr>
            <a:r>
              <a:rPr kumimoji="0" lang="en-US" sz="2800" b="1" i="0" u="none" strike="noStrike" cap="none" normalizeH="0" baseline="0" dirty="0">
                <a:ln>
                  <a:noFill/>
                </a:ln>
                <a:effectLst/>
                <a:latin typeface="Maiandra GD" panose="020E0502030308020204" pitchFamily="34" charset="0"/>
                <a:ea typeface="Calibri" pitchFamily="34" charset="0"/>
                <a:cs typeface="Times New Roman" pitchFamily="18" charset="0"/>
              </a:rPr>
              <a:t>Microbial Virulence Factors: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Organisms that infect these regions have ability to overcome the constant pressure of the host defenses at the surface. Or structural or physiological characteristics </a:t>
            </a:r>
            <a:r>
              <a:rPr kumimoji="0" lang="en-US" sz="2800" i="0" u="none" strike="noStrike" cap="none" normalizeH="0" baseline="0" dirty="0">
                <a:ln>
                  <a:noFill/>
                </a:ln>
                <a:effectLst/>
                <a:latin typeface="Maiandra GD" panose="020E0502030308020204" pitchFamily="34" charset="0"/>
                <a:ea typeface="Calibri" pitchFamily="34" charset="0"/>
                <a:cs typeface="Times New Roman" pitchFamily="18" charset="0"/>
              </a:rPr>
              <a:t>that</a:t>
            </a:r>
            <a:r>
              <a:rPr kumimoji="0" lang="en-US" sz="280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help the microorganisms to cause infection and disease.</a:t>
            </a:r>
          </a:p>
        </p:txBody>
      </p:sp>
    </p:spTree>
    <p:extLst>
      <p:ext uri="{BB962C8B-B14F-4D97-AF65-F5344CB8AC3E}">
        <p14:creationId xmlns:p14="http://schemas.microsoft.com/office/powerpoint/2010/main" val="2466604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456022-B82D-463F-9B0A-40C4294428A5}"/>
              </a:ext>
            </a:extLst>
          </p:cNvPr>
          <p:cNvSpPr>
            <a:spLocks noGrp="1"/>
          </p:cNvSpPr>
          <p:nvPr>
            <p:ph type="dt" sz="half" idx="10"/>
          </p:nvPr>
        </p:nvSpPr>
        <p:spPr/>
        <p:txBody>
          <a:bodyPr/>
          <a:lstStyle/>
          <a:p>
            <a:fld id="{F9EDE0C0-BEF0-465A-AED6-157AE6BBFA7F}" type="datetime1">
              <a:rPr lang="en-US" smtClean="0"/>
              <a:t>2022-12-03</a:t>
            </a:fld>
            <a:endParaRPr lang="en-US" dirty="0"/>
          </a:p>
        </p:txBody>
      </p:sp>
      <p:sp>
        <p:nvSpPr>
          <p:cNvPr id="3" name="Slide Number Placeholder 2">
            <a:extLst>
              <a:ext uri="{FF2B5EF4-FFF2-40B4-BE49-F238E27FC236}">
                <a16:creationId xmlns:a16="http://schemas.microsoft.com/office/drawing/2014/main" id="{0408C3DC-1F7C-4F7A-AFFD-9B044C690CF9}"/>
              </a:ext>
            </a:extLst>
          </p:cNvPr>
          <p:cNvSpPr>
            <a:spLocks noGrp="1"/>
          </p:cNvSpPr>
          <p:nvPr>
            <p:ph type="sldNum" sz="quarter" idx="12"/>
          </p:nvPr>
        </p:nvSpPr>
        <p:spPr/>
        <p:txBody>
          <a:bodyPr/>
          <a:lstStyle/>
          <a:p>
            <a:fld id="{6D22F896-40B5-4ADD-8801-0D06FADFA095}" type="slidenum">
              <a:rPr lang="en-US" smtClean="0"/>
              <a:t>3</a:t>
            </a:fld>
            <a:endParaRPr lang="en-US" dirty="0"/>
          </a:p>
        </p:txBody>
      </p:sp>
      <p:sp>
        <p:nvSpPr>
          <p:cNvPr id="5" name="Rectangle 4">
            <a:extLst>
              <a:ext uri="{FF2B5EF4-FFF2-40B4-BE49-F238E27FC236}">
                <a16:creationId xmlns:a16="http://schemas.microsoft.com/office/drawing/2014/main" id="{F54E8F60-0AF3-4453-97FC-250ED78EB5DE}"/>
              </a:ext>
            </a:extLst>
          </p:cNvPr>
          <p:cNvSpPr/>
          <p:nvPr/>
        </p:nvSpPr>
        <p:spPr>
          <a:xfrm>
            <a:off x="350520" y="117159"/>
            <a:ext cx="11292839" cy="3947234"/>
          </a:xfrm>
          <a:prstGeom prst="rect">
            <a:avLst/>
          </a:prstGeom>
        </p:spPr>
        <p:txBody>
          <a:bodyPr wrap="square">
            <a:spAutoFit/>
          </a:bodyPr>
          <a:lstStyle/>
          <a:p>
            <a:pPr indent="228600" algn="justLow" rtl="0" fontAlgn="base">
              <a:spcBef>
                <a:spcPct val="0"/>
              </a:spcBef>
              <a:spcAft>
                <a:spcPct val="0"/>
              </a:spcAft>
            </a:pPr>
            <a:r>
              <a:rPr kumimoji="0" lang="en-US" sz="3300" b="1" i="0" u="none" strike="noStrike" cap="none" normalizeH="0" baseline="0" dirty="0">
                <a:ln>
                  <a:noFill/>
                </a:ln>
                <a:solidFill>
                  <a:srgbClr val="FF0000"/>
                </a:solidFill>
                <a:effectLst/>
                <a:latin typeface="Maiandra GD" panose="020E0502030308020204" pitchFamily="34" charset="0"/>
                <a:ea typeface="Calibri" pitchFamily="34" charset="0"/>
                <a:cs typeface="Times New Roman" pitchFamily="18" charset="0"/>
              </a:rPr>
              <a:t>Sites of </a:t>
            </a:r>
            <a:r>
              <a:rPr lang="en-US" sz="3300" b="1" dirty="0">
                <a:solidFill>
                  <a:srgbClr val="FF0000"/>
                </a:solidFill>
                <a:latin typeface="Maiandra GD" panose="020E0502030308020204" pitchFamily="34" charset="0"/>
                <a:ea typeface="Calibri" pitchFamily="34" charset="0"/>
                <a:cs typeface="Times New Roman" pitchFamily="18" charset="0"/>
              </a:rPr>
              <a:t>m</a:t>
            </a:r>
            <a:r>
              <a:rPr kumimoji="0" lang="en-US" sz="3300" b="1" i="0" u="none" strike="noStrike" cap="none" normalizeH="0" baseline="0" dirty="0">
                <a:ln>
                  <a:noFill/>
                </a:ln>
                <a:solidFill>
                  <a:srgbClr val="FF0000"/>
                </a:solidFill>
                <a:effectLst/>
                <a:latin typeface="Maiandra GD" panose="020E0502030308020204" pitchFamily="34" charset="0"/>
                <a:ea typeface="Calibri" pitchFamily="34" charset="0"/>
                <a:cs typeface="Times New Roman" pitchFamily="18" charset="0"/>
              </a:rPr>
              <a:t>icrobe entry in human hosts include:</a:t>
            </a:r>
          </a:p>
          <a:p>
            <a:pPr indent="228600" algn="justLow" rtl="0" fontAlgn="base">
              <a:spcBef>
                <a:spcPct val="0"/>
              </a:spcBef>
              <a:spcAft>
                <a:spcPct val="0"/>
              </a:spcAft>
            </a:pPr>
            <a:endParaRPr kumimoji="0" lang="en-US" sz="11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endParaRPr>
          </a:p>
          <a:p>
            <a:pPr marL="514350" indent="-514350" algn="justLow" rtl="0" fontAlgn="base">
              <a:spcBef>
                <a:spcPct val="0"/>
              </a:spcBef>
              <a:spcAft>
                <a:spcPct val="0"/>
              </a:spcAft>
              <a:buFont typeface="+mj-lt"/>
              <a:buAutoNum type="arabicPeriod"/>
            </a:pP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Urogenital tract,</a:t>
            </a:r>
          </a:p>
          <a:p>
            <a:pPr marL="514350" indent="-514350" algn="justLow" rtl="0" fontAlgn="base">
              <a:spcBef>
                <a:spcPct val="0"/>
              </a:spcBef>
              <a:spcAft>
                <a:spcPct val="0"/>
              </a:spcAft>
              <a:buFont typeface="+mj-lt"/>
              <a:buAutoNum type="arabicPeriod"/>
            </a:pP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Digestive tract,</a:t>
            </a:r>
          </a:p>
          <a:p>
            <a:pPr marL="514350" indent="-514350" algn="justLow" rtl="0" fontAlgn="base">
              <a:spcBef>
                <a:spcPct val="0"/>
              </a:spcBef>
              <a:spcAft>
                <a:spcPct val="0"/>
              </a:spcAft>
              <a:buFont typeface="+mj-lt"/>
              <a:buAutoNum type="arabicPeriod"/>
            </a:pP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Respiratory tract and the conjunctiva, and</a:t>
            </a:r>
          </a:p>
          <a:p>
            <a:pPr marL="514350" indent="-514350" algn="justLow" rtl="0" fontAlgn="base">
              <a:spcBef>
                <a:spcPct val="0"/>
              </a:spcBef>
              <a:spcAft>
                <a:spcPct val="0"/>
              </a:spcAft>
              <a:buFont typeface="+mj-lt"/>
              <a:buAutoNum type="arabicPeriod"/>
            </a:pPr>
            <a:r>
              <a:rPr lang="en-US" sz="2800" dirty="0">
                <a:latin typeface="Maiandra GD" panose="020E0502030308020204" pitchFamily="34" charset="0"/>
                <a:ea typeface="Calibri" pitchFamily="34" charset="0"/>
                <a:cs typeface="Times New Roman" pitchFamily="18" charset="0"/>
              </a:rPr>
              <a:t>Cut skin</a:t>
            </a:r>
          </a:p>
          <a:p>
            <a:pPr marL="457200" indent="-457200" algn="justLow" fontAlgn="base">
              <a:spcBef>
                <a:spcPct val="0"/>
              </a:spcBef>
              <a:spcAft>
                <a:spcPct val="0"/>
              </a:spcAft>
              <a:buFont typeface="Arial" panose="020B0604020202020204" pitchFamily="34" charset="0"/>
              <a:buChar char="•"/>
            </a:pP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For example, </a:t>
            </a:r>
            <a:r>
              <a:rPr kumimoji="0" lang="en-US" sz="2800" b="1" u="sng"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Mycobacterium</a:t>
            </a:r>
            <a:r>
              <a:rPr kumimoji="0" lang="en-US" sz="2800" b="1" i="1"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a:t>
            </a:r>
            <a:r>
              <a:rPr kumimoji="0" lang="en-US" sz="2800" b="1" u="sng"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tuberculosis</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frequently causes disease upon entering the host whereas  </a:t>
            </a:r>
            <a:r>
              <a:rPr kumimoji="0" lang="en-US" sz="2800" b="1" u="sng"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Staphylococcus</a:t>
            </a:r>
            <a:r>
              <a:rPr kumimoji="0" lang="en-US" sz="2800" b="1" i="1"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a:t>
            </a:r>
            <a:r>
              <a:rPr kumimoji="0" lang="en-US" sz="2800" b="1" u="sng"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epidermidis</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cause disease, rarely, when it enters into a host with poor defense.</a:t>
            </a:r>
            <a:endParaRPr lang="en-US" sz="2800" dirty="0">
              <a:latin typeface="Maiandra GD" panose="020E0502030308020204" pitchFamily="34" charset="0"/>
              <a:ea typeface="Calibri" pitchFamily="34" charset="0"/>
              <a:cs typeface="Times New Roman" pitchFamily="18" charset="0"/>
            </a:endParaRPr>
          </a:p>
          <a:p>
            <a:pPr algn="justLow" rtl="0" fontAlgn="base">
              <a:spcBef>
                <a:spcPct val="0"/>
              </a:spcBef>
              <a:spcAft>
                <a:spcPct val="0"/>
              </a:spcAft>
            </a:pPr>
            <a:endParaRPr lang="en-US" sz="1050" dirty="0">
              <a:latin typeface="Maiandra GD" panose="020E0502030308020204" pitchFamily="34" charset="0"/>
              <a:ea typeface="Calibri" pitchFamily="34" charset="0"/>
              <a:cs typeface="Times New Roman" pitchFamily="18" charset="0"/>
            </a:endParaRPr>
          </a:p>
        </p:txBody>
      </p:sp>
    </p:spTree>
    <p:extLst>
      <p:ext uri="{BB962C8B-B14F-4D97-AF65-F5344CB8AC3E}">
        <p14:creationId xmlns:p14="http://schemas.microsoft.com/office/powerpoint/2010/main" val="1999640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781AEA-864C-4CE9-8FF8-D88F0B20BEA3}"/>
              </a:ext>
            </a:extLst>
          </p:cNvPr>
          <p:cNvSpPr>
            <a:spLocks noGrp="1"/>
          </p:cNvSpPr>
          <p:nvPr>
            <p:ph type="dt" sz="half" idx="10"/>
          </p:nvPr>
        </p:nvSpPr>
        <p:spPr/>
        <p:txBody>
          <a:bodyPr/>
          <a:lstStyle/>
          <a:p>
            <a:fld id="{89D5206B-8093-4A1C-A7F7-E9923050DF1D}" type="datetime1">
              <a:rPr lang="en-US" smtClean="0"/>
              <a:t>2022-12-03</a:t>
            </a:fld>
            <a:endParaRPr lang="en-US" dirty="0"/>
          </a:p>
        </p:txBody>
      </p:sp>
      <p:sp>
        <p:nvSpPr>
          <p:cNvPr id="3" name="Slide Number Placeholder 2">
            <a:extLst>
              <a:ext uri="{FF2B5EF4-FFF2-40B4-BE49-F238E27FC236}">
                <a16:creationId xmlns:a16="http://schemas.microsoft.com/office/drawing/2014/main" id="{0408C3DC-1F7C-4F7A-AFFD-9B044C690CF9}"/>
              </a:ext>
            </a:extLst>
          </p:cNvPr>
          <p:cNvSpPr>
            <a:spLocks noGrp="1"/>
          </p:cNvSpPr>
          <p:nvPr>
            <p:ph type="sldNum" sz="quarter" idx="12"/>
          </p:nvPr>
        </p:nvSpPr>
        <p:spPr/>
        <p:txBody>
          <a:bodyPr/>
          <a:lstStyle/>
          <a:p>
            <a:fld id="{6D22F896-40B5-4ADD-8801-0D06FADFA095}" type="slidenum">
              <a:rPr lang="en-US" smtClean="0"/>
              <a:t>4</a:t>
            </a:fld>
            <a:endParaRPr lang="en-US" dirty="0"/>
          </a:p>
        </p:txBody>
      </p:sp>
      <p:sp>
        <p:nvSpPr>
          <p:cNvPr id="6" name="TextBox 5">
            <a:extLst>
              <a:ext uri="{FF2B5EF4-FFF2-40B4-BE49-F238E27FC236}">
                <a16:creationId xmlns:a16="http://schemas.microsoft.com/office/drawing/2014/main" id="{52962E5A-54A6-4636-80BB-03C72E4FFD62}"/>
              </a:ext>
            </a:extLst>
          </p:cNvPr>
          <p:cNvSpPr txBox="1"/>
          <p:nvPr/>
        </p:nvSpPr>
        <p:spPr>
          <a:xfrm>
            <a:off x="655320" y="21243"/>
            <a:ext cx="10911840" cy="3323987"/>
          </a:xfrm>
          <a:prstGeom prst="rect">
            <a:avLst/>
          </a:prstGeom>
          <a:noFill/>
        </p:spPr>
        <p:txBody>
          <a:bodyPr wrap="square">
            <a:spAutoFit/>
          </a:bodyPr>
          <a:lstStyle/>
          <a:p>
            <a:pPr algn="justLow" fontAlgn="base">
              <a:spcBef>
                <a:spcPct val="0"/>
              </a:spcBef>
              <a:spcAft>
                <a:spcPct val="0"/>
              </a:spcAft>
            </a:pPr>
            <a:r>
              <a:rPr lang="en-US" sz="3600" b="1" dirty="0">
                <a:solidFill>
                  <a:srgbClr val="FF0000"/>
                </a:solidFill>
                <a:latin typeface="Maiandra GD" panose="020E0502030308020204" pitchFamily="34" charset="0"/>
                <a:cs typeface="Times New Roman" pitchFamily="18" charset="0"/>
              </a:rPr>
              <a:t>Bacterial virulence factors are as follows:</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105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endParaRPr>
          </a:p>
          <a:p>
            <a:pPr marL="514350" marR="0" lvl="0" indent="-514350" algn="justLow" defTabSz="914400" rtl="0" eaLnBrk="1" fontAlgn="base" latinLnBrk="0" hangingPunct="1">
              <a:lnSpc>
                <a:spcPct val="100000"/>
              </a:lnSpc>
              <a:spcBef>
                <a:spcPct val="0"/>
              </a:spcBef>
              <a:spcAft>
                <a:spcPct val="0"/>
              </a:spcAft>
              <a:buClrTx/>
              <a:buSzTx/>
              <a:buFontTx/>
              <a:buAutoNum type="arabicPeriod"/>
              <a:tabLst/>
            </a:pPr>
            <a:r>
              <a:rPr kumimoji="0" lang="en-US" sz="32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Adhesion</a:t>
            </a:r>
          </a:p>
          <a:p>
            <a:pPr marL="514350" indent="-514350" algn="justLow" fontAlgn="base">
              <a:spcBef>
                <a:spcPct val="0"/>
              </a:spcBef>
              <a:spcAft>
                <a:spcPct val="0"/>
              </a:spcAft>
              <a:buFontTx/>
              <a:buAutoNum type="arabicPeriod"/>
            </a:pPr>
            <a:r>
              <a:rPr kumimoji="0" lang="en-US" sz="32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Invasiveness</a:t>
            </a:r>
          </a:p>
          <a:p>
            <a:pPr marL="514350" indent="-514350" algn="justLow" fontAlgn="base">
              <a:spcBef>
                <a:spcPct val="0"/>
              </a:spcBef>
              <a:spcAft>
                <a:spcPct val="0"/>
              </a:spcAft>
              <a:buFontTx/>
              <a:buAutoNum type="arabicPeriod"/>
            </a:pPr>
            <a:r>
              <a:rPr kumimoji="0" lang="en-US" sz="32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Toxigenicity</a:t>
            </a:r>
            <a:endParaRPr lang="en-US" sz="3200" dirty="0">
              <a:latin typeface="Maiandra GD" panose="020E0502030308020204" pitchFamily="34" charset="0"/>
              <a:ea typeface="Calibri" pitchFamily="34" charset="0"/>
              <a:cs typeface="Times New Roman" pitchFamily="18" charset="0"/>
            </a:endParaRPr>
          </a:p>
          <a:p>
            <a:pPr marL="514350" marR="0" lvl="0" indent="-514350" algn="justLow" defTabSz="914400" rtl="0" eaLnBrk="1" fontAlgn="base" latinLnBrk="0" hangingPunct="1">
              <a:lnSpc>
                <a:spcPct val="100000"/>
              </a:lnSpc>
              <a:spcBef>
                <a:spcPct val="0"/>
              </a:spcBef>
              <a:spcAft>
                <a:spcPct val="0"/>
              </a:spcAft>
              <a:buClrTx/>
              <a:buSzTx/>
              <a:buFontTx/>
              <a:buAutoNum type="arabicPeriod"/>
              <a:tabLst/>
            </a:pPr>
            <a:r>
              <a:rPr kumimoji="0" lang="en-US" sz="32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Enzymes and other bacterial products</a:t>
            </a:r>
          </a:p>
          <a:p>
            <a:pPr marL="514350" marR="0" lvl="0" indent="-514350" algn="justLow" defTabSz="914400" rtl="0" eaLnBrk="1" fontAlgn="base" latinLnBrk="0" hangingPunct="1">
              <a:lnSpc>
                <a:spcPct val="100000"/>
              </a:lnSpc>
              <a:spcBef>
                <a:spcPct val="0"/>
              </a:spcBef>
              <a:spcAft>
                <a:spcPct val="0"/>
              </a:spcAft>
              <a:buClrTx/>
              <a:buSzTx/>
              <a:buFontTx/>
              <a:buAutoNum type="arabicPeriod"/>
              <a:tabLst/>
            </a:pPr>
            <a:r>
              <a:rPr kumimoji="0" lang="en-US" sz="32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Inhibition of phagocytosis</a:t>
            </a:r>
            <a:endParaRPr kumimoji="0" lang="en-US" sz="32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endParaRPr>
          </a:p>
        </p:txBody>
      </p:sp>
      <p:pic>
        <p:nvPicPr>
          <p:cNvPr id="4" name="Picture 2" descr="Pathogen Virulence Factors Definition and Pathogenicity">
            <a:extLst>
              <a:ext uri="{FF2B5EF4-FFF2-40B4-BE49-F238E27FC236}">
                <a16:creationId xmlns:a16="http://schemas.microsoft.com/office/drawing/2014/main" id="{8CBC13A5-6DC2-A9E2-2B06-19E6A76375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3512770"/>
            <a:ext cx="11511642" cy="3279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1606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187F19-C613-4561-BAEF-818008301A19}"/>
              </a:ext>
            </a:extLst>
          </p:cNvPr>
          <p:cNvSpPr>
            <a:spLocks noGrp="1"/>
          </p:cNvSpPr>
          <p:nvPr>
            <p:ph type="dt" sz="half" idx="10"/>
          </p:nvPr>
        </p:nvSpPr>
        <p:spPr/>
        <p:txBody>
          <a:bodyPr/>
          <a:lstStyle/>
          <a:p>
            <a:fld id="{4609313F-F642-49BC-92BF-FC2279525108}" type="datetime1">
              <a:rPr lang="en-US" smtClean="0"/>
              <a:t>2022-12-03</a:t>
            </a:fld>
            <a:endParaRPr lang="en-US" dirty="0"/>
          </a:p>
        </p:txBody>
      </p:sp>
      <p:sp>
        <p:nvSpPr>
          <p:cNvPr id="3" name="Slide Number Placeholder 2">
            <a:extLst>
              <a:ext uri="{FF2B5EF4-FFF2-40B4-BE49-F238E27FC236}">
                <a16:creationId xmlns:a16="http://schemas.microsoft.com/office/drawing/2014/main" id="{0A78C84C-C6AF-4CEB-94DB-C609C059D2BE}"/>
              </a:ext>
            </a:extLst>
          </p:cNvPr>
          <p:cNvSpPr>
            <a:spLocks noGrp="1"/>
          </p:cNvSpPr>
          <p:nvPr>
            <p:ph type="sldNum" sz="quarter" idx="12"/>
          </p:nvPr>
        </p:nvSpPr>
        <p:spPr/>
        <p:txBody>
          <a:bodyPr/>
          <a:lstStyle/>
          <a:p>
            <a:fld id="{6D22F896-40B5-4ADD-8801-0D06FADFA095}" type="slidenum">
              <a:rPr lang="en-US" smtClean="0"/>
              <a:t>5</a:t>
            </a:fld>
            <a:endParaRPr lang="en-US" dirty="0"/>
          </a:p>
        </p:txBody>
      </p:sp>
      <p:sp>
        <p:nvSpPr>
          <p:cNvPr id="8" name="TextBox 7">
            <a:extLst>
              <a:ext uri="{FF2B5EF4-FFF2-40B4-BE49-F238E27FC236}">
                <a16:creationId xmlns:a16="http://schemas.microsoft.com/office/drawing/2014/main" id="{14D6B9C7-D260-4E6C-972F-70E0F82BA26F}"/>
              </a:ext>
            </a:extLst>
          </p:cNvPr>
          <p:cNvSpPr txBox="1"/>
          <p:nvPr/>
        </p:nvSpPr>
        <p:spPr>
          <a:xfrm>
            <a:off x="243840" y="322779"/>
            <a:ext cx="11399520" cy="5078313"/>
          </a:xfrm>
          <a:prstGeom prst="rect">
            <a:avLst/>
          </a:prstGeom>
          <a:noFill/>
        </p:spPr>
        <p:txBody>
          <a:bodyPr wrap="square">
            <a:spAutoFit/>
          </a:bodyPr>
          <a:lstStyle/>
          <a:p>
            <a:pPr marL="514350" indent="-514350" algn="justLow" fontAlgn="base">
              <a:spcBef>
                <a:spcPct val="0"/>
              </a:spcBef>
              <a:spcAft>
                <a:spcPct val="0"/>
              </a:spcAft>
              <a:buFont typeface="+mj-lt"/>
              <a:buAutoNum type="arabicPeriod"/>
            </a:pPr>
            <a:r>
              <a:rPr kumimoji="0" lang="en-US" sz="32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Adhesion</a:t>
            </a:r>
            <a:endParaRPr kumimoji="0" lang="en-US" sz="32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endParaRPr>
          </a:p>
          <a:p>
            <a:pPr algn="just"/>
            <a:endParaRPr lang="en-US" sz="1200" b="1" i="0" dirty="0">
              <a:solidFill>
                <a:srgbClr val="FF0000"/>
              </a:solidFill>
              <a:effectLst/>
              <a:latin typeface="Maiandra GD" panose="020E0502030308020204" pitchFamily="34" charset="0"/>
            </a:endParaRPr>
          </a:p>
          <a:p>
            <a:pPr marL="457200" indent="-457200" algn="just">
              <a:buFont typeface="Arial" panose="020B0604020202020204" pitchFamily="34" charset="0"/>
              <a:buChar char="•"/>
            </a:pPr>
            <a:r>
              <a:rPr lang="en-US" sz="2800" b="1" i="0" dirty="0">
                <a:solidFill>
                  <a:srgbClr val="FF0000"/>
                </a:solidFill>
                <a:effectLst/>
                <a:latin typeface="Maiandra GD" panose="020E0502030308020204" pitchFamily="34" charset="0"/>
              </a:rPr>
              <a:t>Adhesions:</a:t>
            </a:r>
            <a:r>
              <a:rPr lang="en-US" sz="2400" b="0" i="0" dirty="0">
                <a:solidFill>
                  <a:srgbClr val="202122"/>
                </a:solidFill>
                <a:effectLst/>
                <a:latin typeface="Maiandra GD" panose="020E0502030308020204" pitchFamily="34" charset="0"/>
              </a:rPr>
              <a:t> </a:t>
            </a:r>
            <a:r>
              <a:rPr lang="en-US" sz="2800" b="0" i="0" dirty="0">
                <a:solidFill>
                  <a:srgbClr val="202122"/>
                </a:solidFill>
                <a:effectLst/>
                <a:latin typeface="Maiandra GD" panose="020E0502030308020204" pitchFamily="34" charset="0"/>
              </a:rPr>
              <a:t>Are cell-surface components or appendages of bacteria that facilitate</a:t>
            </a:r>
            <a:r>
              <a:rPr lang="en-US" sz="2800" b="1" i="0" dirty="0">
                <a:solidFill>
                  <a:srgbClr val="202122"/>
                </a:solidFill>
                <a:effectLst/>
                <a:latin typeface="Maiandra GD" panose="020E0502030308020204" pitchFamily="34" charset="0"/>
              </a:rPr>
              <a:t> </a:t>
            </a:r>
            <a:r>
              <a:rPr lang="en-US" sz="2800" b="1" i="0" strike="noStrike" dirty="0">
                <a:solidFill>
                  <a:srgbClr val="FF0000"/>
                </a:solidFill>
                <a:effectLst/>
                <a:latin typeface="Maiandra GD" panose="020E0502030308020204" pitchFamily="34" charset="0"/>
                <a:hlinkClick r:id="rId2" tooltip="Adhesion">
                  <a:extLst>
                    <a:ext uri="{A12FA001-AC4F-418D-AE19-62706E023703}">
                      <ahyp:hlinkClr xmlns:ahyp="http://schemas.microsoft.com/office/drawing/2018/hyperlinkcolor" val="tx"/>
                    </a:ext>
                  </a:extLst>
                </a:hlinkClick>
              </a:rPr>
              <a:t>adhesion</a:t>
            </a:r>
            <a:r>
              <a:rPr lang="en-US" sz="2800" b="1" i="0" dirty="0">
                <a:solidFill>
                  <a:srgbClr val="202122"/>
                </a:solidFill>
                <a:effectLst/>
                <a:latin typeface="Maiandra GD" panose="020E0502030308020204" pitchFamily="34" charset="0"/>
              </a:rPr>
              <a:t> </a:t>
            </a:r>
            <a:r>
              <a:rPr lang="en-US" sz="2800" b="0" i="0" dirty="0">
                <a:solidFill>
                  <a:srgbClr val="202122"/>
                </a:solidFill>
                <a:effectLst/>
                <a:latin typeface="Maiandra GD" panose="020E0502030308020204" pitchFamily="34" charset="0"/>
              </a:rPr>
              <a:t>or </a:t>
            </a:r>
            <a:r>
              <a:rPr lang="en-US" sz="2800" b="1" i="0" dirty="0">
                <a:solidFill>
                  <a:srgbClr val="FF0000"/>
                </a:solidFill>
                <a:effectLst/>
                <a:latin typeface="Maiandra GD" panose="020E0502030308020204" pitchFamily="34" charset="0"/>
              </a:rPr>
              <a:t>adherence</a:t>
            </a:r>
            <a:r>
              <a:rPr lang="en-US" sz="2800" b="0" i="0" dirty="0">
                <a:solidFill>
                  <a:srgbClr val="FF0000"/>
                </a:solidFill>
                <a:effectLst/>
                <a:latin typeface="Maiandra GD" panose="020E0502030308020204" pitchFamily="34" charset="0"/>
              </a:rPr>
              <a:t> </a:t>
            </a:r>
            <a:r>
              <a:rPr lang="en-US" sz="2800" b="0" i="0" dirty="0">
                <a:solidFill>
                  <a:srgbClr val="202122"/>
                </a:solidFill>
                <a:effectLst/>
                <a:latin typeface="Maiandra GD" panose="020E0502030308020204" pitchFamily="34" charset="0"/>
              </a:rPr>
              <a:t>to other cells or to surfaces, usually in the host they are infecting or living in.</a:t>
            </a:r>
          </a:p>
          <a:p>
            <a:pPr marL="457200" indent="-457200" algn="just">
              <a:buFont typeface="Arial" panose="020B0604020202020204" pitchFamily="34" charset="0"/>
              <a:buChar char="•"/>
            </a:pPr>
            <a:r>
              <a:rPr lang="en-US" sz="2800" b="1" dirty="0">
                <a:solidFill>
                  <a:srgbClr val="FF0000"/>
                </a:solidFill>
                <a:latin typeface="Maiandra GD" panose="020E0502030308020204" pitchFamily="34" charset="0"/>
              </a:rPr>
              <a:t>Adherence: </a:t>
            </a:r>
            <a:r>
              <a:rPr lang="en-US" sz="2800" dirty="0">
                <a:solidFill>
                  <a:srgbClr val="202122"/>
                </a:solidFill>
                <a:latin typeface="Maiandra GD" panose="020E0502030308020204" pitchFamily="34" charset="0"/>
              </a:rPr>
              <a:t>Is an essential step in </a:t>
            </a:r>
            <a:r>
              <a:rPr lang="en-US" sz="2800" b="1" dirty="0">
                <a:solidFill>
                  <a:srgbClr val="202122"/>
                </a:solidFill>
                <a:latin typeface="Maiandra GD" panose="020E0502030308020204" pitchFamily="34" charset="0"/>
                <a:hlinkClick r:id="rId3" tooltip="Bacteria">
                  <a:extLst>
                    <a:ext uri="{A12FA001-AC4F-418D-AE19-62706E023703}">
                      <ahyp:hlinkClr xmlns:ahyp="http://schemas.microsoft.com/office/drawing/2018/hyperlinkcolor" val="tx"/>
                    </a:ext>
                  </a:extLst>
                </a:hlinkClick>
              </a:rPr>
              <a:t>bacterial</a:t>
            </a:r>
            <a:r>
              <a:rPr lang="en-US" sz="2800" b="1" dirty="0">
                <a:solidFill>
                  <a:srgbClr val="202122"/>
                </a:solidFill>
                <a:latin typeface="Maiandra GD" panose="020E0502030308020204" pitchFamily="34" charset="0"/>
              </a:rPr>
              <a:t> </a:t>
            </a:r>
            <a:r>
              <a:rPr lang="en-US" sz="2800" b="1" dirty="0">
                <a:solidFill>
                  <a:srgbClr val="202122"/>
                </a:solidFill>
                <a:latin typeface="Maiandra GD" panose="020E0502030308020204" pitchFamily="34" charset="0"/>
                <a:hlinkClick r:id="rId4" tooltip="Pathogenesis">
                  <a:extLst>
                    <a:ext uri="{A12FA001-AC4F-418D-AE19-62706E023703}">
                      <ahyp:hlinkClr xmlns:ahyp="http://schemas.microsoft.com/office/drawing/2018/hyperlinkcolor" val="tx"/>
                    </a:ext>
                  </a:extLst>
                </a:hlinkClick>
              </a:rPr>
              <a:t>pathogenesis</a:t>
            </a:r>
            <a:r>
              <a:rPr lang="en-US" sz="2800" b="1" dirty="0">
                <a:solidFill>
                  <a:srgbClr val="202122"/>
                </a:solidFill>
                <a:latin typeface="Maiandra GD" panose="020E0502030308020204" pitchFamily="34" charset="0"/>
              </a:rPr>
              <a:t> </a:t>
            </a:r>
            <a:r>
              <a:rPr lang="en-US" sz="2800" dirty="0">
                <a:solidFill>
                  <a:srgbClr val="202122"/>
                </a:solidFill>
                <a:latin typeface="Maiandra GD" panose="020E0502030308020204" pitchFamily="34" charset="0"/>
              </a:rPr>
              <a:t>or </a:t>
            </a:r>
            <a:r>
              <a:rPr lang="en-US" sz="2800" b="1" dirty="0">
                <a:solidFill>
                  <a:srgbClr val="202122"/>
                </a:solidFill>
                <a:latin typeface="Maiandra GD" panose="020E0502030308020204" pitchFamily="34" charset="0"/>
                <a:hlinkClick r:id="rId5" tooltip="Infection">
                  <a:extLst>
                    <a:ext uri="{A12FA001-AC4F-418D-AE19-62706E023703}">
                      <ahyp:hlinkClr xmlns:ahyp="http://schemas.microsoft.com/office/drawing/2018/hyperlinkcolor" val="tx"/>
                    </a:ext>
                  </a:extLst>
                </a:hlinkClick>
              </a:rPr>
              <a:t>infection</a:t>
            </a:r>
            <a:r>
              <a:rPr lang="en-US" sz="2800" b="1" dirty="0">
                <a:solidFill>
                  <a:srgbClr val="202122"/>
                </a:solidFill>
                <a:latin typeface="Maiandra GD" panose="020E0502030308020204" pitchFamily="34" charset="0"/>
              </a:rPr>
              <a:t>,</a:t>
            </a:r>
            <a:r>
              <a:rPr lang="en-US" sz="2800" dirty="0">
                <a:solidFill>
                  <a:srgbClr val="202122"/>
                </a:solidFill>
                <a:latin typeface="Maiandra GD" panose="020E0502030308020204" pitchFamily="34" charset="0"/>
              </a:rPr>
              <a:t> required for </a:t>
            </a:r>
            <a:r>
              <a:rPr lang="en-US" sz="2800" b="1" dirty="0">
                <a:solidFill>
                  <a:srgbClr val="202122"/>
                </a:solidFill>
                <a:latin typeface="Maiandra GD" panose="020E0502030308020204" pitchFamily="34" charset="0"/>
                <a:hlinkClick r:id="rId6" tooltip="Colony (biology)">
                  <a:extLst>
                    <a:ext uri="{A12FA001-AC4F-418D-AE19-62706E023703}">
                      <ahyp:hlinkClr xmlns:ahyp="http://schemas.microsoft.com/office/drawing/2018/hyperlinkcolor" val="tx"/>
                    </a:ext>
                  </a:extLst>
                </a:hlinkClick>
              </a:rPr>
              <a:t>colonizing</a:t>
            </a:r>
            <a:r>
              <a:rPr lang="en-US" sz="2800" dirty="0">
                <a:solidFill>
                  <a:srgbClr val="202122"/>
                </a:solidFill>
                <a:latin typeface="Maiandra GD" panose="020E0502030308020204" pitchFamily="34" charset="0"/>
              </a:rPr>
              <a:t> a new </a:t>
            </a:r>
            <a:r>
              <a:rPr lang="en-US" sz="2800" b="1" dirty="0">
                <a:solidFill>
                  <a:srgbClr val="202122"/>
                </a:solidFill>
                <a:latin typeface="Maiandra GD" panose="020E0502030308020204" pitchFamily="34" charset="0"/>
                <a:hlinkClick r:id="rId7" tooltip="Host (biology)">
                  <a:extLst>
                    <a:ext uri="{A12FA001-AC4F-418D-AE19-62706E023703}">
                      <ahyp:hlinkClr xmlns:ahyp="http://schemas.microsoft.com/office/drawing/2018/hyperlinkcolor" val="tx"/>
                    </a:ext>
                  </a:extLst>
                </a:hlinkClick>
              </a:rPr>
              <a:t>host</a:t>
            </a:r>
            <a:r>
              <a:rPr lang="en-US" sz="2800" dirty="0">
                <a:solidFill>
                  <a:srgbClr val="202122"/>
                </a:solidFill>
                <a:latin typeface="Maiandra GD" panose="020E0502030308020204" pitchFamily="34" charset="0"/>
              </a:rPr>
              <a:t>.</a:t>
            </a:r>
          </a:p>
          <a:p>
            <a:pPr marL="457200" indent="-457200" algn="just">
              <a:buFont typeface="Arial" panose="020B0604020202020204" pitchFamily="34" charset="0"/>
              <a:buChar char="•"/>
            </a:pP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Once the bacteria enter the body of the host, the critical point in the production of bacteria disease is the organism’s adherence, or attachment. If the organism did not adhere, they would be </a:t>
            </a:r>
            <a:r>
              <a:rPr kumimoji="0" lang="en-US" sz="2800" b="1" i="0" u="none" strike="noStrike" cap="none" normalizeH="0" baseline="0" dirty="0">
                <a:ln>
                  <a:noFill/>
                </a:ln>
                <a:solidFill>
                  <a:srgbClr val="FF0000"/>
                </a:solidFill>
                <a:effectLst/>
                <a:latin typeface="Maiandra GD" panose="020E0502030308020204" pitchFamily="34" charset="0"/>
                <a:ea typeface="Calibri" pitchFamily="34" charset="0"/>
                <a:cs typeface="Times New Roman" pitchFamily="18" charset="0"/>
              </a:rPr>
              <a:t>swept away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by the mucus and other fluids that bathe the tissue surface. </a:t>
            </a:r>
            <a:endParaRPr kumimoji="0" lang="en-US" sz="2800" b="0" i="0" u="none" strike="noStrike" cap="none" normalizeH="0" baseline="0" dirty="0">
              <a:ln>
                <a:noFill/>
              </a:ln>
              <a:solidFill>
                <a:schemeClr val="tx1"/>
              </a:solidFill>
              <a:effectLst/>
              <a:latin typeface="Maiandra GD" panose="020E0502030308020204" pitchFamily="34" charset="0"/>
              <a:cs typeface="Arial" pitchFamily="34" charset="0"/>
            </a:endParaRPr>
          </a:p>
          <a:p>
            <a:pPr marL="457200" indent="-457200" algn="just">
              <a:buFont typeface="Arial" panose="020B0604020202020204" pitchFamily="34" charset="0"/>
              <a:buChar char="•"/>
            </a:pPr>
            <a:endParaRPr lang="en-US" sz="2800" dirty="0">
              <a:solidFill>
                <a:srgbClr val="202122"/>
              </a:solidFill>
              <a:latin typeface="Maiandra GD" panose="020E0502030308020204" pitchFamily="34" charset="0"/>
            </a:endParaRPr>
          </a:p>
        </p:txBody>
      </p:sp>
    </p:spTree>
    <p:extLst>
      <p:ext uri="{BB962C8B-B14F-4D97-AF65-F5344CB8AC3E}">
        <p14:creationId xmlns:p14="http://schemas.microsoft.com/office/powerpoint/2010/main" val="361861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993058-161E-40C3-BE5A-BF836A4897B0}"/>
              </a:ext>
            </a:extLst>
          </p:cNvPr>
          <p:cNvSpPr>
            <a:spLocks noGrp="1"/>
          </p:cNvSpPr>
          <p:nvPr>
            <p:ph type="dt" sz="half" idx="10"/>
          </p:nvPr>
        </p:nvSpPr>
        <p:spPr/>
        <p:txBody>
          <a:bodyPr/>
          <a:lstStyle/>
          <a:p>
            <a:fld id="{0D4650B1-708A-4179-927F-8AC8FD5387B3}" type="datetime1">
              <a:rPr lang="en-US" smtClean="0"/>
              <a:t>2022-12-03</a:t>
            </a:fld>
            <a:endParaRPr lang="en-US" dirty="0"/>
          </a:p>
        </p:txBody>
      </p:sp>
      <p:sp>
        <p:nvSpPr>
          <p:cNvPr id="3" name="Slide Number Placeholder 2">
            <a:extLst>
              <a:ext uri="{FF2B5EF4-FFF2-40B4-BE49-F238E27FC236}">
                <a16:creationId xmlns:a16="http://schemas.microsoft.com/office/drawing/2014/main" id="{7A673688-D642-4BEC-9885-F915C602549E}"/>
              </a:ext>
            </a:extLst>
          </p:cNvPr>
          <p:cNvSpPr>
            <a:spLocks noGrp="1"/>
          </p:cNvSpPr>
          <p:nvPr>
            <p:ph type="sldNum" sz="quarter" idx="12"/>
          </p:nvPr>
        </p:nvSpPr>
        <p:spPr/>
        <p:txBody>
          <a:bodyPr/>
          <a:lstStyle/>
          <a:p>
            <a:fld id="{6D22F896-40B5-4ADD-8801-0D06FADFA095}" type="slidenum">
              <a:rPr lang="en-US" smtClean="0"/>
              <a:t>6</a:t>
            </a:fld>
            <a:endParaRPr lang="en-US" dirty="0"/>
          </a:p>
        </p:txBody>
      </p:sp>
      <p:pic>
        <p:nvPicPr>
          <p:cNvPr id="6" name="Picture 5" descr="نتيجة بحث الصور عن ‪bacterial adhesion‬‏">
            <a:extLst>
              <a:ext uri="{FF2B5EF4-FFF2-40B4-BE49-F238E27FC236}">
                <a16:creationId xmlns:a16="http://schemas.microsoft.com/office/drawing/2014/main" id="{3BDE8E33-6FE9-48B0-B143-3AE65BE13471}"/>
              </a:ext>
            </a:extLst>
          </p:cNvPr>
          <p:cNvPicPr/>
          <p:nvPr/>
        </p:nvPicPr>
        <p:blipFill>
          <a:blip r:embed="rId2"/>
          <a:srcRect/>
          <a:stretch>
            <a:fillRect/>
          </a:stretch>
        </p:blipFill>
        <p:spPr bwMode="auto">
          <a:xfrm>
            <a:off x="30480" y="214290"/>
            <a:ext cx="6842760" cy="5921419"/>
          </a:xfrm>
          <a:prstGeom prst="rect">
            <a:avLst/>
          </a:prstGeom>
          <a:noFill/>
          <a:ln w="9525">
            <a:noFill/>
            <a:miter lim="800000"/>
            <a:headEnd/>
            <a:tailEnd/>
          </a:ln>
        </p:spPr>
      </p:pic>
      <p:sp>
        <p:nvSpPr>
          <p:cNvPr id="9" name="TextBox 8">
            <a:extLst>
              <a:ext uri="{FF2B5EF4-FFF2-40B4-BE49-F238E27FC236}">
                <a16:creationId xmlns:a16="http://schemas.microsoft.com/office/drawing/2014/main" id="{DC078B2B-8CCC-4518-A44F-A64CEAD0D669}"/>
              </a:ext>
            </a:extLst>
          </p:cNvPr>
          <p:cNvSpPr txBox="1"/>
          <p:nvPr/>
        </p:nvSpPr>
        <p:spPr>
          <a:xfrm>
            <a:off x="1747157" y="6307574"/>
            <a:ext cx="7396843" cy="523220"/>
          </a:xfrm>
          <a:prstGeom prst="rect">
            <a:avLst/>
          </a:prstGeom>
          <a:noFill/>
        </p:spPr>
        <p:txBody>
          <a:bodyPr wrap="square">
            <a:spAutoFit/>
          </a:bodyPr>
          <a:lstStyle/>
          <a:p>
            <a:pPr algn="ctr"/>
            <a:r>
              <a:rPr lang="en-US" sz="2800" b="1" dirty="0">
                <a:latin typeface="Maiandra GD" panose="020E0502030308020204" pitchFamily="34" charset="0"/>
              </a:rPr>
              <a:t>Adherence of bacteria to host cells or tissues</a:t>
            </a:r>
          </a:p>
        </p:txBody>
      </p:sp>
    </p:spTree>
    <p:extLst>
      <p:ext uri="{BB962C8B-B14F-4D97-AF65-F5344CB8AC3E}">
        <p14:creationId xmlns:p14="http://schemas.microsoft.com/office/powerpoint/2010/main" val="3648998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1D00B2-CB5C-4C61-9C21-FEA3BB1AE902}"/>
              </a:ext>
            </a:extLst>
          </p:cNvPr>
          <p:cNvSpPr>
            <a:spLocks noGrp="1"/>
          </p:cNvSpPr>
          <p:nvPr>
            <p:ph type="dt" sz="half" idx="10"/>
          </p:nvPr>
        </p:nvSpPr>
        <p:spPr/>
        <p:txBody>
          <a:bodyPr/>
          <a:lstStyle/>
          <a:p>
            <a:fld id="{E7108BEB-AB43-4CB5-94C4-806F8D6AF09F}" type="datetime1">
              <a:rPr lang="en-US" smtClean="0"/>
              <a:t>2022-12-03</a:t>
            </a:fld>
            <a:endParaRPr lang="en-US" dirty="0"/>
          </a:p>
        </p:txBody>
      </p:sp>
      <p:sp>
        <p:nvSpPr>
          <p:cNvPr id="3" name="Slide Number Placeholder 2">
            <a:extLst>
              <a:ext uri="{FF2B5EF4-FFF2-40B4-BE49-F238E27FC236}">
                <a16:creationId xmlns:a16="http://schemas.microsoft.com/office/drawing/2014/main" id="{27CF0C2E-05B9-4E0D-86A7-E2FCC45F0B56}"/>
              </a:ext>
            </a:extLst>
          </p:cNvPr>
          <p:cNvSpPr>
            <a:spLocks noGrp="1"/>
          </p:cNvSpPr>
          <p:nvPr>
            <p:ph type="sldNum" sz="quarter" idx="12"/>
          </p:nvPr>
        </p:nvSpPr>
        <p:spPr/>
        <p:txBody>
          <a:bodyPr/>
          <a:lstStyle/>
          <a:p>
            <a:fld id="{6D22F896-40B5-4ADD-8801-0D06FADFA095}" type="slidenum">
              <a:rPr lang="en-US" smtClean="0"/>
              <a:t>7</a:t>
            </a:fld>
            <a:endParaRPr lang="en-US" dirty="0"/>
          </a:p>
        </p:txBody>
      </p:sp>
      <p:pic>
        <p:nvPicPr>
          <p:cNvPr id="2050" name="Picture 2" descr="Prevention of bacterial adhesion | SpringerLink">
            <a:extLst>
              <a:ext uri="{FF2B5EF4-FFF2-40B4-BE49-F238E27FC236}">
                <a16:creationId xmlns:a16="http://schemas.microsoft.com/office/drawing/2014/main" id="{F4B5E304-CE20-4AAB-A390-BFAEE641CA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244" y="426720"/>
            <a:ext cx="6270170" cy="513588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E29D8CA-2CFE-4ED3-97AD-91CB2AC10503}"/>
              </a:ext>
            </a:extLst>
          </p:cNvPr>
          <p:cNvSpPr txBox="1"/>
          <p:nvPr/>
        </p:nvSpPr>
        <p:spPr>
          <a:xfrm>
            <a:off x="3048000" y="6033254"/>
            <a:ext cx="6096000" cy="523220"/>
          </a:xfrm>
          <a:prstGeom prst="rect">
            <a:avLst/>
          </a:prstGeom>
          <a:noFill/>
        </p:spPr>
        <p:txBody>
          <a:bodyPr wrap="square">
            <a:spAutoFit/>
          </a:bodyPr>
          <a:lstStyle/>
          <a:p>
            <a:pPr algn="ctr"/>
            <a:r>
              <a:rPr lang="en-US" sz="2800" b="1" i="0" dirty="0">
                <a:solidFill>
                  <a:srgbClr val="000000"/>
                </a:solidFill>
                <a:effectLst/>
                <a:latin typeface="Maiandra GD" panose="020E0502030308020204" pitchFamily="34" charset="0"/>
              </a:rPr>
              <a:t>Bacterial adhesin</a:t>
            </a:r>
          </a:p>
        </p:txBody>
      </p:sp>
      <p:pic>
        <p:nvPicPr>
          <p:cNvPr id="4" name="Picture 2" descr="5.2: The Ability to Adhere to Host Cells and Resist Physical Removal -  Biology LibreTexts">
            <a:extLst>
              <a:ext uri="{FF2B5EF4-FFF2-40B4-BE49-F238E27FC236}">
                <a16:creationId xmlns:a16="http://schemas.microsoft.com/office/drawing/2014/main" id="{AB5E7158-BF6C-A9A8-13C3-6C65950C74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3944" y="587829"/>
            <a:ext cx="5107576" cy="51358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838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5D8EE8-3EE6-4377-AFF6-535A6F76808D}"/>
              </a:ext>
            </a:extLst>
          </p:cNvPr>
          <p:cNvSpPr>
            <a:spLocks noGrp="1"/>
          </p:cNvSpPr>
          <p:nvPr>
            <p:ph type="dt" sz="half" idx="10"/>
          </p:nvPr>
        </p:nvSpPr>
        <p:spPr/>
        <p:txBody>
          <a:bodyPr/>
          <a:lstStyle/>
          <a:p>
            <a:fld id="{930E31C4-3D12-443E-983E-020D79E8CD0C}" type="datetime1">
              <a:rPr lang="en-US" smtClean="0"/>
              <a:t>2022-12-03</a:t>
            </a:fld>
            <a:endParaRPr lang="en-US" dirty="0"/>
          </a:p>
        </p:txBody>
      </p:sp>
      <p:sp>
        <p:nvSpPr>
          <p:cNvPr id="3" name="Slide Number Placeholder 2">
            <a:extLst>
              <a:ext uri="{FF2B5EF4-FFF2-40B4-BE49-F238E27FC236}">
                <a16:creationId xmlns:a16="http://schemas.microsoft.com/office/drawing/2014/main" id="{0408C3DC-1F7C-4F7A-AFFD-9B044C690CF9}"/>
              </a:ext>
            </a:extLst>
          </p:cNvPr>
          <p:cNvSpPr>
            <a:spLocks noGrp="1"/>
          </p:cNvSpPr>
          <p:nvPr>
            <p:ph type="sldNum" sz="quarter" idx="12"/>
          </p:nvPr>
        </p:nvSpPr>
        <p:spPr/>
        <p:txBody>
          <a:bodyPr/>
          <a:lstStyle/>
          <a:p>
            <a:fld id="{6D22F896-40B5-4ADD-8801-0D06FADFA095}" type="slidenum">
              <a:rPr lang="en-US" smtClean="0"/>
              <a:t>8</a:t>
            </a:fld>
            <a:endParaRPr lang="en-US" dirty="0"/>
          </a:p>
        </p:txBody>
      </p:sp>
      <p:sp>
        <p:nvSpPr>
          <p:cNvPr id="7" name="TextBox 6">
            <a:extLst>
              <a:ext uri="{FF2B5EF4-FFF2-40B4-BE49-F238E27FC236}">
                <a16:creationId xmlns:a16="http://schemas.microsoft.com/office/drawing/2014/main" id="{196504B8-0713-4D29-90CA-D342D2F876F5}"/>
              </a:ext>
            </a:extLst>
          </p:cNvPr>
          <p:cNvSpPr txBox="1"/>
          <p:nvPr/>
        </p:nvSpPr>
        <p:spPr>
          <a:xfrm>
            <a:off x="0" y="34558"/>
            <a:ext cx="12192000" cy="6063198"/>
          </a:xfrm>
          <a:prstGeom prst="rect">
            <a:avLst/>
          </a:prstGeom>
          <a:noFill/>
        </p:spPr>
        <p:txBody>
          <a:bodyPr wrap="square">
            <a:spAutoFit/>
          </a:bodyPr>
          <a:lstStyle/>
          <a:p>
            <a:pPr marL="0" marR="0" lvl="0" indent="228600" algn="just" defTabSz="91440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effectLst/>
                <a:latin typeface="Maiandra GD" panose="020E0502030308020204" pitchFamily="34" charset="0"/>
                <a:ea typeface="Calibri" pitchFamily="34" charset="0"/>
                <a:cs typeface="Times New Roman" pitchFamily="18" charset="0"/>
              </a:rPr>
              <a:t>Adherence of bacteria to host cells or tissues depend on:</a:t>
            </a:r>
          </a:p>
          <a:p>
            <a:pPr marL="0" marR="0" lvl="0" indent="228600" algn="just" defTabSz="91440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a:ln>
                <a:noFill/>
              </a:ln>
              <a:solidFill>
                <a:srgbClr val="FF0000"/>
              </a:solidFill>
              <a:effectLst/>
              <a:latin typeface="Maiandra GD" panose="020E0502030308020204" pitchFamily="34" charset="0"/>
              <a:ea typeface="Calibri" pitchFamily="34" charset="0"/>
              <a:cs typeface="Times New Roman" pitchFamily="18" charset="0"/>
            </a:endParaRPr>
          </a:p>
          <a:p>
            <a:pPr marR="0" lvl="0" algn="just" defTabSz="914400" eaLnBrk="1" fontAlgn="base" latinLnBrk="0" hangingPunct="1">
              <a:lnSpc>
                <a:spcPct val="100000"/>
              </a:lnSpc>
              <a:spcBef>
                <a:spcPct val="0"/>
              </a:spcBef>
              <a:spcAft>
                <a:spcPct val="0"/>
              </a:spcAft>
              <a:buClrTx/>
              <a:buSzTx/>
              <a:tabLst/>
            </a:pPr>
            <a:r>
              <a:rPr kumimoji="0" lang="en-US" sz="3200" b="1" i="0" u="none" strike="noStrike" cap="none" normalizeH="0" baseline="0" dirty="0">
                <a:ln>
                  <a:noFill/>
                </a:ln>
                <a:solidFill>
                  <a:srgbClr val="FF0000"/>
                </a:solidFill>
                <a:effectLst/>
                <a:latin typeface="Maiandra GD" panose="020E0502030308020204" pitchFamily="34" charset="0"/>
                <a:ea typeface="Calibri" pitchFamily="34" charset="0"/>
                <a:cs typeface="Times New Roman" pitchFamily="18" charset="0"/>
              </a:rPr>
              <a:t>A. Tissue tropism: </a:t>
            </a:r>
            <a:r>
              <a:rPr lang="en-US" sz="2800" dirty="0">
                <a:latin typeface="Maiandra GD" panose="020E0502030308020204" pitchFamily="34" charset="0"/>
                <a:ea typeface="Calibri" pitchFamily="34" charset="0"/>
                <a:cs typeface="Times New Roman" pitchFamily="18" charset="0"/>
              </a:rPr>
              <a:t>I</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s the cells and tissues of a host that support growth of a  virus or bacterium. e.g. </a:t>
            </a:r>
            <a:r>
              <a:rPr kumimoji="0" lang="en-US" sz="2800" b="1" u="sng" strike="noStrike" cap="none" normalizeH="0" baseline="0" dirty="0">
                <a:ln>
                  <a:noFill/>
                </a:ln>
                <a:effectLst/>
                <a:latin typeface="Maiandra GD" panose="020E0502030308020204" pitchFamily="34" charset="0"/>
                <a:ea typeface="Calibri" pitchFamily="34" charset="0"/>
                <a:cs typeface="Times New Roman" pitchFamily="18" charset="0"/>
              </a:rPr>
              <a:t>Streptococcus</a:t>
            </a:r>
            <a:r>
              <a:rPr kumimoji="0" lang="en-US" sz="2800" b="1" u="none" strike="noStrike" cap="none" normalizeH="0" baseline="0" dirty="0">
                <a:ln>
                  <a:noFill/>
                </a:ln>
                <a:effectLst/>
                <a:latin typeface="Maiandra GD" panose="020E0502030308020204" pitchFamily="34" charset="0"/>
                <a:ea typeface="Calibri" pitchFamily="34" charset="0"/>
                <a:cs typeface="Times New Roman" pitchFamily="18" charset="0"/>
              </a:rPr>
              <a:t> </a:t>
            </a:r>
            <a:r>
              <a:rPr kumimoji="0" lang="en-US" sz="2800" b="1" u="sng" strike="noStrike" cap="none" normalizeH="0" baseline="0" dirty="0">
                <a:ln>
                  <a:noFill/>
                </a:ln>
                <a:effectLst/>
                <a:latin typeface="Maiandra GD" panose="020E0502030308020204" pitchFamily="34" charset="0"/>
                <a:ea typeface="Calibri" pitchFamily="34" charset="0"/>
                <a:cs typeface="Times New Roman" pitchFamily="18" charset="0"/>
              </a:rPr>
              <a:t>mutans</a:t>
            </a:r>
            <a:r>
              <a:rPr kumimoji="0" lang="en-US" sz="2800" b="1" u="none" strike="noStrike" cap="none" normalizeH="0" baseline="0" dirty="0">
                <a:ln>
                  <a:noFill/>
                </a:ln>
                <a:effectLst/>
                <a:latin typeface="Maiandra GD" panose="020E0502030308020204" pitchFamily="34" charset="0"/>
                <a:ea typeface="Calibri" pitchFamily="34" charset="0"/>
                <a:cs typeface="Times New Roman" pitchFamily="18" charset="0"/>
              </a:rPr>
              <a:t>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is abundant in </a:t>
            </a:r>
            <a:r>
              <a:rPr kumimoji="0" lang="en-US" sz="2800" b="1" i="0" u="none" strike="noStrike" cap="none" normalizeH="0" baseline="0" dirty="0">
                <a:ln>
                  <a:noFill/>
                </a:ln>
                <a:effectLst/>
                <a:latin typeface="Maiandra GD" panose="020E0502030308020204" pitchFamily="34" charset="0"/>
                <a:ea typeface="Calibri" pitchFamily="34" charset="0"/>
                <a:cs typeface="Times New Roman" pitchFamily="18" charset="0"/>
              </a:rPr>
              <a:t>dental plaque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but does not occur on epithelial surfaces of the tongue; </a:t>
            </a:r>
            <a:r>
              <a:rPr kumimoji="0" lang="en-US" sz="2800" b="1" u="sng" strike="noStrike" cap="none" normalizeH="0" baseline="0" dirty="0">
                <a:ln>
                  <a:noFill/>
                </a:ln>
                <a:effectLst/>
                <a:latin typeface="Maiandra GD" panose="020E0502030308020204" pitchFamily="34" charset="0"/>
                <a:ea typeface="Calibri" pitchFamily="34" charset="0"/>
                <a:cs typeface="Times New Roman" pitchFamily="18" charset="0"/>
              </a:rPr>
              <a:t>Streptococcus</a:t>
            </a:r>
            <a:r>
              <a:rPr lang="en-US" sz="2800" dirty="0">
                <a:latin typeface="Maiandra GD" panose="020E0502030308020204" pitchFamily="34" charset="0"/>
                <a:cs typeface="Times New Roman" pitchFamily="18" charset="0"/>
              </a:rPr>
              <a:t> </a:t>
            </a:r>
            <a:r>
              <a:rPr lang="en-US" sz="2800" b="1" u="sng" dirty="0" err="1">
                <a:latin typeface="Maiandra GD" panose="020E0502030308020204" pitchFamily="34" charset="0"/>
                <a:cs typeface="Times New Roman" pitchFamily="18" charset="0"/>
              </a:rPr>
              <a:t>salivarius</a:t>
            </a:r>
            <a:r>
              <a:rPr lang="en-US" sz="2800" dirty="0">
                <a:latin typeface="Maiandra GD" panose="020E0502030308020204" pitchFamily="34" charset="0"/>
                <a:cs typeface="Times New Roman" pitchFamily="18" charset="0"/>
              </a:rPr>
              <a:t> which is attached in high numbers to epithelial cells of the tongue but is absent in dental plaque.</a:t>
            </a:r>
          </a:p>
          <a:p>
            <a:pPr algn="justLow" rtl="0" eaLnBrk="0" fontAlgn="base" hangingPunct="0">
              <a:spcBef>
                <a:spcPct val="0"/>
              </a:spcBef>
              <a:spcAft>
                <a:spcPct val="0"/>
              </a:spcAft>
            </a:pPr>
            <a:r>
              <a:rPr lang="en-US" sz="3200" b="1" dirty="0">
                <a:solidFill>
                  <a:srgbClr val="FF0000"/>
                </a:solidFill>
                <a:latin typeface="Maiandra GD" panose="020E0502030308020204" pitchFamily="34" charset="0"/>
                <a:cs typeface="Times New Roman" pitchFamily="18" charset="0"/>
              </a:rPr>
              <a:t>B. Species specificity: </a:t>
            </a:r>
            <a:r>
              <a:rPr lang="en-US" sz="2800" dirty="0">
                <a:latin typeface="Maiandra GD" panose="020E0502030308020204" pitchFamily="34" charset="0"/>
                <a:cs typeface="Times New Roman" pitchFamily="18" charset="0"/>
              </a:rPr>
              <a:t>Certain pathogenic bacteria infect only certain species of animals, e.g. </a:t>
            </a:r>
            <a:r>
              <a:rPr lang="en-US" sz="2800" b="1" u="sng" dirty="0">
                <a:latin typeface="Maiandra GD" panose="020E0502030308020204" pitchFamily="34" charset="0"/>
                <a:cs typeface="Times New Roman" pitchFamily="18" charset="0"/>
              </a:rPr>
              <a:t>Neisseria</a:t>
            </a:r>
            <a:r>
              <a:rPr lang="en-US" sz="2800" b="1" dirty="0">
                <a:latin typeface="Maiandra GD" panose="020E0502030308020204" pitchFamily="34" charset="0"/>
                <a:cs typeface="Times New Roman" pitchFamily="18" charset="0"/>
              </a:rPr>
              <a:t> </a:t>
            </a:r>
            <a:r>
              <a:rPr lang="en-US" sz="2800" b="1" u="sng" dirty="0">
                <a:latin typeface="Maiandra GD" panose="020E0502030308020204" pitchFamily="34" charset="0"/>
                <a:cs typeface="Times New Roman" pitchFamily="18" charset="0"/>
              </a:rPr>
              <a:t>gonorrhoeae</a:t>
            </a:r>
            <a:r>
              <a:rPr lang="en-US" sz="2800" b="1" dirty="0">
                <a:latin typeface="Maiandra GD" panose="020E0502030308020204" pitchFamily="34" charset="0"/>
                <a:cs typeface="Times New Roman" pitchFamily="18" charset="0"/>
              </a:rPr>
              <a:t> </a:t>
            </a:r>
            <a:r>
              <a:rPr lang="en-US" sz="2800" dirty="0">
                <a:latin typeface="Maiandra GD" panose="020E0502030308020204" pitchFamily="34" charset="0"/>
                <a:cs typeface="Times New Roman" pitchFamily="18" charset="0"/>
              </a:rPr>
              <a:t>infections are limited to humans not infected animals; </a:t>
            </a:r>
            <a:r>
              <a:rPr lang="en-US" sz="2800" b="1" u="sng" dirty="0">
                <a:latin typeface="Maiandra GD" panose="020E0502030308020204" pitchFamily="34" charset="0"/>
                <a:cs typeface="Times New Roman" pitchFamily="18" charset="0"/>
              </a:rPr>
              <a:t>Escherichia</a:t>
            </a:r>
            <a:r>
              <a:rPr lang="en-US" sz="2800" b="1" dirty="0">
                <a:latin typeface="Maiandra GD" panose="020E0502030308020204" pitchFamily="34" charset="0"/>
                <a:cs typeface="Times New Roman" pitchFamily="18" charset="0"/>
              </a:rPr>
              <a:t> </a:t>
            </a:r>
            <a:r>
              <a:rPr lang="en-US" sz="2800" b="1" u="sng" dirty="0">
                <a:latin typeface="Maiandra GD" panose="020E0502030308020204" pitchFamily="34" charset="0"/>
                <a:cs typeface="Times New Roman" pitchFamily="18" charset="0"/>
              </a:rPr>
              <a:t>coli </a:t>
            </a:r>
            <a:r>
              <a:rPr lang="en-US" sz="2800" b="1" dirty="0">
                <a:latin typeface="Maiandra GD" panose="020E0502030308020204" pitchFamily="34" charset="0"/>
                <a:cs typeface="Times New Roman" pitchFamily="18" charset="0"/>
              </a:rPr>
              <a:t>K-88 </a:t>
            </a:r>
            <a:r>
              <a:rPr lang="en-US" sz="2800" dirty="0">
                <a:latin typeface="Maiandra GD" panose="020E0502030308020204" pitchFamily="34" charset="0"/>
                <a:cs typeface="Times New Roman" pitchFamily="18" charset="0"/>
              </a:rPr>
              <a:t>infections are limited to pigs; </a:t>
            </a:r>
            <a:r>
              <a:rPr lang="en-US" sz="2800" b="1" u="sng" dirty="0">
                <a:latin typeface="Maiandra GD" panose="020E0502030308020204" pitchFamily="34" charset="0"/>
                <a:cs typeface="Times New Roman" pitchFamily="18" charset="0"/>
              </a:rPr>
              <a:t>Escherichia</a:t>
            </a:r>
            <a:r>
              <a:rPr lang="en-US" sz="2800" b="1" dirty="0">
                <a:latin typeface="Maiandra GD" panose="020E0502030308020204" pitchFamily="34" charset="0"/>
                <a:cs typeface="Times New Roman" pitchFamily="18" charset="0"/>
              </a:rPr>
              <a:t> </a:t>
            </a:r>
            <a:r>
              <a:rPr lang="en-US" sz="2800" b="1" u="sng" dirty="0">
                <a:latin typeface="Maiandra GD" panose="020E0502030308020204" pitchFamily="34" charset="0"/>
                <a:cs typeface="Times New Roman" pitchFamily="18" charset="0"/>
              </a:rPr>
              <a:t>coli </a:t>
            </a:r>
            <a:r>
              <a:rPr lang="en-US" sz="2800" b="1" dirty="0">
                <a:latin typeface="Maiandra GD" panose="020E0502030308020204" pitchFamily="34" charset="0"/>
                <a:cs typeface="Times New Roman" pitchFamily="18" charset="0"/>
              </a:rPr>
              <a:t>CFAI</a:t>
            </a:r>
            <a:r>
              <a:rPr lang="en-US" sz="2800" dirty="0">
                <a:latin typeface="Maiandra GD" panose="020E0502030308020204" pitchFamily="34" charset="0"/>
                <a:cs typeface="Times New Roman" pitchFamily="18" charset="0"/>
              </a:rPr>
              <a:t> and </a:t>
            </a:r>
            <a:r>
              <a:rPr lang="en-US" sz="2800" b="1" dirty="0">
                <a:latin typeface="Maiandra GD" panose="020E0502030308020204" pitchFamily="34" charset="0"/>
                <a:cs typeface="Times New Roman" pitchFamily="18" charset="0"/>
              </a:rPr>
              <a:t>CFAII</a:t>
            </a:r>
            <a:r>
              <a:rPr lang="en-US" sz="2800" dirty="0">
                <a:latin typeface="Maiandra GD" panose="020E0502030308020204" pitchFamily="34" charset="0"/>
                <a:cs typeface="Times New Roman" pitchFamily="18" charset="0"/>
              </a:rPr>
              <a:t> infect humans.</a:t>
            </a:r>
          </a:p>
          <a:p>
            <a:pPr algn="justLow" rtl="0" eaLnBrk="0" fontAlgn="base" hangingPunct="0">
              <a:spcBef>
                <a:spcPct val="0"/>
              </a:spcBef>
              <a:spcAft>
                <a:spcPct val="0"/>
              </a:spcAft>
            </a:pPr>
            <a:r>
              <a:rPr lang="en-US" sz="3200" b="1" dirty="0">
                <a:solidFill>
                  <a:srgbClr val="FF0000"/>
                </a:solidFill>
                <a:latin typeface="Maiandra GD" panose="020E0502030308020204" pitchFamily="34" charset="0"/>
                <a:cs typeface="Times New Roman" pitchFamily="18" charset="0"/>
              </a:rPr>
              <a:t>C. Genetic specificity: </a:t>
            </a:r>
            <a:r>
              <a:rPr lang="en-US" sz="2800" dirty="0">
                <a:latin typeface="Maiandra GD" panose="020E0502030308020204" pitchFamily="34" charset="0"/>
                <a:cs typeface="Times New Roman" pitchFamily="18" charset="0"/>
              </a:rPr>
              <a:t>Certain strains or a species may be genetically immune to a pathogen, e.g. </a:t>
            </a:r>
            <a:r>
              <a:rPr lang="en-US" sz="2800" b="1" dirty="0">
                <a:latin typeface="Maiandra GD" panose="020E0502030308020204" pitchFamily="34" charset="0"/>
                <a:cs typeface="Times New Roman" pitchFamily="18" charset="0"/>
              </a:rPr>
              <a:t>males</a:t>
            </a:r>
            <a:r>
              <a:rPr lang="en-US" sz="2800" dirty="0">
                <a:latin typeface="Maiandra GD" panose="020E0502030308020204" pitchFamily="34" charset="0"/>
                <a:cs typeface="Times New Roman" pitchFamily="18" charset="0"/>
              </a:rPr>
              <a:t> are not susceptible to mastitis; </a:t>
            </a:r>
            <a:r>
              <a:rPr lang="en-US" sz="2800" b="1" dirty="0">
                <a:latin typeface="Maiandra GD" panose="020E0502030308020204" pitchFamily="34" charset="0"/>
                <a:cs typeface="Times New Roman" pitchFamily="18" charset="0"/>
              </a:rPr>
              <a:t>females</a:t>
            </a:r>
            <a:r>
              <a:rPr lang="en-US" sz="2800" dirty="0">
                <a:latin typeface="Maiandra GD" panose="020E0502030308020204" pitchFamily="34" charset="0"/>
                <a:cs typeface="Times New Roman" pitchFamily="18" charset="0"/>
              </a:rPr>
              <a:t> are not susceptible to orchitis.</a:t>
            </a:r>
          </a:p>
        </p:txBody>
      </p:sp>
    </p:spTree>
    <p:extLst>
      <p:ext uri="{BB962C8B-B14F-4D97-AF65-F5344CB8AC3E}">
        <p14:creationId xmlns:p14="http://schemas.microsoft.com/office/powerpoint/2010/main" val="3841514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004CAC-DA7A-4215-A484-CE6A15DC0DB6}"/>
              </a:ext>
            </a:extLst>
          </p:cNvPr>
          <p:cNvSpPr>
            <a:spLocks noGrp="1"/>
          </p:cNvSpPr>
          <p:nvPr>
            <p:ph type="dt" sz="half" idx="10"/>
          </p:nvPr>
        </p:nvSpPr>
        <p:spPr/>
        <p:txBody>
          <a:bodyPr/>
          <a:lstStyle/>
          <a:p>
            <a:fld id="{F1B912EF-35EF-4716-9DB8-67ABCB94C0B7}" type="datetime1">
              <a:rPr lang="en-US" smtClean="0"/>
              <a:t>2022-12-03</a:t>
            </a:fld>
            <a:endParaRPr lang="en-US" dirty="0"/>
          </a:p>
        </p:txBody>
      </p:sp>
      <p:sp>
        <p:nvSpPr>
          <p:cNvPr id="3" name="Slide Number Placeholder 2">
            <a:extLst>
              <a:ext uri="{FF2B5EF4-FFF2-40B4-BE49-F238E27FC236}">
                <a16:creationId xmlns:a16="http://schemas.microsoft.com/office/drawing/2014/main" id="{0408C3DC-1F7C-4F7A-AFFD-9B044C690CF9}"/>
              </a:ext>
            </a:extLst>
          </p:cNvPr>
          <p:cNvSpPr>
            <a:spLocks noGrp="1"/>
          </p:cNvSpPr>
          <p:nvPr>
            <p:ph type="sldNum" sz="quarter" idx="12"/>
          </p:nvPr>
        </p:nvSpPr>
        <p:spPr/>
        <p:txBody>
          <a:bodyPr/>
          <a:lstStyle/>
          <a:p>
            <a:fld id="{6D22F896-40B5-4ADD-8801-0D06FADFA095}" type="slidenum">
              <a:rPr lang="en-US" smtClean="0"/>
              <a:t>9</a:t>
            </a:fld>
            <a:endParaRPr lang="en-US" dirty="0"/>
          </a:p>
        </p:txBody>
      </p:sp>
      <p:sp>
        <p:nvSpPr>
          <p:cNvPr id="6" name="TextBox 5">
            <a:extLst>
              <a:ext uri="{FF2B5EF4-FFF2-40B4-BE49-F238E27FC236}">
                <a16:creationId xmlns:a16="http://schemas.microsoft.com/office/drawing/2014/main" id="{E1F6B327-CCBE-4DA6-AB6D-AA80FDC2C5C9}"/>
              </a:ext>
            </a:extLst>
          </p:cNvPr>
          <p:cNvSpPr txBox="1"/>
          <p:nvPr/>
        </p:nvSpPr>
        <p:spPr>
          <a:xfrm>
            <a:off x="715193" y="283031"/>
            <a:ext cx="10682151" cy="3762568"/>
          </a:xfrm>
          <a:prstGeom prst="rect">
            <a:avLst/>
          </a:prstGeom>
          <a:noFill/>
        </p:spPr>
        <p:txBody>
          <a:bodyPr wrap="square">
            <a:spAutoFit/>
          </a:bodyPr>
          <a:lstStyle/>
          <a:p>
            <a:pPr lvl="0" algn="justLow" rtl="0" fontAlgn="base">
              <a:spcBef>
                <a:spcPct val="0"/>
              </a:spcBef>
              <a:spcAft>
                <a:spcPct val="0"/>
              </a:spcAft>
            </a:pPr>
            <a:r>
              <a:rPr kumimoji="0" lang="en-US" sz="32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2. Invasiveness: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Is the ability of a pathogen to invade tissues. Invasiveness encompasses:</a:t>
            </a:r>
          </a:p>
          <a:p>
            <a:pPr marL="514350" lvl="0" indent="-514350" algn="justLow" rtl="0" fontAlgn="base">
              <a:spcBef>
                <a:spcPct val="0"/>
              </a:spcBef>
              <a:spcAft>
                <a:spcPct val="0"/>
              </a:spcAft>
              <a:buFont typeface="+mj-lt"/>
              <a:buAutoNum type="arabicPeriod"/>
            </a:pPr>
            <a:r>
              <a:rPr lang="en-US" sz="2800" dirty="0">
                <a:latin typeface="Maiandra GD" panose="020E0502030308020204" pitchFamily="34" charset="0"/>
                <a:ea typeface="Calibri" pitchFamily="34" charset="0"/>
                <a:cs typeface="Times New Roman" pitchFamily="18" charset="0"/>
              </a:rPr>
              <a:t>Ability to bypass or overcome host defense mechanisms which facilitate the actual invasive process. </a:t>
            </a:r>
          </a:p>
          <a:p>
            <a:pPr marL="514350" marR="0" lvl="0" indent="-514350" algn="justLow" defTabSz="914400" rtl="0" eaLnBrk="1" fontAlgn="base" latinLnBrk="0" hangingPunct="1">
              <a:lnSpc>
                <a:spcPct val="100000"/>
              </a:lnSpc>
              <a:spcBef>
                <a:spcPct val="0"/>
              </a:spcBef>
              <a:spcAft>
                <a:spcPct val="0"/>
              </a:spcAft>
              <a:buClrTx/>
              <a:buSzTx/>
              <a:buFont typeface="+mj-lt"/>
              <a:buAutoNum type="arabicPeriod"/>
              <a:tabLst/>
            </a:pP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Mechanisms for colonization (adherence </a:t>
            </a:r>
            <a:r>
              <a:rPr lang="en-US" sz="2800" dirty="0">
                <a:latin typeface="Maiandra GD" panose="020E0502030308020204" pitchFamily="34" charset="0"/>
                <a:ea typeface="Calibri" pitchFamily="34" charset="0"/>
                <a:cs typeface="Times New Roman" pitchFamily="18" charset="0"/>
              </a:rPr>
              <a:t>to suitable cell and  tissue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and initial multiplication). </a:t>
            </a:r>
          </a:p>
          <a:p>
            <a:pPr marL="514350" marR="0" lvl="0" indent="-514350" algn="justLow" defTabSz="914400" rtl="0" eaLnBrk="1" fontAlgn="base" latinLnBrk="0" hangingPunct="1">
              <a:lnSpc>
                <a:spcPct val="100000"/>
              </a:lnSpc>
              <a:spcBef>
                <a:spcPct val="0"/>
              </a:spcBef>
              <a:spcAft>
                <a:spcPct val="0"/>
              </a:spcAft>
              <a:buClrTx/>
              <a:buSzTx/>
              <a:buFont typeface="+mj-lt"/>
              <a:buAutoNum type="arabicPeriod"/>
              <a:tabLst/>
            </a:pP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Production of extracellular substances (</a:t>
            </a:r>
            <a:r>
              <a:rPr kumimoji="0" lang="en-US" sz="2800" b="1" i="0" u="none" strike="noStrike" cap="none" normalizeH="0" baseline="0" dirty="0" err="1">
                <a:ln>
                  <a:noFill/>
                </a:ln>
                <a:solidFill>
                  <a:schemeClr val="tx1"/>
                </a:solidFill>
                <a:effectLst/>
                <a:latin typeface="Maiandra GD" panose="020E0502030308020204" pitchFamily="34" charset="0"/>
                <a:ea typeface="Calibri" pitchFamily="34" charset="0"/>
                <a:cs typeface="Times New Roman" pitchFamily="18" charset="0"/>
              </a:rPr>
              <a:t>invasins</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that promote the immediate invasion of tissues.</a:t>
            </a:r>
          </a:p>
          <a:p>
            <a:pPr marR="0" lvl="0" algn="justLow" defTabSz="914400" rtl="0" eaLnBrk="1" fontAlgn="base" latinLnBrk="0" hangingPunct="1">
              <a:lnSpc>
                <a:spcPct val="100000"/>
              </a:lnSpc>
              <a:spcBef>
                <a:spcPct val="0"/>
              </a:spcBef>
              <a:spcAft>
                <a:spcPct val="0"/>
              </a:spcAft>
              <a:buClrTx/>
              <a:buSzTx/>
              <a:tabLst/>
            </a:pPr>
            <a:endParaRPr kumimoji="0" lang="en-US" sz="105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endParaRPr>
          </a:p>
        </p:txBody>
      </p:sp>
    </p:spTree>
    <p:extLst>
      <p:ext uri="{BB962C8B-B14F-4D97-AF65-F5344CB8AC3E}">
        <p14:creationId xmlns:p14="http://schemas.microsoft.com/office/powerpoint/2010/main" val="2045770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897</TotalTime>
  <Words>820</Words>
  <Application>Microsoft Office PowerPoint</Application>
  <PresentationFormat>Widescreen</PresentationFormat>
  <Paragraphs>89</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Century Gothic</vt:lpstr>
      <vt:lpstr>Courier New</vt:lpstr>
      <vt:lpstr>Maiandra GD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Rebwar</dc:creator>
  <cp:lastModifiedBy>sherko muhammed</cp:lastModifiedBy>
  <cp:revision>83</cp:revision>
  <dcterms:created xsi:type="dcterms:W3CDTF">2017-10-15T15:15:30Z</dcterms:created>
  <dcterms:modified xsi:type="dcterms:W3CDTF">2022-12-03T07:41:48Z</dcterms:modified>
</cp:coreProperties>
</file>