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7" r:id="rId1"/>
  </p:sldMasterIdLst>
  <p:notesMasterIdLst>
    <p:notesMasterId r:id="rId15"/>
  </p:notesMasterIdLst>
  <p:handoutMasterIdLst>
    <p:handoutMasterId r:id="rId16"/>
  </p:handoutMasterIdLst>
  <p:sldIdLst>
    <p:sldId id="260" r:id="rId2"/>
    <p:sldId id="261" r:id="rId3"/>
    <p:sldId id="359" r:id="rId4"/>
    <p:sldId id="262" r:id="rId5"/>
    <p:sldId id="263" r:id="rId6"/>
    <p:sldId id="264" r:id="rId7"/>
    <p:sldId id="265" r:id="rId8"/>
    <p:sldId id="266" r:id="rId9"/>
    <p:sldId id="267" r:id="rId10"/>
    <p:sldId id="360" r:id="rId11"/>
    <p:sldId id="361" r:id="rId12"/>
    <p:sldId id="362" r:id="rId13"/>
    <p:sldId id="36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snapToGrid="0">
      <p:cViewPr varScale="1">
        <p:scale>
          <a:sx n="67" d="100"/>
          <a:sy n="67" d="100"/>
        </p:scale>
        <p:origin x="77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DB2AA1F-8329-4D3E-944F-63811A928A3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013CED1-611A-471B-888D-6B1F3B89247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32FDC55-F4CF-46A1-B31B-5610AA3D7648}" type="datetimeFigureOut">
              <a:rPr lang="en-US" smtClean="0"/>
              <a:t>2022-12-13</a:t>
            </a:fld>
            <a:endParaRPr lang="en-US"/>
          </a:p>
        </p:txBody>
      </p:sp>
      <p:sp>
        <p:nvSpPr>
          <p:cNvPr id="4" name="Footer Placeholder 3">
            <a:extLst>
              <a:ext uri="{FF2B5EF4-FFF2-40B4-BE49-F238E27FC236}">
                <a16:creationId xmlns:a16="http://schemas.microsoft.com/office/drawing/2014/main" id="{628659C8-0533-4E71-91B6-217FFB7088F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414C6FD-7985-4840-9F0F-54417CFEB66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A8E2B3E-6EE3-4691-9057-87319B549DF2}" type="slidenum">
              <a:rPr lang="en-US" smtClean="0"/>
              <a:t>‹#›</a:t>
            </a:fld>
            <a:endParaRPr lang="en-US"/>
          </a:p>
        </p:txBody>
      </p:sp>
    </p:spTree>
    <p:extLst>
      <p:ext uri="{BB962C8B-B14F-4D97-AF65-F5344CB8AC3E}">
        <p14:creationId xmlns:p14="http://schemas.microsoft.com/office/powerpoint/2010/main" val="11860178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FCBDE9-EB49-4060-BCFE-16A9C6A412D8}" type="datetimeFigureOut">
              <a:rPr lang="en-US" smtClean="0"/>
              <a:t>2022-12-13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EE7421-D7CE-4A59-A6B9-E04CA720CB4C}" type="slidenum">
              <a:rPr lang="en-US" smtClean="0"/>
              <a:t>‹#›</a:t>
            </a:fld>
            <a:endParaRPr lang="en-US"/>
          </a:p>
        </p:txBody>
      </p:sp>
    </p:spTree>
    <p:extLst>
      <p:ext uri="{BB962C8B-B14F-4D97-AF65-F5344CB8AC3E}">
        <p14:creationId xmlns:p14="http://schemas.microsoft.com/office/powerpoint/2010/main" val="85538205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C9926-8578-4C5E-8C6A-5E55107A5C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23FFCCD-D89F-4CA2-916B-1152D1AFC3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D716875-815E-4488-B949-E4B4B031C111}"/>
              </a:ext>
            </a:extLst>
          </p:cNvPr>
          <p:cNvSpPr>
            <a:spLocks noGrp="1"/>
          </p:cNvSpPr>
          <p:nvPr>
            <p:ph type="dt" sz="half" idx="10"/>
          </p:nvPr>
        </p:nvSpPr>
        <p:spPr/>
        <p:txBody>
          <a:bodyPr/>
          <a:lstStyle/>
          <a:p>
            <a:fld id="{9DD44E7F-A7B0-4416-93E9-F39334A60B38}" type="datetime1">
              <a:rPr lang="en-US" smtClean="0"/>
              <a:t>2022-12-13</a:t>
            </a:fld>
            <a:endParaRPr lang="en-US" dirty="0"/>
          </a:p>
        </p:txBody>
      </p:sp>
      <p:sp>
        <p:nvSpPr>
          <p:cNvPr id="5" name="Footer Placeholder 4">
            <a:extLst>
              <a:ext uri="{FF2B5EF4-FFF2-40B4-BE49-F238E27FC236}">
                <a16:creationId xmlns:a16="http://schemas.microsoft.com/office/drawing/2014/main" id="{F60D1775-523E-4857-A5E8-BCEF9541ADCA}"/>
              </a:ext>
            </a:extLst>
          </p:cNvPr>
          <p:cNvSpPr>
            <a:spLocks noGrp="1"/>
          </p:cNvSpPr>
          <p:nvPr>
            <p:ph type="ftr" sz="quarter" idx="11"/>
          </p:nvPr>
        </p:nvSpPr>
        <p:spPr/>
        <p:txBody>
          <a:bodyPr/>
          <a:lstStyle/>
          <a:p>
            <a:r>
              <a:rPr lang="en-US"/>
              <a:t>Forth Lab: Sterilization</a:t>
            </a:r>
            <a:endParaRPr lang="en-US" dirty="0"/>
          </a:p>
        </p:txBody>
      </p:sp>
      <p:sp>
        <p:nvSpPr>
          <p:cNvPr id="6" name="Slide Number Placeholder 5">
            <a:extLst>
              <a:ext uri="{FF2B5EF4-FFF2-40B4-BE49-F238E27FC236}">
                <a16:creationId xmlns:a16="http://schemas.microsoft.com/office/drawing/2014/main" id="{894F232E-1884-470F-A8BD-38CFAB6B9D4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59844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856A9-E80A-4F85-B2B7-2DCAAAD6A76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C232702-944C-43E1-A4A1-8BAC98163E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1393DF-4895-4347-A59C-6EEB293495C5}"/>
              </a:ext>
            </a:extLst>
          </p:cNvPr>
          <p:cNvSpPr>
            <a:spLocks noGrp="1"/>
          </p:cNvSpPr>
          <p:nvPr>
            <p:ph type="dt" sz="half" idx="10"/>
          </p:nvPr>
        </p:nvSpPr>
        <p:spPr/>
        <p:txBody>
          <a:bodyPr/>
          <a:lstStyle/>
          <a:p>
            <a:fld id="{EF281072-54E4-4788-9987-00E8C90D0BB6}" type="datetime1">
              <a:rPr lang="en-US" smtClean="0"/>
              <a:t>2022-12-13</a:t>
            </a:fld>
            <a:endParaRPr lang="en-US" dirty="0"/>
          </a:p>
        </p:txBody>
      </p:sp>
      <p:sp>
        <p:nvSpPr>
          <p:cNvPr id="5" name="Footer Placeholder 4">
            <a:extLst>
              <a:ext uri="{FF2B5EF4-FFF2-40B4-BE49-F238E27FC236}">
                <a16:creationId xmlns:a16="http://schemas.microsoft.com/office/drawing/2014/main" id="{F5B149B8-AEB9-4693-B0CC-3FD8AC1483A5}"/>
              </a:ext>
            </a:extLst>
          </p:cNvPr>
          <p:cNvSpPr>
            <a:spLocks noGrp="1"/>
          </p:cNvSpPr>
          <p:nvPr>
            <p:ph type="ftr" sz="quarter" idx="11"/>
          </p:nvPr>
        </p:nvSpPr>
        <p:spPr/>
        <p:txBody>
          <a:bodyPr/>
          <a:lstStyle/>
          <a:p>
            <a:r>
              <a:rPr lang="en-US"/>
              <a:t>Forth Lab: Sterilization</a:t>
            </a:r>
            <a:endParaRPr lang="en-US" dirty="0"/>
          </a:p>
        </p:txBody>
      </p:sp>
      <p:sp>
        <p:nvSpPr>
          <p:cNvPr id="6" name="Slide Number Placeholder 5">
            <a:extLst>
              <a:ext uri="{FF2B5EF4-FFF2-40B4-BE49-F238E27FC236}">
                <a16:creationId xmlns:a16="http://schemas.microsoft.com/office/drawing/2014/main" id="{8330C630-2179-4F8D-B4EE-6E8C8066CF7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78628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40ADF1-6847-44C9-9FC2-36748EEB8DC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40C5B4-EEF8-4243-90F0-A485D476A7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5AE036-EB17-4FF1-B3C2-5BEF33A09E88}"/>
              </a:ext>
            </a:extLst>
          </p:cNvPr>
          <p:cNvSpPr>
            <a:spLocks noGrp="1"/>
          </p:cNvSpPr>
          <p:nvPr>
            <p:ph type="dt" sz="half" idx="10"/>
          </p:nvPr>
        </p:nvSpPr>
        <p:spPr/>
        <p:txBody>
          <a:bodyPr/>
          <a:lstStyle/>
          <a:p>
            <a:fld id="{EBF27432-52BF-48A1-9745-012A84EFB838}" type="datetime1">
              <a:rPr lang="en-US" smtClean="0"/>
              <a:t>2022-12-13</a:t>
            </a:fld>
            <a:endParaRPr lang="en-US" dirty="0"/>
          </a:p>
        </p:txBody>
      </p:sp>
      <p:sp>
        <p:nvSpPr>
          <p:cNvPr id="5" name="Footer Placeholder 4">
            <a:extLst>
              <a:ext uri="{FF2B5EF4-FFF2-40B4-BE49-F238E27FC236}">
                <a16:creationId xmlns:a16="http://schemas.microsoft.com/office/drawing/2014/main" id="{E2A5231E-6351-4510-9A8A-19A553BD43B2}"/>
              </a:ext>
            </a:extLst>
          </p:cNvPr>
          <p:cNvSpPr>
            <a:spLocks noGrp="1"/>
          </p:cNvSpPr>
          <p:nvPr>
            <p:ph type="ftr" sz="quarter" idx="11"/>
          </p:nvPr>
        </p:nvSpPr>
        <p:spPr/>
        <p:txBody>
          <a:bodyPr/>
          <a:lstStyle/>
          <a:p>
            <a:r>
              <a:rPr lang="en-US"/>
              <a:t>Forth Lab: Sterilization</a:t>
            </a:r>
            <a:endParaRPr lang="en-US" dirty="0"/>
          </a:p>
        </p:txBody>
      </p:sp>
      <p:sp>
        <p:nvSpPr>
          <p:cNvPr id="6" name="Slide Number Placeholder 5">
            <a:extLst>
              <a:ext uri="{FF2B5EF4-FFF2-40B4-BE49-F238E27FC236}">
                <a16:creationId xmlns:a16="http://schemas.microsoft.com/office/drawing/2014/main" id="{77095281-BE77-4896-B160-F4F3A5583815}"/>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04114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D3DD9-E539-44E2-97DA-DB86165796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EDAB25-2BA6-40F0-BF11-065BAA3328B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64C911-A88D-4E33-B886-D17C9D3B603A}"/>
              </a:ext>
            </a:extLst>
          </p:cNvPr>
          <p:cNvSpPr>
            <a:spLocks noGrp="1"/>
          </p:cNvSpPr>
          <p:nvPr>
            <p:ph type="dt" sz="half" idx="10"/>
          </p:nvPr>
        </p:nvSpPr>
        <p:spPr/>
        <p:txBody>
          <a:bodyPr/>
          <a:lstStyle/>
          <a:p>
            <a:fld id="{A90A09DB-FD59-46E0-92F5-3DA8AB747D88}" type="datetime1">
              <a:rPr lang="en-US" smtClean="0"/>
              <a:t>2022-12-13</a:t>
            </a:fld>
            <a:endParaRPr lang="en-US" dirty="0"/>
          </a:p>
        </p:txBody>
      </p:sp>
      <p:sp>
        <p:nvSpPr>
          <p:cNvPr id="5" name="Footer Placeholder 4">
            <a:extLst>
              <a:ext uri="{FF2B5EF4-FFF2-40B4-BE49-F238E27FC236}">
                <a16:creationId xmlns:a16="http://schemas.microsoft.com/office/drawing/2014/main" id="{D5EB2A16-B8F7-41EE-A391-553C2F254CA6}"/>
              </a:ext>
            </a:extLst>
          </p:cNvPr>
          <p:cNvSpPr>
            <a:spLocks noGrp="1"/>
          </p:cNvSpPr>
          <p:nvPr>
            <p:ph type="ftr" sz="quarter" idx="11"/>
          </p:nvPr>
        </p:nvSpPr>
        <p:spPr/>
        <p:txBody>
          <a:bodyPr/>
          <a:lstStyle/>
          <a:p>
            <a:r>
              <a:rPr lang="en-US"/>
              <a:t>Forth Lab: Sterilization</a:t>
            </a:r>
            <a:endParaRPr lang="en-US" dirty="0"/>
          </a:p>
        </p:txBody>
      </p:sp>
      <p:sp>
        <p:nvSpPr>
          <p:cNvPr id="6" name="Slide Number Placeholder 5">
            <a:extLst>
              <a:ext uri="{FF2B5EF4-FFF2-40B4-BE49-F238E27FC236}">
                <a16:creationId xmlns:a16="http://schemas.microsoft.com/office/drawing/2014/main" id="{042FB81C-02B3-4DD9-AB16-BECBE87B5D9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04025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05569-1342-4198-9121-29756EFF61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2A16A05-3719-48CD-8CBE-4271D2D38F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348311-516A-40B2-B2C0-6FCD99AFBA4E}"/>
              </a:ext>
            </a:extLst>
          </p:cNvPr>
          <p:cNvSpPr>
            <a:spLocks noGrp="1"/>
          </p:cNvSpPr>
          <p:nvPr>
            <p:ph type="dt" sz="half" idx="10"/>
          </p:nvPr>
        </p:nvSpPr>
        <p:spPr/>
        <p:txBody>
          <a:bodyPr/>
          <a:lstStyle/>
          <a:p>
            <a:fld id="{CABC67E4-3388-4CF7-A366-D4061CAB50C0}" type="datetime1">
              <a:rPr lang="en-US" smtClean="0"/>
              <a:t>2022-12-13</a:t>
            </a:fld>
            <a:endParaRPr lang="en-US" dirty="0"/>
          </a:p>
        </p:txBody>
      </p:sp>
      <p:sp>
        <p:nvSpPr>
          <p:cNvPr id="5" name="Footer Placeholder 4">
            <a:extLst>
              <a:ext uri="{FF2B5EF4-FFF2-40B4-BE49-F238E27FC236}">
                <a16:creationId xmlns:a16="http://schemas.microsoft.com/office/drawing/2014/main" id="{A3F8C841-6658-43E8-9F98-7D6B1DF171B9}"/>
              </a:ext>
            </a:extLst>
          </p:cNvPr>
          <p:cNvSpPr>
            <a:spLocks noGrp="1"/>
          </p:cNvSpPr>
          <p:nvPr>
            <p:ph type="ftr" sz="quarter" idx="11"/>
          </p:nvPr>
        </p:nvSpPr>
        <p:spPr/>
        <p:txBody>
          <a:bodyPr/>
          <a:lstStyle/>
          <a:p>
            <a:r>
              <a:rPr lang="en-US"/>
              <a:t>Forth Lab: Sterilization</a:t>
            </a:r>
            <a:endParaRPr lang="en-US" dirty="0"/>
          </a:p>
        </p:txBody>
      </p:sp>
      <p:sp>
        <p:nvSpPr>
          <p:cNvPr id="6" name="Slide Number Placeholder 5">
            <a:extLst>
              <a:ext uri="{FF2B5EF4-FFF2-40B4-BE49-F238E27FC236}">
                <a16:creationId xmlns:a16="http://schemas.microsoft.com/office/drawing/2014/main" id="{233777EF-4964-48C0-A6B3-E17E569C9CC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16327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4D876-4B05-418D-94C8-D408F45C94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88ED5A-BDB6-48E3-BE82-515E4B776F2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3829DD7-0D57-4335-A26D-258AA188E3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3B5542-6FDD-4A1F-8F94-C5953CB506A7}"/>
              </a:ext>
            </a:extLst>
          </p:cNvPr>
          <p:cNvSpPr>
            <a:spLocks noGrp="1"/>
          </p:cNvSpPr>
          <p:nvPr>
            <p:ph type="dt" sz="half" idx="10"/>
          </p:nvPr>
        </p:nvSpPr>
        <p:spPr/>
        <p:txBody>
          <a:bodyPr/>
          <a:lstStyle/>
          <a:p>
            <a:fld id="{1A7B2B6B-5114-4723-B7D2-DE0B70028597}" type="datetime1">
              <a:rPr lang="en-US" smtClean="0"/>
              <a:t>2022-12-13</a:t>
            </a:fld>
            <a:endParaRPr lang="en-US" dirty="0"/>
          </a:p>
        </p:txBody>
      </p:sp>
      <p:sp>
        <p:nvSpPr>
          <p:cNvPr id="6" name="Footer Placeholder 5">
            <a:extLst>
              <a:ext uri="{FF2B5EF4-FFF2-40B4-BE49-F238E27FC236}">
                <a16:creationId xmlns:a16="http://schemas.microsoft.com/office/drawing/2014/main" id="{0754D162-8661-4D86-AABB-3CCD57DCAC89}"/>
              </a:ext>
            </a:extLst>
          </p:cNvPr>
          <p:cNvSpPr>
            <a:spLocks noGrp="1"/>
          </p:cNvSpPr>
          <p:nvPr>
            <p:ph type="ftr" sz="quarter" idx="11"/>
          </p:nvPr>
        </p:nvSpPr>
        <p:spPr/>
        <p:txBody>
          <a:bodyPr/>
          <a:lstStyle/>
          <a:p>
            <a:r>
              <a:rPr lang="en-US"/>
              <a:t>Forth Lab: Sterilization</a:t>
            </a:r>
            <a:endParaRPr lang="en-US" dirty="0"/>
          </a:p>
        </p:txBody>
      </p:sp>
      <p:sp>
        <p:nvSpPr>
          <p:cNvPr id="7" name="Slide Number Placeholder 6">
            <a:extLst>
              <a:ext uri="{FF2B5EF4-FFF2-40B4-BE49-F238E27FC236}">
                <a16:creationId xmlns:a16="http://schemas.microsoft.com/office/drawing/2014/main" id="{60F00B8A-FB27-4933-8A34-17040B03DDF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98446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5B90B-DE98-4AF8-87B1-9A6A34CA69E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411CD5-274D-4E54-89D4-C36C59386A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745C352-85A9-4E48-9644-C723DE181E8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3F474B5-E65C-4491-90F5-91C2C9B706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121BDD-CC61-497F-B5D8-8610EAB9DB8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B295C31-9DEE-46F2-B8D5-23BB76FD31FF}"/>
              </a:ext>
            </a:extLst>
          </p:cNvPr>
          <p:cNvSpPr>
            <a:spLocks noGrp="1"/>
          </p:cNvSpPr>
          <p:nvPr>
            <p:ph type="dt" sz="half" idx="10"/>
          </p:nvPr>
        </p:nvSpPr>
        <p:spPr/>
        <p:txBody>
          <a:bodyPr/>
          <a:lstStyle/>
          <a:p>
            <a:fld id="{4CAA8FEE-DDC6-4057-83FD-6CC8E00DBBB9}" type="datetime1">
              <a:rPr lang="en-US" smtClean="0"/>
              <a:t>2022-12-13</a:t>
            </a:fld>
            <a:endParaRPr lang="en-US" dirty="0"/>
          </a:p>
        </p:txBody>
      </p:sp>
      <p:sp>
        <p:nvSpPr>
          <p:cNvPr id="8" name="Footer Placeholder 7">
            <a:extLst>
              <a:ext uri="{FF2B5EF4-FFF2-40B4-BE49-F238E27FC236}">
                <a16:creationId xmlns:a16="http://schemas.microsoft.com/office/drawing/2014/main" id="{83AA4B3E-53D8-49C7-BA3C-8237D2B7B155}"/>
              </a:ext>
            </a:extLst>
          </p:cNvPr>
          <p:cNvSpPr>
            <a:spLocks noGrp="1"/>
          </p:cNvSpPr>
          <p:nvPr>
            <p:ph type="ftr" sz="quarter" idx="11"/>
          </p:nvPr>
        </p:nvSpPr>
        <p:spPr/>
        <p:txBody>
          <a:bodyPr/>
          <a:lstStyle/>
          <a:p>
            <a:r>
              <a:rPr lang="en-US"/>
              <a:t>Forth Lab: Sterilization</a:t>
            </a:r>
            <a:endParaRPr lang="en-US" dirty="0"/>
          </a:p>
        </p:txBody>
      </p:sp>
      <p:sp>
        <p:nvSpPr>
          <p:cNvPr id="9" name="Slide Number Placeholder 8">
            <a:extLst>
              <a:ext uri="{FF2B5EF4-FFF2-40B4-BE49-F238E27FC236}">
                <a16:creationId xmlns:a16="http://schemas.microsoft.com/office/drawing/2014/main" id="{6FDB63E8-9880-4368-ACE4-BB03A6B04A9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75019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36024-1FFC-4883-A245-20DF1403BC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7D591CF-1E37-4C89-8F88-CA91C0431A92}"/>
              </a:ext>
            </a:extLst>
          </p:cNvPr>
          <p:cNvSpPr>
            <a:spLocks noGrp="1"/>
          </p:cNvSpPr>
          <p:nvPr>
            <p:ph type="dt" sz="half" idx="10"/>
          </p:nvPr>
        </p:nvSpPr>
        <p:spPr/>
        <p:txBody>
          <a:bodyPr/>
          <a:lstStyle/>
          <a:p>
            <a:fld id="{8C3F4E4F-D793-417B-A4E2-E1612456887F}" type="datetime1">
              <a:rPr lang="en-US" smtClean="0"/>
              <a:t>2022-12-13</a:t>
            </a:fld>
            <a:endParaRPr lang="en-US" dirty="0"/>
          </a:p>
        </p:txBody>
      </p:sp>
      <p:sp>
        <p:nvSpPr>
          <p:cNvPr id="4" name="Footer Placeholder 3">
            <a:extLst>
              <a:ext uri="{FF2B5EF4-FFF2-40B4-BE49-F238E27FC236}">
                <a16:creationId xmlns:a16="http://schemas.microsoft.com/office/drawing/2014/main" id="{348DE93F-E898-4B59-857E-EA1054052F94}"/>
              </a:ext>
            </a:extLst>
          </p:cNvPr>
          <p:cNvSpPr>
            <a:spLocks noGrp="1"/>
          </p:cNvSpPr>
          <p:nvPr>
            <p:ph type="ftr" sz="quarter" idx="11"/>
          </p:nvPr>
        </p:nvSpPr>
        <p:spPr/>
        <p:txBody>
          <a:bodyPr/>
          <a:lstStyle/>
          <a:p>
            <a:r>
              <a:rPr lang="en-US"/>
              <a:t>Forth Lab: Sterilization</a:t>
            </a:r>
            <a:endParaRPr lang="en-US" dirty="0"/>
          </a:p>
        </p:txBody>
      </p:sp>
      <p:sp>
        <p:nvSpPr>
          <p:cNvPr id="5" name="Slide Number Placeholder 4">
            <a:extLst>
              <a:ext uri="{FF2B5EF4-FFF2-40B4-BE49-F238E27FC236}">
                <a16:creationId xmlns:a16="http://schemas.microsoft.com/office/drawing/2014/main" id="{4AF102D3-120B-4BFF-8657-7981E7EC5CF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15045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07316E-4EA4-43EE-8FF7-D99B2258BDCE}"/>
              </a:ext>
            </a:extLst>
          </p:cNvPr>
          <p:cNvSpPr>
            <a:spLocks noGrp="1"/>
          </p:cNvSpPr>
          <p:nvPr>
            <p:ph type="dt" sz="half" idx="10"/>
          </p:nvPr>
        </p:nvSpPr>
        <p:spPr/>
        <p:txBody>
          <a:bodyPr/>
          <a:lstStyle/>
          <a:p>
            <a:fld id="{B12B6517-759F-432F-B5C9-E0DE420821B6}" type="datetime1">
              <a:rPr lang="en-US" smtClean="0"/>
              <a:t>2022-12-13</a:t>
            </a:fld>
            <a:endParaRPr lang="en-US" dirty="0"/>
          </a:p>
        </p:txBody>
      </p:sp>
      <p:sp>
        <p:nvSpPr>
          <p:cNvPr id="3" name="Footer Placeholder 2">
            <a:extLst>
              <a:ext uri="{FF2B5EF4-FFF2-40B4-BE49-F238E27FC236}">
                <a16:creationId xmlns:a16="http://schemas.microsoft.com/office/drawing/2014/main" id="{1813A586-6E36-4BDE-AEEB-CE0FEC6BFEB2}"/>
              </a:ext>
            </a:extLst>
          </p:cNvPr>
          <p:cNvSpPr>
            <a:spLocks noGrp="1"/>
          </p:cNvSpPr>
          <p:nvPr>
            <p:ph type="ftr" sz="quarter" idx="11"/>
          </p:nvPr>
        </p:nvSpPr>
        <p:spPr/>
        <p:txBody>
          <a:bodyPr/>
          <a:lstStyle/>
          <a:p>
            <a:r>
              <a:rPr lang="en-US"/>
              <a:t>Forth Lab: Sterilization</a:t>
            </a:r>
            <a:endParaRPr lang="en-US" dirty="0"/>
          </a:p>
        </p:txBody>
      </p:sp>
      <p:sp>
        <p:nvSpPr>
          <p:cNvPr id="4" name="Slide Number Placeholder 3">
            <a:extLst>
              <a:ext uri="{FF2B5EF4-FFF2-40B4-BE49-F238E27FC236}">
                <a16:creationId xmlns:a16="http://schemas.microsoft.com/office/drawing/2014/main" id="{D4ABAB06-3636-40E3-98D2-AD6B8DA70CF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96286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228AE-FE0F-4519-8FD0-B9E8D7C3B9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68DFA9-6B63-4DBD-972F-B71C5A2250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19EE95-5B33-41D7-9980-F80F91D28B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97FC1C-9895-4C17-8F12-9E88B414CFC8}"/>
              </a:ext>
            </a:extLst>
          </p:cNvPr>
          <p:cNvSpPr>
            <a:spLocks noGrp="1"/>
          </p:cNvSpPr>
          <p:nvPr>
            <p:ph type="dt" sz="half" idx="10"/>
          </p:nvPr>
        </p:nvSpPr>
        <p:spPr/>
        <p:txBody>
          <a:bodyPr/>
          <a:lstStyle/>
          <a:p>
            <a:fld id="{E2621F9C-45FD-4ECC-9705-E286FAAB956E}" type="datetime1">
              <a:rPr lang="en-US" smtClean="0"/>
              <a:t>2022-12-13</a:t>
            </a:fld>
            <a:endParaRPr lang="en-US" dirty="0"/>
          </a:p>
        </p:txBody>
      </p:sp>
      <p:sp>
        <p:nvSpPr>
          <p:cNvPr id="6" name="Footer Placeholder 5">
            <a:extLst>
              <a:ext uri="{FF2B5EF4-FFF2-40B4-BE49-F238E27FC236}">
                <a16:creationId xmlns:a16="http://schemas.microsoft.com/office/drawing/2014/main" id="{8D29EBE2-C7D0-4D67-9B8C-E3E8BF77FB40}"/>
              </a:ext>
            </a:extLst>
          </p:cNvPr>
          <p:cNvSpPr>
            <a:spLocks noGrp="1"/>
          </p:cNvSpPr>
          <p:nvPr>
            <p:ph type="ftr" sz="quarter" idx="11"/>
          </p:nvPr>
        </p:nvSpPr>
        <p:spPr/>
        <p:txBody>
          <a:bodyPr/>
          <a:lstStyle/>
          <a:p>
            <a:r>
              <a:rPr lang="en-US"/>
              <a:t>Forth Lab: Sterilization</a:t>
            </a:r>
            <a:endParaRPr lang="en-US" dirty="0"/>
          </a:p>
        </p:txBody>
      </p:sp>
      <p:sp>
        <p:nvSpPr>
          <p:cNvPr id="7" name="Slide Number Placeholder 6">
            <a:extLst>
              <a:ext uri="{FF2B5EF4-FFF2-40B4-BE49-F238E27FC236}">
                <a16:creationId xmlns:a16="http://schemas.microsoft.com/office/drawing/2014/main" id="{8DE4F362-C27F-4A10-B454-D36734424732}"/>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25010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7CE1F-AD23-44B5-A540-F4FF716F80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88FFF2F-56B9-43AD-BE97-9DB85B5C3E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DCDBEC-FA4D-4543-9A09-46F8DF5AAD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132A18-7D6B-4751-B613-3D13578D098E}"/>
              </a:ext>
            </a:extLst>
          </p:cNvPr>
          <p:cNvSpPr>
            <a:spLocks noGrp="1"/>
          </p:cNvSpPr>
          <p:nvPr>
            <p:ph type="dt" sz="half" idx="10"/>
          </p:nvPr>
        </p:nvSpPr>
        <p:spPr/>
        <p:txBody>
          <a:bodyPr/>
          <a:lstStyle/>
          <a:p>
            <a:fld id="{7F11F7A8-B6C8-4F5B-BB83-05E924121A64}" type="datetime1">
              <a:rPr lang="en-US" smtClean="0"/>
              <a:t>2022-12-13</a:t>
            </a:fld>
            <a:endParaRPr lang="en-US" dirty="0"/>
          </a:p>
        </p:txBody>
      </p:sp>
      <p:sp>
        <p:nvSpPr>
          <p:cNvPr id="6" name="Footer Placeholder 5">
            <a:extLst>
              <a:ext uri="{FF2B5EF4-FFF2-40B4-BE49-F238E27FC236}">
                <a16:creationId xmlns:a16="http://schemas.microsoft.com/office/drawing/2014/main" id="{FA9EE9B3-7539-45D6-9427-8C29A275C16D}"/>
              </a:ext>
            </a:extLst>
          </p:cNvPr>
          <p:cNvSpPr>
            <a:spLocks noGrp="1"/>
          </p:cNvSpPr>
          <p:nvPr>
            <p:ph type="ftr" sz="quarter" idx="11"/>
          </p:nvPr>
        </p:nvSpPr>
        <p:spPr/>
        <p:txBody>
          <a:bodyPr/>
          <a:lstStyle/>
          <a:p>
            <a:r>
              <a:rPr lang="en-US"/>
              <a:t>Forth Lab: Sterilization</a:t>
            </a:r>
            <a:endParaRPr lang="en-US" dirty="0"/>
          </a:p>
        </p:txBody>
      </p:sp>
      <p:sp>
        <p:nvSpPr>
          <p:cNvPr id="7" name="Slide Number Placeholder 6">
            <a:extLst>
              <a:ext uri="{FF2B5EF4-FFF2-40B4-BE49-F238E27FC236}">
                <a16:creationId xmlns:a16="http://schemas.microsoft.com/office/drawing/2014/main" id="{13ACB0E8-88CB-4CF8-AD3F-E54CD1EF15DA}"/>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35395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609B95-65E7-4125-A749-2DDE8E3FFF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B863C59-B017-4D69-9A28-3DC379D23A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10F91E-30F2-4ACD-973F-993CBE4E84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6CF96A-64CF-4E0D-A04C-43A9B05B0B84}" type="datetime1">
              <a:rPr lang="en-US" smtClean="0"/>
              <a:t>2022-12-13</a:t>
            </a:fld>
            <a:endParaRPr lang="en-US" dirty="0"/>
          </a:p>
        </p:txBody>
      </p:sp>
      <p:sp>
        <p:nvSpPr>
          <p:cNvPr id="5" name="Footer Placeholder 4">
            <a:extLst>
              <a:ext uri="{FF2B5EF4-FFF2-40B4-BE49-F238E27FC236}">
                <a16:creationId xmlns:a16="http://schemas.microsoft.com/office/drawing/2014/main" id="{323D9ADC-AFF4-454C-8BD4-2A2CD33CC9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Forth Lab: Sterilization</a:t>
            </a:r>
            <a:endParaRPr lang="en-US" dirty="0"/>
          </a:p>
        </p:txBody>
      </p:sp>
      <p:sp>
        <p:nvSpPr>
          <p:cNvPr id="6" name="Slide Number Placeholder 5">
            <a:extLst>
              <a:ext uri="{FF2B5EF4-FFF2-40B4-BE49-F238E27FC236}">
                <a16:creationId xmlns:a16="http://schemas.microsoft.com/office/drawing/2014/main" id="{69280C9E-5CD9-40B1-8A22-E6360EE7B2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70106342"/>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39B057F-27A7-4793-90B6-DAFC74A76E01}"/>
              </a:ext>
            </a:extLst>
          </p:cNvPr>
          <p:cNvSpPr>
            <a:spLocks noGrp="1"/>
          </p:cNvSpPr>
          <p:nvPr>
            <p:ph type="dt" sz="half" idx="10"/>
          </p:nvPr>
        </p:nvSpPr>
        <p:spPr/>
        <p:txBody>
          <a:bodyPr/>
          <a:lstStyle/>
          <a:p>
            <a:fld id="{8234554D-DA8B-43E9-86BC-C72B785CF4AE}" type="datetime1">
              <a:rPr lang="en-US" smtClean="0"/>
              <a:t>2022-12-13</a:t>
            </a:fld>
            <a:endParaRPr lang="en-US" dirty="0"/>
          </a:p>
        </p:txBody>
      </p:sp>
      <p:sp>
        <p:nvSpPr>
          <p:cNvPr id="9" name="Slide Number Placeholder 8">
            <a:extLst>
              <a:ext uri="{FF2B5EF4-FFF2-40B4-BE49-F238E27FC236}">
                <a16:creationId xmlns:a16="http://schemas.microsoft.com/office/drawing/2014/main" id="{51DB528A-DED0-416A-8456-70C29A3C6AF9}"/>
              </a:ext>
            </a:extLst>
          </p:cNvPr>
          <p:cNvSpPr>
            <a:spLocks noGrp="1"/>
          </p:cNvSpPr>
          <p:nvPr>
            <p:ph type="sldNum" sz="quarter" idx="12"/>
          </p:nvPr>
        </p:nvSpPr>
        <p:spPr>
          <a:xfrm>
            <a:off x="11407068" y="6490856"/>
            <a:ext cx="771089" cy="365125"/>
          </a:xfrm>
        </p:spPr>
        <p:txBody>
          <a:bodyPr/>
          <a:lstStyle/>
          <a:p>
            <a:pPr algn="ctr"/>
            <a:fld id="{6D22F896-40B5-4ADD-8801-0D06FADFA095}" type="slidenum">
              <a:rPr lang="en-US" sz="1400" smtClean="0">
                <a:solidFill>
                  <a:schemeClr val="tx1"/>
                </a:solidFill>
              </a:rPr>
              <a:pPr algn="ctr"/>
              <a:t>1</a:t>
            </a:fld>
            <a:endParaRPr lang="en-US" sz="1400" dirty="0">
              <a:solidFill>
                <a:schemeClr val="tx1"/>
              </a:solidFill>
            </a:endParaRPr>
          </a:p>
        </p:txBody>
      </p:sp>
      <p:sp>
        <p:nvSpPr>
          <p:cNvPr id="2" name="Rectangle 1">
            <a:extLst>
              <a:ext uri="{FF2B5EF4-FFF2-40B4-BE49-F238E27FC236}">
                <a16:creationId xmlns:a16="http://schemas.microsoft.com/office/drawing/2014/main" id="{2DAFC517-5D59-465C-9FE7-FD24DD57D973}"/>
              </a:ext>
            </a:extLst>
          </p:cNvPr>
          <p:cNvSpPr/>
          <p:nvPr/>
        </p:nvSpPr>
        <p:spPr>
          <a:xfrm>
            <a:off x="157163" y="448780"/>
            <a:ext cx="11830050" cy="3046988"/>
          </a:xfrm>
          <a:prstGeom prst="rect">
            <a:avLst/>
          </a:prstGeom>
        </p:spPr>
        <p:txBody>
          <a:bodyPr wrap="square">
            <a:spAutoFit/>
          </a:bodyPr>
          <a:lstStyle/>
          <a:p>
            <a:pPr>
              <a:spcAft>
                <a:spcPts val="0"/>
              </a:spcAft>
            </a:pPr>
            <a:r>
              <a:rPr lang="en-US" sz="2800" u="sng" dirty="0">
                <a:latin typeface="Maiandra GD" panose="020E0502030308020204" pitchFamily="34" charset="0"/>
              </a:rPr>
              <a:t>Virology </a:t>
            </a:r>
          </a:p>
          <a:p>
            <a:pPr>
              <a:spcAft>
                <a:spcPts val="0"/>
              </a:spcAft>
            </a:pPr>
            <a:r>
              <a:rPr lang="en-US" sz="2800" dirty="0">
                <a:latin typeface="Maiandra GD" panose="020E0502030308020204" pitchFamily="34" charset="0"/>
              </a:rPr>
              <a:t>  </a:t>
            </a:r>
            <a:r>
              <a:rPr lang="en-US" sz="2800" dirty="0" err="1">
                <a:latin typeface="Maiandra GD" panose="020E0502030308020204" pitchFamily="34" charset="0"/>
              </a:rPr>
              <a:t>Lec</a:t>
            </a:r>
            <a:r>
              <a:rPr lang="en-US" sz="2800" dirty="0">
                <a:latin typeface="Maiandra GD" panose="020E0502030308020204" pitchFamily="34" charset="0"/>
              </a:rPr>
              <a:t>. 2</a:t>
            </a:r>
          </a:p>
          <a:p>
            <a:pPr>
              <a:spcAft>
                <a:spcPts val="0"/>
              </a:spcAft>
            </a:pPr>
            <a:endParaRPr lang="en-US" sz="2800" dirty="0">
              <a:latin typeface="Maiandra GD" panose="020E0502030308020204" pitchFamily="34" charset="0"/>
            </a:endParaRPr>
          </a:p>
          <a:p>
            <a:pPr algn="ctr">
              <a:spcAft>
                <a:spcPts val="0"/>
              </a:spcAft>
            </a:pPr>
            <a:endParaRPr lang="en-US" sz="2000" b="1" dirty="0">
              <a:solidFill>
                <a:srgbClr val="00B050"/>
              </a:solidFill>
              <a:latin typeface="Century Gothic" panose="020B0502020202020204" pitchFamily="34" charset="0"/>
              <a:ea typeface="Times New Roman" panose="02020603050405020304" pitchFamily="18" charset="0"/>
            </a:endParaRPr>
          </a:p>
          <a:p>
            <a:pPr algn="ctr"/>
            <a:r>
              <a:rPr lang="en-US" sz="8800" b="1" dirty="0">
                <a:latin typeface="Maiandra GD" panose="020E0502030308020204" pitchFamily="34" charset="0"/>
              </a:rPr>
              <a:t>Structure of Viruses </a:t>
            </a:r>
          </a:p>
        </p:txBody>
      </p:sp>
      <p:sp>
        <p:nvSpPr>
          <p:cNvPr id="6" name="TextBox 5">
            <a:extLst>
              <a:ext uri="{FF2B5EF4-FFF2-40B4-BE49-F238E27FC236}">
                <a16:creationId xmlns:a16="http://schemas.microsoft.com/office/drawing/2014/main" id="{E6F82D03-56EA-4720-8B0B-0056C360E875}"/>
              </a:ext>
            </a:extLst>
          </p:cNvPr>
          <p:cNvSpPr txBox="1"/>
          <p:nvPr/>
        </p:nvSpPr>
        <p:spPr>
          <a:xfrm>
            <a:off x="400049" y="5157702"/>
            <a:ext cx="11229975" cy="1200329"/>
          </a:xfrm>
          <a:prstGeom prst="rect">
            <a:avLst/>
          </a:prstGeom>
          <a:noFill/>
        </p:spPr>
        <p:txBody>
          <a:bodyPr wrap="square">
            <a:spAutoFit/>
          </a:bodyPr>
          <a:lstStyle/>
          <a:p>
            <a:pPr algn="ctr" rtl="1">
              <a:defRPr/>
            </a:pPr>
            <a:r>
              <a:rPr lang="en-US" altLang="en-US" sz="2400" dirty="0">
                <a:latin typeface="Maiandra GD" panose="020E0502030308020204" pitchFamily="34" charset="0"/>
              </a:rPr>
              <a:t> Assist. </a:t>
            </a:r>
            <a:r>
              <a:rPr lang="en-US" altLang="en-US" sz="2400" dirty="0" err="1">
                <a:latin typeface="Maiandra GD" panose="020E0502030308020204" pitchFamily="34" charset="0"/>
              </a:rPr>
              <a:t>Lec</a:t>
            </a:r>
            <a:r>
              <a:rPr lang="en-US" altLang="en-US" sz="2400" dirty="0">
                <a:latin typeface="Maiandra GD" panose="020E0502030308020204" pitchFamily="34" charset="0"/>
              </a:rPr>
              <a:t>. Sherko M. Abdul-Rahman</a:t>
            </a:r>
          </a:p>
          <a:p>
            <a:pPr algn="ctr" eaLnBrk="1" hangingPunct="1">
              <a:defRPr/>
            </a:pPr>
            <a:r>
              <a:rPr lang="en-US" sz="2400" dirty="0">
                <a:latin typeface="Maiandra GD" panose="020E0502030308020204" pitchFamily="34" charset="0"/>
              </a:rPr>
              <a:t>MSc. in Microbiology</a:t>
            </a:r>
          </a:p>
          <a:p>
            <a:pPr algn="ctr" eaLnBrk="1" hangingPunct="1">
              <a:defRPr/>
            </a:pPr>
            <a:r>
              <a:rPr lang="en-US" sz="2400" dirty="0">
                <a:latin typeface="Maiandra GD" panose="020E0502030308020204" pitchFamily="34" charset="0"/>
              </a:rPr>
              <a:t>Email: </a:t>
            </a:r>
            <a:r>
              <a:rPr lang="en-US" sz="2400" dirty="0" err="1">
                <a:latin typeface="Maiandra GD" panose="020E0502030308020204" pitchFamily="34" charset="0"/>
              </a:rPr>
              <a:t>sherko.abdulrahman@su.edu.krd</a:t>
            </a:r>
            <a:r>
              <a:rPr lang="en-US" sz="2400" dirty="0">
                <a:latin typeface="Maiandra GD" panose="020E0502030308020204" pitchFamily="34" charset="0"/>
              </a:rPr>
              <a:t>  </a:t>
            </a:r>
          </a:p>
        </p:txBody>
      </p:sp>
    </p:spTree>
    <p:extLst>
      <p:ext uri="{BB962C8B-B14F-4D97-AF65-F5344CB8AC3E}">
        <p14:creationId xmlns:p14="http://schemas.microsoft.com/office/powerpoint/2010/main" val="512578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D142012-0470-4DC9-8FFC-CD8892004B17}"/>
              </a:ext>
            </a:extLst>
          </p:cNvPr>
          <p:cNvSpPr>
            <a:spLocks noGrp="1"/>
          </p:cNvSpPr>
          <p:nvPr>
            <p:ph type="dt" sz="half" idx="10"/>
          </p:nvPr>
        </p:nvSpPr>
        <p:spPr/>
        <p:txBody>
          <a:bodyPr/>
          <a:lstStyle/>
          <a:p>
            <a:fld id="{A90A09DB-FD59-46E0-92F5-3DA8AB747D88}" type="datetime1">
              <a:rPr lang="en-US" smtClean="0"/>
              <a:t>2022-12-13</a:t>
            </a:fld>
            <a:endParaRPr lang="en-US" dirty="0"/>
          </a:p>
        </p:txBody>
      </p:sp>
      <p:sp>
        <p:nvSpPr>
          <p:cNvPr id="5" name="Slide Number Placeholder 4">
            <a:extLst>
              <a:ext uri="{FF2B5EF4-FFF2-40B4-BE49-F238E27FC236}">
                <a16:creationId xmlns:a16="http://schemas.microsoft.com/office/drawing/2014/main" id="{BE07598F-E20E-4C2C-94F0-28F614D0E68B}"/>
              </a:ext>
            </a:extLst>
          </p:cNvPr>
          <p:cNvSpPr>
            <a:spLocks noGrp="1"/>
          </p:cNvSpPr>
          <p:nvPr>
            <p:ph type="sldNum" sz="quarter" idx="12"/>
          </p:nvPr>
        </p:nvSpPr>
        <p:spPr/>
        <p:txBody>
          <a:bodyPr/>
          <a:lstStyle/>
          <a:p>
            <a:fld id="{6D22F896-40B5-4ADD-8801-0D06FADFA095}" type="slidenum">
              <a:rPr lang="en-US" smtClean="0"/>
              <a:t>10</a:t>
            </a:fld>
            <a:endParaRPr lang="en-US" dirty="0"/>
          </a:p>
        </p:txBody>
      </p:sp>
      <p:sp>
        <p:nvSpPr>
          <p:cNvPr id="7" name="TextBox 6">
            <a:extLst>
              <a:ext uri="{FF2B5EF4-FFF2-40B4-BE49-F238E27FC236}">
                <a16:creationId xmlns:a16="http://schemas.microsoft.com/office/drawing/2014/main" id="{847DAE84-5A41-495C-A630-052E7DE195CD}"/>
              </a:ext>
            </a:extLst>
          </p:cNvPr>
          <p:cNvSpPr txBox="1"/>
          <p:nvPr/>
        </p:nvSpPr>
        <p:spPr>
          <a:xfrm>
            <a:off x="457200" y="243841"/>
            <a:ext cx="11155680" cy="5324535"/>
          </a:xfrm>
          <a:prstGeom prst="rect">
            <a:avLst/>
          </a:prstGeom>
          <a:noFill/>
        </p:spPr>
        <p:txBody>
          <a:bodyPr wrap="square">
            <a:spAutoFit/>
          </a:bodyPr>
          <a:lstStyle/>
          <a:p>
            <a:pPr marL="0" indent="0" algn="just">
              <a:buNone/>
            </a:pPr>
            <a:r>
              <a:rPr lang="en-US" sz="3200" b="1" dirty="0">
                <a:solidFill>
                  <a:srgbClr val="FF0000"/>
                </a:solidFill>
                <a:latin typeface="Maiandra GD" panose="020E0502030308020204" pitchFamily="34" charset="0"/>
              </a:rPr>
              <a:t>2. Viral Nucleic Acid</a:t>
            </a:r>
          </a:p>
          <a:p>
            <a:pPr marL="457200" indent="-457200" algn="just">
              <a:buFont typeface="Arial" panose="020B0604020202020204" pitchFamily="34" charset="0"/>
              <a:buChar char="•"/>
            </a:pPr>
            <a:r>
              <a:rPr lang="en-US" sz="2800" dirty="0">
                <a:latin typeface="Maiandra GD" panose="020E0502030308020204" pitchFamily="34" charset="0"/>
              </a:rPr>
              <a:t>Viruses contain a single kind of nucleic acid, either DNA or RNA, that encodes the genetic information necessary for replication of the virus.</a:t>
            </a:r>
          </a:p>
          <a:p>
            <a:pPr marL="457200" indent="-457200" algn="just">
              <a:buFont typeface="Arial" panose="020B0604020202020204" pitchFamily="34" charset="0"/>
              <a:buChar char="•"/>
            </a:pPr>
            <a:r>
              <a:rPr lang="en-US" sz="2800" dirty="0">
                <a:latin typeface="Maiandra GD" panose="020E0502030308020204" pitchFamily="34" charset="0"/>
              </a:rPr>
              <a:t>The genome may be single-stranded or double-stranded, circular or linear, and segmented or non-segmented. </a:t>
            </a:r>
          </a:p>
          <a:p>
            <a:pPr marL="457200" indent="-457200" algn="just">
              <a:buFont typeface="Arial" panose="020B0604020202020204" pitchFamily="34" charset="0"/>
              <a:buChar char="•"/>
            </a:pPr>
            <a:r>
              <a:rPr lang="en-US" sz="2800" dirty="0">
                <a:latin typeface="Maiandra GD" panose="020E0502030308020204" pitchFamily="34" charset="0"/>
              </a:rPr>
              <a:t>The type of nucleic acid, its size are major characteristics used for classifying viruses into families. </a:t>
            </a:r>
          </a:p>
          <a:p>
            <a:pPr marL="457200" indent="-457200" algn="just">
              <a:buFont typeface="Arial" panose="020B0604020202020204" pitchFamily="34" charset="0"/>
              <a:buChar char="•"/>
            </a:pPr>
            <a:r>
              <a:rPr lang="en-US" sz="2800" dirty="0">
                <a:latin typeface="Maiandra GD" panose="020E0502030308020204" pitchFamily="34" charset="0"/>
              </a:rPr>
              <a:t>The size of the viral </a:t>
            </a:r>
            <a:r>
              <a:rPr lang="en-US" sz="2800" b="1" dirty="0">
                <a:latin typeface="Maiandra GD" panose="020E0502030308020204" pitchFamily="34" charset="0"/>
              </a:rPr>
              <a:t>DNA genome </a:t>
            </a:r>
            <a:r>
              <a:rPr lang="en-US" sz="2800" dirty="0">
                <a:latin typeface="Maiandra GD" panose="020E0502030308020204" pitchFamily="34" charset="0"/>
              </a:rPr>
              <a:t>ranges from 3.2kbp (</a:t>
            </a:r>
            <a:r>
              <a:rPr lang="en-US" sz="2800" dirty="0" err="1">
                <a:latin typeface="Maiandra GD" panose="020E0502030308020204" pitchFamily="34" charset="0"/>
              </a:rPr>
              <a:t>hepadnaviruses</a:t>
            </a:r>
            <a:r>
              <a:rPr lang="en-US" sz="2800" dirty="0">
                <a:latin typeface="Maiandra GD" panose="020E0502030308020204" pitchFamily="34" charset="0"/>
              </a:rPr>
              <a:t>) to 375 </a:t>
            </a:r>
            <a:r>
              <a:rPr lang="en-US" sz="2800" dirty="0" err="1">
                <a:latin typeface="Maiandra GD" panose="020E0502030308020204" pitchFamily="34" charset="0"/>
              </a:rPr>
              <a:t>kbp</a:t>
            </a:r>
            <a:r>
              <a:rPr lang="en-US" sz="2800" dirty="0">
                <a:latin typeface="Maiandra GD" panose="020E0502030308020204" pitchFamily="34" charset="0"/>
              </a:rPr>
              <a:t> (poxviruses). </a:t>
            </a:r>
          </a:p>
          <a:p>
            <a:pPr marL="457200" indent="-457200" algn="just">
              <a:buFont typeface="Arial" panose="020B0604020202020204" pitchFamily="34" charset="0"/>
              <a:buChar char="•"/>
            </a:pPr>
            <a:r>
              <a:rPr lang="en-US" sz="2800" dirty="0">
                <a:latin typeface="Maiandra GD" panose="020E0502030308020204" pitchFamily="34" charset="0"/>
              </a:rPr>
              <a:t>The size of the viral </a:t>
            </a:r>
            <a:r>
              <a:rPr lang="en-US" sz="2800" b="1" dirty="0">
                <a:latin typeface="Maiandra GD" panose="020E0502030308020204" pitchFamily="34" charset="0"/>
              </a:rPr>
              <a:t>RNA genome </a:t>
            </a:r>
            <a:r>
              <a:rPr lang="en-US" sz="2800" dirty="0">
                <a:latin typeface="Maiandra GD" panose="020E0502030308020204" pitchFamily="34" charset="0"/>
              </a:rPr>
              <a:t>ranges from about 7kb (some picornaviruses and astroviruses) to 30kb (coronaviruses).</a:t>
            </a:r>
          </a:p>
        </p:txBody>
      </p:sp>
    </p:spTree>
    <p:extLst>
      <p:ext uri="{BB962C8B-B14F-4D97-AF65-F5344CB8AC3E}">
        <p14:creationId xmlns:p14="http://schemas.microsoft.com/office/powerpoint/2010/main" val="960450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FF54CFC-F397-4963-A64E-D427A4A695F9}"/>
              </a:ext>
            </a:extLst>
          </p:cNvPr>
          <p:cNvSpPr>
            <a:spLocks noGrp="1"/>
          </p:cNvSpPr>
          <p:nvPr>
            <p:ph type="dt" sz="half" idx="10"/>
          </p:nvPr>
        </p:nvSpPr>
        <p:spPr/>
        <p:txBody>
          <a:bodyPr/>
          <a:lstStyle/>
          <a:p>
            <a:fld id="{A90A09DB-FD59-46E0-92F5-3DA8AB747D88}" type="datetime1">
              <a:rPr lang="en-US" smtClean="0"/>
              <a:t>2022-12-13</a:t>
            </a:fld>
            <a:endParaRPr lang="en-US" dirty="0"/>
          </a:p>
        </p:txBody>
      </p:sp>
      <p:sp>
        <p:nvSpPr>
          <p:cNvPr id="5" name="Slide Number Placeholder 4">
            <a:extLst>
              <a:ext uri="{FF2B5EF4-FFF2-40B4-BE49-F238E27FC236}">
                <a16:creationId xmlns:a16="http://schemas.microsoft.com/office/drawing/2014/main" id="{3AF8C1B5-097B-45C1-8912-BA795097F19E}"/>
              </a:ext>
            </a:extLst>
          </p:cNvPr>
          <p:cNvSpPr>
            <a:spLocks noGrp="1"/>
          </p:cNvSpPr>
          <p:nvPr>
            <p:ph type="sldNum" sz="quarter" idx="12"/>
          </p:nvPr>
        </p:nvSpPr>
        <p:spPr/>
        <p:txBody>
          <a:bodyPr/>
          <a:lstStyle/>
          <a:p>
            <a:fld id="{6D22F896-40B5-4ADD-8801-0D06FADFA095}" type="slidenum">
              <a:rPr lang="en-US" smtClean="0"/>
              <a:t>11</a:t>
            </a:fld>
            <a:endParaRPr lang="en-US" dirty="0"/>
          </a:p>
        </p:txBody>
      </p:sp>
      <p:sp>
        <p:nvSpPr>
          <p:cNvPr id="7" name="TextBox 6">
            <a:extLst>
              <a:ext uri="{FF2B5EF4-FFF2-40B4-BE49-F238E27FC236}">
                <a16:creationId xmlns:a16="http://schemas.microsoft.com/office/drawing/2014/main" id="{55F9E7A2-2E77-471F-91CB-84F49CE500DD}"/>
              </a:ext>
            </a:extLst>
          </p:cNvPr>
          <p:cNvSpPr txBox="1"/>
          <p:nvPr/>
        </p:nvSpPr>
        <p:spPr>
          <a:xfrm>
            <a:off x="396240" y="243840"/>
            <a:ext cx="11338560" cy="5324535"/>
          </a:xfrm>
          <a:prstGeom prst="rect">
            <a:avLst/>
          </a:prstGeom>
          <a:noFill/>
        </p:spPr>
        <p:txBody>
          <a:bodyPr wrap="square">
            <a:spAutoFit/>
          </a:bodyPr>
          <a:lstStyle/>
          <a:p>
            <a:pPr marL="0" indent="0" algn="just">
              <a:buNone/>
            </a:pPr>
            <a:r>
              <a:rPr lang="en-US" sz="3200" b="1" dirty="0">
                <a:solidFill>
                  <a:srgbClr val="FF0000"/>
                </a:solidFill>
                <a:latin typeface="Maiandra GD" panose="020E0502030308020204" pitchFamily="34" charset="0"/>
              </a:rPr>
              <a:t>3. Viral Lipid Envelopes</a:t>
            </a:r>
          </a:p>
          <a:p>
            <a:pPr marL="457200" indent="-457200" algn="just">
              <a:lnSpc>
                <a:spcPct val="100000"/>
              </a:lnSpc>
              <a:buFont typeface="Arial" panose="020B0604020202020204" pitchFamily="34" charset="0"/>
              <a:buChar char="•"/>
            </a:pPr>
            <a:r>
              <a:rPr lang="en-US" sz="2800" dirty="0">
                <a:latin typeface="Maiandra GD" panose="020E0502030308020204" pitchFamily="34" charset="0"/>
              </a:rPr>
              <a:t>Envelopes vary in size, morphology, complexity, and composition. </a:t>
            </a:r>
          </a:p>
          <a:p>
            <a:pPr marL="457200" indent="-457200" algn="just">
              <a:lnSpc>
                <a:spcPct val="100000"/>
              </a:lnSpc>
              <a:buFont typeface="Arial" panose="020B0604020202020204" pitchFamily="34" charset="0"/>
              <a:buChar char="•"/>
            </a:pPr>
            <a:r>
              <a:rPr lang="en-US" sz="2800" dirty="0">
                <a:latin typeface="Maiandra GD" panose="020E0502030308020204" pitchFamily="34" charset="0"/>
              </a:rPr>
              <a:t>A number of different viruses contain lipid envelopes as part of their structure. </a:t>
            </a:r>
          </a:p>
          <a:p>
            <a:pPr marL="457200" indent="-457200" algn="just">
              <a:lnSpc>
                <a:spcPct val="100000"/>
              </a:lnSpc>
              <a:buFont typeface="Arial" panose="020B0604020202020204" pitchFamily="34" charset="0"/>
              <a:buChar char="•"/>
            </a:pPr>
            <a:r>
              <a:rPr lang="en-US" sz="2800" dirty="0">
                <a:latin typeface="Maiandra GD" panose="020E0502030308020204" pitchFamily="34" charset="0"/>
              </a:rPr>
              <a:t>The lipid is acquired when the viral nucleocapsid buds through a cellular membrane in the course of maturation. </a:t>
            </a:r>
          </a:p>
          <a:p>
            <a:pPr marL="457200" indent="-457200" algn="just">
              <a:lnSpc>
                <a:spcPct val="100000"/>
              </a:lnSpc>
              <a:buFont typeface="Arial" panose="020B0604020202020204" pitchFamily="34" charset="0"/>
              <a:buChar char="•"/>
            </a:pPr>
            <a:r>
              <a:rPr lang="en-US" sz="2800" dirty="0">
                <a:latin typeface="Maiandra GD" panose="020E0502030308020204" pitchFamily="34" charset="0"/>
              </a:rPr>
              <a:t>The specific phospholipid composition of a virion envelope is determined by the specific type of </a:t>
            </a:r>
            <a:r>
              <a:rPr lang="en-US" sz="2800" b="1" dirty="0">
                <a:latin typeface="Maiandra GD" panose="020E0502030308020204" pitchFamily="34" charset="0"/>
              </a:rPr>
              <a:t>cell membrane</a:t>
            </a:r>
            <a:r>
              <a:rPr lang="en-US" sz="2800" dirty="0">
                <a:latin typeface="Maiandra GD" panose="020E0502030308020204" pitchFamily="34" charset="0"/>
              </a:rPr>
              <a:t> involved in the budding process. </a:t>
            </a:r>
          </a:p>
          <a:p>
            <a:pPr marL="457200" indent="-457200" algn="just">
              <a:lnSpc>
                <a:spcPct val="100000"/>
              </a:lnSpc>
              <a:buFont typeface="Arial" panose="020B0604020202020204" pitchFamily="34" charset="0"/>
              <a:buChar char="•"/>
            </a:pPr>
            <a:r>
              <a:rPr lang="en-US" sz="2800" dirty="0">
                <a:latin typeface="Maiandra GD" panose="020E0502030308020204" pitchFamily="34" charset="0"/>
              </a:rPr>
              <a:t>For example, herpesviruses bud through the nuclear membrane of the host cell, and the phospholipid composition of the purified virus reflects the lipids of the nuclear membrane. </a:t>
            </a:r>
          </a:p>
        </p:txBody>
      </p:sp>
    </p:spTree>
    <p:extLst>
      <p:ext uri="{BB962C8B-B14F-4D97-AF65-F5344CB8AC3E}">
        <p14:creationId xmlns:p14="http://schemas.microsoft.com/office/powerpoint/2010/main" val="1793646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F2B592A-E5C8-4FD7-802B-D1F7F8A09B06}"/>
              </a:ext>
            </a:extLst>
          </p:cNvPr>
          <p:cNvSpPr>
            <a:spLocks noGrp="1"/>
          </p:cNvSpPr>
          <p:nvPr>
            <p:ph type="dt" sz="half" idx="10"/>
          </p:nvPr>
        </p:nvSpPr>
        <p:spPr/>
        <p:txBody>
          <a:bodyPr/>
          <a:lstStyle/>
          <a:p>
            <a:fld id="{A90A09DB-FD59-46E0-92F5-3DA8AB747D88}" type="datetime1">
              <a:rPr lang="en-US" smtClean="0"/>
              <a:t>2022-12-13</a:t>
            </a:fld>
            <a:endParaRPr lang="en-US" dirty="0"/>
          </a:p>
        </p:txBody>
      </p:sp>
      <p:sp>
        <p:nvSpPr>
          <p:cNvPr id="5" name="Slide Number Placeholder 4">
            <a:extLst>
              <a:ext uri="{FF2B5EF4-FFF2-40B4-BE49-F238E27FC236}">
                <a16:creationId xmlns:a16="http://schemas.microsoft.com/office/drawing/2014/main" id="{BEB6FE2C-827F-4D52-8DCB-0BE50F40DF84}"/>
              </a:ext>
            </a:extLst>
          </p:cNvPr>
          <p:cNvSpPr>
            <a:spLocks noGrp="1"/>
          </p:cNvSpPr>
          <p:nvPr>
            <p:ph type="sldNum" sz="quarter" idx="12"/>
          </p:nvPr>
        </p:nvSpPr>
        <p:spPr/>
        <p:txBody>
          <a:bodyPr/>
          <a:lstStyle/>
          <a:p>
            <a:fld id="{6D22F896-40B5-4ADD-8801-0D06FADFA095}" type="slidenum">
              <a:rPr lang="en-US" smtClean="0"/>
              <a:t>12</a:t>
            </a:fld>
            <a:endParaRPr lang="en-US" dirty="0"/>
          </a:p>
        </p:txBody>
      </p:sp>
      <p:sp>
        <p:nvSpPr>
          <p:cNvPr id="7" name="TextBox 6">
            <a:extLst>
              <a:ext uri="{FF2B5EF4-FFF2-40B4-BE49-F238E27FC236}">
                <a16:creationId xmlns:a16="http://schemas.microsoft.com/office/drawing/2014/main" id="{D3D0880B-609C-4461-BEC1-4CF9DD13E416}"/>
              </a:ext>
            </a:extLst>
          </p:cNvPr>
          <p:cNvSpPr txBox="1"/>
          <p:nvPr/>
        </p:nvSpPr>
        <p:spPr>
          <a:xfrm>
            <a:off x="304800" y="274321"/>
            <a:ext cx="11612880" cy="4462760"/>
          </a:xfrm>
          <a:prstGeom prst="rect">
            <a:avLst/>
          </a:prstGeom>
          <a:noFill/>
        </p:spPr>
        <p:txBody>
          <a:bodyPr wrap="square">
            <a:spAutoFit/>
          </a:bodyPr>
          <a:lstStyle/>
          <a:p>
            <a:pPr marL="0" indent="0" algn="just">
              <a:buNone/>
            </a:pPr>
            <a:r>
              <a:rPr lang="en-US" sz="3200" b="1" dirty="0">
                <a:solidFill>
                  <a:srgbClr val="FF0000"/>
                </a:solidFill>
                <a:latin typeface="Maiandra GD" panose="020E0502030308020204" pitchFamily="34" charset="0"/>
              </a:rPr>
              <a:t>4. Viral Glycoproteins</a:t>
            </a:r>
          </a:p>
          <a:p>
            <a:pPr marL="457200" indent="-457200" algn="just">
              <a:lnSpc>
                <a:spcPct val="100000"/>
              </a:lnSpc>
              <a:buFont typeface="Arial" panose="020B0604020202020204" pitchFamily="34" charset="0"/>
              <a:buChar char="•"/>
            </a:pPr>
            <a:r>
              <a:rPr lang="en-US" sz="2800" dirty="0">
                <a:latin typeface="Maiandra GD" panose="020E0502030308020204" pitchFamily="34" charset="0"/>
              </a:rPr>
              <a:t>Viral envelopes contain </a:t>
            </a:r>
            <a:r>
              <a:rPr lang="en-US" sz="2800" b="1" dirty="0">
                <a:latin typeface="Maiandra GD" panose="020E0502030308020204" pitchFamily="34" charset="0"/>
              </a:rPr>
              <a:t>glycoproteins</a:t>
            </a:r>
            <a:r>
              <a:rPr lang="en-US" sz="2800" dirty="0">
                <a:latin typeface="Maiandra GD" panose="020E0502030308020204" pitchFamily="34" charset="0"/>
              </a:rPr>
              <a:t>. In contrast to the lipids in viral membranes, which are derived from the host cell, the envelope glycoproteins are virus-encoded. However, the sugars added to viral glycoproteins often reflect the host cell in which the virus is grown:</a:t>
            </a:r>
          </a:p>
          <a:p>
            <a:pPr marL="514350" lvl="0" indent="-514350" algn="just">
              <a:lnSpc>
                <a:spcPct val="100000"/>
              </a:lnSpc>
              <a:buFont typeface="+mj-lt"/>
              <a:buAutoNum type="alphaLcParenR"/>
            </a:pPr>
            <a:r>
              <a:rPr lang="en-US" sz="2800" dirty="0">
                <a:latin typeface="Maiandra GD" panose="020E0502030308020204" pitchFamily="34" charset="0"/>
              </a:rPr>
              <a:t>It is the surface glycoproteins of an enveloped virus that attach the virus particle to a target cell by interacting with a cellular receptor. </a:t>
            </a:r>
          </a:p>
          <a:p>
            <a:pPr marL="514350" lvl="0" indent="-514350" algn="just">
              <a:lnSpc>
                <a:spcPct val="100000"/>
              </a:lnSpc>
              <a:buFont typeface="+mj-lt"/>
              <a:buAutoNum type="alphaLcParenR"/>
            </a:pPr>
            <a:r>
              <a:rPr lang="en-US" sz="2800" dirty="0">
                <a:latin typeface="Maiandra GD" panose="020E0502030308020204" pitchFamily="34" charset="0"/>
              </a:rPr>
              <a:t>They are also often involved in the membrane fusion step of infection. </a:t>
            </a:r>
          </a:p>
          <a:p>
            <a:pPr marL="514350" lvl="0" indent="-514350" algn="just">
              <a:lnSpc>
                <a:spcPct val="100000"/>
              </a:lnSpc>
              <a:buFont typeface="+mj-lt"/>
              <a:buAutoNum type="alphaLcParenR"/>
            </a:pPr>
            <a:r>
              <a:rPr lang="en-US" sz="2800" dirty="0">
                <a:latin typeface="Maiandra GD" panose="020E0502030308020204" pitchFamily="34" charset="0"/>
              </a:rPr>
              <a:t>The glycoproteins are also important viral antigens. </a:t>
            </a:r>
          </a:p>
        </p:txBody>
      </p:sp>
    </p:spTree>
    <p:extLst>
      <p:ext uri="{BB962C8B-B14F-4D97-AF65-F5344CB8AC3E}">
        <p14:creationId xmlns:p14="http://schemas.microsoft.com/office/powerpoint/2010/main" val="21898326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314E0567-1F9D-49ED-A70E-C2D78A565E86}"/>
              </a:ext>
            </a:extLst>
          </p:cNvPr>
          <p:cNvSpPr>
            <a:spLocks noGrp="1"/>
          </p:cNvSpPr>
          <p:nvPr>
            <p:ph type="dt" sz="half" idx="10"/>
          </p:nvPr>
        </p:nvSpPr>
        <p:spPr/>
        <p:txBody>
          <a:bodyPr/>
          <a:lstStyle/>
          <a:p>
            <a:fld id="{A90A09DB-FD59-46E0-92F5-3DA8AB747D88}" type="datetime1">
              <a:rPr lang="en-US" smtClean="0"/>
              <a:t>2022-12-13</a:t>
            </a:fld>
            <a:endParaRPr lang="en-US" dirty="0"/>
          </a:p>
        </p:txBody>
      </p:sp>
      <p:sp>
        <p:nvSpPr>
          <p:cNvPr id="5" name="Slide Number Placeholder 4">
            <a:extLst>
              <a:ext uri="{FF2B5EF4-FFF2-40B4-BE49-F238E27FC236}">
                <a16:creationId xmlns:a16="http://schemas.microsoft.com/office/drawing/2014/main" id="{B25F169F-F089-475B-ADD6-8A2041DCDC9C}"/>
              </a:ext>
            </a:extLst>
          </p:cNvPr>
          <p:cNvSpPr>
            <a:spLocks noGrp="1"/>
          </p:cNvSpPr>
          <p:nvPr>
            <p:ph type="sldNum" sz="quarter" idx="12"/>
          </p:nvPr>
        </p:nvSpPr>
        <p:spPr/>
        <p:txBody>
          <a:bodyPr/>
          <a:lstStyle/>
          <a:p>
            <a:fld id="{6D22F896-40B5-4ADD-8801-0D06FADFA095}" type="slidenum">
              <a:rPr lang="en-US" smtClean="0"/>
              <a:t>13</a:t>
            </a:fld>
            <a:endParaRPr lang="en-US" dirty="0"/>
          </a:p>
        </p:txBody>
      </p:sp>
      <p:sp>
        <p:nvSpPr>
          <p:cNvPr id="7" name="TextBox 6">
            <a:extLst>
              <a:ext uri="{FF2B5EF4-FFF2-40B4-BE49-F238E27FC236}">
                <a16:creationId xmlns:a16="http://schemas.microsoft.com/office/drawing/2014/main" id="{55E93016-6822-4B34-9832-97A45A737CD4}"/>
              </a:ext>
            </a:extLst>
          </p:cNvPr>
          <p:cNvSpPr txBox="1"/>
          <p:nvPr/>
        </p:nvSpPr>
        <p:spPr>
          <a:xfrm>
            <a:off x="167640" y="57504"/>
            <a:ext cx="11917680" cy="6309420"/>
          </a:xfrm>
          <a:prstGeom prst="rect">
            <a:avLst/>
          </a:prstGeom>
          <a:noFill/>
        </p:spPr>
        <p:txBody>
          <a:bodyPr wrap="square">
            <a:spAutoFit/>
          </a:bodyPr>
          <a:lstStyle/>
          <a:p>
            <a:pPr marL="0" indent="0" algn="just">
              <a:buNone/>
            </a:pPr>
            <a:r>
              <a:rPr lang="en-US" sz="3200" b="1" dirty="0">
                <a:solidFill>
                  <a:srgbClr val="FF0000"/>
                </a:solidFill>
                <a:latin typeface="Maiandra GD" panose="020E0502030308020204" pitchFamily="34" charset="0"/>
              </a:rPr>
              <a:t>5. Viral Enzyme</a:t>
            </a:r>
          </a:p>
          <a:p>
            <a:pPr marL="457200" algn="just">
              <a:lnSpc>
                <a:spcPct val="100000"/>
              </a:lnSpc>
            </a:pPr>
            <a:r>
              <a:rPr lang="en-US" sz="2800" dirty="0">
                <a:latin typeface="Maiandra GD" panose="020E0502030308020204" pitchFamily="34" charset="0"/>
              </a:rPr>
              <a:t>Some viruses carry enzymes inside the virions. The enzymes are present in very small amounts and are probably not important in the structure of the virus particles. They are essential for the initiation of the viral replicative cycle, when the virion enters a host cell examples include an: </a:t>
            </a:r>
          </a:p>
          <a:p>
            <a:pPr marL="800100" indent="-514350" algn="just">
              <a:lnSpc>
                <a:spcPct val="100000"/>
              </a:lnSpc>
              <a:buFont typeface="+mj-lt"/>
              <a:buAutoNum type="arabicPeriod"/>
            </a:pPr>
            <a:r>
              <a:rPr lang="en-US" sz="3200" b="1" dirty="0">
                <a:latin typeface="Maiandra GD" panose="020E0502030308020204" pitchFamily="34" charset="0"/>
              </a:rPr>
              <a:t>RNA polymerase</a:t>
            </a:r>
          </a:p>
          <a:p>
            <a:pPr marL="285750" algn="just">
              <a:lnSpc>
                <a:spcPct val="100000"/>
              </a:lnSpc>
            </a:pPr>
            <a:r>
              <a:rPr lang="en-US" sz="2800" dirty="0">
                <a:latin typeface="Maiandra GD" panose="020E0502030308020204" pitchFamily="34" charset="0"/>
              </a:rPr>
              <a:t>Carried by viruses with negative-sense RNA genomes (</a:t>
            </a:r>
            <a:r>
              <a:rPr lang="en-US" sz="2800" dirty="0" err="1">
                <a:latin typeface="Maiandra GD" panose="020E0502030308020204" pitchFamily="34" charset="0"/>
              </a:rPr>
              <a:t>e.g</a:t>
            </a:r>
            <a:r>
              <a:rPr lang="en-US" sz="2800" dirty="0">
                <a:latin typeface="Maiandra GD" panose="020E0502030308020204" pitchFamily="34" charset="0"/>
              </a:rPr>
              <a:t>, orthomyxoviruses, rhabdoviruses) that is needed to copy the first mRNAs,</a:t>
            </a:r>
          </a:p>
          <a:p>
            <a:pPr marL="285750" indent="0" algn="just">
              <a:lnSpc>
                <a:spcPct val="100000"/>
              </a:lnSpc>
              <a:buNone/>
            </a:pPr>
            <a:r>
              <a:rPr lang="en-US" sz="3200" b="1" dirty="0">
                <a:latin typeface="Maiandra GD" panose="020E0502030308020204" pitchFamily="34" charset="0"/>
              </a:rPr>
              <a:t>2. Reverse transcriptase</a:t>
            </a:r>
          </a:p>
          <a:p>
            <a:pPr marL="285750" indent="0" algn="just">
              <a:lnSpc>
                <a:spcPct val="100000"/>
              </a:lnSpc>
              <a:buNone/>
            </a:pPr>
            <a:r>
              <a:rPr lang="en-US" sz="2800" dirty="0">
                <a:latin typeface="Maiandra GD" panose="020E0502030308020204" pitchFamily="34" charset="0"/>
              </a:rPr>
              <a:t>An enzyme in retroviruses that makes a DNA copy of the viral RNA, an essential step in replication and transformation. At the extreme in this respect are the poxviruses, the cores of which contain a transcriptional system; many different enzymes are packaged in poxvirus particles.</a:t>
            </a:r>
          </a:p>
        </p:txBody>
      </p:sp>
    </p:spTree>
    <p:extLst>
      <p:ext uri="{BB962C8B-B14F-4D97-AF65-F5344CB8AC3E}">
        <p14:creationId xmlns:p14="http://schemas.microsoft.com/office/powerpoint/2010/main" val="2257774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76B4259-71DC-4A3E-BBE7-169A4C45277F}"/>
              </a:ext>
            </a:extLst>
          </p:cNvPr>
          <p:cNvSpPr>
            <a:spLocks noGrp="1"/>
          </p:cNvSpPr>
          <p:nvPr>
            <p:ph type="dt" sz="half" idx="10"/>
          </p:nvPr>
        </p:nvSpPr>
        <p:spPr/>
        <p:txBody>
          <a:bodyPr/>
          <a:lstStyle/>
          <a:p>
            <a:fld id="{A90A09DB-FD59-46E0-92F5-3DA8AB747D88}" type="datetime1">
              <a:rPr lang="en-US" smtClean="0"/>
              <a:t>2022-12-13</a:t>
            </a:fld>
            <a:endParaRPr lang="en-US" dirty="0"/>
          </a:p>
        </p:txBody>
      </p:sp>
      <p:sp>
        <p:nvSpPr>
          <p:cNvPr id="5" name="Slide Number Placeholder 4">
            <a:extLst>
              <a:ext uri="{FF2B5EF4-FFF2-40B4-BE49-F238E27FC236}">
                <a16:creationId xmlns:a16="http://schemas.microsoft.com/office/drawing/2014/main" id="{5581E285-3846-4CF3-BA90-13A967915092}"/>
              </a:ext>
            </a:extLst>
          </p:cNvPr>
          <p:cNvSpPr>
            <a:spLocks noGrp="1"/>
          </p:cNvSpPr>
          <p:nvPr>
            <p:ph type="sldNum" sz="quarter" idx="12"/>
          </p:nvPr>
        </p:nvSpPr>
        <p:spPr/>
        <p:txBody>
          <a:bodyPr/>
          <a:lstStyle/>
          <a:p>
            <a:fld id="{6D22F896-40B5-4ADD-8801-0D06FADFA095}" type="slidenum">
              <a:rPr lang="en-US" smtClean="0"/>
              <a:t>2</a:t>
            </a:fld>
            <a:endParaRPr lang="en-US" dirty="0"/>
          </a:p>
        </p:txBody>
      </p:sp>
      <p:sp>
        <p:nvSpPr>
          <p:cNvPr id="7" name="TextBox 6">
            <a:extLst>
              <a:ext uri="{FF2B5EF4-FFF2-40B4-BE49-F238E27FC236}">
                <a16:creationId xmlns:a16="http://schemas.microsoft.com/office/drawing/2014/main" id="{A9FDE473-D930-44F4-AF4F-20DD5842B086}"/>
              </a:ext>
            </a:extLst>
          </p:cNvPr>
          <p:cNvSpPr txBox="1"/>
          <p:nvPr/>
        </p:nvSpPr>
        <p:spPr>
          <a:xfrm>
            <a:off x="838200" y="121920"/>
            <a:ext cx="9799320" cy="2856167"/>
          </a:xfrm>
          <a:prstGeom prst="rect">
            <a:avLst/>
          </a:prstGeom>
          <a:noFill/>
        </p:spPr>
        <p:txBody>
          <a:bodyPr wrap="square">
            <a:spAutoFit/>
          </a:bodyPr>
          <a:lstStyle/>
          <a:p>
            <a:pPr algn="ctr"/>
            <a:r>
              <a:rPr lang="en-US" sz="3200" b="1" dirty="0">
                <a:latin typeface="Maiandra GD" panose="020E0502030308020204" pitchFamily="34" charset="0"/>
              </a:rPr>
              <a:t>Generalized Structure of Viruses</a:t>
            </a:r>
            <a:r>
              <a:rPr lang="en-US" sz="2400" dirty="0">
                <a:latin typeface="Maiandra GD" panose="020E0502030308020204" pitchFamily="34" charset="0"/>
              </a:rPr>
              <a:t>:</a:t>
            </a:r>
            <a:endParaRPr lang="en-US" altLang="en-US" sz="2400" dirty="0">
              <a:latin typeface="Maiandra GD" panose="020E0502030308020204" pitchFamily="34" charset="0"/>
            </a:endParaRPr>
          </a:p>
          <a:p>
            <a:pPr marL="342900" indent="-342900" eaLnBrk="1" hangingPunct="1">
              <a:lnSpc>
                <a:spcPct val="90000"/>
              </a:lnSpc>
              <a:buFont typeface="Arial" panose="020B0604020202020204" pitchFamily="34" charset="0"/>
              <a:buChar char="•"/>
            </a:pPr>
            <a:r>
              <a:rPr lang="en-US" altLang="en-US" sz="3200" b="1" dirty="0">
                <a:solidFill>
                  <a:srgbClr val="FF0000"/>
                </a:solidFill>
                <a:latin typeface="Maiandra GD" panose="020E0502030308020204" pitchFamily="34" charset="0"/>
              </a:rPr>
              <a:t>Viral components:</a:t>
            </a:r>
          </a:p>
          <a:p>
            <a:pPr marL="800100" lvl="1" indent="-457200" eaLnBrk="1" hangingPunct="1">
              <a:lnSpc>
                <a:spcPct val="90000"/>
              </a:lnSpc>
              <a:buFont typeface="+mj-lt"/>
              <a:buAutoNum type="arabicPeriod"/>
            </a:pPr>
            <a:r>
              <a:rPr lang="en-US" altLang="en-US" sz="2800" dirty="0">
                <a:latin typeface="Maiandra GD" panose="020E0502030308020204" pitchFamily="34" charset="0"/>
              </a:rPr>
              <a:t>Nucleic acids</a:t>
            </a:r>
          </a:p>
          <a:p>
            <a:pPr marL="800100" lvl="1" indent="-457200" eaLnBrk="1" hangingPunct="1">
              <a:lnSpc>
                <a:spcPct val="90000"/>
              </a:lnSpc>
              <a:buFont typeface="+mj-lt"/>
              <a:buAutoNum type="arabicPeriod"/>
            </a:pPr>
            <a:r>
              <a:rPr lang="en-US" altLang="en-US" sz="2800" dirty="0">
                <a:latin typeface="Maiandra GD" panose="020E0502030308020204" pitchFamily="34" charset="0"/>
              </a:rPr>
              <a:t>Capsid</a:t>
            </a:r>
          </a:p>
          <a:p>
            <a:pPr marL="800100" lvl="1" indent="-457200" eaLnBrk="1" hangingPunct="1">
              <a:lnSpc>
                <a:spcPct val="90000"/>
              </a:lnSpc>
              <a:buFont typeface="+mj-lt"/>
              <a:buAutoNum type="arabicPeriod"/>
            </a:pPr>
            <a:r>
              <a:rPr lang="en-US" altLang="en-US" sz="2800" dirty="0">
                <a:latin typeface="Maiandra GD" panose="020E0502030308020204" pitchFamily="34" charset="0"/>
              </a:rPr>
              <a:t>Envelope</a:t>
            </a:r>
          </a:p>
          <a:p>
            <a:pPr marL="800100" lvl="1" indent="-457200" eaLnBrk="1" hangingPunct="1">
              <a:lnSpc>
                <a:spcPct val="90000"/>
              </a:lnSpc>
              <a:buFont typeface="+mj-lt"/>
              <a:buAutoNum type="arabicPeriod"/>
            </a:pPr>
            <a:r>
              <a:rPr lang="en-US" altLang="en-US" sz="2800" dirty="0">
                <a:latin typeface="Maiandra GD" panose="020E0502030308020204" pitchFamily="34" charset="0"/>
              </a:rPr>
              <a:t>Glycoprotein</a:t>
            </a:r>
          </a:p>
          <a:p>
            <a:endParaRPr lang="en-US" dirty="0"/>
          </a:p>
        </p:txBody>
      </p:sp>
      <p:pic>
        <p:nvPicPr>
          <p:cNvPr id="8" name="Picture 7" descr="fig_01_01">
            <a:extLst>
              <a:ext uri="{FF2B5EF4-FFF2-40B4-BE49-F238E27FC236}">
                <a16:creationId xmlns:a16="http://schemas.microsoft.com/office/drawing/2014/main" id="{2C4853FA-1867-4E59-ADA1-AB861EB7BB1B}"/>
              </a:ext>
            </a:extLst>
          </p:cNvPr>
          <p:cNvPicPr/>
          <p:nvPr/>
        </p:nvPicPr>
        <p:blipFill rotWithShape="1">
          <a:blip r:embed="rId2">
            <a:extLst>
              <a:ext uri="{28A0092B-C50C-407E-A947-70E740481C1C}">
                <a14:useLocalDpi xmlns:a14="http://schemas.microsoft.com/office/drawing/2010/main" val="0"/>
              </a:ext>
            </a:extLst>
          </a:blip>
          <a:srcRect l="2350" t="11032" r="23225" b="12173"/>
          <a:stretch/>
        </p:blipFill>
        <p:spPr bwMode="auto">
          <a:xfrm>
            <a:off x="838200" y="2881312"/>
            <a:ext cx="4373881" cy="3733800"/>
          </a:xfrm>
          <a:prstGeom prst="rect">
            <a:avLst/>
          </a:prstGeom>
          <a:noFill/>
          <a:ln>
            <a:noFill/>
          </a:ln>
          <a:extLst>
            <a:ext uri="{53640926-AAD7-44D8-BBD7-CCE9431645EC}">
              <a14:shadowObscured xmlns:a14="http://schemas.microsoft.com/office/drawing/2010/main"/>
            </a:ext>
          </a:extLst>
        </p:spPr>
      </p:pic>
      <p:pic>
        <p:nvPicPr>
          <p:cNvPr id="9" name="Picture 6" descr="figure 10-1">
            <a:extLst>
              <a:ext uri="{FF2B5EF4-FFF2-40B4-BE49-F238E27FC236}">
                <a16:creationId xmlns:a16="http://schemas.microsoft.com/office/drawing/2014/main" id="{C7741960-5689-48DE-A6E1-F47A9388F68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3680" y="2454275"/>
            <a:ext cx="4511039"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1046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title"/>
          </p:nvPr>
        </p:nvSpPr>
        <p:spPr>
          <a:xfrm>
            <a:off x="1676400" y="365127"/>
            <a:ext cx="8362950" cy="1325563"/>
          </a:xfrm>
        </p:spPr>
        <p:txBody>
          <a:bodyPr>
            <a:normAutofit/>
          </a:bodyPr>
          <a:lstStyle/>
          <a:p>
            <a:pPr algn="ctr" eaLnBrk="1" hangingPunct="1"/>
            <a:r>
              <a:rPr lang="en-US" altLang="en-US" sz="3600" b="1" u="sng" dirty="0">
                <a:latin typeface="Maiandra GD" panose="020E0502030308020204" pitchFamily="34" charset="0"/>
                <a:ea typeface="+mn-ea"/>
                <a:cs typeface="+mn-cs"/>
              </a:rPr>
              <a:t>Basic virus structure</a:t>
            </a:r>
          </a:p>
        </p:txBody>
      </p:sp>
      <p:sp>
        <p:nvSpPr>
          <p:cNvPr id="2" name="Date Placeholder 1">
            <a:extLst>
              <a:ext uri="{FF2B5EF4-FFF2-40B4-BE49-F238E27FC236}">
                <a16:creationId xmlns:a16="http://schemas.microsoft.com/office/drawing/2014/main" id="{038624E5-D9C8-46CA-A715-02850D90832D}"/>
              </a:ext>
            </a:extLst>
          </p:cNvPr>
          <p:cNvSpPr>
            <a:spLocks noGrp="1"/>
          </p:cNvSpPr>
          <p:nvPr>
            <p:ph type="dt" sz="half" idx="10"/>
          </p:nvPr>
        </p:nvSpPr>
        <p:spPr/>
        <p:txBody>
          <a:bodyPr/>
          <a:lstStyle/>
          <a:p>
            <a:fld id="{3CA4873D-A497-4F8E-9E9F-A3776D96A6D6}" type="datetime1">
              <a:rPr lang="en-US" smtClean="0"/>
              <a:t>2022-12-13</a:t>
            </a:fld>
            <a:endParaRPr lang="en-US"/>
          </a:p>
        </p:txBody>
      </p:sp>
      <p:sp>
        <p:nvSpPr>
          <p:cNvPr id="4" name="Slide Number Placeholder 3">
            <a:extLst>
              <a:ext uri="{FF2B5EF4-FFF2-40B4-BE49-F238E27FC236}">
                <a16:creationId xmlns:a16="http://schemas.microsoft.com/office/drawing/2014/main" id="{2972B084-7F6A-42AC-9B5B-393A197F4FD2}"/>
              </a:ext>
            </a:extLst>
          </p:cNvPr>
          <p:cNvSpPr>
            <a:spLocks noGrp="1"/>
          </p:cNvSpPr>
          <p:nvPr>
            <p:ph type="sldNum" sz="quarter" idx="12"/>
          </p:nvPr>
        </p:nvSpPr>
        <p:spPr/>
        <p:txBody>
          <a:bodyPr/>
          <a:lstStyle/>
          <a:p>
            <a:fld id="{57EEB16A-5ED9-4A44-BAE2-8D53AB0DCFE1}" type="slidenum">
              <a:rPr lang="en-US" smtClean="0"/>
              <a:t>3</a:t>
            </a:fld>
            <a:endParaRPr lang="en-US"/>
          </a:p>
        </p:txBody>
      </p:sp>
      <p:sp>
        <p:nvSpPr>
          <p:cNvPr id="2051" name="Text Box 7"/>
          <p:cNvSpPr txBox="1">
            <a:spLocks noChangeArrowheads="1"/>
          </p:cNvSpPr>
          <p:nvPr/>
        </p:nvSpPr>
        <p:spPr bwMode="auto">
          <a:xfrm>
            <a:off x="3486150" y="2119313"/>
            <a:ext cx="1689100" cy="711200"/>
          </a:xfrm>
          <a:prstGeom prst="rect">
            <a:avLst/>
          </a:prstGeom>
          <a:solidFill>
            <a:srgbClr val="FFCC99"/>
          </a:solidFill>
          <a:ln w="9525">
            <a:solidFill>
              <a:schemeClr val="tx1"/>
            </a:solidFill>
            <a:miter lim="800000"/>
            <a:headEnd/>
            <a:tailEnd/>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en-US" sz="2000" b="1" dirty="0"/>
              <a:t>Capsid protein</a:t>
            </a:r>
          </a:p>
        </p:txBody>
      </p:sp>
      <p:sp>
        <p:nvSpPr>
          <p:cNvPr id="2052" name="Text Box 8"/>
          <p:cNvSpPr txBox="1">
            <a:spLocks noChangeArrowheads="1"/>
          </p:cNvSpPr>
          <p:nvPr/>
        </p:nvSpPr>
        <p:spPr bwMode="auto">
          <a:xfrm>
            <a:off x="5715000" y="2273300"/>
            <a:ext cx="2173288" cy="406400"/>
          </a:xfrm>
          <a:prstGeom prst="rect">
            <a:avLst/>
          </a:prstGeom>
          <a:solidFill>
            <a:srgbClr val="FFCC99"/>
          </a:solidFill>
          <a:ln w="9525">
            <a:solidFill>
              <a:schemeClr val="tx1"/>
            </a:solidFill>
            <a:miter lim="800000"/>
            <a:headEnd/>
            <a:tailEnd/>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en-US" sz="2000" b="1"/>
              <a:t>Nucleocapsid</a:t>
            </a:r>
          </a:p>
        </p:txBody>
      </p:sp>
      <p:sp>
        <p:nvSpPr>
          <p:cNvPr id="2053" name="Text Box 9"/>
          <p:cNvSpPr txBox="1">
            <a:spLocks noChangeArrowheads="1"/>
          </p:cNvSpPr>
          <p:nvPr/>
        </p:nvSpPr>
        <p:spPr bwMode="auto">
          <a:xfrm>
            <a:off x="8466138" y="2120900"/>
            <a:ext cx="1689100" cy="711200"/>
          </a:xfrm>
          <a:prstGeom prst="rect">
            <a:avLst/>
          </a:prstGeom>
          <a:solidFill>
            <a:srgbClr val="FFCC99"/>
          </a:solidFill>
          <a:ln w="9525">
            <a:solidFill>
              <a:schemeClr val="tx1"/>
            </a:solidFill>
            <a:miter lim="800000"/>
            <a:headEnd/>
            <a:tailEnd/>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en-US" sz="2000" b="1"/>
              <a:t>Naked capsid virus</a:t>
            </a:r>
          </a:p>
        </p:txBody>
      </p:sp>
      <p:grpSp>
        <p:nvGrpSpPr>
          <p:cNvPr id="2054" name="Group 18"/>
          <p:cNvGrpSpPr>
            <a:grpSpLocks/>
          </p:cNvGrpSpPr>
          <p:nvPr/>
        </p:nvGrpSpPr>
        <p:grpSpPr bwMode="auto">
          <a:xfrm>
            <a:off x="2085976" y="1843089"/>
            <a:ext cx="873125" cy="1265237"/>
            <a:chOff x="542" y="1207"/>
            <a:chExt cx="550" cy="797"/>
          </a:xfrm>
        </p:grpSpPr>
        <p:sp>
          <p:nvSpPr>
            <p:cNvPr id="2064" name="Text Box 5"/>
            <p:cNvSpPr txBox="1">
              <a:spLocks noChangeArrowheads="1"/>
            </p:cNvSpPr>
            <p:nvPr/>
          </p:nvSpPr>
          <p:spPr bwMode="auto">
            <a:xfrm>
              <a:off x="543" y="1207"/>
              <a:ext cx="549" cy="256"/>
            </a:xfrm>
            <a:prstGeom prst="rect">
              <a:avLst/>
            </a:prstGeom>
            <a:solidFill>
              <a:srgbClr val="99CCFF"/>
            </a:solidFill>
            <a:ln w="9525">
              <a:solidFill>
                <a:schemeClr val="tx1"/>
              </a:solidFill>
              <a:miter lim="800000"/>
              <a:headEnd/>
              <a:tailEnd/>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en-US" sz="2000" b="1"/>
                <a:t>DNA</a:t>
              </a:r>
            </a:p>
          </p:txBody>
        </p:sp>
        <p:sp>
          <p:nvSpPr>
            <p:cNvPr id="2065" name="Text Box 6"/>
            <p:cNvSpPr txBox="1">
              <a:spLocks noChangeArrowheads="1"/>
            </p:cNvSpPr>
            <p:nvPr/>
          </p:nvSpPr>
          <p:spPr bwMode="auto">
            <a:xfrm>
              <a:off x="543" y="1748"/>
              <a:ext cx="549" cy="256"/>
            </a:xfrm>
            <a:prstGeom prst="rect">
              <a:avLst/>
            </a:prstGeom>
            <a:solidFill>
              <a:srgbClr val="FF99CC"/>
            </a:solidFill>
            <a:ln w="9525">
              <a:solidFill>
                <a:schemeClr val="tx1"/>
              </a:solidFill>
              <a:miter lim="800000"/>
              <a:headEnd/>
              <a:tailEnd/>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en-US" sz="2000" b="1"/>
                <a:t>RNA</a:t>
              </a:r>
            </a:p>
          </p:txBody>
        </p:sp>
        <p:sp>
          <p:nvSpPr>
            <p:cNvPr id="2066" name="Text Box 12"/>
            <p:cNvSpPr txBox="1">
              <a:spLocks noChangeArrowheads="1"/>
            </p:cNvSpPr>
            <p:nvPr/>
          </p:nvSpPr>
          <p:spPr bwMode="auto">
            <a:xfrm>
              <a:off x="542" y="1480"/>
              <a:ext cx="549"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en-US" sz="2000" b="1"/>
                <a:t>or</a:t>
              </a:r>
            </a:p>
          </p:txBody>
        </p:sp>
      </p:grpSp>
      <p:sp>
        <p:nvSpPr>
          <p:cNvPr id="2055" name="Text Box 19"/>
          <p:cNvSpPr txBox="1">
            <a:spLocks noChangeArrowheads="1"/>
          </p:cNvSpPr>
          <p:nvPr/>
        </p:nvSpPr>
        <p:spPr bwMode="auto">
          <a:xfrm>
            <a:off x="7985125" y="2278064"/>
            <a:ext cx="3317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000" b="1"/>
              <a:t>=</a:t>
            </a:r>
          </a:p>
        </p:txBody>
      </p:sp>
      <p:sp>
        <p:nvSpPr>
          <p:cNvPr id="2056" name="Line 20"/>
          <p:cNvSpPr>
            <a:spLocks noChangeShapeType="1"/>
          </p:cNvSpPr>
          <p:nvPr/>
        </p:nvSpPr>
        <p:spPr bwMode="auto">
          <a:xfrm>
            <a:off x="5272089" y="2474913"/>
            <a:ext cx="344487"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7" name="Text Box 21"/>
          <p:cNvSpPr txBox="1">
            <a:spLocks noChangeArrowheads="1"/>
          </p:cNvSpPr>
          <p:nvPr/>
        </p:nvSpPr>
        <p:spPr bwMode="auto">
          <a:xfrm>
            <a:off x="3055939" y="2276476"/>
            <a:ext cx="3317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000" b="1"/>
              <a:t>+</a:t>
            </a:r>
          </a:p>
        </p:txBody>
      </p:sp>
      <p:sp>
        <p:nvSpPr>
          <p:cNvPr id="2058" name="Text Box 15"/>
          <p:cNvSpPr txBox="1">
            <a:spLocks noChangeArrowheads="1"/>
          </p:cNvSpPr>
          <p:nvPr/>
        </p:nvSpPr>
        <p:spPr bwMode="auto">
          <a:xfrm>
            <a:off x="2089150" y="4462463"/>
            <a:ext cx="2173288" cy="406400"/>
          </a:xfrm>
          <a:prstGeom prst="rect">
            <a:avLst/>
          </a:prstGeom>
          <a:solidFill>
            <a:srgbClr val="FFCC99"/>
          </a:solidFill>
          <a:ln w="9525">
            <a:solidFill>
              <a:schemeClr val="tx1"/>
            </a:solidFill>
            <a:miter lim="800000"/>
            <a:headEnd/>
            <a:tailEnd/>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en-US" sz="2000" b="1"/>
              <a:t>Nucleocapsid</a:t>
            </a:r>
          </a:p>
        </p:txBody>
      </p:sp>
      <p:sp>
        <p:nvSpPr>
          <p:cNvPr id="2059" name="Text Box 16"/>
          <p:cNvSpPr txBox="1">
            <a:spLocks noChangeArrowheads="1"/>
          </p:cNvSpPr>
          <p:nvPr/>
        </p:nvSpPr>
        <p:spPr bwMode="auto">
          <a:xfrm>
            <a:off x="4878389" y="4310063"/>
            <a:ext cx="2420937" cy="711200"/>
          </a:xfrm>
          <a:prstGeom prst="rect">
            <a:avLst/>
          </a:prstGeom>
          <a:solidFill>
            <a:srgbClr val="CCFFCC"/>
          </a:solidFill>
          <a:ln w="9525">
            <a:solidFill>
              <a:schemeClr val="tx1"/>
            </a:solidFill>
            <a:miter lim="800000"/>
            <a:headEnd/>
            <a:tailEnd/>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en-US" sz="2000" b="1"/>
              <a:t>Lipid membrane, glycoproteins</a:t>
            </a:r>
          </a:p>
        </p:txBody>
      </p:sp>
      <p:sp>
        <p:nvSpPr>
          <p:cNvPr id="2060" name="Text Box 17"/>
          <p:cNvSpPr txBox="1">
            <a:spLocks noChangeArrowheads="1"/>
          </p:cNvSpPr>
          <p:nvPr/>
        </p:nvSpPr>
        <p:spPr bwMode="auto">
          <a:xfrm>
            <a:off x="8043864" y="4462463"/>
            <a:ext cx="2173287" cy="406400"/>
          </a:xfrm>
          <a:prstGeom prst="rect">
            <a:avLst/>
          </a:prstGeom>
          <a:solidFill>
            <a:srgbClr val="CCFFCC"/>
          </a:solidFill>
          <a:ln w="9525">
            <a:solidFill>
              <a:schemeClr val="tx1"/>
            </a:solidFill>
            <a:miter lim="800000"/>
            <a:headEnd/>
            <a:tailEnd/>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en-US" sz="2000" b="1"/>
              <a:t>Enveloped virus</a:t>
            </a:r>
          </a:p>
        </p:txBody>
      </p:sp>
      <p:sp>
        <p:nvSpPr>
          <p:cNvPr id="2061" name="Text Box 22"/>
          <p:cNvSpPr txBox="1">
            <a:spLocks noChangeArrowheads="1"/>
          </p:cNvSpPr>
          <p:nvPr/>
        </p:nvSpPr>
        <p:spPr bwMode="auto">
          <a:xfrm>
            <a:off x="4403725" y="4467226"/>
            <a:ext cx="3317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000" b="1"/>
              <a:t>+</a:t>
            </a:r>
          </a:p>
        </p:txBody>
      </p:sp>
      <p:sp>
        <p:nvSpPr>
          <p:cNvPr id="2062" name="Line 23"/>
          <p:cNvSpPr>
            <a:spLocks noChangeShapeType="1"/>
          </p:cNvSpPr>
          <p:nvPr/>
        </p:nvSpPr>
        <p:spPr bwMode="auto">
          <a:xfrm>
            <a:off x="7442200" y="4665663"/>
            <a:ext cx="344488"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ustDataLst>
      <p:tags r:id="rId1"/>
    </p:custDataLst>
    <p:extLst>
      <p:ext uri="{BB962C8B-B14F-4D97-AF65-F5344CB8AC3E}">
        <p14:creationId xmlns:p14="http://schemas.microsoft.com/office/powerpoint/2010/main" val="2364470840"/>
      </p:ext>
    </p:extLst>
  </p:cSld>
  <p:clrMapOvr>
    <a:masterClrMapping/>
  </p:clrMapOvr>
  <p:transition advTm="269223"/>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6AC7CE05-5ED2-4230-ADCA-0DCBD8C60802}"/>
              </a:ext>
            </a:extLst>
          </p:cNvPr>
          <p:cNvSpPr>
            <a:spLocks noGrp="1"/>
          </p:cNvSpPr>
          <p:nvPr>
            <p:ph type="dt" sz="half" idx="10"/>
          </p:nvPr>
        </p:nvSpPr>
        <p:spPr/>
        <p:txBody>
          <a:bodyPr/>
          <a:lstStyle/>
          <a:p>
            <a:fld id="{A90A09DB-FD59-46E0-92F5-3DA8AB747D88}" type="datetime1">
              <a:rPr lang="en-US" smtClean="0"/>
              <a:t>2022-12-13</a:t>
            </a:fld>
            <a:endParaRPr lang="en-US" dirty="0"/>
          </a:p>
        </p:txBody>
      </p:sp>
      <p:sp>
        <p:nvSpPr>
          <p:cNvPr id="5" name="Slide Number Placeholder 4">
            <a:extLst>
              <a:ext uri="{FF2B5EF4-FFF2-40B4-BE49-F238E27FC236}">
                <a16:creationId xmlns:a16="http://schemas.microsoft.com/office/drawing/2014/main" id="{77093FCD-F9B2-4447-B3A0-5D3E7C81D580}"/>
              </a:ext>
            </a:extLst>
          </p:cNvPr>
          <p:cNvSpPr>
            <a:spLocks noGrp="1"/>
          </p:cNvSpPr>
          <p:nvPr>
            <p:ph type="sldNum" sz="quarter" idx="12"/>
          </p:nvPr>
        </p:nvSpPr>
        <p:spPr/>
        <p:txBody>
          <a:bodyPr/>
          <a:lstStyle/>
          <a:p>
            <a:fld id="{6D22F896-40B5-4ADD-8801-0D06FADFA095}" type="slidenum">
              <a:rPr lang="en-US" smtClean="0"/>
              <a:t>4</a:t>
            </a:fld>
            <a:endParaRPr lang="en-US" dirty="0"/>
          </a:p>
        </p:txBody>
      </p:sp>
      <p:sp>
        <p:nvSpPr>
          <p:cNvPr id="7" name="TextBox 6">
            <a:extLst>
              <a:ext uri="{FF2B5EF4-FFF2-40B4-BE49-F238E27FC236}">
                <a16:creationId xmlns:a16="http://schemas.microsoft.com/office/drawing/2014/main" id="{85B66988-558B-4C09-B12C-E0CB84C50A71}"/>
              </a:ext>
            </a:extLst>
          </p:cNvPr>
          <p:cNvSpPr txBox="1"/>
          <p:nvPr/>
        </p:nvSpPr>
        <p:spPr>
          <a:xfrm>
            <a:off x="0" y="5460920"/>
            <a:ext cx="12192000" cy="446276"/>
          </a:xfrm>
          <a:prstGeom prst="rect">
            <a:avLst/>
          </a:prstGeom>
          <a:noFill/>
        </p:spPr>
        <p:txBody>
          <a:bodyPr wrap="square">
            <a:spAutoFit/>
          </a:bodyPr>
          <a:lstStyle/>
          <a:p>
            <a:r>
              <a:rPr lang="en-US" sz="2300" b="1" dirty="0">
                <a:latin typeface="Maiandra GD" panose="020E0502030308020204" pitchFamily="34" charset="0"/>
              </a:rPr>
              <a:t>(a)virions lacking envelopes=Naked viruses    (b)virions having envelopes=Enveloped viruses</a:t>
            </a:r>
          </a:p>
        </p:txBody>
      </p:sp>
      <p:pic>
        <p:nvPicPr>
          <p:cNvPr id="8" name="Content Placeholder 5" descr="cow95289_06_04">
            <a:extLst>
              <a:ext uri="{FF2B5EF4-FFF2-40B4-BE49-F238E27FC236}">
                <a16:creationId xmlns:a16="http://schemas.microsoft.com/office/drawing/2014/main" id="{5D2D8B7C-037C-428A-8AD5-812FB81283C5}"/>
              </a:ext>
            </a:extLst>
          </p:cNvPr>
          <p:cNvPicPr>
            <a:picLocks noGrp="1"/>
          </p:cNvPicPr>
          <p:nvPr>
            <p:ph idx="1"/>
          </p:nvPr>
        </p:nvPicPr>
        <p:blipFill rotWithShape="1">
          <a:blip r:embed="rId2" cstate="print">
            <a:extLst>
              <a:ext uri="{28A0092B-C50C-407E-A947-70E740481C1C}">
                <a14:useLocalDpi xmlns:a14="http://schemas.microsoft.com/office/drawing/2010/main" val="0"/>
              </a:ext>
            </a:extLst>
          </a:blip>
          <a:srcRect t="6008" b="-3552"/>
          <a:stretch/>
        </p:blipFill>
        <p:spPr bwMode="auto">
          <a:xfrm>
            <a:off x="701040" y="501969"/>
            <a:ext cx="11064240" cy="480218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035109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845E2AF-BA92-47D6-98A1-C89C709ADA6A}"/>
              </a:ext>
            </a:extLst>
          </p:cNvPr>
          <p:cNvSpPr>
            <a:spLocks noGrp="1"/>
          </p:cNvSpPr>
          <p:nvPr>
            <p:ph type="dt" sz="half" idx="10"/>
          </p:nvPr>
        </p:nvSpPr>
        <p:spPr/>
        <p:txBody>
          <a:bodyPr/>
          <a:lstStyle/>
          <a:p>
            <a:fld id="{A90A09DB-FD59-46E0-92F5-3DA8AB747D88}" type="datetime1">
              <a:rPr lang="en-US" smtClean="0"/>
              <a:t>2022-12-13</a:t>
            </a:fld>
            <a:endParaRPr lang="en-US" dirty="0"/>
          </a:p>
        </p:txBody>
      </p:sp>
      <p:sp>
        <p:nvSpPr>
          <p:cNvPr id="5" name="Slide Number Placeholder 4">
            <a:extLst>
              <a:ext uri="{FF2B5EF4-FFF2-40B4-BE49-F238E27FC236}">
                <a16:creationId xmlns:a16="http://schemas.microsoft.com/office/drawing/2014/main" id="{8371C2EB-A83E-45E1-B59D-D160E272FE2C}"/>
              </a:ext>
            </a:extLst>
          </p:cNvPr>
          <p:cNvSpPr>
            <a:spLocks noGrp="1"/>
          </p:cNvSpPr>
          <p:nvPr>
            <p:ph type="sldNum" sz="quarter" idx="12"/>
          </p:nvPr>
        </p:nvSpPr>
        <p:spPr/>
        <p:txBody>
          <a:bodyPr/>
          <a:lstStyle/>
          <a:p>
            <a:fld id="{6D22F896-40B5-4ADD-8801-0D06FADFA095}" type="slidenum">
              <a:rPr lang="en-US" smtClean="0"/>
              <a:t>5</a:t>
            </a:fld>
            <a:endParaRPr lang="en-US" dirty="0"/>
          </a:p>
        </p:txBody>
      </p:sp>
      <p:sp>
        <p:nvSpPr>
          <p:cNvPr id="7" name="TextBox 6">
            <a:extLst>
              <a:ext uri="{FF2B5EF4-FFF2-40B4-BE49-F238E27FC236}">
                <a16:creationId xmlns:a16="http://schemas.microsoft.com/office/drawing/2014/main" id="{E4EBAB5F-49D2-428A-9E30-715887EF96BB}"/>
              </a:ext>
            </a:extLst>
          </p:cNvPr>
          <p:cNvSpPr txBox="1"/>
          <p:nvPr/>
        </p:nvSpPr>
        <p:spPr>
          <a:xfrm>
            <a:off x="60960" y="45720"/>
            <a:ext cx="12085320" cy="6571030"/>
          </a:xfrm>
          <a:prstGeom prst="rect">
            <a:avLst/>
          </a:prstGeom>
          <a:noFill/>
        </p:spPr>
        <p:txBody>
          <a:bodyPr wrap="square">
            <a:spAutoFit/>
          </a:bodyPr>
          <a:lstStyle/>
          <a:p>
            <a:pPr marL="457200" indent="-457200" algn="just">
              <a:buFont typeface="Arial" panose="020B0604020202020204" pitchFamily="34" charset="0"/>
              <a:buChar char="•"/>
            </a:pPr>
            <a:r>
              <a:rPr lang="en-US" sz="3200" b="1" dirty="0">
                <a:solidFill>
                  <a:srgbClr val="FF0000"/>
                </a:solidFill>
                <a:latin typeface="Maiandra GD" panose="020E0502030308020204" pitchFamily="34" charset="0"/>
              </a:rPr>
              <a:t>Principles of virus structure:</a:t>
            </a:r>
          </a:p>
          <a:p>
            <a:pPr algn="just"/>
            <a:r>
              <a:rPr lang="en-US" sz="2800" dirty="0">
                <a:latin typeface="Maiandra GD" panose="020E0502030308020204" pitchFamily="34" charset="0"/>
              </a:rPr>
              <a:t>Viruses come in many </a:t>
            </a:r>
            <a:r>
              <a:rPr lang="en-US" sz="2800" u="sng" dirty="0">
                <a:latin typeface="Maiandra GD" panose="020E0502030308020204" pitchFamily="34" charset="0"/>
              </a:rPr>
              <a:t>shapes </a:t>
            </a:r>
            <a:r>
              <a:rPr lang="en-US" sz="2800" dirty="0">
                <a:latin typeface="Maiandra GD" panose="020E0502030308020204" pitchFamily="34" charset="0"/>
              </a:rPr>
              <a:t>and </a:t>
            </a:r>
            <a:r>
              <a:rPr lang="en-US" sz="2800" u="sng" dirty="0">
                <a:latin typeface="Maiandra GD" panose="020E0502030308020204" pitchFamily="34" charset="0"/>
              </a:rPr>
              <a:t>sizes</a:t>
            </a:r>
            <a:r>
              <a:rPr lang="en-US" sz="2800" dirty="0">
                <a:latin typeface="Maiandra GD" panose="020E0502030308020204" pitchFamily="34" charset="0"/>
              </a:rPr>
              <a:t>, structural information is necessary for </a:t>
            </a:r>
            <a:r>
              <a:rPr lang="en-US" sz="2800" u="sng" dirty="0">
                <a:latin typeface="Maiandra GD" panose="020E0502030308020204" pitchFamily="34" charset="0"/>
              </a:rPr>
              <a:t>virus classification </a:t>
            </a:r>
            <a:r>
              <a:rPr lang="en-US" sz="2800" dirty="0">
                <a:latin typeface="Maiandra GD" panose="020E0502030308020204" pitchFamily="34" charset="0"/>
              </a:rPr>
              <a:t>and for </a:t>
            </a:r>
            <a:r>
              <a:rPr lang="en-US" sz="2800" u="sng" dirty="0">
                <a:latin typeface="Maiandra GD" panose="020E0502030308020204" pitchFamily="34" charset="0"/>
              </a:rPr>
              <a:t>establishing structure-function </a:t>
            </a:r>
            <a:r>
              <a:rPr lang="en-US" sz="2800" dirty="0">
                <a:latin typeface="Maiandra GD" panose="020E0502030308020204" pitchFamily="34" charset="0"/>
              </a:rPr>
              <a:t>relationships of </a:t>
            </a:r>
            <a:r>
              <a:rPr lang="en-US" sz="2800" b="1" dirty="0">
                <a:latin typeface="Maiandra GD" panose="020E0502030308020204" pitchFamily="34" charset="0"/>
              </a:rPr>
              <a:t>viral proteins</a:t>
            </a:r>
            <a:r>
              <a:rPr lang="en-US" sz="2800" dirty="0">
                <a:latin typeface="Maiandra GD" panose="020E0502030308020204" pitchFamily="34" charset="0"/>
              </a:rPr>
              <a:t>. </a:t>
            </a:r>
          </a:p>
          <a:p>
            <a:pPr algn="just"/>
            <a:endParaRPr lang="en-US" sz="1100" dirty="0">
              <a:latin typeface="Maiandra GD" panose="020E0502030308020204" pitchFamily="34" charset="0"/>
            </a:endParaRPr>
          </a:p>
          <a:p>
            <a:pPr marL="457200" indent="-457200" algn="just">
              <a:buFont typeface="Arial" panose="020B0604020202020204" pitchFamily="34" charset="0"/>
              <a:buChar char="•"/>
            </a:pPr>
            <a:r>
              <a:rPr lang="en-US" sz="3200" b="1" dirty="0">
                <a:solidFill>
                  <a:srgbClr val="FF0000"/>
                </a:solidFill>
                <a:latin typeface="Maiandra GD" panose="020E0502030308020204" pitchFamily="34" charset="0"/>
              </a:rPr>
              <a:t>Types of symmetry of virus particles:</a:t>
            </a:r>
          </a:p>
          <a:p>
            <a:pPr algn="just">
              <a:lnSpc>
                <a:spcPct val="100000"/>
              </a:lnSpc>
            </a:pPr>
            <a:r>
              <a:rPr lang="en-US" sz="2800" dirty="0">
                <a:latin typeface="Maiandra GD" panose="020E0502030308020204" pitchFamily="34" charset="0"/>
              </a:rPr>
              <a:t>Electron microscopy, cryo-electron microscopy, and x-ray diffraction techniques have made it possible to resolve fine differences in the basic morphology of viruses. Viral architecture can be grouped </a:t>
            </a:r>
            <a:r>
              <a:rPr lang="en-US" sz="2800" u="sng" dirty="0">
                <a:latin typeface="Maiandra GD" panose="020E0502030308020204" pitchFamily="34" charset="0"/>
              </a:rPr>
              <a:t>into three types </a:t>
            </a:r>
            <a:r>
              <a:rPr lang="en-US" sz="2800" dirty="0">
                <a:latin typeface="Maiandra GD" panose="020E0502030308020204" pitchFamily="34" charset="0"/>
              </a:rPr>
              <a:t>based on the </a:t>
            </a:r>
            <a:r>
              <a:rPr lang="en-US" sz="2800" u="sng" dirty="0">
                <a:latin typeface="Maiandra GD" panose="020E0502030308020204" pitchFamily="34" charset="0"/>
              </a:rPr>
              <a:t>arrangement of capsomeres</a:t>
            </a:r>
            <a:r>
              <a:rPr lang="en-US" sz="2800" dirty="0">
                <a:latin typeface="Maiandra GD" panose="020E0502030308020204" pitchFamily="34" charset="0"/>
              </a:rPr>
              <a:t> and </a:t>
            </a:r>
            <a:r>
              <a:rPr lang="en-US" sz="2800" u="sng" dirty="0">
                <a:latin typeface="Maiandra GD" panose="020E0502030308020204" pitchFamily="34" charset="0"/>
              </a:rPr>
              <a:t>the morphology of the nucleocapsid subunits:</a:t>
            </a:r>
          </a:p>
          <a:p>
            <a:pPr marL="0" indent="0" algn="just">
              <a:buNone/>
            </a:pPr>
            <a:endParaRPr lang="en-US" sz="1600" dirty="0">
              <a:latin typeface="Maiandra GD" panose="020E0502030308020204" pitchFamily="34" charset="0"/>
            </a:endParaRPr>
          </a:p>
          <a:p>
            <a:pPr marL="628650" indent="-457200" algn="just">
              <a:buFont typeface="+mj-lt"/>
              <a:buAutoNum type="arabicPeriod"/>
            </a:pPr>
            <a:r>
              <a:rPr lang="en-US" sz="2800" dirty="0">
                <a:latin typeface="Maiandra GD" panose="020E0502030308020204" pitchFamily="34" charset="0"/>
              </a:rPr>
              <a:t>Helical symmetry, e.g. Orthomyxoviruses</a:t>
            </a:r>
          </a:p>
          <a:p>
            <a:pPr marL="628650" indent="-457200" algn="just">
              <a:buFont typeface="+mj-lt"/>
              <a:buAutoNum type="arabicPeriod"/>
            </a:pPr>
            <a:r>
              <a:rPr lang="en-US" sz="2800" dirty="0">
                <a:latin typeface="Maiandra GD" panose="020E0502030308020204" pitchFamily="34" charset="0"/>
              </a:rPr>
              <a:t>Cubic symmetry (Icosahedral), e.g. Adenoviruses</a:t>
            </a:r>
          </a:p>
          <a:p>
            <a:pPr marL="628650" indent="-457200" algn="just">
              <a:buFont typeface="+mj-lt"/>
              <a:buAutoNum type="arabicPeriod"/>
            </a:pPr>
            <a:r>
              <a:rPr lang="en-US" sz="2800" dirty="0">
                <a:latin typeface="Maiandra GD" panose="020E0502030308020204" pitchFamily="34" charset="0"/>
              </a:rPr>
              <a:t>Complex structures, e.g. Poxviruses and Bacteriophage.</a:t>
            </a:r>
          </a:p>
          <a:p>
            <a:endParaRPr lang="en-US" dirty="0"/>
          </a:p>
        </p:txBody>
      </p:sp>
    </p:spTree>
    <p:extLst>
      <p:ext uri="{BB962C8B-B14F-4D97-AF65-F5344CB8AC3E}">
        <p14:creationId xmlns:p14="http://schemas.microsoft.com/office/powerpoint/2010/main" val="2920401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B5763EF-3D32-4FF6-BC82-99C86726E908}"/>
              </a:ext>
            </a:extLst>
          </p:cNvPr>
          <p:cNvSpPr>
            <a:spLocks noGrp="1"/>
          </p:cNvSpPr>
          <p:nvPr>
            <p:ph type="dt" sz="half" idx="10"/>
          </p:nvPr>
        </p:nvSpPr>
        <p:spPr/>
        <p:txBody>
          <a:bodyPr/>
          <a:lstStyle/>
          <a:p>
            <a:fld id="{A90A09DB-FD59-46E0-92F5-3DA8AB747D88}" type="datetime1">
              <a:rPr lang="en-US" smtClean="0"/>
              <a:t>2022-12-13</a:t>
            </a:fld>
            <a:endParaRPr lang="en-US" dirty="0"/>
          </a:p>
        </p:txBody>
      </p:sp>
      <p:sp>
        <p:nvSpPr>
          <p:cNvPr id="5" name="Slide Number Placeholder 4">
            <a:extLst>
              <a:ext uri="{FF2B5EF4-FFF2-40B4-BE49-F238E27FC236}">
                <a16:creationId xmlns:a16="http://schemas.microsoft.com/office/drawing/2014/main" id="{A136E2FB-3FE5-4266-8853-90F4E6E219D7}"/>
              </a:ext>
            </a:extLst>
          </p:cNvPr>
          <p:cNvSpPr>
            <a:spLocks noGrp="1"/>
          </p:cNvSpPr>
          <p:nvPr>
            <p:ph type="sldNum" sz="quarter" idx="12"/>
          </p:nvPr>
        </p:nvSpPr>
        <p:spPr/>
        <p:txBody>
          <a:bodyPr/>
          <a:lstStyle/>
          <a:p>
            <a:fld id="{6D22F896-40B5-4ADD-8801-0D06FADFA095}" type="slidenum">
              <a:rPr lang="en-US" smtClean="0"/>
              <a:t>6</a:t>
            </a:fld>
            <a:endParaRPr lang="en-US" dirty="0"/>
          </a:p>
        </p:txBody>
      </p:sp>
      <p:sp>
        <p:nvSpPr>
          <p:cNvPr id="7" name="TextBox 6">
            <a:extLst>
              <a:ext uri="{FF2B5EF4-FFF2-40B4-BE49-F238E27FC236}">
                <a16:creationId xmlns:a16="http://schemas.microsoft.com/office/drawing/2014/main" id="{1DCBE472-CC09-4506-A433-D4A5BF086826}"/>
              </a:ext>
            </a:extLst>
          </p:cNvPr>
          <p:cNvSpPr txBox="1"/>
          <p:nvPr/>
        </p:nvSpPr>
        <p:spPr>
          <a:xfrm>
            <a:off x="106680" y="853440"/>
            <a:ext cx="7604760" cy="3970318"/>
          </a:xfrm>
          <a:prstGeom prst="rect">
            <a:avLst/>
          </a:prstGeom>
          <a:noFill/>
        </p:spPr>
        <p:txBody>
          <a:bodyPr wrap="square">
            <a:spAutoFit/>
          </a:bodyPr>
          <a:lstStyle/>
          <a:p>
            <a:pPr marL="514350" indent="-514350" algn="just">
              <a:buAutoNum type="arabicPeriod"/>
            </a:pPr>
            <a:r>
              <a:rPr lang="en-US" sz="2800" b="1" dirty="0">
                <a:latin typeface="Maiandra GD" panose="020E0502030308020204" pitchFamily="34" charset="0"/>
              </a:rPr>
              <a:t>Helical symmetry </a:t>
            </a:r>
          </a:p>
          <a:p>
            <a:pPr marL="457200" indent="-457200" algn="just">
              <a:buFont typeface="Arial" panose="020B0604020202020204" pitchFamily="34" charset="0"/>
              <a:buChar char="•"/>
            </a:pPr>
            <a:r>
              <a:rPr lang="en-US" sz="2800" dirty="0">
                <a:latin typeface="Maiandra GD" panose="020E0502030308020204" pitchFamily="34" charset="0"/>
              </a:rPr>
              <a:t>The helically symmetric nucleocapsid consists of a nucleoprotein and a multipartite genome of single-stranded antisense RNA in seven or eight segments.</a:t>
            </a:r>
          </a:p>
          <a:p>
            <a:pPr marL="457200" indent="-457200" algn="just">
              <a:buFont typeface="Arial" panose="020B0604020202020204" pitchFamily="34" charset="0"/>
              <a:buChar char="•"/>
            </a:pPr>
            <a:r>
              <a:rPr lang="en-US" sz="2800" dirty="0">
                <a:latin typeface="Maiandra GD" panose="020E0502030308020204" pitchFamily="34" charset="0"/>
              </a:rPr>
              <a:t>The envelope carries a hemagglutinin attachment protein and a neuraminidase.</a:t>
            </a:r>
          </a:p>
          <a:p>
            <a:pPr marL="457200" indent="-457200" algn="just">
              <a:buFont typeface="Arial" panose="020B0604020202020204" pitchFamily="34" charset="0"/>
              <a:buChar char="•"/>
            </a:pPr>
            <a:r>
              <a:rPr lang="en-US" sz="2800" dirty="0">
                <a:latin typeface="Maiandra GD" panose="020E0502030308020204" pitchFamily="34" charset="0"/>
              </a:rPr>
              <a:t>Influenza viruses are spherical or filamentous enveloped particles 80-120 nm in diameter. </a:t>
            </a:r>
          </a:p>
        </p:txBody>
      </p:sp>
      <p:pic>
        <p:nvPicPr>
          <p:cNvPr id="1026" name="Picture 2" descr="General properties of viruses">
            <a:extLst>
              <a:ext uri="{FF2B5EF4-FFF2-40B4-BE49-F238E27FC236}">
                <a16:creationId xmlns:a16="http://schemas.microsoft.com/office/drawing/2014/main" id="{54213481-9251-4783-A3DF-0434AF6986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1131570"/>
            <a:ext cx="4084320" cy="4994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6632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71A396E-245B-45F7-AE7D-51C0146AD90D}"/>
              </a:ext>
            </a:extLst>
          </p:cNvPr>
          <p:cNvSpPr>
            <a:spLocks noGrp="1"/>
          </p:cNvSpPr>
          <p:nvPr>
            <p:ph type="dt" sz="half" idx="10"/>
          </p:nvPr>
        </p:nvSpPr>
        <p:spPr/>
        <p:txBody>
          <a:bodyPr/>
          <a:lstStyle/>
          <a:p>
            <a:fld id="{A90A09DB-FD59-46E0-92F5-3DA8AB747D88}" type="datetime1">
              <a:rPr lang="en-US" smtClean="0"/>
              <a:t>2022-12-13</a:t>
            </a:fld>
            <a:endParaRPr lang="en-US" dirty="0"/>
          </a:p>
        </p:txBody>
      </p:sp>
      <p:sp>
        <p:nvSpPr>
          <p:cNvPr id="5" name="Slide Number Placeholder 4">
            <a:extLst>
              <a:ext uri="{FF2B5EF4-FFF2-40B4-BE49-F238E27FC236}">
                <a16:creationId xmlns:a16="http://schemas.microsoft.com/office/drawing/2014/main" id="{240CEF4E-5F9E-476C-A5CB-5F81D8231866}"/>
              </a:ext>
            </a:extLst>
          </p:cNvPr>
          <p:cNvSpPr>
            <a:spLocks noGrp="1"/>
          </p:cNvSpPr>
          <p:nvPr>
            <p:ph type="sldNum" sz="quarter" idx="12"/>
          </p:nvPr>
        </p:nvSpPr>
        <p:spPr/>
        <p:txBody>
          <a:bodyPr/>
          <a:lstStyle/>
          <a:p>
            <a:fld id="{6D22F896-40B5-4ADD-8801-0D06FADFA095}" type="slidenum">
              <a:rPr lang="en-US" smtClean="0"/>
              <a:t>7</a:t>
            </a:fld>
            <a:endParaRPr lang="en-US" dirty="0"/>
          </a:p>
        </p:txBody>
      </p:sp>
      <p:sp>
        <p:nvSpPr>
          <p:cNvPr id="7" name="TextBox 6">
            <a:extLst>
              <a:ext uri="{FF2B5EF4-FFF2-40B4-BE49-F238E27FC236}">
                <a16:creationId xmlns:a16="http://schemas.microsoft.com/office/drawing/2014/main" id="{46B90075-824E-46E9-BF6F-0212EFC096FA}"/>
              </a:ext>
            </a:extLst>
          </p:cNvPr>
          <p:cNvSpPr txBox="1"/>
          <p:nvPr/>
        </p:nvSpPr>
        <p:spPr>
          <a:xfrm>
            <a:off x="320040" y="579120"/>
            <a:ext cx="7909560" cy="4401205"/>
          </a:xfrm>
          <a:prstGeom prst="rect">
            <a:avLst/>
          </a:prstGeom>
          <a:noFill/>
        </p:spPr>
        <p:txBody>
          <a:bodyPr wrap="square">
            <a:spAutoFit/>
          </a:bodyPr>
          <a:lstStyle/>
          <a:p>
            <a:pPr marL="0" indent="0" algn="just">
              <a:buNone/>
            </a:pPr>
            <a:r>
              <a:rPr lang="en-US" sz="2800" dirty="0">
                <a:latin typeface="Maiandra GD" panose="020E0502030308020204" pitchFamily="34" charset="0"/>
              </a:rPr>
              <a:t>2</a:t>
            </a:r>
            <a:r>
              <a:rPr lang="en-US" sz="2800" b="1" dirty="0">
                <a:latin typeface="Maiandra GD" panose="020E0502030308020204" pitchFamily="34" charset="0"/>
              </a:rPr>
              <a:t>. Cubic symmetry (Icosahedral): </a:t>
            </a:r>
          </a:p>
          <a:p>
            <a:pPr marL="457200" indent="-457200" algn="just">
              <a:buFont typeface="Arial" panose="020B0604020202020204" pitchFamily="34" charset="0"/>
              <a:buChar char="•"/>
            </a:pPr>
            <a:r>
              <a:rPr lang="en-US" sz="2800" dirty="0">
                <a:latin typeface="Maiandra GD" panose="020E0502030308020204" pitchFamily="34" charset="0"/>
              </a:rPr>
              <a:t>All cubic symmetry observed within animal viruses is of the icosahedral pattern.</a:t>
            </a:r>
          </a:p>
          <a:p>
            <a:pPr marL="457200" indent="-457200" algn="just">
              <a:buFont typeface="Arial" panose="020B0604020202020204" pitchFamily="34" charset="0"/>
              <a:buChar char="•"/>
            </a:pPr>
            <a:r>
              <a:rPr lang="en-US" sz="2800" dirty="0">
                <a:latin typeface="Maiandra GD" panose="020E0502030308020204" pitchFamily="34" charset="0"/>
              </a:rPr>
              <a:t>The icosahedron has 20 faces (each an equilateral triangle), 12 vertices, and fivefold, threefold, and twofold axes of rotational symmetry. </a:t>
            </a:r>
          </a:p>
          <a:p>
            <a:pPr marL="457200" indent="-457200" algn="just">
              <a:buFont typeface="Arial" panose="020B0604020202020204" pitchFamily="34" charset="0"/>
              <a:buChar char="•"/>
            </a:pPr>
            <a:r>
              <a:rPr lang="en-US" sz="2800" dirty="0">
                <a:latin typeface="Maiandra GD" panose="020E0502030308020204" pitchFamily="34" charset="0"/>
              </a:rPr>
              <a:t>The vertex units have five neighbors (pentavalent), and all others have six (hexavalent).</a:t>
            </a:r>
          </a:p>
        </p:txBody>
      </p:sp>
      <p:pic>
        <p:nvPicPr>
          <p:cNvPr id="2050" name="Picture 2" descr="Icosahedral Polyhedra">
            <a:extLst>
              <a:ext uri="{FF2B5EF4-FFF2-40B4-BE49-F238E27FC236}">
                <a16:creationId xmlns:a16="http://schemas.microsoft.com/office/drawing/2014/main" id="{12BE57AB-AB41-4B54-AB53-C005A60CD1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22044" y="1492716"/>
            <a:ext cx="3348036" cy="36736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7469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0163A2B-11AF-4A94-92E1-F8B1432A315B}"/>
              </a:ext>
            </a:extLst>
          </p:cNvPr>
          <p:cNvSpPr>
            <a:spLocks noGrp="1"/>
          </p:cNvSpPr>
          <p:nvPr>
            <p:ph type="dt" sz="half" idx="10"/>
          </p:nvPr>
        </p:nvSpPr>
        <p:spPr/>
        <p:txBody>
          <a:bodyPr/>
          <a:lstStyle/>
          <a:p>
            <a:fld id="{A90A09DB-FD59-46E0-92F5-3DA8AB747D88}" type="datetime1">
              <a:rPr lang="en-US" smtClean="0"/>
              <a:t>2022-12-13</a:t>
            </a:fld>
            <a:endParaRPr lang="en-US" dirty="0"/>
          </a:p>
        </p:txBody>
      </p:sp>
      <p:sp>
        <p:nvSpPr>
          <p:cNvPr id="5" name="Slide Number Placeholder 4">
            <a:extLst>
              <a:ext uri="{FF2B5EF4-FFF2-40B4-BE49-F238E27FC236}">
                <a16:creationId xmlns:a16="http://schemas.microsoft.com/office/drawing/2014/main" id="{3A73AA9E-E3FF-40A4-B189-80730F523D8E}"/>
              </a:ext>
            </a:extLst>
          </p:cNvPr>
          <p:cNvSpPr>
            <a:spLocks noGrp="1"/>
          </p:cNvSpPr>
          <p:nvPr>
            <p:ph type="sldNum" sz="quarter" idx="12"/>
          </p:nvPr>
        </p:nvSpPr>
        <p:spPr/>
        <p:txBody>
          <a:bodyPr/>
          <a:lstStyle/>
          <a:p>
            <a:fld id="{6D22F896-40B5-4ADD-8801-0D06FADFA095}" type="slidenum">
              <a:rPr lang="en-US" smtClean="0"/>
              <a:t>8</a:t>
            </a:fld>
            <a:endParaRPr lang="en-US" dirty="0"/>
          </a:p>
        </p:txBody>
      </p:sp>
      <p:sp>
        <p:nvSpPr>
          <p:cNvPr id="7" name="TextBox 6">
            <a:extLst>
              <a:ext uri="{FF2B5EF4-FFF2-40B4-BE49-F238E27FC236}">
                <a16:creationId xmlns:a16="http://schemas.microsoft.com/office/drawing/2014/main" id="{C4F57A6F-5441-42BB-847C-90FDB96310DF}"/>
              </a:ext>
            </a:extLst>
          </p:cNvPr>
          <p:cNvSpPr txBox="1"/>
          <p:nvPr/>
        </p:nvSpPr>
        <p:spPr>
          <a:xfrm>
            <a:off x="320040" y="228600"/>
            <a:ext cx="11155680" cy="2246769"/>
          </a:xfrm>
          <a:prstGeom prst="rect">
            <a:avLst/>
          </a:prstGeom>
          <a:noFill/>
        </p:spPr>
        <p:txBody>
          <a:bodyPr wrap="square">
            <a:spAutoFit/>
          </a:bodyPr>
          <a:lstStyle/>
          <a:p>
            <a:pPr marL="0" indent="0">
              <a:buNone/>
            </a:pPr>
            <a:r>
              <a:rPr lang="en-US" sz="2800" dirty="0">
                <a:latin typeface="Maiandra GD" panose="020E0502030308020204" pitchFamily="34" charset="0"/>
              </a:rPr>
              <a:t>3. </a:t>
            </a:r>
            <a:r>
              <a:rPr lang="en-US" sz="2800" b="1" dirty="0">
                <a:latin typeface="Maiandra GD" panose="020E0502030308020204" pitchFamily="34" charset="0"/>
              </a:rPr>
              <a:t>Complex Structures: </a:t>
            </a:r>
          </a:p>
          <a:p>
            <a:pPr marL="457200" indent="-457200" algn="just">
              <a:lnSpc>
                <a:spcPct val="100000"/>
              </a:lnSpc>
              <a:buFont typeface="Arial" panose="020B0604020202020204" pitchFamily="34" charset="0"/>
              <a:buChar char="•"/>
            </a:pPr>
            <a:r>
              <a:rPr lang="en-US" sz="2800" dirty="0">
                <a:latin typeface="Maiandra GD" panose="020E0502030308020204" pitchFamily="34" charset="0"/>
              </a:rPr>
              <a:t>Some virus particles do not exhibit helical or cubic symmetry but are more complicated in structure. </a:t>
            </a:r>
          </a:p>
          <a:p>
            <a:pPr marL="457200" indent="-457200" algn="just">
              <a:lnSpc>
                <a:spcPct val="100000"/>
              </a:lnSpc>
              <a:buFont typeface="Arial" panose="020B0604020202020204" pitchFamily="34" charset="0"/>
              <a:buChar char="•"/>
            </a:pPr>
            <a:r>
              <a:rPr lang="en-US" sz="2800" dirty="0">
                <a:latin typeface="Maiandra GD" panose="020E0502030308020204" pitchFamily="34" charset="0"/>
              </a:rPr>
              <a:t>For example, </a:t>
            </a:r>
            <a:r>
              <a:rPr lang="en-US" sz="2800" b="1" dirty="0">
                <a:latin typeface="Maiandra GD" panose="020E0502030308020204" pitchFamily="34" charset="0"/>
              </a:rPr>
              <a:t>poxviruses</a:t>
            </a:r>
            <a:r>
              <a:rPr lang="en-US" sz="2800" dirty="0">
                <a:latin typeface="Maiandra GD" panose="020E0502030308020204" pitchFamily="34" charset="0"/>
              </a:rPr>
              <a:t> are brick-shaped, with ridges on the external surface and a core and lateral bodies inside.</a:t>
            </a:r>
          </a:p>
        </p:txBody>
      </p:sp>
      <p:pic>
        <p:nvPicPr>
          <p:cNvPr id="3076" name="Picture 4" descr="11 Poxviruses | Basicmedical Key">
            <a:extLst>
              <a:ext uri="{FF2B5EF4-FFF2-40B4-BE49-F238E27FC236}">
                <a16:creationId xmlns:a16="http://schemas.microsoft.com/office/drawing/2014/main" id="{4BA575C6-BB3F-41F7-A55E-4C076A65E6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0280" y="2880361"/>
            <a:ext cx="7132320" cy="3520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2975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F922D73F-68EF-4814-86E1-4A061B697F7B}"/>
              </a:ext>
            </a:extLst>
          </p:cNvPr>
          <p:cNvSpPr>
            <a:spLocks noGrp="1"/>
          </p:cNvSpPr>
          <p:nvPr>
            <p:ph type="dt" sz="half" idx="10"/>
          </p:nvPr>
        </p:nvSpPr>
        <p:spPr/>
        <p:txBody>
          <a:bodyPr/>
          <a:lstStyle/>
          <a:p>
            <a:fld id="{A90A09DB-FD59-46E0-92F5-3DA8AB747D88}" type="datetime1">
              <a:rPr lang="en-US" smtClean="0"/>
              <a:t>2022-12-13</a:t>
            </a:fld>
            <a:endParaRPr lang="en-US" dirty="0"/>
          </a:p>
        </p:txBody>
      </p:sp>
      <p:sp>
        <p:nvSpPr>
          <p:cNvPr id="5" name="Slide Number Placeholder 4">
            <a:extLst>
              <a:ext uri="{FF2B5EF4-FFF2-40B4-BE49-F238E27FC236}">
                <a16:creationId xmlns:a16="http://schemas.microsoft.com/office/drawing/2014/main" id="{943EABC4-797F-4B9F-BF1F-A41BD740D53F}"/>
              </a:ext>
            </a:extLst>
          </p:cNvPr>
          <p:cNvSpPr>
            <a:spLocks noGrp="1"/>
          </p:cNvSpPr>
          <p:nvPr>
            <p:ph type="sldNum" sz="quarter" idx="12"/>
          </p:nvPr>
        </p:nvSpPr>
        <p:spPr/>
        <p:txBody>
          <a:bodyPr/>
          <a:lstStyle/>
          <a:p>
            <a:fld id="{6D22F896-40B5-4ADD-8801-0D06FADFA095}" type="slidenum">
              <a:rPr lang="en-US" smtClean="0"/>
              <a:t>9</a:t>
            </a:fld>
            <a:endParaRPr lang="en-US" dirty="0"/>
          </a:p>
        </p:txBody>
      </p:sp>
      <p:sp>
        <p:nvSpPr>
          <p:cNvPr id="7" name="TextBox 6">
            <a:extLst>
              <a:ext uri="{FF2B5EF4-FFF2-40B4-BE49-F238E27FC236}">
                <a16:creationId xmlns:a16="http://schemas.microsoft.com/office/drawing/2014/main" id="{940B8575-AA65-4489-BF59-99F64ECA97E6}"/>
              </a:ext>
            </a:extLst>
          </p:cNvPr>
          <p:cNvSpPr txBox="1"/>
          <p:nvPr/>
        </p:nvSpPr>
        <p:spPr>
          <a:xfrm>
            <a:off x="579120" y="313998"/>
            <a:ext cx="11292840" cy="5570756"/>
          </a:xfrm>
          <a:prstGeom prst="rect">
            <a:avLst/>
          </a:prstGeom>
          <a:noFill/>
        </p:spPr>
        <p:txBody>
          <a:bodyPr wrap="square">
            <a:spAutoFit/>
          </a:bodyPr>
          <a:lstStyle/>
          <a:p>
            <a:pPr marL="0" indent="0" algn="ctr">
              <a:buNone/>
            </a:pPr>
            <a:r>
              <a:rPr lang="en-US" sz="3200" b="1" u="sng" dirty="0">
                <a:latin typeface="Maiandra GD" panose="020E0502030308020204" pitchFamily="34" charset="0"/>
              </a:rPr>
              <a:t>Chemical composition of viruses</a:t>
            </a:r>
          </a:p>
          <a:p>
            <a:pPr marL="457200" indent="-457200" algn="just">
              <a:buAutoNum type="arabicPeriod"/>
            </a:pPr>
            <a:r>
              <a:rPr lang="en-US" sz="3200" b="1" dirty="0">
                <a:solidFill>
                  <a:srgbClr val="FF0000"/>
                </a:solidFill>
                <a:latin typeface="Maiandra GD" panose="020E0502030308020204" pitchFamily="34" charset="0"/>
              </a:rPr>
              <a:t>Viral Protein</a:t>
            </a:r>
          </a:p>
          <a:p>
            <a:pPr algn="just"/>
            <a:r>
              <a:rPr lang="en-US" sz="2800" dirty="0">
                <a:latin typeface="Maiandra GD" panose="020E0502030308020204" pitchFamily="34" charset="0"/>
              </a:rPr>
              <a:t>The structural proteins of viruses have several important functions: </a:t>
            </a:r>
          </a:p>
          <a:p>
            <a:pPr marL="342900" lvl="0" indent="-342900" algn="just">
              <a:buFont typeface="+mj-lt"/>
              <a:buAutoNum type="arabicPeriod"/>
            </a:pPr>
            <a:r>
              <a:rPr lang="en-US" sz="2800" dirty="0">
                <a:latin typeface="Maiandra GD" panose="020E0502030308020204" pitchFamily="34" charset="0"/>
              </a:rPr>
              <a:t>Their major purpose is </a:t>
            </a:r>
            <a:r>
              <a:rPr lang="en-US" sz="2800" b="1" dirty="0">
                <a:latin typeface="Maiandra GD" panose="020E0502030308020204" pitchFamily="34" charset="0"/>
              </a:rPr>
              <a:t>to facilitate transfer of the viral nucleic acid from one host cell to another</a:t>
            </a:r>
            <a:r>
              <a:rPr lang="en-US" sz="2800" dirty="0">
                <a:latin typeface="Maiandra GD" panose="020E0502030308020204" pitchFamily="34" charset="0"/>
              </a:rPr>
              <a:t>.</a:t>
            </a:r>
          </a:p>
          <a:p>
            <a:pPr marL="342900" lvl="0" indent="-342900" algn="just">
              <a:buFont typeface="+mj-lt"/>
              <a:buAutoNum type="arabicPeriod"/>
            </a:pPr>
            <a:r>
              <a:rPr lang="en-US" sz="2800" dirty="0">
                <a:latin typeface="Maiandra GD" panose="020E0502030308020204" pitchFamily="34" charset="0"/>
              </a:rPr>
              <a:t>They serve to protect the viral genome against inactivation by nucleases.</a:t>
            </a:r>
          </a:p>
          <a:p>
            <a:pPr marL="342900" lvl="0" indent="-342900" algn="just">
              <a:buFont typeface="+mj-lt"/>
              <a:buAutoNum type="arabicPeriod"/>
            </a:pPr>
            <a:r>
              <a:rPr lang="en-US" sz="2800" dirty="0">
                <a:latin typeface="Maiandra GD" panose="020E0502030308020204" pitchFamily="34" charset="0"/>
              </a:rPr>
              <a:t>Participate in the attachment of the virus particle to a susceptible cell.</a:t>
            </a:r>
          </a:p>
          <a:p>
            <a:pPr marL="342900" lvl="0" indent="-342900" algn="just">
              <a:buFont typeface="+mj-lt"/>
              <a:buAutoNum type="arabicPeriod"/>
            </a:pPr>
            <a:r>
              <a:rPr lang="en-US" sz="2800" dirty="0">
                <a:latin typeface="Maiandra GD" panose="020E0502030308020204" pitchFamily="34" charset="0"/>
              </a:rPr>
              <a:t>Provide the structural symmetry of the virus particle.</a:t>
            </a:r>
          </a:p>
          <a:p>
            <a:pPr marL="342900" lvl="0" indent="-342900" algn="just">
              <a:buFont typeface="+mj-lt"/>
              <a:buAutoNum type="arabicPeriod"/>
            </a:pPr>
            <a:r>
              <a:rPr lang="en-US" sz="2800" dirty="0">
                <a:latin typeface="Maiandra GD" panose="020E0502030308020204" pitchFamily="34" charset="0"/>
              </a:rPr>
              <a:t>The proteins determine the antigenic characteristics of the virus.</a:t>
            </a:r>
          </a:p>
          <a:p>
            <a:pPr marL="342900" lvl="0" indent="-342900" algn="just">
              <a:buFont typeface="+mj-lt"/>
              <a:buAutoNum type="arabicPeriod"/>
            </a:pPr>
            <a:r>
              <a:rPr lang="en-US" sz="2800" dirty="0">
                <a:latin typeface="Maiandra GD" panose="020E0502030308020204" pitchFamily="34" charset="0"/>
              </a:rPr>
              <a:t>Some surface proteins may also exhibit specific activities, e.g. Influenza virus hemagglutinin agglutinates red blood cells.</a:t>
            </a:r>
          </a:p>
        </p:txBody>
      </p:sp>
    </p:spTree>
    <p:extLst>
      <p:ext uri="{BB962C8B-B14F-4D97-AF65-F5344CB8AC3E}">
        <p14:creationId xmlns:p14="http://schemas.microsoft.com/office/powerpoint/2010/main" val="337361410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HST_SLIDE_TITLE" val="Slide 7: Virus structure: the basics"/>
  <p:tag name="AUDIO_IMPORT" val="C:\Documents and Settings\HST 3\Desktop\Condit_R_HST27\Principles of Virology Part I_Linked\HST yos 0315.wav"/>
  <p:tag name="HST_TIMELINE" val="4.0|23.7|28.9|36.0|39.2"/>
  <p:tag name="HST_TIMELINE_INTERVALS" val="|4.0|19.7|5.2|7.1|3.2"/>
  <p:tag name="TIMING" val="|4.0|19.7|5.2|7.1|3.2"/>
  <p:tag name="HST_ACTIVE_THIS_SESSION" val="NO"/>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1304</TotalTime>
  <Words>922</Words>
  <Application>Microsoft Office PowerPoint</Application>
  <PresentationFormat>Widescreen</PresentationFormat>
  <Paragraphs>106</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Century Gothic</vt:lpstr>
      <vt:lpstr>Maiandra GD</vt:lpstr>
      <vt:lpstr>Office Theme</vt:lpstr>
      <vt:lpstr>PowerPoint Presentation</vt:lpstr>
      <vt:lpstr>PowerPoint Presentation</vt:lpstr>
      <vt:lpstr>Basic virus structure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Rebwar</dc:creator>
  <cp:lastModifiedBy>sherko muhammed</cp:lastModifiedBy>
  <cp:revision>126</cp:revision>
  <dcterms:created xsi:type="dcterms:W3CDTF">2017-10-15T15:15:30Z</dcterms:created>
  <dcterms:modified xsi:type="dcterms:W3CDTF">2022-12-13T12:00:30Z</dcterms:modified>
</cp:coreProperties>
</file>