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62" r:id="rId4"/>
    <p:sldId id="263" r:id="rId5"/>
    <p:sldId id="264" r:id="rId6"/>
    <p:sldId id="275" r:id="rId7"/>
    <p:sldId id="265" r:id="rId8"/>
    <p:sldId id="266" r:id="rId9"/>
    <p:sldId id="364" r:id="rId10"/>
    <p:sldId id="267" r:id="rId11"/>
    <p:sldId id="3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2AA1F-8329-4D3E-944F-63811A928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3CED1-611A-471B-888D-6B1F3B8924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DC55-F4CF-46A1-B31B-5610AA3D7648}" type="datetimeFigureOut">
              <a:rPr lang="en-US" smtClean="0"/>
              <a:t>2022-10-09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59C8-0533-4E71-91B6-217FFB7088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C6FD-7985-4840-9F0F-54417CFEB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2B3E-6EE3-4691-9057-87319B54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BDE9-EB49-4060-BCFE-16A9C6A412D8}" type="datetimeFigureOut">
              <a:rPr lang="en-US" smtClean="0"/>
              <a:t>2022-10-09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7421-D7CE-4A59-A6B9-E04CA720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9926-8578-4C5E-8C6A-5E55107A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FCCD-D89F-4CA2-916B-1152D1AF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6875-815E-4488-B949-E4B4B03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4E7F-A7B0-4416-93E9-F39334A60B3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1775-523E-4857-A5E8-BCEF954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32E-1884-470F-A8BD-38CFAB6B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6A9-E80A-4F85-B2B7-2DCAAAD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2702-944C-43E1-A4A1-8BAC9816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93DF-4895-4347-A59C-6EEB2934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072-54E4-4788-9987-00E8C90D0BB6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49B8-AEB9-4693-B0CC-3FD8AC1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C630-2179-4F8D-B4EE-6E8C8066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0ADF1-6847-44C9-9FC2-36748EEB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0C5B4-EEF8-4243-90F0-A485D476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E036-EB17-4FF1-B3C2-5BEF33A0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7432-52BF-48A1-9745-012A84EFB83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5231E-6351-4510-9A8A-19A553B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95281-BE77-4896-B160-F4F3A558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3DD9-E539-44E2-97DA-DB861657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AB25-2BA6-40F0-BF11-065BAA33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C911-A88D-4E33-B886-D17C9D3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2A16-B8F7-41EE-A391-553C2F2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81C-02B3-4DD9-AB16-BECBE87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5569-1342-4198-9121-29756EF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16A05-3719-48CD-8CBE-4271D2D3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8311-516A-40B2-B2C0-6FCD99AF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67E4-3388-4CF7-A366-D4061CAB50C0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C841-6658-43E8-9F98-7D6B1DF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77EF-4964-48C0-A6B3-E17E569C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876-4B05-418D-94C8-D408F45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ED5A-BDB6-48E3-BE82-515E4B77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29DD7-0D57-4335-A26D-258AA188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5542-6FDD-4A1F-8F94-C5953CB5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2B6B-5114-4723-B7D2-DE0B70028597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D162-8661-4D86-AABB-3CCD57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0B8A-FB27-4933-8A34-17040B0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B90B-DE98-4AF8-87B1-9A6A34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1CD5-274D-4E54-89D4-C36C5938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C352-85A9-4E48-9644-C723DE181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474B5-E65C-4491-90F5-91C2C9B70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21BDD-CC61-497F-B5D8-8610EAB9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5C31-9DEE-46F2-B8D5-23BB76F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8FEE-DDC6-4057-83FD-6CC8E00DBBB9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4B3E-53D8-49C7-BA3C-8237D2B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B63E8-9880-4368-ACE4-BB03A6B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6024-1FFC-4883-A245-20DF140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591CF-1E37-4C89-8F88-CA91C043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4E4F-D793-417B-A4E2-E1612456887F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DE93F-E898-4B59-857E-EA105405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02D3-120B-4BFF-8657-7981E7EC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7316E-4EA4-43EE-8FF7-D99B2258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6517-759F-432F-B5C9-E0DE420821B6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3A586-6E36-4BDE-AEEB-CE0FEC6B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AB06-3636-40E3-98D2-AD6B8DA7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28AE-FE0F-4519-8FD0-B9E8D7C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DFA9-6B63-4DBD-972F-B71C5A22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9EE95-5B33-41D7-9980-F80F91D28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FC1C-9895-4C17-8F12-9E88B414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1F9C-45FD-4ECC-9705-E286FAAB956E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EBE2-C7D0-4D67-9B8C-E3E8BF7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4F362-C27F-4A10-B454-D3673442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CE1F-AD23-44B5-A540-F4FF716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FFF2F-56B9-43AD-BE97-9DB85B5C3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BEC-FA4D-4543-9A09-46F8DF5A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2A18-7D6B-4751-B613-3D13578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F7A8-B6C8-4F5B-BB83-05E924121A64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E9B3-7539-45D6-9427-8C29A27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CB0E8-88CB-4CF8-AD3F-E54CD1E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9B95-65E7-4125-A749-2DDE8E3F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3C59-B017-4D69-9A28-3DC379D23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F91E-30F2-4ACD-973F-993CBE4E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CF96A-64CF-4E0D-A04C-43A9B05B0B84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9ADC-AFF4-454C-8BD4-2A2CD33CC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C9E-5CD9-40B1-8A22-E6360EE7B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B057F-27A7-4793-90B6-DAFC74A76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554D-DA8B-43E9-86BC-C72B785CF4AE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B528A-DED0-416A-8456-70C29A3C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7068" y="6490856"/>
            <a:ext cx="771089" cy="365125"/>
          </a:xfrm>
        </p:spPr>
        <p:txBody>
          <a:bodyPr/>
          <a:lstStyle/>
          <a:p>
            <a:pPr algn="ctr"/>
            <a:fld id="{6D22F896-40B5-4ADD-8801-0D06FADFA095}" type="slidenum">
              <a:rPr lang="en-US" sz="1400" smtClean="0">
                <a:solidFill>
                  <a:schemeClr val="tx1"/>
                </a:solidFill>
              </a:rPr>
              <a:pPr algn="ctr"/>
              <a:t>1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157163" y="448780"/>
            <a:ext cx="1183005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u="sng" dirty="0">
                <a:latin typeface="Maiandra GD" panose="020E0502030308020204" pitchFamily="34" charset="0"/>
              </a:rPr>
              <a:t>Virology </a:t>
            </a:r>
          </a:p>
          <a:p>
            <a:pPr>
              <a:spcAft>
                <a:spcPts val="0"/>
              </a:spcAft>
            </a:pPr>
            <a:r>
              <a:rPr lang="en-US" sz="2800" dirty="0">
                <a:latin typeface="Maiandra GD" panose="020E0502030308020204" pitchFamily="34" charset="0"/>
              </a:rPr>
              <a:t>  </a:t>
            </a:r>
            <a:r>
              <a:rPr lang="en-US" sz="2800" dirty="0" err="1">
                <a:latin typeface="Maiandra GD" panose="020E0502030308020204" pitchFamily="34" charset="0"/>
              </a:rPr>
              <a:t>Lec</a:t>
            </a:r>
            <a:r>
              <a:rPr lang="en-US" sz="2800" dirty="0">
                <a:latin typeface="Maiandra GD" panose="020E0502030308020204" pitchFamily="34" charset="0"/>
              </a:rPr>
              <a:t>. 3</a:t>
            </a:r>
          </a:p>
          <a:p>
            <a:pPr>
              <a:spcAft>
                <a:spcPts val="0"/>
              </a:spcAft>
            </a:pPr>
            <a:endParaRPr lang="en-US" sz="2800" dirty="0">
              <a:latin typeface="Maiandra GD" panose="020E0502030308020204" pitchFamily="34" charset="0"/>
            </a:endParaRPr>
          </a:p>
          <a:p>
            <a:pPr algn="ctr">
              <a:spcAft>
                <a:spcPts val="0"/>
              </a:spcAft>
            </a:pPr>
            <a:endParaRPr lang="en-US" sz="32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9600" b="1" dirty="0">
                <a:latin typeface="Maiandra GD" panose="020E0502030308020204" pitchFamily="34" charset="0"/>
              </a:rPr>
              <a:t>Viral Replication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400049" y="5157702"/>
            <a:ext cx="112299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 Assist. </a:t>
            </a: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 Sherko M.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57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D73F-68EF-4814-86E1-4A061B69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EABC4-797F-4B9F-BF1F-A41BD740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514A5B-2930-4DC5-AFA0-B00FD8A26FC6}"/>
              </a:ext>
            </a:extLst>
          </p:cNvPr>
          <p:cNvSpPr txBox="1"/>
          <p:nvPr/>
        </p:nvSpPr>
        <p:spPr>
          <a:xfrm>
            <a:off x="91440" y="60325"/>
            <a:ext cx="12024360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3. 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Genome </a:t>
            </a:r>
            <a:r>
              <a:rPr lang="en-US" alt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Uncoating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Release of Genome= (uncoating)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Cell enzymes (lysosomes) in the vacuole dissolve the envelope and capsid.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Virion can no longer be detected; known as the ((</a:t>
            </a:r>
            <a:r>
              <a:rPr lang="en-US" altLang="en-US" sz="2800" b="1" dirty="0">
                <a:latin typeface="Maiandra GD" panose="020E0502030308020204" pitchFamily="34" charset="0"/>
              </a:rPr>
              <a:t>eclipse period</a:t>
            </a:r>
            <a:r>
              <a:rPr lang="en-US" altLang="en-US" sz="2800" dirty="0">
                <a:latin typeface="Maiandra GD" panose="020E0502030308020204" pitchFamily="34" charset="0"/>
              </a:rPr>
              <a:t>)).</a:t>
            </a:r>
          </a:p>
          <a:p>
            <a:pPr algn="just">
              <a:defRPr/>
            </a:pPr>
            <a:endParaRPr lang="en-US" altLang="en-US" sz="100" dirty="0">
              <a:latin typeface="Maiandra GD" panose="020E0502030308020204" pitchFamily="34" charset="0"/>
            </a:endParaRPr>
          </a:p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4. Biosynthesis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Free viral nucleic acid exerts </a:t>
            </a:r>
            <a:r>
              <a:rPr lang="en-US" altLang="en-US" sz="2800" b="1" dirty="0">
                <a:latin typeface="Maiandra GD" panose="020E0502030308020204" pitchFamily="34" charset="0"/>
              </a:rPr>
              <a:t>contro</a:t>
            </a:r>
            <a:r>
              <a:rPr lang="en-US" altLang="en-US" sz="2800" dirty="0">
                <a:latin typeface="Maiandra GD" panose="020E0502030308020204" pitchFamily="34" charset="0"/>
              </a:rPr>
              <a:t>l over the host’s synthetic and metabolic machinery.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Maiandra GD" panose="020E0502030308020204" pitchFamily="34" charset="0"/>
              </a:rPr>
              <a:t>DNA viruses: </a:t>
            </a:r>
            <a:r>
              <a:rPr lang="en-US" altLang="en-US" sz="2800" dirty="0">
                <a:latin typeface="Maiandra GD" panose="020E0502030308020204" pitchFamily="34" charset="0"/>
              </a:rPr>
              <a:t>enter host cell’s nucleus where they are replicated and assembled. DNA enters the nucleus and is </a:t>
            </a:r>
            <a:r>
              <a:rPr lang="en-US" altLang="en-US" sz="2800" b="1" dirty="0">
                <a:latin typeface="Maiandra GD" panose="020E0502030308020204" pitchFamily="34" charset="0"/>
              </a:rPr>
              <a:t>transcribed into RNA</a:t>
            </a:r>
            <a:r>
              <a:rPr lang="en-US" altLang="en-US" sz="2800" dirty="0">
                <a:latin typeface="Maiandra GD" panose="020E0502030308020204" pitchFamily="34" charset="0"/>
              </a:rPr>
              <a:t>. The RNA becomes a message for synthesizing </a:t>
            </a:r>
            <a:r>
              <a:rPr lang="en-US" altLang="en-US" sz="2800" b="1" dirty="0">
                <a:latin typeface="Maiandra GD" panose="020E0502030308020204" pitchFamily="34" charset="0"/>
              </a:rPr>
              <a:t>viral proteins </a:t>
            </a:r>
            <a:r>
              <a:rPr lang="en-US" altLang="en-US" sz="2800" dirty="0">
                <a:latin typeface="Maiandra GD" panose="020E0502030308020204" pitchFamily="34" charset="0"/>
              </a:rPr>
              <a:t>(translation). New DNA is synthesized using host nucleotides.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Maiandra GD" panose="020E0502030308020204" pitchFamily="34" charset="0"/>
              </a:rPr>
              <a:t>RNA viruses: </a:t>
            </a:r>
            <a:r>
              <a:rPr lang="en-US" altLang="en-US" sz="2800" dirty="0">
                <a:latin typeface="Maiandra GD" panose="020E0502030308020204" pitchFamily="34" charset="0"/>
              </a:rPr>
              <a:t>replicated and assembled in the cytoplasm.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Components of capsid synthesis directed by late genes.</a:t>
            </a:r>
          </a:p>
          <a:p>
            <a:pPr algn="just" eaLnBrk="1" hangingPunct="1">
              <a:defRPr/>
            </a:pPr>
            <a:endParaRPr lang="en-US" altLang="en-US" sz="500" dirty="0">
              <a:latin typeface="Maiandra GD" panose="020E0502030308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Maiandra GD" panose="020E0502030308020204" pitchFamily="34" charset="0"/>
              </a:rPr>
              <a:t>There are 2 types protein synthesis</a:t>
            </a:r>
            <a:r>
              <a:rPr lang="en-US" altLang="en-US" sz="2800" dirty="0">
                <a:latin typeface="Maiandra GD" panose="020E0502030308020204" pitchFamily="34" charset="0"/>
              </a:rPr>
              <a:t>: Structural protein and Non-structural (enzyme for replication).</a:t>
            </a:r>
          </a:p>
        </p:txBody>
      </p:sp>
    </p:spTree>
    <p:extLst>
      <p:ext uri="{BB962C8B-B14F-4D97-AF65-F5344CB8AC3E}">
        <p14:creationId xmlns:p14="http://schemas.microsoft.com/office/powerpoint/2010/main" val="337361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42012-0470-4DC9-8FFC-CD889200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7598F-E20E-4C2C-94F0-28F614D0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FF5B52-0856-42F4-811D-975DCE3AA058}"/>
              </a:ext>
            </a:extLst>
          </p:cNvPr>
          <p:cNvSpPr txBox="1"/>
          <p:nvPr/>
        </p:nvSpPr>
        <p:spPr>
          <a:xfrm>
            <a:off x="76200" y="90805"/>
            <a:ext cx="12054840" cy="6624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5. Assembly (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Maturation)</a:t>
            </a:r>
            <a:endParaRPr lang="en-US" altLang="en-US" sz="28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Mature virus particles are constructed from the growing pool of parts, progeny particles assembled by packaging the</a:t>
            </a:r>
            <a:r>
              <a:rPr lang="en-US" altLang="en-US" sz="2800" b="1" dirty="0">
                <a:latin typeface="Maiandra GD" panose="020E0502030308020204" pitchFamily="34" charset="0"/>
              </a:rPr>
              <a:t> viral nucleic acid within the capsid proteins.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Assembly of </a:t>
            </a:r>
            <a:r>
              <a:rPr lang="en-US" altLang="en-US" sz="2800" b="1" dirty="0">
                <a:latin typeface="Maiandra GD" panose="020E0502030308020204" pitchFamily="34" charset="0"/>
              </a:rPr>
              <a:t>enveloped viruses </a:t>
            </a:r>
            <a:r>
              <a:rPr lang="en-US" altLang="en-US" sz="2800" dirty="0">
                <a:latin typeface="Maiandra GD" panose="020E0502030308020204" pitchFamily="34" charset="0"/>
              </a:rPr>
              <a:t>needs </a:t>
            </a:r>
            <a:r>
              <a:rPr lang="en-US" altLang="en-US" sz="2800" b="1" dirty="0">
                <a:latin typeface="Maiandra GD" panose="020E0502030308020204" pitchFamily="34" charset="0"/>
              </a:rPr>
              <a:t>interaction with plasma membrane</a:t>
            </a:r>
            <a:r>
              <a:rPr lang="en-US" altLang="en-US" sz="2800" dirty="0">
                <a:latin typeface="Maiandra GD" panose="020E0502030308020204" pitchFamily="34" charset="0"/>
              </a:rPr>
              <a:t> which has been modified.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Maiandra GD" panose="020E0502030308020204" pitchFamily="34" charset="0"/>
              </a:rPr>
              <a:t>Naked viruses </a:t>
            </a:r>
            <a:r>
              <a:rPr lang="en-US" altLang="en-US" sz="2800" dirty="0">
                <a:latin typeface="Maiandra GD" panose="020E0502030308020204" pitchFamily="34" charset="0"/>
              </a:rPr>
              <a:t>accumulate in cytoplasm and released during lysis.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00" dirty="0">
              <a:latin typeface="Maiandra GD" panose="020E0502030308020204" pitchFamily="34" charset="0"/>
            </a:endParaRPr>
          </a:p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6. Release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Maiandra GD" panose="020E0502030308020204" pitchFamily="34" charset="0"/>
              </a:rPr>
              <a:t>Non-enveloped (Naked viruses)</a:t>
            </a:r>
            <a:r>
              <a:rPr lang="en-US" altLang="en-US" sz="2800" dirty="0">
                <a:latin typeface="Maiandra GD" panose="020E0502030308020204" pitchFamily="34" charset="0"/>
              </a:rPr>
              <a:t> and </a:t>
            </a:r>
            <a:r>
              <a:rPr lang="en-US" altLang="en-US" sz="2800" b="1" dirty="0">
                <a:latin typeface="Maiandra GD" panose="020E0502030308020204" pitchFamily="34" charset="0"/>
              </a:rPr>
              <a:t>complex viruses </a:t>
            </a:r>
            <a:r>
              <a:rPr lang="en-US" altLang="en-US" sz="2800" dirty="0">
                <a:latin typeface="Maiandra GD" panose="020E0502030308020204" pitchFamily="34" charset="0"/>
              </a:rPr>
              <a:t>are released when </a:t>
            </a:r>
            <a:r>
              <a:rPr lang="en-US" altLang="en-US" sz="2800" b="1" dirty="0">
                <a:latin typeface="Maiandra GD" panose="020E0502030308020204" pitchFamily="34" charset="0"/>
              </a:rPr>
              <a:t>the cell  membrane lyses </a:t>
            </a:r>
            <a:r>
              <a:rPr lang="en-US" altLang="en-US" sz="2800" dirty="0">
                <a:latin typeface="Maiandra GD" panose="020E0502030308020204" pitchFamily="34" charset="0"/>
              </a:rPr>
              <a:t>or</a:t>
            </a:r>
            <a:r>
              <a:rPr lang="en-US" altLang="en-US" sz="2800" b="1" dirty="0">
                <a:latin typeface="Maiandra GD" panose="020E0502030308020204" pitchFamily="34" charset="0"/>
              </a:rPr>
              <a:t> ruptures.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Maiandra GD" panose="020E0502030308020204" pitchFamily="34" charset="0"/>
              </a:rPr>
              <a:t>Enveloped viruses </a:t>
            </a:r>
            <a:r>
              <a:rPr lang="en-US" altLang="en-US" sz="2800" dirty="0">
                <a:latin typeface="Maiandra GD" panose="020E0502030308020204" pitchFamily="34" charset="0"/>
              </a:rPr>
              <a:t>are liberated by </a:t>
            </a:r>
            <a:r>
              <a:rPr lang="en-US" altLang="en-US" sz="2800" b="1" dirty="0">
                <a:latin typeface="Maiandra GD" panose="020E0502030308020204" pitchFamily="34" charset="0"/>
              </a:rPr>
              <a:t>budding through the outer membrane </a:t>
            </a:r>
            <a:r>
              <a:rPr lang="en-US" altLang="en-US" sz="2800" dirty="0">
                <a:latin typeface="Maiandra GD" panose="020E0502030308020204" pitchFamily="34" charset="0"/>
              </a:rPr>
              <a:t>or </a:t>
            </a:r>
            <a:r>
              <a:rPr lang="en-US" altLang="en-US" sz="2800" b="1" dirty="0">
                <a:latin typeface="Maiandra GD" panose="020E0502030308020204" pitchFamily="34" charset="0"/>
              </a:rPr>
              <a:t>exocytosis</a:t>
            </a:r>
            <a:r>
              <a:rPr lang="en-US" altLang="en-US" sz="2800" dirty="0">
                <a:latin typeface="Maiandra GD" panose="020E0502030308020204" pitchFamily="34" charset="0"/>
              </a:rPr>
              <a:t>.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Anywhere from </a:t>
            </a:r>
            <a:r>
              <a:rPr lang="en-US" altLang="en-US" sz="2800" b="1" dirty="0">
                <a:latin typeface="Maiandra GD" panose="020E0502030308020204" pitchFamily="34" charset="0"/>
              </a:rPr>
              <a:t>3,000-100,000 virions </a:t>
            </a:r>
            <a:r>
              <a:rPr lang="en-US" altLang="en-US" sz="2800" dirty="0">
                <a:latin typeface="Maiandra GD" panose="020E0502030308020204" pitchFamily="34" charset="0"/>
              </a:rPr>
              <a:t>may be released, depending on the virus.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Entire length of cycle anywhere from </a:t>
            </a:r>
            <a:r>
              <a:rPr lang="en-US" altLang="en-US" sz="2800" b="1" dirty="0">
                <a:latin typeface="Maiandra GD" panose="020E0502030308020204" pitchFamily="34" charset="0"/>
              </a:rPr>
              <a:t>8-36 hours</a:t>
            </a:r>
            <a:r>
              <a:rPr lang="en-US" altLang="en-US" sz="2800" dirty="0">
                <a:latin typeface="Maiandra GD" panose="020E0502030308020204" pitchFamily="34" charset="0"/>
              </a:rPr>
              <a:t>.</a:t>
            </a:r>
            <a:endParaRPr lang="en-US" altLang="en-US" sz="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5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B4259-71DC-4A3E-BBE7-169A4C45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1E285-3846-4CF3-BA90-13A96791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FDE473-D930-44F4-AF4F-20DD5842B086}"/>
              </a:ext>
            </a:extLst>
          </p:cNvPr>
          <p:cNvSpPr txBox="1"/>
          <p:nvPr/>
        </p:nvSpPr>
        <p:spPr>
          <a:xfrm>
            <a:off x="91440" y="121920"/>
            <a:ext cx="119634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Viruses multiply </a:t>
            </a:r>
            <a:r>
              <a:rPr lang="en-US" sz="2800" b="1" dirty="0">
                <a:latin typeface="Maiandra GD" panose="020E0502030308020204" pitchFamily="34" charset="0"/>
              </a:rPr>
              <a:t>only in living cells </a:t>
            </a:r>
            <a:r>
              <a:rPr lang="en-US" sz="2800" dirty="0">
                <a:latin typeface="Maiandra GD" panose="020E0502030308020204" pitchFamily="34" charset="0"/>
              </a:rPr>
              <a:t>(As viruses are obligate intracellular pathogens they cannot replicate without the machinery and metabolism of a host cell).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host cell must provide the </a:t>
            </a:r>
            <a:r>
              <a:rPr lang="en-US" sz="2800" b="1" dirty="0">
                <a:latin typeface="Maiandra GD" panose="020E0502030308020204" pitchFamily="34" charset="0"/>
              </a:rPr>
              <a:t>energy, synthetic machinery and the low-molecular-weight precursors </a:t>
            </a:r>
            <a:r>
              <a:rPr lang="en-US" sz="2800" dirty="0">
                <a:latin typeface="Maiandra GD" panose="020E0502030308020204" pitchFamily="34" charset="0"/>
              </a:rPr>
              <a:t>for the synthesis of </a:t>
            </a:r>
            <a:r>
              <a:rPr lang="en-U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viral proteins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 nucleic acids.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</a:t>
            </a:r>
            <a:r>
              <a:rPr lang="en-US" sz="2800" u="sng" dirty="0">
                <a:latin typeface="Maiandra GD" panose="020E0502030308020204" pitchFamily="34" charset="0"/>
              </a:rPr>
              <a:t>viral nucleic acid</a:t>
            </a:r>
            <a:r>
              <a:rPr lang="en-US" sz="2800" dirty="0">
                <a:latin typeface="Maiandra GD" panose="020E0502030308020204" pitchFamily="34" charset="0"/>
              </a:rPr>
              <a:t> carries the genetic specificity to code for all the virus-specific macromolecules in a highly organized fashion.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In order for a virus to replicate, </a:t>
            </a:r>
            <a:r>
              <a:rPr lang="en-US" sz="2800" u="sng" dirty="0">
                <a:latin typeface="Maiandra GD" panose="020E0502030308020204" pitchFamily="34" charset="0"/>
              </a:rPr>
              <a:t>viral proteins</a:t>
            </a:r>
            <a:r>
              <a:rPr lang="en-US" sz="2800" dirty="0">
                <a:latin typeface="Maiandra GD" panose="020E0502030308020204" pitchFamily="34" charset="0"/>
              </a:rPr>
              <a:t> must be synthesized by the host cell protein-synthesizing machinery. Therefore, the virus genome must be able to produce a </a:t>
            </a:r>
            <a:r>
              <a:rPr lang="en-US" sz="2800" b="1" dirty="0">
                <a:latin typeface="Maiandra GD" panose="020E0502030308020204" pitchFamily="34" charset="0"/>
              </a:rPr>
              <a:t>usable mRNA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Various mechanisms have been identified which allow viral RNAs to compete successfully with cellular mRNAs to produce adequate amounts of viral proteins</a:t>
            </a:r>
          </a:p>
        </p:txBody>
      </p:sp>
    </p:spTree>
    <p:extLst>
      <p:ext uri="{BB962C8B-B14F-4D97-AF65-F5344CB8AC3E}">
        <p14:creationId xmlns:p14="http://schemas.microsoft.com/office/powerpoint/2010/main" val="87104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7CE05-5ED2-4230-ADCA-0DCBD8C6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93FCD-F9B2-4447-B3A0-5D3E7C81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00E9D0-2ADC-4D44-9F8B-47ED453561DC}"/>
              </a:ext>
            </a:extLst>
          </p:cNvPr>
          <p:cNvSpPr txBox="1"/>
          <p:nvPr/>
        </p:nvSpPr>
        <p:spPr>
          <a:xfrm>
            <a:off x="243840" y="124506"/>
            <a:ext cx="11704320" cy="2793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Two methods of replication: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1100" dirty="0"/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Lytic cycle</a:t>
            </a:r>
            <a:r>
              <a:rPr lang="en-US" sz="2800" dirty="0">
                <a:latin typeface="Maiandra GD" panose="020E0502030308020204" pitchFamily="34" charset="0"/>
              </a:rPr>
              <a:t>: The virus enters the cell, replicates itself hundreds of times, and then bursts out of the cell, destroying it (</a:t>
            </a:r>
            <a:r>
              <a:rPr lang="en-US" altLang="en-US" sz="2800" b="1" dirty="0">
                <a:latin typeface="Maiandra GD" panose="020E0502030308020204" pitchFamily="34" charset="0"/>
              </a:rPr>
              <a:t>cell death</a:t>
            </a:r>
            <a:r>
              <a:rPr lang="en-US" sz="2800" dirty="0">
                <a:latin typeface="Maiandra GD" panose="020E0502030308020204" pitchFamily="34" charset="0"/>
              </a:rPr>
              <a:t>).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n-US" sz="1200" dirty="0">
              <a:latin typeface="Maiandra GD" panose="020E0502030308020204" pitchFamily="34" charset="0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Lysogenic cycle</a:t>
            </a:r>
            <a:r>
              <a:rPr lang="en-US" sz="2800" dirty="0">
                <a:latin typeface="Maiandra GD" panose="020E0502030308020204" pitchFamily="34" charset="0"/>
              </a:rPr>
              <a:t>: </a:t>
            </a:r>
            <a:r>
              <a:rPr lang="en-US" altLang="en-US" sz="2800" dirty="0">
                <a:latin typeface="Maiandra GD" panose="020E0502030308020204" pitchFamily="34" charset="0"/>
              </a:rPr>
              <a:t>The viral genome becomes incorporated into the host cell’s DNA. It can remain this way for an extended period. The host cell </a:t>
            </a:r>
            <a:r>
              <a:rPr lang="en-US" altLang="en-US" sz="2800" b="1" dirty="0">
                <a:latin typeface="Maiandra GD" panose="020E0502030308020204" pitchFamily="34" charset="0"/>
              </a:rPr>
              <a:t>remain lives</a:t>
            </a:r>
            <a:r>
              <a:rPr lang="en-US" altLang="en-US" sz="2800" dirty="0"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10" name="Content Placeholder 3" descr="figure_12_06.jpg">
            <a:extLst>
              <a:ext uri="{FF2B5EF4-FFF2-40B4-BE49-F238E27FC236}">
                <a16:creationId xmlns:a16="http://schemas.microsoft.com/office/drawing/2014/main" id="{CE5758A6-0246-4880-A871-5D4DD8C5C8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4"/>
          <a:stretch/>
        </p:blipFill>
        <p:spPr>
          <a:xfrm>
            <a:off x="137160" y="2917578"/>
            <a:ext cx="11932920" cy="380389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510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5E2AF-BA92-47D6-98A1-C89C709A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1C2EB-A83E-45E1-B59D-D160E272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EBAB5F-49D2-428A-9E30-715887EF96BB}"/>
              </a:ext>
            </a:extLst>
          </p:cNvPr>
          <p:cNvSpPr txBox="1"/>
          <p:nvPr/>
        </p:nvSpPr>
        <p:spPr>
          <a:xfrm>
            <a:off x="137160" y="91440"/>
            <a:ext cx="1193292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Maiandra GD" panose="020E0502030308020204" pitchFamily="34" charset="0"/>
              </a:rPr>
              <a:t>Virus Growth Phases: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1. Eclipse phase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Phase during which </a:t>
            </a:r>
            <a:r>
              <a:rPr lang="en-US" sz="2800" b="1" dirty="0">
                <a:latin typeface="Maiandra GD" panose="020E0502030308020204" pitchFamily="34" charset="0"/>
              </a:rPr>
              <a:t>the virion </a:t>
            </a:r>
            <a:r>
              <a:rPr lang="en-US" sz="2800" dirty="0">
                <a:latin typeface="Maiandra GD" panose="020E0502030308020204" pitchFamily="34" charset="0"/>
              </a:rPr>
              <a:t>has entered the cell and </a:t>
            </a:r>
            <a:r>
              <a:rPr lang="en-US" sz="2800" b="1" dirty="0">
                <a:latin typeface="Maiandra GD" panose="020E0502030308020204" pitchFamily="34" charset="0"/>
              </a:rPr>
              <a:t>before</a:t>
            </a:r>
            <a:r>
              <a:rPr lang="en-US" sz="2800" dirty="0">
                <a:latin typeface="Maiandra GD" panose="020E0502030308020204" pitchFamily="34" charset="0"/>
              </a:rPr>
              <a:t> progeny virus are made. </a:t>
            </a:r>
            <a:r>
              <a:rPr lang="en-US" sz="2800" b="1" dirty="0">
                <a:latin typeface="Maiandra GD" panose="020E0502030308020204" pitchFamily="34" charset="0"/>
              </a:rPr>
              <a:t>No infectious virus is present during this phase</a:t>
            </a:r>
            <a:r>
              <a:rPr lang="en-US" sz="2800" dirty="0">
                <a:latin typeface="Maiandra GD" panose="020E0502030308020204" pitchFamily="34" charset="0"/>
              </a:rPr>
              <a:t>. Period in which virus gains </a:t>
            </a:r>
            <a:r>
              <a:rPr lang="en-US" sz="2800" b="1" dirty="0">
                <a:latin typeface="Maiandra GD" panose="020E0502030308020204" pitchFamily="34" charset="0"/>
              </a:rPr>
              <a:t>control of host synthetic machinery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produce components required to assemble into virus</a:t>
            </a:r>
            <a:r>
              <a:rPr lang="en-US" sz="2800" dirty="0">
                <a:latin typeface="Maiandra GD" panose="020E0502030308020204" pitchFamily="34" charset="0"/>
              </a:rPr>
              <a:t>. Defined as the period between </a:t>
            </a:r>
            <a:r>
              <a:rPr lang="en-US" sz="2800" b="1" dirty="0">
                <a:latin typeface="Maiandra GD" panose="020E0502030308020204" pitchFamily="34" charset="0"/>
              </a:rPr>
              <a:t>addition of virus</a:t>
            </a:r>
            <a:r>
              <a:rPr lang="en-US" sz="2800" dirty="0">
                <a:latin typeface="Maiandra GD" panose="020E0502030308020204" pitchFamily="34" charset="0"/>
              </a:rPr>
              <a:t> and </a:t>
            </a:r>
            <a:r>
              <a:rPr lang="en-US" sz="2800" b="1" dirty="0">
                <a:latin typeface="Maiandra GD" panose="020E0502030308020204" pitchFamily="34" charset="0"/>
              </a:rPr>
              <a:t>the appearance of assembled virus progeny inside the cell.</a:t>
            </a:r>
          </a:p>
          <a:p>
            <a:pPr lvl="0" algn="just"/>
            <a:endParaRPr lang="en-US" sz="1200" dirty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2. Latent phase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period following the eclipse phase from the </a:t>
            </a:r>
            <a:r>
              <a:rPr lang="en-US" sz="2800" b="1" dirty="0">
                <a:latin typeface="Maiandra GD" panose="020E0502030308020204" pitchFamily="34" charset="0"/>
              </a:rPr>
              <a:t>time of disappearance of the infecting virus to the appearance of infectious virus </a:t>
            </a:r>
            <a:r>
              <a:rPr lang="en-US" sz="2800" dirty="0">
                <a:latin typeface="Maiandra GD" panose="020E0502030308020204" pitchFamily="34" charset="0"/>
              </a:rPr>
              <a:t>in the surroundings virus are internal and must be released.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0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3EF-3D32-4FF6-BC82-99C86726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6E2FB-3FE5-4266-8853-90F4E6E2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46968-BB93-4A6A-B8D2-352E14408F98}"/>
              </a:ext>
            </a:extLst>
          </p:cNvPr>
          <p:cNvSpPr txBox="1"/>
          <p:nvPr/>
        </p:nvSpPr>
        <p:spPr>
          <a:xfrm>
            <a:off x="304800" y="182880"/>
            <a:ext cx="1130808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Lytic </a:t>
            </a:r>
            <a:r>
              <a:rPr lang="en-US" alt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cycles </a:t>
            </a: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infection (</a:t>
            </a:r>
            <a:r>
              <a:rPr lang="en-US" alt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Multiplication in animal viruses</a:t>
            </a: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>
                <a:latin typeface="Maiandra GD" panose="020E0502030308020204" pitchFamily="34" charset="0"/>
              </a:rPr>
              <a:t>For animal viruses, there are six steps in lytic infection:</a:t>
            </a:r>
          </a:p>
          <a:p>
            <a:pPr marL="907542" lvl="1" indent="-514350">
              <a:buFont typeface="+mj-lt"/>
              <a:buAutoNum type="arabicPeriod"/>
              <a:defRPr/>
            </a:pPr>
            <a:r>
              <a:rPr lang="en-US" sz="2800" b="1" dirty="0">
                <a:latin typeface="Maiandra GD" panose="020E0502030308020204" pitchFamily="34" charset="0"/>
              </a:rPr>
              <a:t>Attachment (</a:t>
            </a:r>
            <a:r>
              <a:rPr lang="en-US" altLang="en-US" sz="2800" b="1" dirty="0">
                <a:latin typeface="Maiandra GD" panose="020E0502030308020204" pitchFamily="34" charset="0"/>
              </a:rPr>
              <a:t>Adsorption</a:t>
            </a:r>
            <a:r>
              <a:rPr lang="en-US" sz="2800" b="1" dirty="0">
                <a:latin typeface="Maiandra GD" panose="020E0502030308020204" pitchFamily="34" charset="0"/>
              </a:rPr>
              <a:t>)</a:t>
            </a:r>
          </a:p>
          <a:p>
            <a:pPr marL="90754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>
                <a:latin typeface="Maiandra GD" panose="020E0502030308020204" pitchFamily="34" charset="0"/>
              </a:rPr>
              <a:t>Penetration (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Entry)</a:t>
            </a:r>
            <a:endParaRPr lang="en-US" sz="2800" b="1" dirty="0">
              <a:latin typeface="Maiandra GD" panose="020E0502030308020204" pitchFamily="34" charset="0"/>
            </a:endParaRPr>
          </a:p>
          <a:p>
            <a:pPr marL="90754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Genome </a:t>
            </a:r>
            <a:r>
              <a:rPr lang="en-US" sz="2800" b="1" dirty="0">
                <a:latin typeface="Maiandra GD" panose="020E0502030308020204" pitchFamily="34" charset="0"/>
              </a:rPr>
              <a:t>Uncoating</a:t>
            </a:r>
          </a:p>
          <a:p>
            <a:pPr marL="907542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>
                <a:latin typeface="Maiandra GD" panose="020E0502030308020204" pitchFamily="34" charset="0"/>
              </a:rPr>
              <a:t>Biosynthesis</a:t>
            </a:r>
          </a:p>
          <a:p>
            <a:pPr marL="850392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Early viral </a:t>
            </a:r>
            <a:r>
              <a:rPr lang="en-US" altLang="en-US" sz="2800" u="sng" dirty="0">
                <a:latin typeface="Maiandra GD" panose="020E0502030308020204" pitchFamily="34" charset="0"/>
              </a:rPr>
              <a:t>mRNA synthesis</a:t>
            </a:r>
          </a:p>
          <a:p>
            <a:pPr marL="850392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Early viral </a:t>
            </a:r>
            <a:r>
              <a:rPr lang="en-US" altLang="en-US" sz="2800" u="sng" dirty="0">
                <a:latin typeface="Maiandra GD" panose="020E0502030308020204" pitchFamily="34" charset="0"/>
              </a:rPr>
              <a:t>protein synthesis</a:t>
            </a:r>
          </a:p>
          <a:p>
            <a:pPr marL="850392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Viral genome replication</a:t>
            </a:r>
          </a:p>
          <a:p>
            <a:pPr marL="850392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Late viral </a:t>
            </a:r>
            <a:r>
              <a:rPr lang="en-US" altLang="en-US" sz="2800" u="sng" dirty="0">
                <a:latin typeface="Maiandra GD" panose="020E0502030308020204" pitchFamily="34" charset="0"/>
              </a:rPr>
              <a:t>mRNA synthesis</a:t>
            </a:r>
          </a:p>
          <a:p>
            <a:pPr marL="850392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Late viral </a:t>
            </a:r>
            <a:r>
              <a:rPr lang="en-US" altLang="en-US" sz="2800" u="sng" dirty="0">
                <a:latin typeface="Maiandra GD" panose="020E0502030308020204" pitchFamily="34" charset="0"/>
              </a:rPr>
              <a:t>protein synthesis</a:t>
            </a:r>
            <a:endParaRPr lang="en-US" sz="2800" u="sng" dirty="0">
              <a:latin typeface="Maiandra GD" panose="020E0502030308020204" pitchFamily="34" charset="0"/>
            </a:endParaRPr>
          </a:p>
          <a:p>
            <a:pPr marL="907542" lvl="1" indent="-514350">
              <a:buAutoNum type="arabicPeriod" startAt="5"/>
              <a:defRPr/>
            </a:pPr>
            <a:r>
              <a:rPr lang="en-US" sz="2800" b="1" dirty="0">
                <a:latin typeface="Maiandra GD" panose="020E0502030308020204" pitchFamily="34" charset="0"/>
              </a:rPr>
              <a:t>Maturation (</a:t>
            </a:r>
            <a:r>
              <a:rPr lang="en-US" altLang="en-US" sz="2800" b="1" dirty="0">
                <a:latin typeface="Maiandra GD" panose="020E0502030308020204" pitchFamily="34" charset="0"/>
              </a:rPr>
              <a:t>Assembly</a:t>
            </a:r>
            <a:r>
              <a:rPr lang="en-US" sz="2800" b="1" dirty="0">
                <a:latin typeface="Maiandra GD" panose="020E0502030308020204" pitchFamily="34" charset="0"/>
              </a:rPr>
              <a:t>)</a:t>
            </a:r>
          </a:p>
          <a:p>
            <a:pPr marL="907542" lvl="1" indent="-514350">
              <a:buAutoNum type="arabicPeriod" startAt="5"/>
              <a:defRPr/>
            </a:pPr>
            <a:r>
              <a:rPr lang="en-US" sz="2800" b="1" dirty="0">
                <a:latin typeface="Maiandra GD" panose="020E0502030308020204" pitchFamily="34" charset="0"/>
              </a:rPr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107663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7999E-AFA4-4BEE-82D4-F85F0E86D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0607-9DC9-4459-9844-15C8D59EFB8C}" type="datetime1">
              <a:rPr lang="en-US" smtClean="0"/>
              <a:t>2022-10-09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0F773-C6A6-4A76-A100-D2CCCF11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16A-5ED9-4A44-BAE2-8D53AB0DCFE1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2" descr="Viral Replication Stock Illustrations – 239 Viral Replication Stock  Illustrations, Vectors &amp;amp; Clipart - Dreamstime">
            <a:extLst>
              <a:ext uri="{FF2B5EF4-FFF2-40B4-BE49-F238E27FC236}">
                <a16:creationId xmlns:a16="http://schemas.microsoft.com/office/drawing/2014/main" id="{12C56B52-857F-4803-827B-6BE2263F6A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799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81B7BA-1DC5-45E9-A8D9-C5C9CDC63A5D}"/>
              </a:ext>
            </a:extLst>
          </p:cNvPr>
          <p:cNvSpPr txBox="1"/>
          <p:nvPr/>
        </p:nvSpPr>
        <p:spPr>
          <a:xfrm>
            <a:off x="7101840" y="401658"/>
            <a:ext cx="492252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 All of the six steps are not relevant to all viruses; the steps do not always occur in the same order and some viruses have an additional step.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In the later stages of replication several steps occur concurrently. For many viruses, </a:t>
            </a:r>
            <a:r>
              <a:rPr lang="en-US" sz="2800" b="1" dirty="0">
                <a:latin typeface="Maiandra GD" panose="020E0502030308020204" pitchFamily="34" charset="0"/>
              </a:rPr>
              <a:t>transcription, translation, genome replication, virion assembly and exit can all be in progress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415391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A396E-245B-45F7-AE7D-51C0146AD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CEF4E-5F9E-476C-A5CB-5F81D823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35ECF6-840D-4260-AE8A-630EE423AC32}"/>
              </a:ext>
            </a:extLst>
          </p:cNvPr>
          <p:cNvSpPr txBox="1"/>
          <p:nvPr/>
        </p:nvSpPr>
        <p:spPr>
          <a:xfrm>
            <a:off x="411480" y="259080"/>
            <a:ext cx="1146048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1. Attachment (Adsorption)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Maiandra GD" panose="020E0502030308020204" pitchFamily="34" charset="0"/>
              </a:rPr>
              <a:t>Recognition &amp; attachment to specific  host receptor </a:t>
            </a:r>
            <a:r>
              <a:rPr lang="en-US" altLang="en-US" sz="2800" dirty="0">
                <a:latin typeface="Maiandra GD" panose="020E0502030308020204" pitchFamily="34" charset="0"/>
                <a:sym typeface="Wingdings" pitchFamily="2" charset="2"/>
              </a:rPr>
              <a:t> Determines the </a:t>
            </a:r>
            <a:r>
              <a:rPr lang="en-US" altLang="en-US" sz="2800" b="1" dirty="0">
                <a:latin typeface="Maiandra GD" panose="020E0502030308020204" pitchFamily="34" charset="0"/>
                <a:sym typeface="Wingdings" pitchFamily="2" charset="2"/>
              </a:rPr>
              <a:t>host range </a:t>
            </a:r>
            <a:r>
              <a:rPr lang="en-US" altLang="en-US" sz="2800" dirty="0">
                <a:latin typeface="Maiandra GD" panose="020E0502030308020204" pitchFamily="34" charset="0"/>
                <a:sym typeface="Wingdings" pitchFamily="2" charset="2"/>
              </a:rPr>
              <a:t>of the virus.</a:t>
            </a:r>
            <a:endParaRPr lang="en-US" altLang="en-US" sz="2800" dirty="0">
              <a:latin typeface="Maiandra GD" panose="020E0502030308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Maiandra GD" panose="020E0502030308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latin typeface="Maiandra GD" panose="020E0502030308020204" pitchFamily="34" charset="0"/>
              </a:rPr>
              <a:t>Receptor sites: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</a:rPr>
              <a:t>Specific surface structures on host to which viruses attach.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</a:rPr>
              <a:t>Can be </a:t>
            </a:r>
            <a:r>
              <a:rPr lang="en-US" altLang="en-US" sz="2800" b="1" dirty="0">
                <a:latin typeface="Maiandra GD" panose="020E0502030308020204" pitchFamily="34" charset="0"/>
              </a:rPr>
              <a:t>proteins, lipopolysaccharides, teichoic acids</a:t>
            </a:r>
            <a:r>
              <a:rPr lang="en-US" altLang="en-US" sz="2800" dirty="0">
                <a:latin typeface="Maiandra GD" panose="020E0502030308020204" pitchFamily="34" charset="0"/>
              </a:rPr>
              <a:t>, etc.</a:t>
            </a:r>
            <a:endParaRPr lang="en-IN" altLang="en-US" sz="2800" dirty="0">
              <a:latin typeface="Maiandra GD" panose="020E0502030308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IN" altLang="en-US" sz="2800" dirty="0">
                <a:latin typeface="Maiandra GD" panose="020E0502030308020204" pitchFamily="34" charset="0"/>
              </a:rPr>
              <a:t>Viruses typically can </a:t>
            </a:r>
            <a:r>
              <a:rPr lang="en-IN" altLang="en-US" sz="2800" b="1" dirty="0">
                <a:latin typeface="Maiandra GD" panose="020E0502030308020204" pitchFamily="34" charset="0"/>
              </a:rPr>
              <a:t>only infect a limited number of hosts </a:t>
            </a:r>
            <a:r>
              <a:rPr lang="en-IN" altLang="en-US" sz="2800" dirty="0">
                <a:latin typeface="Maiandra GD" panose="020E0502030308020204" pitchFamily="34" charset="0"/>
              </a:rPr>
              <a:t>(also known as </a:t>
            </a:r>
            <a:r>
              <a:rPr lang="en-IN" altLang="en-US" sz="2800" b="1" dirty="0">
                <a:latin typeface="Maiandra GD" panose="020E0502030308020204" pitchFamily="34" charset="0"/>
              </a:rPr>
              <a:t>host range</a:t>
            </a:r>
            <a:r>
              <a:rPr lang="en-IN" altLang="en-US" sz="2800" dirty="0">
                <a:latin typeface="Maiandra GD" panose="020E0502030308020204" pitchFamily="34" charset="0"/>
              </a:rPr>
              <a:t>), the "</a:t>
            </a:r>
            <a:r>
              <a:rPr lang="en-IN" altLang="en-US" sz="3200" b="1" dirty="0">
                <a:latin typeface="Maiandra GD" panose="020E0502030308020204" pitchFamily="34" charset="0"/>
              </a:rPr>
              <a:t>lock and key</a:t>
            </a:r>
            <a:r>
              <a:rPr lang="en-IN" altLang="en-US" sz="2800" dirty="0">
                <a:latin typeface="Maiandra GD" panose="020E0502030308020204" pitchFamily="34" charset="0"/>
              </a:rPr>
              <a:t>" </a:t>
            </a:r>
            <a:endParaRPr lang="en-US" altLang="en-US" sz="2800" dirty="0">
              <a:latin typeface="Maiandra GD" panose="020E0502030308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</a:rPr>
              <a:t>Does not require energy.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</a:rPr>
              <a:t>Examples on </a:t>
            </a:r>
            <a:r>
              <a:rPr lang="en-US" altLang="en-US" sz="2800" b="1" dirty="0">
                <a:latin typeface="Maiandra GD" panose="020E0502030308020204" pitchFamily="34" charset="0"/>
                <a:sym typeface="Wingdings" pitchFamily="2" charset="2"/>
              </a:rPr>
              <a:t>host range:</a:t>
            </a:r>
            <a:endParaRPr lang="en-US" altLang="en-US" sz="2800" dirty="0">
              <a:latin typeface="Maiandra GD" panose="020E0502030308020204" pitchFamily="34" charset="0"/>
            </a:endParaRPr>
          </a:p>
          <a:p>
            <a:pPr marL="457200" indent="-457200"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latin typeface="Maiandra GD" panose="020E0502030308020204" pitchFamily="34" charset="0"/>
              </a:rPr>
              <a:t>Human Immunodeficiency Virus (</a:t>
            </a:r>
            <a:r>
              <a:rPr lang="en-US" altLang="en-US" sz="2800" dirty="0">
                <a:latin typeface="Maiandra GD" panose="020E0502030308020204" pitchFamily="34" charset="0"/>
              </a:rPr>
              <a:t>HIV): CD4 + T cells</a:t>
            </a:r>
          </a:p>
          <a:p>
            <a:pPr marL="457200" indent="-45720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latin typeface="Maiandra GD" panose="020E0502030308020204" pitchFamily="34" charset="0"/>
              </a:rPr>
              <a:t>Herpes Simplex Virus (</a:t>
            </a:r>
            <a:r>
              <a:rPr lang="en-US" altLang="en-US" sz="2800" dirty="0">
                <a:latin typeface="Maiandra GD" panose="020E0502030308020204" pitchFamily="34" charset="0"/>
              </a:rPr>
              <a:t>HSV-1): fibroblast growth factor (FGF) receptor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altLang="en-US" sz="2800" dirty="0">
              <a:latin typeface="Maiandra GD" panose="020E0502030308020204" pitchFamily="34" charset="0"/>
            </a:endParaRPr>
          </a:p>
          <a:p>
            <a:pPr marL="457200" lvl="1" indent="0">
              <a:buNone/>
            </a:pPr>
            <a:endParaRPr lang="en-US" altLang="en-US" sz="2400" dirty="0">
              <a:latin typeface="Maiandra GD" panose="020E0502030308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746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3A2B-11AF-4A94-92E1-F8B1432A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73AA9E-E3FF-40A4-B189-80730F52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3" descr="cow95289_06_12">
            <a:extLst>
              <a:ext uri="{FF2B5EF4-FFF2-40B4-BE49-F238E27FC236}">
                <a16:creationId xmlns:a16="http://schemas.microsoft.com/office/drawing/2014/main" id="{40C034E3-51B5-480C-AAB3-1DB5B1CCA2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0"/>
          <a:stretch/>
        </p:blipFill>
        <p:spPr bwMode="auto">
          <a:xfrm>
            <a:off x="838200" y="457200"/>
            <a:ext cx="9951720" cy="589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97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60708-0247-4EF0-B4A3-98725613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9DB-FD59-46E0-92F5-3DA8AB747D88}" type="datetime1">
              <a:rPr lang="en-US" smtClean="0"/>
              <a:t>2022-10-09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8F69D-B619-47F9-92A4-7BB5BCFC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50F7A-F033-4606-BDBA-4EB9CA874439}"/>
              </a:ext>
            </a:extLst>
          </p:cNvPr>
          <p:cNvSpPr txBox="1"/>
          <p:nvPr/>
        </p:nvSpPr>
        <p:spPr>
          <a:xfrm>
            <a:off x="243840" y="365760"/>
            <a:ext cx="11689080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2.Penetration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Maiandra GD" panose="020E0502030308020204" pitchFamily="34" charset="0"/>
              </a:rPr>
              <a:t>Flexible cell membrane of the host </a:t>
            </a:r>
            <a:r>
              <a:rPr lang="en-US" altLang="en-US" sz="2800" dirty="0">
                <a:latin typeface="Maiandra GD" panose="020E0502030308020204" pitchFamily="34" charset="0"/>
              </a:rPr>
              <a:t>is penetrated by the </a:t>
            </a:r>
            <a:r>
              <a:rPr lang="en-US" altLang="en-US" sz="2800" b="1" dirty="0">
                <a:latin typeface="Maiandra GD" panose="020E0502030308020204" pitchFamily="34" charset="0"/>
              </a:rPr>
              <a:t>whole virus </a:t>
            </a:r>
            <a:r>
              <a:rPr lang="en-US" altLang="en-US" sz="2800" dirty="0">
                <a:latin typeface="Maiandra GD" panose="020E0502030308020204" pitchFamily="34" charset="0"/>
              </a:rPr>
              <a:t>or its </a:t>
            </a:r>
            <a:r>
              <a:rPr lang="en-US" altLang="en-US" sz="2800" b="1" dirty="0">
                <a:latin typeface="Maiandra GD" panose="020E0502030308020204" pitchFamily="34" charset="0"/>
              </a:rPr>
              <a:t>nucleic acid</a:t>
            </a:r>
            <a:r>
              <a:rPr lang="en-US" altLang="en-US" sz="2800" dirty="0">
                <a:latin typeface="Maiandra GD" panose="020E0502030308020204" pitchFamily="34" charset="0"/>
              </a:rPr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energy-dependent step.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Temperature-dependent step (37°C)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latin typeface="Maiandra GD" panose="020E0502030308020204" pitchFamily="34" charset="0"/>
              </a:rPr>
              <a:t>By three mechanisms: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en-US" sz="2800" dirty="0">
                <a:latin typeface="Maiandra GD" panose="020E0502030308020204" pitchFamily="34" charset="0"/>
              </a:rPr>
              <a:t>Endocytosis; entire virus engulfed by the cell and enclosed in a vacuole or vesicle.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en-US" sz="2800" dirty="0">
                <a:latin typeface="Maiandra GD" panose="020E0502030308020204" pitchFamily="34" charset="0"/>
              </a:rPr>
              <a:t>Fusion of virus envelope with cell membrane.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en-US" sz="2800" dirty="0">
                <a:latin typeface="Maiandra GD" panose="020E0502030308020204" pitchFamily="34" charset="0"/>
              </a:rPr>
              <a:t>Direct Penetration (</a:t>
            </a:r>
            <a:r>
              <a:rPr lang="en-US" altLang="en-US" sz="2800" dirty="0" err="1">
                <a:latin typeface="Maiandra GD" panose="020E0502030308020204" pitchFamily="34" charset="0"/>
              </a:rPr>
              <a:t>viropexis</a:t>
            </a:r>
            <a:r>
              <a:rPr lang="en-US" altLang="en-US" sz="2800" dirty="0">
                <a:latin typeface="Maiandra GD" panose="020E0502030308020204" pitchFamily="34" charset="0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1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</TotalTime>
  <Words>886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Courier New</vt:lpstr>
      <vt:lpstr>Maiandra GD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Rebwar</dc:creator>
  <cp:lastModifiedBy>sherko muhammed</cp:lastModifiedBy>
  <cp:revision>152</cp:revision>
  <dcterms:created xsi:type="dcterms:W3CDTF">2017-10-15T15:15:30Z</dcterms:created>
  <dcterms:modified xsi:type="dcterms:W3CDTF">2022-10-09T18:58:15Z</dcterms:modified>
</cp:coreProperties>
</file>