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notesMasterIdLst>
    <p:notesMasterId r:id="rId9"/>
  </p:notesMasterIdLst>
  <p:handoutMasterIdLst>
    <p:handoutMasterId r:id="rId10"/>
  </p:handoutMasterIdLst>
  <p:sldIdLst>
    <p:sldId id="260" r:id="rId2"/>
    <p:sldId id="285" r:id="rId3"/>
    <p:sldId id="286" r:id="rId4"/>
    <p:sldId id="287" r:id="rId5"/>
    <p:sldId id="289" r:id="rId6"/>
    <p:sldId id="266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B2AA1F-8329-4D3E-944F-63811A928A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3CED1-611A-471B-888D-6B1F3B8924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FDC55-F4CF-46A1-B31B-5610AA3D7648}" type="datetimeFigureOut">
              <a:rPr lang="en-US" smtClean="0"/>
              <a:t>2022-11-20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659C8-0533-4E71-91B6-217FFB7088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4C6FD-7985-4840-9F0F-54417CFEB6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E2B3E-6EE3-4691-9057-87319B54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17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CBDE9-EB49-4060-BCFE-16A9C6A412D8}" type="datetimeFigureOut">
              <a:rPr lang="en-US" smtClean="0"/>
              <a:t>2022-11-20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E7421-D7CE-4A59-A6B9-E04CA720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82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C9926-8578-4C5E-8C6A-5E55107A5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FFCCD-D89F-4CA2-916B-1152D1AFC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6875-815E-4488-B949-E4B4B031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4E7F-A7B0-4416-93E9-F39334A60B38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D1775-523E-4857-A5E8-BCEF9541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F232E-1884-470F-A8BD-38CFAB6B9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4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56A9-E80A-4F85-B2B7-2DCAAAD6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32702-944C-43E1-A4A1-8BAC98163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393DF-4895-4347-A59C-6EEB2934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072-54E4-4788-9987-00E8C90D0BB6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149B8-AEB9-4693-B0CC-3FD8AC14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0C630-2179-4F8D-B4EE-6E8C8066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2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0ADF1-6847-44C9-9FC2-36748EEB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0C5B4-EEF8-4243-90F0-A485D476A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AE036-EB17-4FF1-B3C2-5BEF33A0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7432-52BF-48A1-9745-012A84EFB838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5231E-6351-4510-9A8A-19A553BD4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95281-BE77-4896-B160-F4F3A558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1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3DD9-E539-44E2-97DA-DB861657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DAB25-2BA6-40F0-BF11-065BAA33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4C911-A88D-4E33-B886-D17C9D3B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B2A16-B8F7-41EE-A391-553C2F25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FB81C-02B3-4DD9-AB16-BECBE87B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2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05569-1342-4198-9121-29756EFF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16A05-3719-48CD-8CBE-4271D2D38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48311-516A-40B2-B2C0-6FCD99AFB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67E4-3388-4CF7-A366-D4061CAB50C0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8C841-6658-43E8-9F98-7D6B1DF1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777EF-4964-48C0-A6B3-E17E569C9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2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D876-4B05-418D-94C8-D408F45C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ED5A-BDB6-48E3-BE82-515E4B776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29DD7-0D57-4335-A26D-258AA188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B5542-6FDD-4A1F-8F94-C5953CB50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2B6B-5114-4723-B7D2-DE0B70028597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4D162-8661-4D86-AABB-3CCD57DCA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00B8A-FB27-4933-8A34-17040B03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4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B90B-DE98-4AF8-87B1-9A6A34CA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11CD5-274D-4E54-89D4-C36C59386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5C352-85A9-4E48-9644-C723DE181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F474B5-E65C-4491-90F5-91C2C9B70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21BDD-CC61-497F-B5D8-8610EAB9D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95C31-9DEE-46F2-B8D5-23BB76FD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8FEE-DDC6-4057-83FD-6CC8E00DBBB9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AA4B3E-53D8-49C7-BA3C-8237D2B7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B63E8-9880-4368-ACE4-BB03A6B0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1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6024-1FFC-4883-A245-20DF1403B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591CF-1E37-4C89-8F88-CA91C043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4E4F-D793-417B-A4E2-E1612456887F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DE93F-E898-4B59-857E-EA1054052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102D3-120B-4BFF-8657-7981E7EC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7316E-4EA4-43EE-8FF7-D99B2258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6517-759F-432F-B5C9-E0DE420821B6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3A586-6E36-4BDE-AEEB-CE0FEC6B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BAB06-3636-40E3-98D2-AD6B8DA7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8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228AE-FE0F-4519-8FD0-B9E8D7C3B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8DFA9-6B63-4DBD-972F-B71C5A22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9EE95-5B33-41D7-9980-F80F91D28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7FC1C-9895-4C17-8F12-9E88B414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1F9C-45FD-4ECC-9705-E286FAAB956E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9EBE2-C7D0-4D67-9B8C-E3E8BF77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4F362-C27F-4A10-B454-D3673442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1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CE1F-AD23-44B5-A540-F4FF716F8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8FFF2F-56B9-43AD-BE97-9DB85B5C3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CDBEC-FA4D-4543-9A09-46F8DF5AA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32A18-7D6B-4751-B613-3D13578D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F7A8-B6C8-4F5B-BB83-05E924121A64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EE9B3-7539-45D6-9427-8C29A275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CB0E8-88CB-4CF8-AD3F-E54CD1EF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9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609B95-65E7-4125-A749-2DDE8E3F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63C59-B017-4D69-9A28-3DC379D23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0F91E-30F2-4ACD-973F-993CBE4E8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CF96A-64CF-4E0D-A04C-43A9B05B0B84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D9ADC-AFF4-454C-8BD4-2A2CD33CC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80C9E-5CD9-40B1-8A22-E6360EE7B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9B057F-27A7-4793-90B6-DAFC74A76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554D-DA8B-43E9-86BC-C72B785CF4AE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B528A-DED0-416A-8456-70C29A3C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7068" y="6490856"/>
            <a:ext cx="771089" cy="365125"/>
          </a:xfrm>
        </p:spPr>
        <p:txBody>
          <a:bodyPr/>
          <a:lstStyle/>
          <a:p>
            <a:pPr algn="ctr"/>
            <a:fld id="{6D22F896-40B5-4ADD-8801-0D06FADFA095}" type="slidenum">
              <a:rPr lang="en-US" sz="1400" smtClean="0">
                <a:solidFill>
                  <a:schemeClr val="tx1"/>
                </a:solidFill>
              </a:rPr>
              <a:pPr algn="ctr"/>
              <a:t>1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AFC517-5D59-465C-9FE7-FD24DD57D973}"/>
              </a:ext>
            </a:extLst>
          </p:cNvPr>
          <p:cNvSpPr/>
          <p:nvPr/>
        </p:nvSpPr>
        <p:spPr>
          <a:xfrm>
            <a:off x="441960" y="234464"/>
            <a:ext cx="1147572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u="sng" dirty="0">
                <a:latin typeface="Maiandra GD" panose="020E0502030308020204" pitchFamily="34" charset="0"/>
              </a:rPr>
              <a:t>Virology </a:t>
            </a:r>
          </a:p>
          <a:p>
            <a:pPr>
              <a:spcAft>
                <a:spcPts val="0"/>
              </a:spcAft>
            </a:pPr>
            <a:r>
              <a:rPr lang="en-US" sz="2800" dirty="0">
                <a:latin typeface="Maiandra GD" panose="020E0502030308020204" pitchFamily="34" charset="0"/>
              </a:rPr>
              <a:t>  </a:t>
            </a:r>
            <a:r>
              <a:rPr lang="en-US" sz="2800" dirty="0" err="1">
                <a:latin typeface="Maiandra GD" panose="020E0502030308020204" pitchFamily="34" charset="0"/>
              </a:rPr>
              <a:t>Lec</a:t>
            </a:r>
            <a:r>
              <a:rPr lang="en-US" sz="2800" dirty="0">
                <a:latin typeface="Maiandra GD" panose="020E0502030308020204" pitchFamily="34" charset="0"/>
              </a:rPr>
              <a:t>. 4</a:t>
            </a:r>
          </a:p>
          <a:p>
            <a:pPr algn="ctr">
              <a:spcAft>
                <a:spcPts val="0"/>
              </a:spcAft>
            </a:pPr>
            <a:endParaRPr lang="en-US" sz="5400" b="1" dirty="0">
              <a:solidFill>
                <a:srgbClr val="00B05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8800" b="1" dirty="0">
                <a:latin typeface="Maiandra GD" panose="020E0502030308020204" pitchFamily="34" charset="0"/>
              </a:rPr>
              <a:t>Viral Activation of Immunity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F82D03-56EA-4720-8B0B-0056C360E875}"/>
              </a:ext>
            </a:extLst>
          </p:cNvPr>
          <p:cNvSpPr txBox="1"/>
          <p:nvPr/>
        </p:nvSpPr>
        <p:spPr>
          <a:xfrm>
            <a:off x="1752600" y="4886236"/>
            <a:ext cx="92773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en-US" altLang="en-US" sz="2400" dirty="0">
                <a:latin typeface="Maiandra GD" panose="020E0502030308020204" pitchFamily="34" charset="0"/>
              </a:rPr>
              <a:t>Assist. </a:t>
            </a:r>
            <a:r>
              <a:rPr lang="en-US" altLang="en-US" sz="2400" dirty="0" err="1">
                <a:latin typeface="Maiandra GD" panose="020E0502030308020204" pitchFamily="34" charset="0"/>
              </a:rPr>
              <a:t>Lec</a:t>
            </a:r>
            <a:r>
              <a:rPr lang="en-US" altLang="en-US" sz="2400" dirty="0">
                <a:latin typeface="Maiandra GD" panose="020E0502030308020204" pitchFamily="34" charset="0"/>
              </a:rPr>
              <a:t>.</a:t>
            </a:r>
          </a:p>
          <a:p>
            <a:pPr algn="ctr" rtl="1">
              <a:defRPr/>
            </a:pPr>
            <a:r>
              <a:rPr lang="en-US" altLang="en-US" sz="2400" dirty="0">
                <a:latin typeface="Maiandra GD" panose="020E0502030308020204" pitchFamily="34" charset="0"/>
              </a:rPr>
              <a:t>Sherko Muhammed Abdul-Rahman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MSc. in Microbiology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Email: </a:t>
            </a:r>
            <a:r>
              <a:rPr lang="en-US" sz="2400" dirty="0" err="1">
                <a:latin typeface="Maiandra GD" panose="020E0502030308020204" pitchFamily="34" charset="0"/>
              </a:rPr>
              <a:t>sherko.abdulrahman@su.edu.krd</a:t>
            </a:r>
            <a:r>
              <a:rPr lang="en-US" sz="2400" dirty="0">
                <a:latin typeface="Maiandra GD" panose="020E0502030308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125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0444-585F-6BC1-0534-AE6B73747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C6A3BB-C929-7767-8D78-932FB755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6A9F7A-CEC3-E00D-F129-F44314EFDE4E}"/>
              </a:ext>
            </a:extLst>
          </p:cNvPr>
          <p:cNvSpPr txBox="1"/>
          <p:nvPr/>
        </p:nvSpPr>
        <p:spPr>
          <a:xfrm>
            <a:off x="167640" y="154447"/>
            <a:ext cx="11826239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>
                <a:latin typeface="Maiandra GD" panose="020E0502030308020204" pitchFamily="34" charset="0"/>
              </a:rPr>
              <a:t>Immunity to viral infection </a:t>
            </a:r>
            <a:r>
              <a:rPr lang="en-US" sz="2800" dirty="0">
                <a:latin typeface="Maiandra GD" panose="020E0502030308020204" pitchFamily="34" charset="0"/>
              </a:rPr>
              <a:t>is caused by a variety of </a:t>
            </a:r>
            <a:r>
              <a:rPr lang="en-US" sz="2800" b="1" dirty="0">
                <a:latin typeface="Maiandra GD" panose="020E0502030308020204" pitchFamily="34" charset="0"/>
              </a:rPr>
              <a:t>specific</a:t>
            </a:r>
            <a:r>
              <a:rPr lang="en-US" sz="2800" dirty="0">
                <a:latin typeface="Maiandra GD" panose="020E0502030308020204" pitchFamily="34" charset="0"/>
              </a:rPr>
              <a:t> and </a:t>
            </a:r>
            <a:r>
              <a:rPr lang="en-US" sz="2800" b="1" dirty="0">
                <a:latin typeface="Maiandra GD" panose="020E0502030308020204" pitchFamily="34" charset="0"/>
              </a:rPr>
              <a:t>nonspecific</a:t>
            </a:r>
            <a:r>
              <a:rPr lang="en-US" sz="2800" dirty="0">
                <a:latin typeface="Maiandra GD" panose="020E0502030308020204" pitchFamily="34" charset="0"/>
              </a:rPr>
              <a:t> mechanisms.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 activation of different immune functions and the duration and magnitude of the immune response depend on </a:t>
            </a:r>
            <a:r>
              <a:rPr lang="en-US" sz="2800" b="1" dirty="0">
                <a:latin typeface="Maiandra GD" panose="020E0502030308020204" pitchFamily="34" charset="0"/>
              </a:rPr>
              <a:t>how the virus interacts with host cells </a:t>
            </a:r>
            <a:r>
              <a:rPr lang="en-US" sz="2800" dirty="0">
                <a:latin typeface="Maiandra GD" panose="020E0502030308020204" pitchFamily="34" charset="0"/>
              </a:rPr>
              <a:t>(on whether it is a cytolytic, latent, and/or integrated infection) and on </a:t>
            </a:r>
            <a:r>
              <a:rPr lang="en-US" sz="2800" b="1" dirty="0">
                <a:latin typeface="Maiandra GD" panose="020E0502030308020204" pitchFamily="34" charset="0"/>
              </a:rPr>
              <a:t>how the virus spreads </a:t>
            </a:r>
            <a:r>
              <a:rPr lang="en-US" sz="2800" dirty="0">
                <a:latin typeface="Maiandra GD" panose="020E0502030308020204" pitchFamily="34" charset="0"/>
              </a:rPr>
              <a:t>(by local, primary hematogenous, secondary hematogenous, and/or nervous system spread).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Therefore, viral antigens may be present in different parts of the body depending on </a:t>
            </a:r>
            <a:r>
              <a:rPr lang="en-US" sz="2800" b="1" dirty="0">
                <a:latin typeface="Maiandra GD" panose="020E0502030308020204" pitchFamily="34" charset="0"/>
              </a:rPr>
              <a:t>the route of spread and phase of infection</a:t>
            </a:r>
            <a:r>
              <a:rPr lang="en-US" sz="2800" dirty="0">
                <a:latin typeface="Maiandra GD" panose="020E0502030308020204" pitchFamily="34" charset="0"/>
              </a:rPr>
              <a:t>. Local infections at surfaces such as the </a:t>
            </a:r>
            <a:r>
              <a:rPr lang="en-US" sz="2800" b="1" dirty="0">
                <a:latin typeface="Maiandra GD" panose="020E0502030308020204" pitchFamily="34" charset="0"/>
              </a:rPr>
              <a:t>mucosa </a:t>
            </a:r>
            <a:r>
              <a:rPr lang="en-US" sz="2800" dirty="0">
                <a:latin typeface="Maiandra GD" panose="020E0502030308020204" pitchFamily="34" charset="0"/>
              </a:rPr>
              <a:t>can stimulate </a:t>
            </a:r>
            <a:r>
              <a:rPr lang="en-US" sz="2800" b="1" dirty="0">
                <a:latin typeface="Maiandra GD" panose="020E0502030308020204" pitchFamily="34" charset="0"/>
              </a:rPr>
              <a:t>local cell-mediated </a:t>
            </a:r>
            <a:r>
              <a:rPr lang="en-US" sz="2800" dirty="0">
                <a:latin typeface="Maiandra GD" panose="020E0502030308020204" pitchFamily="34" charset="0"/>
              </a:rPr>
              <a:t>and </a:t>
            </a:r>
            <a:r>
              <a:rPr lang="en-US" sz="2800" b="1" dirty="0">
                <a:latin typeface="Maiandra GD" panose="020E0502030308020204" pitchFamily="34" charset="0"/>
              </a:rPr>
              <a:t>humoral (IgA) immune responses</a:t>
            </a:r>
            <a:r>
              <a:rPr lang="en-US" sz="2800" dirty="0">
                <a:latin typeface="Maiandra GD" panose="020E0502030308020204" pitchFamily="34" charset="0"/>
              </a:rPr>
              <a:t>, but not essentially systemic immunity.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 host has multiple immune defense functions that can eliminate virus and/or viral disease</a:t>
            </a:r>
            <a:r>
              <a:rPr lang="en-US" sz="2400" dirty="0"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589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B7589-228D-CDFF-FFE4-7B5E42F8C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CC622-403B-8FD0-F35A-9822028D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C969A7-A88B-0C18-BDD6-89F2D9768BF7}"/>
              </a:ext>
            </a:extLst>
          </p:cNvPr>
          <p:cNvSpPr txBox="1"/>
          <p:nvPr/>
        </p:nvSpPr>
        <p:spPr>
          <a:xfrm>
            <a:off x="60960" y="91523"/>
            <a:ext cx="1203960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Maiandra GD" panose="020E0502030308020204" pitchFamily="34" charset="0"/>
              </a:rPr>
              <a:t>Humoral Immunity</a:t>
            </a:r>
            <a:endParaRPr lang="ku-Arab-IQ" sz="3200" b="1" dirty="0">
              <a:latin typeface="Maiandra GD" panose="020E0502030308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Virus and/or virus-infected cells can stimulate B lymphocytes to produce antibody (specific for viral antigens) Antibody neutralization is most effective when virus is present in </a:t>
            </a:r>
            <a:r>
              <a:rPr lang="en-US" sz="2800" b="1" dirty="0">
                <a:latin typeface="Maiandra GD" panose="020E0502030308020204" pitchFamily="34" charset="0"/>
              </a:rPr>
              <a:t>large fluid spaces </a:t>
            </a:r>
            <a:r>
              <a:rPr lang="en-US" sz="2800" dirty="0">
                <a:latin typeface="Maiandra GD" panose="020E0502030308020204" pitchFamily="34" charset="0"/>
              </a:rPr>
              <a:t>(e.g., serum) or </a:t>
            </a:r>
            <a:r>
              <a:rPr lang="en-US" sz="2800" b="1" dirty="0">
                <a:latin typeface="Maiandra GD" panose="020E0502030308020204" pitchFamily="34" charset="0"/>
              </a:rPr>
              <a:t>on moist surfaces</a:t>
            </a:r>
            <a:r>
              <a:rPr lang="en-US" sz="2800" dirty="0">
                <a:latin typeface="Maiandra GD" panose="020E0502030308020204" pitchFamily="34" charset="0"/>
              </a:rPr>
              <a:t> (e.g., the gastrointestinal and respiratory tracts).</a:t>
            </a:r>
            <a:endParaRPr lang="ku-Arab-IQ" sz="2800" dirty="0">
              <a:latin typeface="Maiandra GD" panose="020E0502030308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IgG, IgM, and IgA have all been shown to exert antiviral activity.</a:t>
            </a:r>
            <a:endParaRPr lang="ku-Arab-IQ" sz="2800" dirty="0">
              <a:latin typeface="Maiandra GD" panose="020E0502030308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Antibody can neutralize virus by: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latin typeface="Maiandra GD" panose="020E0502030308020204" pitchFamily="34" charset="0"/>
              </a:rPr>
              <a:t>Blocking virus-host cell interactions or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latin typeface="Maiandra GD" panose="020E0502030308020204" pitchFamily="34" charset="0"/>
              </a:rPr>
              <a:t>Recognizing viral antigens on virus-infected cells which can lead to </a:t>
            </a:r>
            <a:r>
              <a:rPr lang="en-US" sz="2800" b="1" dirty="0">
                <a:latin typeface="Maiandra GD" panose="020E0502030308020204" pitchFamily="34" charset="0"/>
              </a:rPr>
              <a:t>antibody-dependent cytotoxic cells (ADCC) </a:t>
            </a:r>
            <a:r>
              <a:rPr lang="en-US" sz="2800" dirty="0">
                <a:latin typeface="Maiandra GD" panose="020E0502030308020204" pitchFamily="34" charset="0"/>
              </a:rPr>
              <a:t>or </a:t>
            </a:r>
            <a:r>
              <a:rPr lang="en-US" sz="2800" b="1" dirty="0">
                <a:latin typeface="Maiandra GD" panose="020E0502030308020204" pitchFamily="34" charset="0"/>
              </a:rPr>
              <a:t>complement-mediated lysis.</a:t>
            </a:r>
            <a:endParaRPr lang="ku-Arab-IQ" sz="2800" b="1" dirty="0">
              <a:latin typeface="Maiandra GD" panose="020E0502030308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IgG antibodies are responsible for most antiviral activity in serum, while IgA is the most important antibody when viruses infect mucosal surfaces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9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A6983-15A2-392F-9F9B-77543C71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DFB746-DF4E-8308-6955-4975537A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BB0EF2-0A01-FA51-5549-C6DCE815F616}"/>
              </a:ext>
            </a:extLst>
          </p:cNvPr>
          <p:cNvSpPr txBox="1"/>
          <p:nvPr/>
        </p:nvSpPr>
        <p:spPr>
          <a:xfrm>
            <a:off x="368490" y="470678"/>
            <a:ext cx="11464119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Maiandra GD" panose="020E0502030308020204" pitchFamily="34" charset="0"/>
              </a:rPr>
              <a:t>Cell-Mediated Immunity</a:t>
            </a:r>
            <a:endParaRPr lang="ku-Arab-IQ" sz="3200" b="1" dirty="0">
              <a:latin typeface="Maiandra GD" panose="020E0502030308020204" pitchFamily="34" charset="0"/>
            </a:endParaRPr>
          </a:p>
          <a:p>
            <a:pPr algn="just"/>
            <a:r>
              <a:rPr lang="en-US" sz="3200" b="1" dirty="0">
                <a:latin typeface="Maiandra GD" panose="020E0502030308020204" pitchFamily="34" charset="0"/>
              </a:rPr>
              <a:t> </a:t>
            </a:r>
            <a:r>
              <a:rPr lang="en-US" sz="2800" dirty="0">
                <a:latin typeface="Maiandra GD" panose="020E0502030308020204" pitchFamily="34" charset="0"/>
              </a:rPr>
              <a:t>The term cell-mediated immunity refers to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latin typeface="Maiandra GD" panose="020E0502030308020204" pitchFamily="34" charset="0"/>
              </a:rPr>
              <a:t> The recognition and/or killing of virus and virus-infected cells by leukocytes</a:t>
            </a:r>
            <a:r>
              <a:rPr lang="ku-Arab-IQ" sz="2800" dirty="0">
                <a:latin typeface="Maiandra GD" panose="020E0502030308020204" pitchFamily="34" charset="0"/>
              </a:rPr>
              <a:t> </a:t>
            </a:r>
            <a:r>
              <a:rPr lang="en-US" sz="2800" dirty="0">
                <a:latin typeface="Maiandra GD" panose="020E0502030308020204" pitchFamily="34" charset="0"/>
              </a:rPr>
              <a:t>(WBC).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latin typeface="Maiandra GD" panose="020E0502030308020204" pitchFamily="34" charset="0"/>
              </a:rPr>
              <a:t>The production of different soluble factors (cytokines) by these cells when stimulated by virus or virus-infected cells.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>
                <a:latin typeface="Maiandra GD" panose="020E0502030308020204" pitchFamily="34" charset="0"/>
              </a:rPr>
              <a:t>Cytotoxic T lymphocytes, natural killer (NK) cells </a:t>
            </a:r>
            <a:r>
              <a:rPr lang="en-US" sz="2800" dirty="0">
                <a:latin typeface="Maiandra GD" panose="020E0502030308020204" pitchFamily="34" charset="0"/>
              </a:rPr>
              <a:t>and</a:t>
            </a:r>
            <a:r>
              <a:rPr lang="en-US" sz="2800" b="1" dirty="0">
                <a:latin typeface="Maiandra GD" panose="020E0502030308020204" pitchFamily="34" charset="0"/>
              </a:rPr>
              <a:t> antiviral macrophages </a:t>
            </a:r>
            <a:r>
              <a:rPr lang="en-US" sz="2800" dirty="0">
                <a:latin typeface="Maiandra GD" panose="020E0502030308020204" pitchFamily="34" charset="0"/>
              </a:rPr>
              <a:t>can recognize and kill virus-infected cells.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>
                <a:latin typeface="Maiandra GD" panose="020E0502030308020204" pitchFamily="34" charset="0"/>
              </a:rPr>
              <a:t>Helper T cells </a:t>
            </a:r>
            <a:r>
              <a:rPr lang="en-US" sz="2800" dirty="0">
                <a:latin typeface="Maiandra GD" panose="020E0502030308020204" pitchFamily="34" charset="0"/>
              </a:rPr>
              <a:t>can recognize virus-infected cells and produce a number of important cytokines. Cytokines produced by </a:t>
            </a:r>
            <a:r>
              <a:rPr lang="en-US" sz="2800" b="1" dirty="0">
                <a:latin typeface="Maiandra GD" panose="020E0502030308020204" pitchFamily="34" charset="0"/>
              </a:rPr>
              <a:t>monocytes</a:t>
            </a:r>
            <a:r>
              <a:rPr lang="en-US" sz="2800" dirty="0">
                <a:latin typeface="Maiandra GD" panose="020E0502030308020204" pitchFamily="34" charset="0"/>
              </a:rPr>
              <a:t> (</a:t>
            </a:r>
            <a:r>
              <a:rPr lang="en-US" sz="2800" dirty="0" err="1">
                <a:latin typeface="Maiandra GD" panose="020E0502030308020204" pitchFamily="34" charset="0"/>
              </a:rPr>
              <a:t>monokines</a:t>
            </a:r>
            <a:r>
              <a:rPr lang="en-US" sz="2800" dirty="0">
                <a:latin typeface="Maiandra GD" panose="020E0502030308020204" pitchFamily="34" charset="0"/>
              </a:rPr>
              <a:t>), </a:t>
            </a:r>
            <a:r>
              <a:rPr lang="en-US" sz="2800" b="1" dirty="0">
                <a:latin typeface="Maiandra GD" panose="020E0502030308020204" pitchFamily="34" charset="0"/>
              </a:rPr>
              <a:t>T cells, and NK cells (lymphokines) </a:t>
            </a:r>
            <a:r>
              <a:rPr lang="en-US" sz="2800" dirty="0">
                <a:latin typeface="Maiandra GD" panose="020E0502030308020204" pitchFamily="34" charset="0"/>
              </a:rPr>
              <a:t>play important roles in regulating immune functions and developing antiviral immune functions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2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242CC-7981-2C1A-6A85-786697716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B92E1-49EF-9524-4350-60CD812D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16B747-0BA2-534C-054C-23AF9E35731A}"/>
              </a:ext>
            </a:extLst>
          </p:cNvPr>
          <p:cNvSpPr txBox="1"/>
          <p:nvPr/>
        </p:nvSpPr>
        <p:spPr>
          <a:xfrm>
            <a:off x="327546" y="287696"/>
            <a:ext cx="1170977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latin typeface="Maiandra GD" panose="020E0502030308020204" pitchFamily="34" charset="0"/>
              </a:rPr>
              <a:t>Roles of immune functions during Viral Infections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 early, </a:t>
            </a:r>
            <a:r>
              <a:rPr lang="en-US" sz="2800" b="1" dirty="0">
                <a:latin typeface="Maiandra GD" panose="020E0502030308020204" pitchFamily="34" charset="0"/>
              </a:rPr>
              <a:t>nonspecific responses: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>
                <a:latin typeface="Maiandra GD" panose="020E0502030308020204" pitchFamily="34" charset="0"/>
              </a:rPr>
              <a:t>Nonspecific inhibition,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>
                <a:latin typeface="Maiandra GD" panose="020E0502030308020204" pitchFamily="34" charset="0"/>
              </a:rPr>
              <a:t>Natural killer cell activity, and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>
                <a:latin typeface="Maiandra GD" panose="020E0502030308020204" pitchFamily="34" charset="0"/>
              </a:rPr>
              <a:t>Interferon</a:t>
            </a:r>
            <a:r>
              <a:rPr lang="en-US" sz="2800" dirty="0">
                <a:latin typeface="Maiandra GD" panose="020E0502030308020204" pitchFamily="34" charset="0"/>
              </a:rPr>
              <a:t>, limit virus multiplication during the acute phase of virus infections.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 later </a:t>
            </a:r>
            <a:r>
              <a:rPr lang="en-US" sz="2800" b="1" dirty="0">
                <a:latin typeface="Maiandra GD" panose="020E0502030308020204" pitchFamily="34" charset="0"/>
              </a:rPr>
              <a:t>specific immune</a:t>
            </a:r>
            <a:r>
              <a:rPr lang="en-US" sz="2800" dirty="0">
                <a:latin typeface="Maiandra GD" panose="020E0502030308020204" pitchFamily="34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>
                <a:latin typeface="Maiandra GD" panose="020E0502030308020204" pitchFamily="34" charset="0"/>
              </a:rPr>
              <a:t>Humoral and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>
                <a:latin typeface="Maiandra GD" panose="020E0502030308020204" pitchFamily="34" charset="0"/>
              </a:rPr>
              <a:t>Cell-mediated</a:t>
            </a:r>
            <a:r>
              <a:rPr lang="en-US" sz="2800" dirty="0">
                <a:latin typeface="Maiandra GD" panose="020E0502030308020204" pitchFamily="34" charset="0"/>
              </a:rPr>
              <a:t> responses function to help eliminate virus at the end of the acute phase, and subsequently to maintain specific resistance to reinfection.</a:t>
            </a:r>
          </a:p>
        </p:txBody>
      </p:sp>
    </p:spTree>
    <p:extLst>
      <p:ext uri="{BB962C8B-B14F-4D97-AF65-F5344CB8AC3E}">
        <p14:creationId xmlns:p14="http://schemas.microsoft.com/office/powerpoint/2010/main" val="238832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5D8EE8-3EE6-4377-AFF6-535A6F76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8511-ADDD-4DDA-A621-DAD8639E5352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08C3DC-1F7C-4F7A-AFFD-9B044C69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pic>
        <p:nvPicPr>
          <p:cNvPr id="2050" name="Picture 2" descr="Immune responses to viruses - Figure 2a">
            <a:extLst>
              <a:ext uri="{FF2B5EF4-FFF2-40B4-BE49-F238E27FC236}">
                <a16:creationId xmlns:a16="http://schemas.microsoft.com/office/drawing/2014/main" id="{22525599-D3F5-4A6C-9FAE-10CAD8EA1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40" y="640080"/>
            <a:ext cx="7513319" cy="571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51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8352C0-7784-4669-8E5E-17D9717A3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6517-759F-432F-B5C9-E0DE420821B6}" type="datetime1">
              <a:rPr lang="en-US" smtClean="0"/>
              <a:t>2022-11-20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F9874B-6FFC-429B-969E-600613D6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AutoShape 2" descr="Immune responses to viruses - Figure 2b">
            <a:extLst>
              <a:ext uri="{FF2B5EF4-FFF2-40B4-BE49-F238E27FC236}">
                <a16:creationId xmlns:a16="http://schemas.microsoft.com/office/drawing/2014/main" id="{C6FCC2E2-3D16-4A48-B8FA-A260551E94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mune responses to viruses - Figure 2b">
            <a:extLst>
              <a:ext uri="{FF2B5EF4-FFF2-40B4-BE49-F238E27FC236}">
                <a16:creationId xmlns:a16="http://schemas.microsoft.com/office/drawing/2014/main" id="{3EA7A92E-6139-4D3C-9974-2DA50D198C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Immune responses to viruses - Figure 2b">
            <a:extLst>
              <a:ext uri="{FF2B5EF4-FFF2-40B4-BE49-F238E27FC236}">
                <a16:creationId xmlns:a16="http://schemas.microsoft.com/office/drawing/2014/main" id="{5CAE9A43-AF49-4546-8079-966A8B670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880" y="815741"/>
            <a:ext cx="8580120" cy="559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27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</TotalTime>
  <Words>492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Maiandra GD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Rebwar</dc:creator>
  <cp:lastModifiedBy>sherko muhammed</cp:lastModifiedBy>
  <cp:revision>117</cp:revision>
  <dcterms:created xsi:type="dcterms:W3CDTF">2017-10-15T15:15:30Z</dcterms:created>
  <dcterms:modified xsi:type="dcterms:W3CDTF">2022-11-20T18:59:41Z</dcterms:modified>
</cp:coreProperties>
</file>