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7" r:id="rId1"/>
  </p:sldMasterIdLst>
  <p:notesMasterIdLst>
    <p:notesMasterId r:id="rId16"/>
  </p:notesMasterIdLst>
  <p:handoutMasterIdLst>
    <p:handoutMasterId r:id="rId17"/>
  </p:handoutMasterIdLst>
  <p:sldIdLst>
    <p:sldId id="260" r:id="rId2"/>
    <p:sldId id="320" r:id="rId3"/>
    <p:sldId id="266" r:id="rId4"/>
    <p:sldId id="274" r:id="rId5"/>
    <p:sldId id="256" r:id="rId6"/>
    <p:sldId id="259" r:id="rId7"/>
    <p:sldId id="267" r:id="rId8"/>
    <p:sldId id="276" r:id="rId9"/>
    <p:sldId id="285" r:id="rId10"/>
    <p:sldId id="280" r:id="rId11"/>
    <p:sldId id="275" r:id="rId12"/>
    <p:sldId id="281" r:id="rId13"/>
    <p:sldId id="33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0294A-FE25-4ACD-A947-B022816630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37BF8EC-8EFD-4EA4-863F-1C693F90B4E2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3600" kern="1200" dirty="0">
              <a:solidFill>
                <a:schemeClr val="tx1"/>
              </a:solidFill>
              <a:latin typeface="Maiandra GD" panose="020E0502030308020204" pitchFamily="34" charset="0"/>
              <a:ea typeface="+mn-ea"/>
              <a:cs typeface="+mn-cs"/>
            </a:rPr>
            <a:t>Streptococci</a:t>
          </a:r>
        </a:p>
      </dgm:t>
    </dgm:pt>
    <dgm:pt modelId="{66B9AE12-7985-4916-92FD-4945AA2571A1}" type="parTrans" cxnId="{EB61B2DC-DD51-43CE-843B-C49B38A96E30}">
      <dgm:prSet/>
      <dgm:spPr/>
      <dgm:t>
        <a:bodyPr/>
        <a:lstStyle/>
        <a:p>
          <a:endParaRPr lang="en-US"/>
        </a:p>
      </dgm:t>
    </dgm:pt>
    <dgm:pt modelId="{F16DEF7E-43C0-4FD1-A0F9-5695DEB1485B}" type="sibTrans" cxnId="{EB61B2DC-DD51-43CE-843B-C49B38A96E30}">
      <dgm:prSet/>
      <dgm:spPr/>
      <dgm:t>
        <a:bodyPr/>
        <a:lstStyle/>
        <a:p>
          <a:endParaRPr lang="en-US"/>
        </a:p>
      </dgm:t>
    </dgm:pt>
    <dgm:pt modelId="{FCBE7B8D-F79C-4A31-92AB-44C10C7BDF45}" type="asst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 err="1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Lanciefield</a:t>
          </a: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 classification</a:t>
          </a:r>
        </a:p>
      </dgm:t>
    </dgm:pt>
    <dgm:pt modelId="{29BAB7E8-9432-43D4-B0FD-360187423EFD}" type="parTrans" cxnId="{45CCEA38-64A1-4F88-833A-45BB804F2ABD}">
      <dgm:prSet/>
      <dgm:spPr/>
      <dgm:t>
        <a:bodyPr/>
        <a:lstStyle/>
        <a:p>
          <a:endParaRPr lang="en-US"/>
        </a:p>
      </dgm:t>
    </dgm:pt>
    <dgm:pt modelId="{6A70DF4C-F45A-4813-8FD2-990FC14CE3D5}" type="sibTrans" cxnId="{45CCEA38-64A1-4F88-833A-45BB804F2ABD}">
      <dgm:prSet/>
      <dgm:spPr/>
      <dgm:t>
        <a:bodyPr/>
        <a:lstStyle/>
        <a:p>
          <a:endParaRPr lang="en-US"/>
        </a:p>
      </dgm:t>
    </dgm:pt>
    <dgm:pt modelId="{798ED9D8-4C3F-46D4-A66B-7B2D29C9BC67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A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S. pyogenes</a:t>
          </a:r>
        </a:p>
      </dgm:t>
    </dgm:pt>
    <dgm:pt modelId="{3F2AC96C-C159-46D8-9028-52204CF79E22}" type="parTrans" cxnId="{485542CC-92D8-4DB4-9D19-D8FD7EB57A75}">
      <dgm:prSet/>
      <dgm:spPr/>
      <dgm:t>
        <a:bodyPr/>
        <a:lstStyle/>
        <a:p>
          <a:endParaRPr lang="en-US"/>
        </a:p>
      </dgm:t>
    </dgm:pt>
    <dgm:pt modelId="{99947D5D-DD0B-4BFD-A266-4B3CC4E16130}" type="sibTrans" cxnId="{485542CC-92D8-4DB4-9D19-D8FD7EB57A75}">
      <dgm:prSet/>
      <dgm:spPr/>
      <dgm:t>
        <a:bodyPr/>
        <a:lstStyle/>
        <a:p>
          <a:endParaRPr lang="en-US"/>
        </a:p>
      </dgm:t>
    </dgm:pt>
    <dgm:pt modelId="{4C678A0A-354F-4E65-8BF0-D508D12E43BA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B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S. agalactiae</a:t>
          </a:r>
        </a:p>
      </dgm:t>
    </dgm:pt>
    <dgm:pt modelId="{6679A3AF-F6DA-4CF3-9ABC-FB7A7BDFFB80}" type="parTrans" cxnId="{CB952EEE-BF5A-4FF4-B3D1-3228F88A72B4}">
      <dgm:prSet/>
      <dgm:spPr/>
      <dgm:t>
        <a:bodyPr/>
        <a:lstStyle/>
        <a:p>
          <a:endParaRPr lang="en-US"/>
        </a:p>
      </dgm:t>
    </dgm:pt>
    <dgm:pt modelId="{BBE0734B-2B52-4E0B-A515-FF75BEF97A54}" type="sibTrans" cxnId="{CB952EEE-BF5A-4FF4-B3D1-3228F88A72B4}">
      <dgm:prSet/>
      <dgm:spPr/>
      <dgm:t>
        <a:bodyPr/>
        <a:lstStyle/>
        <a:p>
          <a:endParaRPr lang="en-US"/>
        </a:p>
      </dgm:t>
    </dgm:pt>
    <dgm:pt modelId="{74BA6FF6-4D9C-4D25-98BC-C205A40AF88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C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S. </a:t>
          </a:r>
          <a:r>
            <a:rPr lang="en-US" altLang="en-US" sz="2400" b="1" i="1" kern="1200" dirty="0" err="1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equisimitis</a:t>
          </a:r>
          <a:endParaRPr lang="en-US" altLang="en-US" sz="2400" b="1" i="1" kern="1200" dirty="0">
            <a:solidFill>
              <a:prstClr val="black"/>
            </a:solidFill>
            <a:latin typeface="Maiandra GD" panose="020E0502030308020204" pitchFamily="34" charset="0"/>
            <a:ea typeface="+mn-ea"/>
            <a:cs typeface="+mn-cs"/>
          </a:endParaRPr>
        </a:p>
      </dgm:t>
    </dgm:pt>
    <dgm:pt modelId="{A2111F4A-9035-4050-B839-DAC55E61356A}" type="parTrans" cxnId="{0DA1CA27-E38B-4E78-A314-11587560C6AC}">
      <dgm:prSet/>
      <dgm:spPr/>
      <dgm:t>
        <a:bodyPr/>
        <a:lstStyle/>
        <a:p>
          <a:endParaRPr lang="en-US"/>
        </a:p>
      </dgm:t>
    </dgm:pt>
    <dgm:pt modelId="{8B100194-F02E-4EB1-9C02-23708C24D67B}" type="sibTrans" cxnId="{0DA1CA27-E38B-4E78-A314-11587560C6AC}">
      <dgm:prSet/>
      <dgm:spPr/>
      <dgm:t>
        <a:bodyPr/>
        <a:lstStyle/>
        <a:p>
          <a:endParaRPr lang="en-US"/>
        </a:p>
      </dgm:t>
    </dgm:pt>
    <dgm:pt modelId="{49612AF1-9F75-4264-A78D-B1006576A63D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D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Enterococcus</a:t>
          </a:r>
        </a:p>
      </dgm:t>
    </dgm:pt>
    <dgm:pt modelId="{696370CF-5E10-4E6B-9B40-10DF442866B4}" type="parTrans" cxnId="{5CF1FD73-69C8-40C9-8D83-0D2F2845DFAE}">
      <dgm:prSet/>
      <dgm:spPr/>
      <dgm:t>
        <a:bodyPr/>
        <a:lstStyle/>
        <a:p>
          <a:endParaRPr lang="en-US"/>
        </a:p>
      </dgm:t>
    </dgm:pt>
    <dgm:pt modelId="{569138C2-9063-480D-A169-BF69D94C9ECB}" type="sibTrans" cxnId="{5CF1FD73-69C8-40C9-8D83-0D2F2845DFAE}">
      <dgm:prSet/>
      <dgm:spPr/>
      <dgm:t>
        <a:bodyPr/>
        <a:lstStyle/>
        <a:p>
          <a:endParaRPr lang="en-US"/>
        </a:p>
      </dgm:t>
    </dgm:pt>
    <dgm:pt modelId="{BEA6925A-8268-4070-98CC-24F5361C1F11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Other groups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(E-U)</a:t>
          </a:r>
        </a:p>
      </dgm:t>
    </dgm:pt>
    <dgm:pt modelId="{890A4AFE-2D49-4C82-A7A0-F0A64D018E43}" type="parTrans" cxnId="{B4D3586C-7DDD-41B4-AAF6-91E8B1F51A5F}">
      <dgm:prSet/>
      <dgm:spPr/>
      <dgm:t>
        <a:bodyPr/>
        <a:lstStyle/>
        <a:p>
          <a:endParaRPr lang="en-US"/>
        </a:p>
      </dgm:t>
    </dgm:pt>
    <dgm:pt modelId="{F23B49B9-BE37-45A7-BB38-9608CE32BA57}" type="sibTrans" cxnId="{B4D3586C-7DDD-41B4-AAF6-91E8B1F51A5F}">
      <dgm:prSet/>
      <dgm:spPr/>
      <dgm:t>
        <a:bodyPr/>
        <a:lstStyle/>
        <a:p>
          <a:endParaRPr lang="en-US"/>
        </a:p>
      </dgm:t>
    </dgm:pt>
    <dgm:pt modelId="{3ECE0C54-D845-4F65-B2C3-D54B4008F579}" type="pres">
      <dgm:prSet presAssocID="{D600294A-FE25-4ACD-A947-B022816630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A0F31B-D55B-48FA-844F-491CF84525F2}" type="pres">
      <dgm:prSet presAssocID="{137BF8EC-8EFD-4EA4-863F-1C693F90B4E2}" presName="hierRoot1" presStyleCnt="0">
        <dgm:presLayoutVars>
          <dgm:hierBranch/>
        </dgm:presLayoutVars>
      </dgm:prSet>
      <dgm:spPr/>
    </dgm:pt>
    <dgm:pt modelId="{EBEDBEB5-DF47-43E1-8417-FB9425AD1309}" type="pres">
      <dgm:prSet presAssocID="{137BF8EC-8EFD-4EA4-863F-1C693F90B4E2}" presName="rootComposite1" presStyleCnt="0"/>
      <dgm:spPr/>
    </dgm:pt>
    <dgm:pt modelId="{1EADAFD0-FF1B-4600-9E45-C4A71BA9D3E1}" type="pres">
      <dgm:prSet presAssocID="{137BF8EC-8EFD-4EA4-863F-1C693F90B4E2}" presName="rootText1" presStyleLbl="node0" presStyleIdx="0" presStyleCnt="1" custScaleX="202157" custLinFactNeighborY="-45620">
        <dgm:presLayoutVars>
          <dgm:chPref val="3"/>
        </dgm:presLayoutVars>
      </dgm:prSet>
      <dgm:spPr/>
    </dgm:pt>
    <dgm:pt modelId="{36BCF6A0-570D-4A81-B984-62C6868702C3}" type="pres">
      <dgm:prSet presAssocID="{137BF8EC-8EFD-4EA4-863F-1C693F90B4E2}" presName="rootConnector1" presStyleLbl="node1" presStyleIdx="0" presStyleCnt="0"/>
      <dgm:spPr/>
    </dgm:pt>
    <dgm:pt modelId="{8D5A84A4-2C11-40F6-839C-C983791D7DAE}" type="pres">
      <dgm:prSet presAssocID="{137BF8EC-8EFD-4EA4-863F-1C693F90B4E2}" presName="hierChild2" presStyleCnt="0"/>
      <dgm:spPr/>
    </dgm:pt>
    <dgm:pt modelId="{7F0CFD8D-DC4B-43F4-8425-B8BBBF56C1D5}" type="pres">
      <dgm:prSet presAssocID="{3F2AC96C-C159-46D8-9028-52204CF79E22}" presName="Name35" presStyleLbl="parChTrans1D2" presStyleIdx="0" presStyleCnt="6"/>
      <dgm:spPr/>
    </dgm:pt>
    <dgm:pt modelId="{1C485B2C-A98E-4C2C-BDA3-CAAAD9C7905A}" type="pres">
      <dgm:prSet presAssocID="{798ED9D8-4C3F-46D4-A66B-7B2D29C9BC67}" presName="hierRoot2" presStyleCnt="0">
        <dgm:presLayoutVars>
          <dgm:hierBranch/>
        </dgm:presLayoutVars>
      </dgm:prSet>
      <dgm:spPr/>
    </dgm:pt>
    <dgm:pt modelId="{64C5C0DA-3748-4E5E-82B5-BF69172052EF}" type="pres">
      <dgm:prSet presAssocID="{798ED9D8-4C3F-46D4-A66B-7B2D29C9BC67}" presName="rootComposite" presStyleCnt="0"/>
      <dgm:spPr/>
    </dgm:pt>
    <dgm:pt modelId="{2081C95B-2AF0-47B0-9BD6-9C3BC6FCA119}" type="pres">
      <dgm:prSet presAssocID="{798ED9D8-4C3F-46D4-A66B-7B2D29C9BC67}" presName="rootText" presStyleLbl="node2" presStyleIdx="0" presStyleCnt="5">
        <dgm:presLayoutVars>
          <dgm:chPref val="3"/>
        </dgm:presLayoutVars>
      </dgm:prSet>
      <dgm:spPr/>
    </dgm:pt>
    <dgm:pt modelId="{67329C0F-0853-4658-A96E-E89BFF5CFBAA}" type="pres">
      <dgm:prSet presAssocID="{798ED9D8-4C3F-46D4-A66B-7B2D29C9BC67}" presName="rootConnector" presStyleLbl="node2" presStyleIdx="0" presStyleCnt="5"/>
      <dgm:spPr/>
    </dgm:pt>
    <dgm:pt modelId="{806CE455-3219-4CD7-9A1E-82C6D5D314E8}" type="pres">
      <dgm:prSet presAssocID="{798ED9D8-4C3F-46D4-A66B-7B2D29C9BC67}" presName="hierChild4" presStyleCnt="0"/>
      <dgm:spPr/>
    </dgm:pt>
    <dgm:pt modelId="{0F4FE244-F4DE-4E50-B0BA-B90C1FDDF227}" type="pres">
      <dgm:prSet presAssocID="{798ED9D8-4C3F-46D4-A66B-7B2D29C9BC67}" presName="hierChild5" presStyleCnt="0"/>
      <dgm:spPr/>
    </dgm:pt>
    <dgm:pt modelId="{5648EB2C-E597-4E55-A923-90B234C77A65}" type="pres">
      <dgm:prSet presAssocID="{6679A3AF-F6DA-4CF3-9ABC-FB7A7BDFFB80}" presName="Name35" presStyleLbl="parChTrans1D2" presStyleIdx="1" presStyleCnt="6"/>
      <dgm:spPr/>
    </dgm:pt>
    <dgm:pt modelId="{E155D83E-5560-4DE8-81C4-A0E481F09FF1}" type="pres">
      <dgm:prSet presAssocID="{4C678A0A-354F-4E65-8BF0-D508D12E43BA}" presName="hierRoot2" presStyleCnt="0">
        <dgm:presLayoutVars>
          <dgm:hierBranch/>
        </dgm:presLayoutVars>
      </dgm:prSet>
      <dgm:spPr/>
    </dgm:pt>
    <dgm:pt modelId="{B472B58C-4F40-49C7-89C6-EE16B98DAB7D}" type="pres">
      <dgm:prSet presAssocID="{4C678A0A-354F-4E65-8BF0-D508D12E43BA}" presName="rootComposite" presStyleCnt="0"/>
      <dgm:spPr/>
    </dgm:pt>
    <dgm:pt modelId="{40C59FD8-196F-413D-8E18-A0A9390FBC00}" type="pres">
      <dgm:prSet presAssocID="{4C678A0A-354F-4E65-8BF0-D508D12E43BA}" presName="rootText" presStyleLbl="node2" presStyleIdx="1" presStyleCnt="5">
        <dgm:presLayoutVars>
          <dgm:chPref val="3"/>
        </dgm:presLayoutVars>
      </dgm:prSet>
      <dgm:spPr/>
    </dgm:pt>
    <dgm:pt modelId="{0DE54703-9A18-4C15-81C8-A72F73B767A4}" type="pres">
      <dgm:prSet presAssocID="{4C678A0A-354F-4E65-8BF0-D508D12E43BA}" presName="rootConnector" presStyleLbl="node2" presStyleIdx="1" presStyleCnt="5"/>
      <dgm:spPr/>
    </dgm:pt>
    <dgm:pt modelId="{B5A3EFA1-3DCD-463C-A742-6BB2087F2256}" type="pres">
      <dgm:prSet presAssocID="{4C678A0A-354F-4E65-8BF0-D508D12E43BA}" presName="hierChild4" presStyleCnt="0"/>
      <dgm:spPr/>
    </dgm:pt>
    <dgm:pt modelId="{3A515B10-D8B5-44D8-ABB7-E198F9EF7D1A}" type="pres">
      <dgm:prSet presAssocID="{4C678A0A-354F-4E65-8BF0-D508D12E43BA}" presName="hierChild5" presStyleCnt="0"/>
      <dgm:spPr/>
    </dgm:pt>
    <dgm:pt modelId="{5E4DD623-87C0-4A92-986C-3F389E7A8A1A}" type="pres">
      <dgm:prSet presAssocID="{A2111F4A-9035-4050-B839-DAC55E61356A}" presName="Name35" presStyleLbl="parChTrans1D2" presStyleIdx="2" presStyleCnt="6"/>
      <dgm:spPr/>
    </dgm:pt>
    <dgm:pt modelId="{764804A6-4DC7-4DD0-BFBD-908F5ADCC023}" type="pres">
      <dgm:prSet presAssocID="{74BA6FF6-4D9C-4D25-98BC-C205A40AF88B}" presName="hierRoot2" presStyleCnt="0">
        <dgm:presLayoutVars>
          <dgm:hierBranch/>
        </dgm:presLayoutVars>
      </dgm:prSet>
      <dgm:spPr/>
    </dgm:pt>
    <dgm:pt modelId="{E24310D3-030E-4A75-BEF2-290F065FF1B3}" type="pres">
      <dgm:prSet presAssocID="{74BA6FF6-4D9C-4D25-98BC-C205A40AF88B}" presName="rootComposite" presStyleCnt="0"/>
      <dgm:spPr/>
    </dgm:pt>
    <dgm:pt modelId="{94DC4A20-5FC1-437A-A0E8-D31AA2B7E82A}" type="pres">
      <dgm:prSet presAssocID="{74BA6FF6-4D9C-4D25-98BC-C205A40AF88B}" presName="rootText" presStyleLbl="node2" presStyleIdx="2" presStyleCnt="5">
        <dgm:presLayoutVars>
          <dgm:chPref val="3"/>
        </dgm:presLayoutVars>
      </dgm:prSet>
      <dgm:spPr/>
    </dgm:pt>
    <dgm:pt modelId="{54955206-07E8-4701-819D-895F6AE2AB6F}" type="pres">
      <dgm:prSet presAssocID="{74BA6FF6-4D9C-4D25-98BC-C205A40AF88B}" presName="rootConnector" presStyleLbl="node2" presStyleIdx="2" presStyleCnt="5"/>
      <dgm:spPr/>
    </dgm:pt>
    <dgm:pt modelId="{6788D3A9-C815-46CC-8776-997AB4DDCB75}" type="pres">
      <dgm:prSet presAssocID="{74BA6FF6-4D9C-4D25-98BC-C205A40AF88B}" presName="hierChild4" presStyleCnt="0"/>
      <dgm:spPr/>
    </dgm:pt>
    <dgm:pt modelId="{AE86A1C0-9FBB-4673-94FE-7B167FFAE82D}" type="pres">
      <dgm:prSet presAssocID="{74BA6FF6-4D9C-4D25-98BC-C205A40AF88B}" presName="hierChild5" presStyleCnt="0"/>
      <dgm:spPr/>
    </dgm:pt>
    <dgm:pt modelId="{7B30C244-2245-4080-A2B2-CDD45F18CA77}" type="pres">
      <dgm:prSet presAssocID="{696370CF-5E10-4E6B-9B40-10DF442866B4}" presName="Name35" presStyleLbl="parChTrans1D2" presStyleIdx="3" presStyleCnt="6"/>
      <dgm:spPr/>
    </dgm:pt>
    <dgm:pt modelId="{232B4227-CAC2-4D3C-BDB1-0F75930DC063}" type="pres">
      <dgm:prSet presAssocID="{49612AF1-9F75-4264-A78D-B1006576A63D}" presName="hierRoot2" presStyleCnt="0">
        <dgm:presLayoutVars>
          <dgm:hierBranch/>
        </dgm:presLayoutVars>
      </dgm:prSet>
      <dgm:spPr/>
    </dgm:pt>
    <dgm:pt modelId="{5A5A17B4-61F1-4A67-99C5-0A61E3C1F386}" type="pres">
      <dgm:prSet presAssocID="{49612AF1-9F75-4264-A78D-B1006576A63D}" presName="rootComposite" presStyleCnt="0"/>
      <dgm:spPr/>
    </dgm:pt>
    <dgm:pt modelId="{77F2C918-45C8-493E-9A02-B62DD03B6D9C}" type="pres">
      <dgm:prSet presAssocID="{49612AF1-9F75-4264-A78D-B1006576A63D}" presName="rootText" presStyleLbl="node2" presStyleIdx="3" presStyleCnt="5">
        <dgm:presLayoutVars>
          <dgm:chPref val="3"/>
        </dgm:presLayoutVars>
      </dgm:prSet>
      <dgm:spPr/>
    </dgm:pt>
    <dgm:pt modelId="{A7C42068-E57F-4FE5-A341-8A103FF40611}" type="pres">
      <dgm:prSet presAssocID="{49612AF1-9F75-4264-A78D-B1006576A63D}" presName="rootConnector" presStyleLbl="node2" presStyleIdx="3" presStyleCnt="5"/>
      <dgm:spPr/>
    </dgm:pt>
    <dgm:pt modelId="{6127AA92-CA91-4BA0-95D6-C20659300C24}" type="pres">
      <dgm:prSet presAssocID="{49612AF1-9F75-4264-A78D-B1006576A63D}" presName="hierChild4" presStyleCnt="0"/>
      <dgm:spPr/>
    </dgm:pt>
    <dgm:pt modelId="{A36091E9-DEAD-4396-A6BE-6C851AEE69BC}" type="pres">
      <dgm:prSet presAssocID="{49612AF1-9F75-4264-A78D-B1006576A63D}" presName="hierChild5" presStyleCnt="0"/>
      <dgm:spPr/>
    </dgm:pt>
    <dgm:pt modelId="{41226F88-BEEC-4EDD-9C55-56FE3449B21F}" type="pres">
      <dgm:prSet presAssocID="{890A4AFE-2D49-4C82-A7A0-F0A64D018E43}" presName="Name35" presStyleLbl="parChTrans1D2" presStyleIdx="4" presStyleCnt="6"/>
      <dgm:spPr/>
    </dgm:pt>
    <dgm:pt modelId="{3A68C721-3D25-4E75-A612-3CAD660D1A96}" type="pres">
      <dgm:prSet presAssocID="{BEA6925A-8268-4070-98CC-24F5361C1F11}" presName="hierRoot2" presStyleCnt="0">
        <dgm:presLayoutVars>
          <dgm:hierBranch/>
        </dgm:presLayoutVars>
      </dgm:prSet>
      <dgm:spPr/>
    </dgm:pt>
    <dgm:pt modelId="{23149C97-CE81-4778-A295-90B124A4685C}" type="pres">
      <dgm:prSet presAssocID="{BEA6925A-8268-4070-98CC-24F5361C1F11}" presName="rootComposite" presStyleCnt="0"/>
      <dgm:spPr/>
    </dgm:pt>
    <dgm:pt modelId="{99A9E06C-FBF1-432C-A871-916902E78F75}" type="pres">
      <dgm:prSet presAssocID="{BEA6925A-8268-4070-98CC-24F5361C1F11}" presName="rootText" presStyleLbl="node2" presStyleIdx="4" presStyleCnt="5" custScaleX="135448" custScaleY="120020">
        <dgm:presLayoutVars>
          <dgm:chPref val="3"/>
        </dgm:presLayoutVars>
      </dgm:prSet>
      <dgm:spPr/>
    </dgm:pt>
    <dgm:pt modelId="{36CCFA2A-5E2D-4173-BEA4-EE79DFDE0DF2}" type="pres">
      <dgm:prSet presAssocID="{BEA6925A-8268-4070-98CC-24F5361C1F11}" presName="rootConnector" presStyleLbl="node2" presStyleIdx="4" presStyleCnt="5"/>
      <dgm:spPr/>
    </dgm:pt>
    <dgm:pt modelId="{67AFD03D-93B5-4C01-807E-236DB5B333B4}" type="pres">
      <dgm:prSet presAssocID="{BEA6925A-8268-4070-98CC-24F5361C1F11}" presName="hierChild4" presStyleCnt="0"/>
      <dgm:spPr/>
    </dgm:pt>
    <dgm:pt modelId="{34A0CFF8-7EEF-4E7D-B2C9-B4E968FC58C3}" type="pres">
      <dgm:prSet presAssocID="{BEA6925A-8268-4070-98CC-24F5361C1F11}" presName="hierChild5" presStyleCnt="0"/>
      <dgm:spPr/>
    </dgm:pt>
    <dgm:pt modelId="{9777D027-880A-4273-A7AF-462F058DB32C}" type="pres">
      <dgm:prSet presAssocID="{137BF8EC-8EFD-4EA4-863F-1C693F90B4E2}" presName="hierChild3" presStyleCnt="0"/>
      <dgm:spPr/>
    </dgm:pt>
    <dgm:pt modelId="{EB754C5B-2AE7-4E0A-8A94-A55083FC4952}" type="pres">
      <dgm:prSet presAssocID="{29BAB7E8-9432-43D4-B0FD-360187423EFD}" presName="Name111" presStyleLbl="parChTrans1D2" presStyleIdx="5" presStyleCnt="6"/>
      <dgm:spPr/>
    </dgm:pt>
    <dgm:pt modelId="{1A5E9189-B651-4ED7-A200-0A37E3D147D4}" type="pres">
      <dgm:prSet presAssocID="{FCBE7B8D-F79C-4A31-92AB-44C10C7BDF45}" presName="hierRoot3" presStyleCnt="0">
        <dgm:presLayoutVars>
          <dgm:hierBranch/>
        </dgm:presLayoutVars>
      </dgm:prSet>
      <dgm:spPr/>
    </dgm:pt>
    <dgm:pt modelId="{274CDFF1-B90C-4289-8BBB-C921EAE28BC9}" type="pres">
      <dgm:prSet presAssocID="{FCBE7B8D-F79C-4A31-92AB-44C10C7BDF45}" presName="rootComposite3" presStyleCnt="0"/>
      <dgm:spPr/>
    </dgm:pt>
    <dgm:pt modelId="{87CB0899-88CE-439E-9FA1-B8685547F5C3}" type="pres">
      <dgm:prSet presAssocID="{FCBE7B8D-F79C-4A31-92AB-44C10C7BDF45}" presName="rootText3" presStyleLbl="asst1" presStyleIdx="0" presStyleCnt="1" custScaleX="217711" custLinFactNeighborY="14661">
        <dgm:presLayoutVars>
          <dgm:chPref val="3"/>
        </dgm:presLayoutVars>
      </dgm:prSet>
      <dgm:spPr/>
    </dgm:pt>
    <dgm:pt modelId="{380DF025-23DF-4819-8090-2B70C9DD32DD}" type="pres">
      <dgm:prSet presAssocID="{FCBE7B8D-F79C-4A31-92AB-44C10C7BDF45}" presName="rootConnector3" presStyleLbl="asst1" presStyleIdx="0" presStyleCnt="1"/>
      <dgm:spPr/>
    </dgm:pt>
    <dgm:pt modelId="{5B51AD8A-2852-44FF-88C6-5C965DBE7902}" type="pres">
      <dgm:prSet presAssocID="{FCBE7B8D-F79C-4A31-92AB-44C10C7BDF45}" presName="hierChild6" presStyleCnt="0"/>
      <dgm:spPr/>
    </dgm:pt>
    <dgm:pt modelId="{97D51283-5914-4E6F-8DB9-D7E3C7C38A5A}" type="pres">
      <dgm:prSet presAssocID="{FCBE7B8D-F79C-4A31-92AB-44C10C7BDF45}" presName="hierChild7" presStyleCnt="0"/>
      <dgm:spPr/>
    </dgm:pt>
  </dgm:ptLst>
  <dgm:cxnLst>
    <dgm:cxn modelId="{15DB160E-3D53-4180-895B-B10DC9142D61}" type="presOf" srcId="{FCBE7B8D-F79C-4A31-92AB-44C10C7BDF45}" destId="{87CB0899-88CE-439E-9FA1-B8685547F5C3}" srcOrd="0" destOrd="0" presId="urn:microsoft.com/office/officeart/2005/8/layout/orgChart1"/>
    <dgm:cxn modelId="{A2ED3C1F-C986-46E0-BE43-3E10FAE9999B}" type="presOf" srcId="{74BA6FF6-4D9C-4D25-98BC-C205A40AF88B}" destId="{94DC4A20-5FC1-437A-A0E8-D31AA2B7E82A}" srcOrd="0" destOrd="0" presId="urn:microsoft.com/office/officeart/2005/8/layout/orgChart1"/>
    <dgm:cxn modelId="{8EBD5F21-89EC-400E-B49B-9500B7806B3E}" type="presOf" srcId="{4C678A0A-354F-4E65-8BF0-D508D12E43BA}" destId="{0DE54703-9A18-4C15-81C8-A72F73B767A4}" srcOrd="1" destOrd="0" presId="urn:microsoft.com/office/officeart/2005/8/layout/orgChart1"/>
    <dgm:cxn modelId="{80189827-4CE7-41AB-9B34-0FDA074D3EB4}" type="presOf" srcId="{D600294A-FE25-4ACD-A947-B022816630E8}" destId="{3ECE0C54-D845-4F65-B2C3-D54B4008F579}" srcOrd="0" destOrd="0" presId="urn:microsoft.com/office/officeart/2005/8/layout/orgChart1"/>
    <dgm:cxn modelId="{0DA1CA27-E38B-4E78-A314-11587560C6AC}" srcId="{137BF8EC-8EFD-4EA4-863F-1C693F90B4E2}" destId="{74BA6FF6-4D9C-4D25-98BC-C205A40AF88B}" srcOrd="3" destOrd="0" parTransId="{A2111F4A-9035-4050-B839-DAC55E61356A}" sibTransId="{8B100194-F02E-4EB1-9C02-23708C24D67B}"/>
    <dgm:cxn modelId="{2004052F-F65B-4277-AC4B-68BB69CA379A}" type="presOf" srcId="{29BAB7E8-9432-43D4-B0FD-360187423EFD}" destId="{EB754C5B-2AE7-4E0A-8A94-A55083FC4952}" srcOrd="0" destOrd="0" presId="urn:microsoft.com/office/officeart/2005/8/layout/orgChart1"/>
    <dgm:cxn modelId="{1F1F2531-2417-4765-93A6-3FB186D5557E}" type="presOf" srcId="{BEA6925A-8268-4070-98CC-24F5361C1F11}" destId="{99A9E06C-FBF1-432C-A871-916902E78F75}" srcOrd="0" destOrd="0" presId="urn:microsoft.com/office/officeart/2005/8/layout/orgChart1"/>
    <dgm:cxn modelId="{51F6CC36-F5E0-495A-B5D6-C2E44A46EB47}" type="presOf" srcId="{798ED9D8-4C3F-46D4-A66B-7B2D29C9BC67}" destId="{67329C0F-0853-4658-A96E-E89BFF5CFBAA}" srcOrd="1" destOrd="0" presId="urn:microsoft.com/office/officeart/2005/8/layout/orgChart1"/>
    <dgm:cxn modelId="{45CCEA38-64A1-4F88-833A-45BB804F2ABD}" srcId="{137BF8EC-8EFD-4EA4-863F-1C693F90B4E2}" destId="{FCBE7B8D-F79C-4A31-92AB-44C10C7BDF45}" srcOrd="0" destOrd="0" parTransId="{29BAB7E8-9432-43D4-B0FD-360187423EFD}" sibTransId="{6A70DF4C-F45A-4813-8FD2-990FC14CE3D5}"/>
    <dgm:cxn modelId="{D03C875C-998B-464B-BB1B-FE98AB32E225}" type="presOf" srcId="{49612AF1-9F75-4264-A78D-B1006576A63D}" destId="{A7C42068-E57F-4FE5-A341-8A103FF40611}" srcOrd="1" destOrd="0" presId="urn:microsoft.com/office/officeart/2005/8/layout/orgChart1"/>
    <dgm:cxn modelId="{FE42B15F-5319-4FCE-91D9-11995E2D9C46}" type="presOf" srcId="{798ED9D8-4C3F-46D4-A66B-7B2D29C9BC67}" destId="{2081C95B-2AF0-47B0-9BD6-9C3BC6FCA119}" srcOrd="0" destOrd="0" presId="urn:microsoft.com/office/officeart/2005/8/layout/orgChart1"/>
    <dgm:cxn modelId="{42D10162-23E9-4023-9AA8-465AEBC4FC0A}" type="presOf" srcId="{FCBE7B8D-F79C-4A31-92AB-44C10C7BDF45}" destId="{380DF025-23DF-4819-8090-2B70C9DD32DD}" srcOrd="1" destOrd="0" presId="urn:microsoft.com/office/officeart/2005/8/layout/orgChart1"/>
    <dgm:cxn modelId="{FC20856A-3E2C-43B4-B754-127ACE01024D}" type="presOf" srcId="{BEA6925A-8268-4070-98CC-24F5361C1F11}" destId="{36CCFA2A-5E2D-4173-BEA4-EE79DFDE0DF2}" srcOrd="1" destOrd="0" presId="urn:microsoft.com/office/officeart/2005/8/layout/orgChart1"/>
    <dgm:cxn modelId="{B4D3586C-7DDD-41B4-AAF6-91E8B1F51A5F}" srcId="{137BF8EC-8EFD-4EA4-863F-1C693F90B4E2}" destId="{BEA6925A-8268-4070-98CC-24F5361C1F11}" srcOrd="5" destOrd="0" parTransId="{890A4AFE-2D49-4C82-A7A0-F0A64D018E43}" sibTransId="{F23B49B9-BE37-45A7-BB38-9608CE32BA57}"/>
    <dgm:cxn modelId="{8919EC4C-277A-42DB-9C26-0596ABDB0D24}" type="presOf" srcId="{3F2AC96C-C159-46D8-9028-52204CF79E22}" destId="{7F0CFD8D-DC4B-43F4-8425-B8BBBF56C1D5}" srcOrd="0" destOrd="0" presId="urn:microsoft.com/office/officeart/2005/8/layout/orgChart1"/>
    <dgm:cxn modelId="{5CF1FD73-69C8-40C9-8D83-0D2F2845DFAE}" srcId="{137BF8EC-8EFD-4EA4-863F-1C693F90B4E2}" destId="{49612AF1-9F75-4264-A78D-B1006576A63D}" srcOrd="4" destOrd="0" parTransId="{696370CF-5E10-4E6B-9B40-10DF442866B4}" sibTransId="{569138C2-9063-480D-A169-BF69D94C9ECB}"/>
    <dgm:cxn modelId="{2906578E-3CDB-4998-B85D-6D24D8AF134A}" type="presOf" srcId="{4C678A0A-354F-4E65-8BF0-D508D12E43BA}" destId="{40C59FD8-196F-413D-8E18-A0A9390FBC00}" srcOrd="0" destOrd="0" presId="urn:microsoft.com/office/officeart/2005/8/layout/orgChart1"/>
    <dgm:cxn modelId="{C63B499E-1361-4885-AEB2-A642FBD92F45}" type="presOf" srcId="{696370CF-5E10-4E6B-9B40-10DF442866B4}" destId="{7B30C244-2245-4080-A2B2-CDD45F18CA77}" srcOrd="0" destOrd="0" presId="urn:microsoft.com/office/officeart/2005/8/layout/orgChart1"/>
    <dgm:cxn modelId="{7F0F13A1-71BE-4ABB-BDA2-F315BA8A1027}" type="presOf" srcId="{6679A3AF-F6DA-4CF3-9ABC-FB7A7BDFFB80}" destId="{5648EB2C-E597-4E55-A923-90B234C77A65}" srcOrd="0" destOrd="0" presId="urn:microsoft.com/office/officeart/2005/8/layout/orgChart1"/>
    <dgm:cxn modelId="{13A95AA6-E532-4653-81CF-D5A083AC6466}" type="presOf" srcId="{890A4AFE-2D49-4C82-A7A0-F0A64D018E43}" destId="{41226F88-BEEC-4EDD-9C55-56FE3449B21F}" srcOrd="0" destOrd="0" presId="urn:microsoft.com/office/officeart/2005/8/layout/orgChart1"/>
    <dgm:cxn modelId="{E2545BAE-BC3B-4CD2-9D21-431F34F42BD0}" type="presOf" srcId="{137BF8EC-8EFD-4EA4-863F-1C693F90B4E2}" destId="{1EADAFD0-FF1B-4600-9E45-C4A71BA9D3E1}" srcOrd="0" destOrd="0" presId="urn:microsoft.com/office/officeart/2005/8/layout/orgChart1"/>
    <dgm:cxn modelId="{391849B5-233A-4CF0-96C8-4D8929E26961}" type="presOf" srcId="{74BA6FF6-4D9C-4D25-98BC-C205A40AF88B}" destId="{54955206-07E8-4701-819D-895F6AE2AB6F}" srcOrd="1" destOrd="0" presId="urn:microsoft.com/office/officeart/2005/8/layout/orgChart1"/>
    <dgm:cxn modelId="{485542CC-92D8-4DB4-9D19-D8FD7EB57A75}" srcId="{137BF8EC-8EFD-4EA4-863F-1C693F90B4E2}" destId="{798ED9D8-4C3F-46D4-A66B-7B2D29C9BC67}" srcOrd="1" destOrd="0" parTransId="{3F2AC96C-C159-46D8-9028-52204CF79E22}" sibTransId="{99947D5D-DD0B-4BFD-A266-4B3CC4E16130}"/>
    <dgm:cxn modelId="{EB61B2DC-DD51-43CE-843B-C49B38A96E30}" srcId="{D600294A-FE25-4ACD-A947-B022816630E8}" destId="{137BF8EC-8EFD-4EA4-863F-1C693F90B4E2}" srcOrd="0" destOrd="0" parTransId="{66B9AE12-7985-4916-92FD-4945AA2571A1}" sibTransId="{F16DEF7E-43C0-4FD1-A0F9-5695DEB1485B}"/>
    <dgm:cxn modelId="{CB952EEE-BF5A-4FF4-B3D1-3228F88A72B4}" srcId="{137BF8EC-8EFD-4EA4-863F-1C693F90B4E2}" destId="{4C678A0A-354F-4E65-8BF0-D508D12E43BA}" srcOrd="2" destOrd="0" parTransId="{6679A3AF-F6DA-4CF3-9ABC-FB7A7BDFFB80}" sibTransId="{BBE0734B-2B52-4E0B-A515-FF75BEF97A54}"/>
    <dgm:cxn modelId="{E53B7EF9-0499-4815-98DB-A8FB911C6F2F}" type="presOf" srcId="{49612AF1-9F75-4264-A78D-B1006576A63D}" destId="{77F2C918-45C8-493E-9A02-B62DD03B6D9C}" srcOrd="0" destOrd="0" presId="urn:microsoft.com/office/officeart/2005/8/layout/orgChart1"/>
    <dgm:cxn modelId="{BEF100FB-391D-461A-B9A1-122FB46A0E7F}" type="presOf" srcId="{A2111F4A-9035-4050-B839-DAC55E61356A}" destId="{5E4DD623-87C0-4A92-986C-3F389E7A8A1A}" srcOrd="0" destOrd="0" presId="urn:microsoft.com/office/officeart/2005/8/layout/orgChart1"/>
    <dgm:cxn modelId="{579DC7FF-2365-4CA7-8F05-FB012945A80F}" type="presOf" srcId="{137BF8EC-8EFD-4EA4-863F-1C693F90B4E2}" destId="{36BCF6A0-570D-4A81-B984-62C6868702C3}" srcOrd="1" destOrd="0" presId="urn:microsoft.com/office/officeart/2005/8/layout/orgChart1"/>
    <dgm:cxn modelId="{EA87B1EC-4459-470E-BDB8-6977F318015F}" type="presParOf" srcId="{3ECE0C54-D845-4F65-B2C3-D54B4008F579}" destId="{10A0F31B-D55B-48FA-844F-491CF84525F2}" srcOrd="0" destOrd="0" presId="urn:microsoft.com/office/officeart/2005/8/layout/orgChart1"/>
    <dgm:cxn modelId="{8E0B3165-75C4-42A1-B437-3F198B442989}" type="presParOf" srcId="{10A0F31B-D55B-48FA-844F-491CF84525F2}" destId="{EBEDBEB5-DF47-43E1-8417-FB9425AD1309}" srcOrd="0" destOrd="0" presId="urn:microsoft.com/office/officeart/2005/8/layout/orgChart1"/>
    <dgm:cxn modelId="{6F2CF24B-F675-4F25-AF89-A127F35A1B29}" type="presParOf" srcId="{EBEDBEB5-DF47-43E1-8417-FB9425AD1309}" destId="{1EADAFD0-FF1B-4600-9E45-C4A71BA9D3E1}" srcOrd="0" destOrd="0" presId="urn:microsoft.com/office/officeart/2005/8/layout/orgChart1"/>
    <dgm:cxn modelId="{AB681E0F-5B33-4DCA-AB68-EF1E1C5E4152}" type="presParOf" srcId="{EBEDBEB5-DF47-43E1-8417-FB9425AD1309}" destId="{36BCF6A0-570D-4A81-B984-62C6868702C3}" srcOrd="1" destOrd="0" presId="urn:microsoft.com/office/officeart/2005/8/layout/orgChart1"/>
    <dgm:cxn modelId="{78A79E2E-2A24-4782-AFF0-2C95FBC9E033}" type="presParOf" srcId="{10A0F31B-D55B-48FA-844F-491CF84525F2}" destId="{8D5A84A4-2C11-40F6-839C-C983791D7DAE}" srcOrd="1" destOrd="0" presId="urn:microsoft.com/office/officeart/2005/8/layout/orgChart1"/>
    <dgm:cxn modelId="{95BA05E6-5D09-4C9B-8B41-E50E9CB149A5}" type="presParOf" srcId="{8D5A84A4-2C11-40F6-839C-C983791D7DAE}" destId="{7F0CFD8D-DC4B-43F4-8425-B8BBBF56C1D5}" srcOrd="0" destOrd="0" presId="urn:microsoft.com/office/officeart/2005/8/layout/orgChart1"/>
    <dgm:cxn modelId="{8BA0AA2E-9920-4D53-903C-C0EF7CDCDB84}" type="presParOf" srcId="{8D5A84A4-2C11-40F6-839C-C983791D7DAE}" destId="{1C485B2C-A98E-4C2C-BDA3-CAAAD9C7905A}" srcOrd="1" destOrd="0" presId="urn:microsoft.com/office/officeart/2005/8/layout/orgChart1"/>
    <dgm:cxn modelId="{58CD0FD2-89CE-404A-93EF-66533AA475E5}" type="presParOf" srcId="{1C485B2C-A98E-4C2C-BDA3-CAAAD9C7905A}" destId="{64C5C0DA-3748-4E5E-82B5-BF69172052EF}" srcOrd="0" destOrd="0" presId="urn:microsoft.com/office/officeart/2005/8/layout/orgChart1"/>
    <dgm:cxn modelId="{8FC63948-8F55-4FC5-96D4-44FC12E3C61B}" type="presParOf" srcId="{64C5C0DA-3748-4E5E-82B5-BF69172052EF}" destId="{2081C95B-2AF0-47B0-9BD6-9C3BC6FCA119}" srcOrd="0" destOrd="0" presId="urn:microsoft.com/office/officeart/2005/8/layout/orgChart1"/>
    <dgm:cxn modelId="{EAA194C9-9CA5-4194-AD70-CAF89B9EED6E}" type="presParOf" srcId="{64C5C0DA-3748-4E5E-82B5-BF69172052EF}" destId="{67329C0F-0853-4658-A96E-E89BFF5CFBAA}" srcOrd="1" destOrd="0" presId="urn:microsoft.com/office/officeart/2005/8/layout/orgChart1"/>
    <dgm:cxn modelId="{0F342DB6-317F-4C54-82A6-D0B950CBAC05}" type="presParOf" srcId="{1C485B2C-A98E-4C2C-BDA3-CAAAD9C7905A}" destId="{806CE455-3219-4CD7-9A1E-82C6D5D314E8}" srcOrd="1" destOrd="0" presId="urn:microsoft.com/office/officeart/2005/8/layout/orgChart1"/>
    <dgm:cxn modelId="{3AA80CB3-042E-48FF-9EF0-21A0AD8BDD81}" type="presParOf" srcId="{1C485B2C-A98E-4C2C-BDA3-CAAAD9C7905A}" destId="{0F4FE244-F4DE-4E50-B0BA-B90C1FDDF227}" srcOrd="2" destOrd="0" presId="urn:microsoft.com/office/officeart/2005/8/layout/orgChart1"/>
    <dgm:cxn modelId="{E5BAFB76-BE99-4353-89D4-87E57E6FFF36}" type="presParOf" srcId="{8D5A84A4-2C11-40F6-839C-C983791D7DAE}" destId="{5648EB2C-E597-4E55-A923-90B234C77A65}" srcOrd="2" destOrd="0" presId="urn:microsoft.com/office/officeart/2005/8/layout/orgChart1"/>
    <dgm:cxn modelId="{51BF19F0-295E-43DB-9D45-5C0F8F8EA52D}" type="presParOf" srcId="{8D5A84A4-2C11-40F6-839C-C983791D7DAE}" destId="{E155D83E-5560-4DE8-81C4-A0E481F09FF1}" srcOrd="3" destOrd="0" presId="urn:microsoft.com/office/officeart/2005/8/layout/orgChart1"/>
    <dgm:cxn modelId="{12B5F3C2-BF12-47BB-8F74-91AB469041B3}" type="presParOf" srcId="{E155D83E-5560-4DE8-81C4-A0E481F09FF1}" destId="{B472B58C-4F40-49C7-89C6-EE16B98DAB7D}" srcOrd="0" destOrd="0" presId="urn:microsoft.com/office/officeart/2005/8/layout/orgChart1"/>
    <dgm:cxn modelId="{C3BA11E6-8281-4D4A-ACD5-51D5E170E764}" type="presParOf" srcId="{B472B58C-4F40-49C7-89C6-EE16B98DAB7D}" destId="{40C59FD8-196F-413D-8E18-A0A9390FBC00}" srcOrd="0" destOrd="0" presId="urn:microsoft.com/office/officeart/2005/8/layout/orgChart1"/>
    <dgm:cxn modelId="{5955F4E0-DD6E-4142-9FC5-96B621167FD3}" type="presParOf" srcId="{B472B58C-4F40-49C7-89C6-EE16B98DAB7D}" destId="{0DE54703-9A18-4C15-81C8-A72F73B767A4}" srcOrd="1" destOrd="0" presId="urn:microsoft.com/office/officeart/2005/8/layout/orgChart1"/>
    <dgm:cxn modelId="{A3A305D1-B6BF-4B7A-A725-27ABC8B9CC3F}" type="presParOf" srcId="{E155D83E-5560-4DE8-81C4-A0E481F09FF1}" destId="{B5A3EFA1-3DCD-463C-A742-6BB2087F2256}" srcOrd="1" destOrd="0" presId="urn:microsoft.com/office/officeart/2005/8/layout/orgChart1"/>
    <dgm:cxn modelId="{7769F3CD-76D9-438E-8E70-1496D3860437}" type="presParOf" srcId="{E155D83E-5560-4DE8-81C4-A0E481F09FF1}" destId="{3A515B10-D8B5-44D8-ABB7-E198F9EF7D1A}" srcOrd="2" destOrd="0" presId="urn:microsoft.com/office/officeart/2005/8/layout/orgChart1"/>
    <dgm:cxn modelId="{DBB152B4-FE25-47C5-8E16-02B2A2D1936C}" type="presParOf" srcId="{8D5A84A4-2C11-40F6-839C-C983791D7DAE}" destId="{5E4DD623-87C0-4A92-986C-3F389E7A8A1A}" srcOrd="4" destOrd="0" presId="urn:microsoft.com/office/officeart/2005/8/layout/orgChart1"/>
    <dgm:cxn modelId="{C26F93A1-4C6B-4859-8EF9-AF7E4303E468}" type="presParOf" srcId="{8D5A84A4-2C11-40F6-839C-C983791D7DAE}" destId="{764804A6-4DC7-4DD0-BFBD-908F5ADCC023}" srcOrd="5" destOrd="0" presId="urn:microsoft.com/office/officeart/2005/8/layout/orgChart1"/>
    <dgm:cxn modelId="{939C8BE3-04D0-4F76-B2E1-1F6E9C46374E}" type="presParOf" srcId="{764804A6-4DC7-4DD0-BFBD-908F5ADCC023}" destId="{E24310D3-030E-4A75-BEF2-290F065FF1B3}" srcOrd="0" destOrd="0" presId="urn:microsoft.com/office/officeart/2005/8/layout/orgChart1"/>
    <dgm:cxn modelId="{57CD8E69-6C89-491E-A374-82C328BE752B}" type="presParOf" srcId="{E24310D3-030E-4A75-BEF2-290F065FF1B3}" destId="{94DC4A20-5FC1-437A-A0E8-D31AA2B7E82A}" srcOrd="0" destOrd="0" presId="urn:microsoft.com/office/officeart/2005/8/layout/orgChart1"/>
    <dgm:cxn modelId="{C87893D5-B6B5-4337-A6FE-3568E2FCF2BA}" type="presParOf" srcId="{E24310D3-030E-4A75-BEF2-290F065FF1B3}" destId="{54955206-07E8-4701-819D-895F6AE2AB6F}" srcOrd="1" destOrd="0" presId="urn:microsoft.com/office/officeart/2005/8/layout/orgChart1"/>
    <dgm:cxn modelId="{F77D20B6-143B-49DD-A4CB-ACCDF1B1D519}" type="presParOf" srcId="{764804A6-4DC7-4DD0-BFBD-908F5ADCC023}" destId="{6788D3A9-C815-46CC-8776-997AB4DDCB75}" srcOrd="1" destOrd="0" presId="urn:microsoft.com/office/officeart/2005/8/layout/orgChart1"/>
    <dgm:cxn modelId="{BD679312-6AB6-4F7A-A2D5-0C6356E90BD0}" type="presParOf" srcId="{764804A6-4DC7-4DD0-BFBD-908F5ADCC023}" destId="{AE86A1C0-9FBB-4673-94FE-7B167FFAE82D}" srcOrd="2" destOrd="0" presId="urn:microsoft.com/office/officeart/2005/8/layout/orgChart1"/>
    <dgm:cxn modelId="{E691FC28-6F4A-4E9D-B297-F7A63B8FB866}" type="presParOf" srcId="{8D5A84A4-2C11-40F6-839C-C983791D7DAE}" destId="{7B30C244-2245-4080-A2B2-CDD45F18CA77}" srcOrd="6" destOrd="0" presId="urn:microsoft.com/office/officeart/2005/8/layout/orgChart1"/>
    <dgm:cxn modelId="{047993C9-96E1-47B7-9484-44C9625E7BE0}" type="presParOf" srcId="{8D5A84A4-2C11-40F6-839C-C983791D7DAE}" destId="{232B4227-CAC2-4D3C-BDB1-0F75930DC063}" srcOrd="7" destOrd="0" presId="urn:microsoft.com/office/officeart/2005/8/layout/orgChart1"/>
    <dgm:cxn modelId="{2E46952B-0CCA-47F4-A9A4-BB82F5A7356E}" type="presParOf" srcId="{232B4227-CAC2-4D3C-BDB1-0F75930DC063}" destId="{5A5A17B4-61F1-4A67-99C5-0A61E3C1F386}" srcOrd="0" destOrd="0" presId="urn:microsoft.com/office/officeart/2005/8/layout/orgChart1"/>
    <dgm:cxn modelId="{5835270B-78CF-4B5B-8D6B-C3B77DA10380}" type="presParOf" srcId="{5A5A17B4-61F1-4A67-99C5-0A61E3C1F386}" destId="{77F2C918-45C8-493E-9A02-B62DD03B6D9C}" srcOrd="0" destOrd="0" presId="urn:microsoft.com/office/officeart/2005/8/layout/orgChart1"/>
    <dgm:cxn modelId="{5DCFF0FE-3BF6-4ECC-AA56-EF9B68D59156}" type="presParOf" srcId="{5A5A17B4-61F1-4A67-99C5-0A61E3C1F386}" destId="{A7C42068-E57F-4FE5-A341-8A103FF40611}" srcOrd="1" destOrd="0" presId="urn:microsoft.com/office/officeart/2005/8/layout/orgChart1"/>
    <dgm:cxn modelId="{A7510E3B-46C6-47A3-A10B-74FE374DE998}" type="presParOf" srcId="{232B4227-CAC2-4D3C-BDB1-0F75930DC063}" destId="{6127AA92-CA91-4BA0-95D6-C20659300C24}" srcOrd="1" destOrd="0" presId="urn:microsoft.com/office/officeart/2005/8/layout/orgChart1"/>
    <dgm:cxn modelId="{11201198-A2F0-4CBC-BC7A-BE9B27676BA9}" type="presParOf" srcId="{232B4227-CAC2-4D3C-BDB1-0F75930DC063}" destId="{A36091E9-DEAD-4396-A6BE-6C851AEE69BC}" srcOrd="2" destOrd="0" presId="urn:microsoft.com/office/officeart/2005/8/layout/orgChart1"/>
    <dgm:cxn modelId="{52BEB60E-4636-406A-95A3-22F97C067BED}" type="presParOf" srcId="{8D5A84A4-2C11-40F6-839C-C983791D7DAE}" destId="{41226F88-BEEC-4EDD-9C55-56FE3449B21F}" srcOrd="8" destOrd="0" presId="urn:microsoft.com/office/officeart/2005/8/layout/orgChart1"/>
    <dgm:cxn modelId="{8786F57D-2956-4F51-AD3D-D8B5E66318B2}" type="presParOf" srcId="{8D5A84A4-2C11-40F6-839C-C983791D7DAE}" destId="{3A68C721-3D25-4E75-A612-3CAD660D1A96}" srcOrd="9" destOrd="0" presId="urn:microsoft.com/office/officeart/2005/8/layout/orgChart1"/>
    <dgm:cxn modelId="{2514A749-78A0-4191-9C52-0EF29EF98ED2}" type="presParOf" srcId="{3A68C721-3D25-4E75-A612-3CAD660D1A96}" destId="{23149C97-CE81-4778-A295-90B124A4685C}" srcOrd="0" destOrd="0" presId="urn:microsoft.com/office/officeart/2005/8/layout/orgChart1"/>
    <dgm:cxn modelId="{13278B2E-3366-4ADD-9331-042C943635E8}" type="presParOf" srcId="{23149C97-CE81-4778-A295-90B124A4685C}" destId="{99A9E06C-FBF1-432C-A871-916902E78F75}" srcOrd="0" destOrd="0" presId="urn:microsoft.com/office/officeart/2005/8/layout/orgChart1"/>
    <dgm:cxn modelId="{BADACAC1-857D-46F3-A804-96191AEC3E87}" type="presParOf" srcId="{23149C97-CE81-4778-A295-90B124A4685C}" destId="{36CCFA2A-5E2D-4173-BEA4-EE79DFDE0DF2}" srcOrd="1" destOrd="0" presId="urn:microsoft.com/office/officeart/2005/8/layout/orgChart1"/>
    <dgm:cxn modelId="{66B80D5D-CD7F-40EC-8648-2A44D928801E}" type="presParOf" srcId="{3A68C721-3D25-4E75-A612-3CAD660D1A96}" destId="{67AFD03D-93B5-4C01-807E-236DB5B333B4}" srcOrd="1" destOrd="0" presId="urn:microsoft.com/office/officeart/2005/8/layout/orgChart1"/>
    <dgm:cxn modelId="{DB4D801C-0BF2-4221-AD40-327545A2909D}" type="presParOf" srcId="{3A68C721-3D25-4E75-A612-3CAD660D1A96}" destId="{34A0CFF8-7EEF-4E7D-B2C9-B4E968FC58C3}" srcOrd="2" destOrd="0" presId="urn:microsoft.com/office/officeart/2005/8/layout/orgChart1"/>
    <dgm:cxn modelId="{25625383-B9A8-4870-A574-F33B57090AD0}" type="presParOf" srcId="{10A0F31B-D55B-48FA-844F-491CF84525F2}" destId="{9777D027-880A-4273-A7AF-462F058DB32C}" srcOrd="2" destOrd="0" presId="urn:microsoft.com/office/officeart/2005/8/layout/orgChart1"/>
    <dgm:cxn modelId="{8EC65E8F-1804-412E-8A81-F3172AE91692}" type="presParOf" srcId="{9777D027-880A-4273-A7AF-462F058DB32C}" destId="{EB754C5B-2AE7-4E0A-8A94-A55083FC4952}" srcOrd="0" destOrd="0" presId="urn:microsoft.com/office/officeart/2005/8/layout/orgChart1"/>
    <dgm:cxn modelId="{5157F1B8-9732-4220-AD52-D870A49E647D}" type="presParOf" srcId="{9777D027-880A-4273-A7AF-462F058DB32C}" destId="{1A5E9189-B651-4ED7-A200-0A37E3D147D4}" srcOrd="1" destOrd="0" presId="urn:microsoft.com/office/officeart/2005/8/layout/orgChart1"/>
    <dgm:cxn modelId="{579C0258-F4B0-4F92-BBA2-65CCC8859305}" type="presParOf" srcId="{1A5E9189-B651-4ED7-A200-0A37E3D147D4}" destId="{274CDFF1-B90C-4289-8BBB-C921EAE28BC9}" srcOrd="0" destOrd="0" presId="urn:microsoft.com/office/officeart/2005/8/layout/orgChart1"/>
    <dgm:cxn modelId="{FB26F411-3157-4921-8071-F3576D0F2A10}" type="presParOf" srcId="{274CDFF1-B90C-4289-8BBB-C921EAE28BC9}" destId="{87CB0899-88CE-439E-9FA1-B8685547F5C3}" srcOrd="0" destOrd="0" presId="urn:microsoft.com/office/officeart/2005/8/layout/orgChart1"/>
    <dgm:cxn modelId="{A8E1CF43-99BC-4C74-A986-EEFB58F1F0E3}" type="presParOf" srcId="{274CDFF1-B90C-4289-8BBB-C921EAE28BC9}" destId="{380DF025-23DF-4819-8090-2B70C9DD32DD}" srcOrd="1" destOrd="0" presId="urn:microsoft.com/office/officeart/2005/8/layout/orgChart1"/>
    <dgm:cxn modelId="{3AD4A554-0154-4467-8016-42CCA67F9953}" type="presParOf" srcId="{1A5E9189-B651-4ED7-A200-0A37E3D147D4}" destId="{5B51AD8A-2852-44FF-88C6-5C965DBE7902}" srcOrd="1" destOrd="0" presId="urn:microsoft.com/office/officeart/2005/8/layout/orgChart1"/>
    <dgm:cxn modelId="{E0B547B1-C84C-449C-B025-E2565F045F21}" type="presParOf" srcId="{1A5E9189-B651-4ED7-A200-0A37E3D147D4}" destId="{97D51283-5914-4E6F-8DB9-D7E3C7C38A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54C5B-2AE7-4E0A-8A94-A55083FC4952}">
      <dsp:nvSpPr>
        <dsp:cNvPr id="0" name=""/>
        <dsp:cNvSpPr/>
      </dsp:nvSpPr>
      <dsp:spPr>
        <a:xfrm>
          <a:off x="5278664" y="1143969"/>
          <a:ext cx="184874" cy="1340614"/>
        </a:xfrm>
        <a:custGeom>
          <a:avLst/>
          <a:gdLst/>
          <a:ahLst/>
          <a:cxnLst/>
          <a:rect l="0" t="0" r="0" b="0"/>
          <a:pathLst>
            <a:path>
              <a:moveTo>
                <a:pt x="184874" y="0"/>
              </a:moveTo>
              <a:lnTo>
                <a:pt x="184874" y="1340614"/>
              </a:lnTo>
              <a:lnTo>
                <a:pt x="0" y="13406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26F88-BEEC-4EDD-9C55-56FE3449B21F}">
      <dsp:nvSpPr>
        <dsp:cNvPr id="0" name=""/>
        <dsp:cNvSpPr/>
      </dsp:nvSpPr>
      <dsp:spPr>
        <a:xfrm>
          <a:off x="5463539" y="1143969"/>
          <a:ext cx="4260920" cy="202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597"/>
              </a:lnTo>
              <a:lnTo>
                <a:pt x="4260920" y="1836597"/>
              </a:lnTo>
              <a:lnTo>
                <a:pt x="4260920" y="2021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0C244-2245-4080-A2B2-CDD45F18CA77}">
      <dsp:nvSpPr>
        <dsp:cNvPr id="0" name=""/>
        <dsp:cNvSpPr/>
      </dsp:nvSpPr>
      <dsp:spPr>
        <a:xfrm>
          <a:off x="5463539" y="1143969"/>
          <a:ext cx="1818391" cy="202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597"/>
              </a:lnTo>
              <a:lnTo>
                <a:pt x="1818391" y="1836597"/>
              </a:lnTo>
              <a:lnTo>
                <a:pt x="1818391" y="2021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DD623-87C0-4A92-986C-3F389E7A8A1A}">
      <dsp:nvSpPr>
        <dsp:cNvPr id="0" name=""/>
        <dsp:cNvSpPr/>
      </dsp:nvSpPr>
      <dsp:spPr>
        <a:xfrm>
          <a:off x="5151471" y="1143969"/>
          <a:ext cx="312068" cy="2021472"/>
        </a:xfrm>
        <a:custGeom>
          <a:avLst/>
          <a:gdLst/>
          <a:ahLst/>
          <a:cxnLst/>
          <a:rect l="0" t="0" r="0" b="0"/>
          <a:pathLst>
            <a:path>
              <a:moveTo>
                <a:pt x="312068" y="0"/>
              </a:moveTo>
              <a:lnTo>
                <a:pt x="312068" y="1836597"/>
              </a:lnTo>
              <a:lnTo>
                <a:pt x="0" y="1836597"/>
              </a:lnTo>
              <a:lnTo>
                <a:pt x="0" y="2021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8EB2C-E597-4E55-A923-90B234C77A65}">
      <dsp:nvSpPr>
        <dsp:cNvPr id="0" name=""/>
        <dsp:cNvSpPr/>
      </dsp:nvSpPr>
      <dsp:spPr>
        <a:xfrm>
          <a:off x="3021010" y="1143969"/>
          <a:ext cx="2442528" cy="2021472"/>
        </a:xfrm>
        <a:custGeom>
          <a:avLst/>
          <a:gdLst/>
          <a:ahLst/>
          <a:cxnLst/>
          <a:rect l="0" t="0" r="0" b="0"/>
          <a:pathLst>
            <a:path>
              <a:moveTo>
                <a:pt x="2442528" y="0"/>
              </a:moveTo>
              <a:lnTo>
                <a:pt x="2442528" y="1836597"/>
              </a:lnTo>
              <a:lnTo>
                <a:pt x="0" y="1836597"/>
              </a:lnTo>
              <a:lnTo>
                <a:pt x="0" y="2021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CFD8D-DC4B-43F4-8425-B8BBBF56C1D5}">
      <dsp:nvSpPr>
        <dsp:cNvPr id="0" name=""/>
        <dsp:cNvSpPr/>
      </dsp:nvSpPr>
      <dsp:spPr>
        <a:xfrm>
          <a:off x="890550" y="1143969"/>
          <a:ext cx="4572988" cy="2021472"/>
        </a:xfrm>
        <a:custGeom>
          <a:avLst/>
          <a:gdLst/>
          <a:ahLst/>
          <a:cxnLst/>
          <a:rect l="0" t="0" r="0" b="0"/>
          <a:pathLst>
            <a:path>
              <a:moveTo>
                <a:pt x="4572988" y="0"/>
              </a:moveTo>
              <a:lnTo>
                <a:pt x="4572988" y="1836597"/>
              </a:lnTo>
              <a:lnTo>
                <a:pt x="0" y="1836597"/>
              </a:lnTo>
              <a:lnTo>
                <a:pt x="0" y="2021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DAFD0-FF1B-4600-9E45-C4A71BA9D3E1}">
      <dsp:nvSpPr>
        <dsp:cNvPr id="0" name=""/>
        <dsp:cNvSpPr/>
      </dsp:nvSpPr>
      <dsp:spPr>
        <a:xfrm>
          <a:off x="3683839" y="263613"/>
          <a:ext cx="3559400" cy="88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3600" kern="1200" dirty="0">
              <a:solidFill>
                <a:schemeClr val="tx1"/>
              </a:solidFill>
              <a:latin typeface="Maiandra GD" panose="020E0502030308020204" pitchFamily="34" charset="0"/>
              <a:ea typeface="+mn-ea"/>
              <a:cs typeface="+mn-cs"/>
            </a:rPr>
            <a:t>Streptococci</a:t>
          </a:r>
        </a:p>
      </dsp:txBody>
      <dsp:txXfrm>
        <a:off x="3683839" y="263613"/>
        <a:ext cx="3559400" cy="880355"/>
      </dsp:txXfrm>
    </dsp:sp>
    <dsp:sp modelId="{2081C95B-2AF0-47B0-9BD6-9C3BC6FCA119}">
      <dsp:nvSpPr>
        <dsp:cNvPr id="0" name=""/>
        <dsp:cNvSpPr/>
      </dsp:nvSpPr>
      <dsp:spPr>
        <a:xfrm>
          <a:off x="10195" y="3165441"/>
          <a:ext cx="1760710" cy="88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A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S. pyogenes</a:t>
          </a:r>
        </a:p>
      </dsp:txBody>
      <dsp:txXfrm>
        <a:off x="10195" y="3165441"/>
        <a:ext cx="1760710" cy="880355"/>
      </dsp:txXfrm>
    </dsp:sp>
    <dsp:sp modelId="{40C59FD8-196F-413D-8E18-A0A9390FBC00}">
      <dsp:nvSpPr>
        <dsp:cNvPr id="0" name=""/>
        <dsp:cNvSpPr/>
      </dsp:nvSpPr>
      <dsp:spPr>
        <a:xfrm>
          <a:off x="2140655" y="3165441"/>
          <a:ext cx="1760710" cy="88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B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S. agalactiae</a:t>
          </a:r>
        </a:p>
      </dsp:txBody>
      <dsp:txXfrm>
        <a:off x="2140655" y="3165441"/>
        <a:ext cx="1760710" cy="880355"/>
      </dsp:txXfrm>
    </dsp:sp>
    <dsp:sp modelId="{94DC4A20-5FC1-437A-A0E8-D31AA2B7E82A}">
      <dsp:nvSpPr>
        <dsp:cNvPr id="0" name=""/>
        <dsp:cNvSpPr/>
      </dsp:nvSpPr>
      <dsp:spPr>
        <a:xfrm>
          <a:off x="4271115" y="3165441"/>
          <a:ext cx="1760710" cy="88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C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S. </a:t>
          </a:r>
          <a:r>
            <a:rPr lang="en-US" altLang="en-US" sz="2400" b="1" i="1" kern="1200" dirty="0" err="1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equisimitis</a:t>
          </a:r>
          <a:endParaRPr lang="en-US" altLang="en-US" sz="2400" b="1" i="1" kern="1200" dirty="0">
            <a:solidFill>
              <a:prstClr val="black"/>
            </a:solidFill>
            <a:latin typeface="Maiandra GD" panose="020E0502030308020204" pitchFamily="34" charset="0"/>
            <a:ea typeface="+mn-ea"/>
            <a:cs typeface="+mn-cs"/>
          </a:endParaRPr>
        </a:p>
      </dsp:txBody>
      <dsp:txXfrm>
        <a:off x="4271115" y="3165441"/>
        <a:ext cx="1760710" cy="880355"/>
      </dsp:txXfrm>
    </dsp:sp>
    <dsp:sp modelId="{77F2C918-45C8-493E-9A02-B62DD03B6D9C}">
      <dsp:nvSpPr>
        <dsp:cNvPr id="0" name=""/>
        <dsp:cNvSpPr/>
      </dsp:nvSpPr>
      <dsp:spPr>
        <a:xfrm>
          <a:off x="6401575" y="3165441"/>
          <a:ext cx="1760710" cy="88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Group D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i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Enterococcus</a:t>
          </a:r>
        </a:p>
      </dsp:txBody>
      <dsp:txXfrm>
        <a:off x="6401575" y="3165441"/>
        <a:ext cx="1760710" cy="880355"/>
      </dsp:txXfrm>
    </dsp:sp>
    <dsp:sp modelId="{99A9E06C-FBF1-432C-A871-916902E78F75}">
      <dsp:nvSpPr>
        <dsp:cNvPr id="0" name=""/>
        <dsp:cNvSpPr/>
      </dsp:nvSpPr>
      <dsp:spPr>
        <a:xfrm>
          <a:off x="8532036" y="3165441"/>
          <a:ext cx="2384847" cy="105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Other groups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(E-U)</a:t>
          </a:r>
        </a:p>
      </dsp:txBody>
      <dsp:txXfrm>
        <a:off x="8532036" y="3165441"/>
        <a:ext cx="2384847" cy="1056602"/>
      </dsp:txXfrm>
    </dsp:sp>
    <dsp:sp modelId="{87CB0899-88CE-439E-9FA1-B8685547F5C3}">
      <dsp:nvSpPr>
        <dsp:cNvPr id="0" name=""/>
        <dsp:cNvSpPr/>
      </dsp:nvSpPr>
      <dsp:spPr>
        <a:xfrm>
          <a:off x="1445403" y="2044405"/>
          <a:ext cx="3833261" cy="88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altLang="en-US" sz="2400" b="1" kern="1200" dirty="0" err="1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Lanciefield</a:t>
          </a:r>
          <a:r>
            <a:rPr lang="en-US" altLang="en-US" sz="2400" b="1" kern="1200" dirty="0">
              <a:solidFill>
                <a:prstClr val="black"/>
              </a:solidFill>
              <a:latin typeface="Maiandra GD" panose="020E0502030308020204" pitchFamily="34" charset="0"/>
              <a:ea typeface="+mn-ea"/>
              <a:cs typeface="+mn-cs"/>
            </a:rPr>
            <a:t> classification</a:t>
          </a:r>
        </a:p>
      </dsp:txBody>
      <dsp:txXfrm>
        <a:off x="1445403" y="2044405"/>
        <a:ext cx="3833261" cy="880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D7FA-F4D2-4F7D-90A8-07EADAE074BD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E184-3374-4FC8-BFEB-D73E7E2766FA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31C-5103-45C2-8EBD-F0775899887D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267A-8639-460F-8454-3DD9BF4639B6}" type="datetime1">
              <a:rPr lang="en-US" smtClean="0"/>
              <a:t>2023-01-22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DCF09-4BC3-49D5-AC4A-8F9F7FD25FA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53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DCA33-05EC-4A15-B37C-FC4721368064}" type="datetime1">
              <a:rPr lang="en-US" smtClean="0"/>
              <a:t>2023-01-22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667E-EDA1-4250-BFD8-2E2ED6804C6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771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FE54-F54A-46F5-B9DF-D467858F12CD}" type="datetime1">
              <a:rPr lang="en-US" smtClean="0"/>
              <a:t>2023-01-22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57BE7-63B0-4EBD-8C82-9A730FEC054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311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0A65-1037-4851-8DCB-8DFCA8F11DD3}" type="datetime1">
              <a:rPr lang="en-US" smtClean="0"/>
              <a:t>2023-01-22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DB89-0C41-4E0A-9670-BC21F0939BA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55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FDC-ADE5-4B4D-95BD-A1CACF0428DD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9F2F-5CC0-493E-AA13-F07EDD0A2EB7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7C1-C651-4612-9847-2F9D5DA0C324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0A04-D84F-4447-98D0-66585963CD38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3FEC-F274-48AF-92CD-FE780C64FE9D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4CA3-79A7-4042-8A9C-0AEA674DEA95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9F00-0155-4962-BE34-EEB07B2D4C68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AF9F-2517-4A24-8275-DECF0CA31031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CC02-FCEA-49CB-AC03-EB76D02CC948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130629" y="140844"/>
            <a:ext cx="11919857" cy="384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Microbiology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Second Course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</a:t>
            </a:r>
            <a:r>
              <a:rPr lang="en-US" sz="24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Lec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. 3                                                                                                  Fourth Stage</a:t>
            </a:r>
          </a:p>
          <a:p>
            <a:pPr algn="ctr">
              <a:spcAft>
                <a:spcPts val="0"/>
              </a:spcAft>
            </a:pPr>
            <a:endParaRPr lang="en-US" sz="48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12700" algn="ctr">
              <a:spcBef>
                <a:spcPts val="100"/>
              </a:spcBef>
            </a:pPr>
            <a:r>
              <a:rPr lang="en-GB" sz="6600" dirty="0">
                <a:latin typeface="Maiandra GD" panose="020E0502030308020204" pitchFamily="34" charset="0"/>
              </a:rPr>
              <a:t>Gram positive cocci</a:t>
            </a:r>
          </a:p>
          <a:p>
            <a:pPr marL="12700" algn="ctr">
              <a:spcBef>
                <a:spcPts val="100"/>
              </a:spcBef>
            </a:pPr>
            <a:r>
              <a:rPr lang="en-GB" sz="6600" dirty="0">
                <a:latin typeface="Maiandra GD" panose="020E0502030308020204" pitchFamily="34" charset="0"/>
              </a:rPr>
              <a:t>2- Genus: </a:t>
            </a:r>
            <a:r>
              <a:rPr lang="en-US" altLang="en-US" sz="8000" b="1" dirty="0">
                <a:latin typeface="Maiandra GD" panose="020E0502030308020204" pitchFamily="34" charset="0"/>
              </a:rPr>
              <a:t>Streptococci</a:t>
            </a:r>
            <a:endParaRPr lang="en-GB" sz="66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1414463" y="4886236"/>
            <a:ext cx="96154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</a:t>
            </a:r>
          </a:p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Sherko Muhammed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3360" y="443866"/>
            <a:ext cx="11689080" cy="514921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200" b="1" dirty="0">
                <a:latin typeface="Maiandra GD" panose="020E0502030308020204" pitchFamily="34" charset="0"/>
              </a:rPr>
              <a:t>Non suppurative complications or sequelae: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altLang="en-US" sz="2800" b="1" dirty="0">
                <a:latin typeface="Maiandra GD" panose="020E0502030308020204" pitchFamily="34" charset="0"/>
              </a:rPr>
              <a:t>Rheumatic fever: following pharyngitis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 carditis, poly arthritis, damage to heart valves, potentially fatal.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altLang="en-US" sz="2800" b="1" dirty="0">
                <a:latin typeface="Maiandra GD" panose="020E0502030308020204" pitchFamily="34" charset="0"/>
              </a:rPr>
              <a:t>Acute </a:t>
            </a:r>
            <a:r>
              <a:rPr lang="en-US" altLang="en-US" sz="2800" b="1" dirty="0" err="1">
                <a:latin typeface="Maiandra GD" panose="020E0502030308020204" pitchFamily="34" charset="0"/>
              </a:rPr>
              <a:t>Glomerulonephritits</a:t>
            </a:r>
            <a:r>
              <a:rPr lang="en-US" altLang="en-US" sz="2800" b="1" dirty="0">
                <a:latin typeface="Maiandra GD" panose="020E0502030308020204" pitchFamily="34" charset="0"/>
              </a:rPr>
              <a:t>: following skin infection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Immune complex mediated disease, inflammation of glomeruli  due to Ag-Ab complex deposit on basement membrane.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Clinically- Hematuria, Proteinuria, Hypertension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Good prognosis.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DFD52-5034-76EF-24B7-B6B9FE42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7C57-50D5-4B99-A8D1-A4CC0E1DE585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ADC7D6-5679-F604-F7AA-E80C6DA5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" y="98194"/>
            <a:ext cx="10100312" cy="1017587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latin typeface="Maiandra GD" panose="020E0502030308020204" pitchFamily="34" charset="0"/>
                <a:ea typeface="+mn-ea"/>
                <a:cs typeface="+mn-cs"/>
              </a:rPr>
              <a:t>Pathogenesis &amp; Virulence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" y="1255120"/>
            <a:ext cx="12009120" cy="545592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3000" b="1" dirty="0">
                <a:latin typeface="Maiandra GD" panose="020E0502030308020204" pitchFamily="34" charset="0"/>
              </a:rPr>
              <a:t>Structural components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M protein: inhibits phagocytosis of bacteria.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Lipoteichoic acid: helps in adhesion of bacteria.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Capsule: camouflages  bacteria</a:t>
            </a:r>
          </a:p>
          <a:p>
            <a:pPr marL="514350" indent="-514350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3000" b="1" dirty="0">
                <a:latin typeface="Maiandra GD" panose="020E0502030308020204" pitchFamily="34" charset="0"/>
              </a:rPr>
              <a:t>Enzymes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 err="1">
                <a:latin typeface="Maiandra GD" panose="020E0502030308020204" pitchFamily="34" charset="0"/>
              </a:rPr>
              <a:t>Streptokinases</a:t>
            </a:r>
            <a:r>
              <a:rPr lang="en-US" altLang="en-US" sz="2800" dirty="0">
                <a:latin typeface="Maiandra GD" panose="020E0502030308020204" pitchFamily="34" charset="0"/>
              </a:rPr>
              <a:t>- fibrinolysin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Deoxyribonucleases </a:t>
            </a:r>
          </a:p>
          <a:p>
            <a:pPr lvl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Hyaluronidase</a:t>
            </a:r>
          </a:p>
          <a:p>
            <a:pPr marL="514350" indent="-514350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3000" b="1" dirty="0">
                <a:latin typeface="Maiandra GD" panose="020E0502030308020204" pitchFamily="34" charset="0"/>
              </a:rPr>
              <a:t>Pyrogenic / Erythrogenic exotoxin</a:t>
            </a:r>
          </a:p>
          <a:p>
            <a:pPr marL="514350" indent="-514350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3000" b="1" dirty="0">
                <a:latin typeface="Maiandra GD" panose="020E0502030308020204" pitchFamily="34" charset="0"/>
              </a:rPr>
              <a:t>Hemolysins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Streptolysin O: Oxygen labile, antigenic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Streptolysin S: serum soluble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4947558" y="3494722"/>
            <a:ext cx="1297668" cy="1016315"/>
          </a:xfrm>
          <a:custGeom>
            <a:avLst/>
            <a:gdLst>
              <a:gd name="T0" fmla="*/ 0 w 184"/>
              <a:gd name="T1" fmla="*/ 2147483646 h 495"/>
              <a:gd name="T2" fmla="*/ 2147483646 w 184"/>
              <a:gd name="T3" fmla="*/ 2147483646 h 495"/>
              <a:gd name="T4" fmla="*/ 2147483646 w 184"/>
              <a:gd name="T5" fmla="*/ 2147483646 h 495"/>
              <a:gd name="T6" fmla="*/ 2147483646 w 184"/>
              <a:gd name="T7" fmla="*/ 2147483646 h 495"/>
              <a:gd name="T8" fmla="*/ 0 w 184"/>
              <a:gd name="T9" fmla="*/ 2147483646 h 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"/>
              <a:gd name="T16" fmla="*/ 0 h 495"/>
              <a:gd name="T17" fmla="*/ 184 w 184"/>
              <a:gd name="T18" fmla="*/ 495 h 4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" h="495">
                <a:moveTo>
                  <a:pt x="0" y="29"/>
                </a:moveTo>
                <a:cubicBezTo>
                  <a:pt x="19" y="16"/>
                  <a:pt x="31" y="0"/>
                  <a:pt x="56" y="21"/>
                </a:cubicBezTo>
                <a:cubicBezTo>
                  <a:pt x="65" y="29"/>
                  <a:pt x="65" y="43"/>
                  <a:pt x="71" y="53"/>
                </a:cubicBezTo>
                <a:cubicBezTo>
                  <a:pt x="93" y="88"/>
                  <a:pt x="121" y="115"/>
                  <a:pt x="135" y="155"/>
                </a:cubicBezTo>
                <a:cubicBezTo>
                  <a:pt x="131" y="295"/>
                  <a:pt x="184" y="495"/>
                  <a:pt x="0" y="49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048501" y="3805238"/>
            <a:ext cx="505205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tabLst>
                <a:tab pos="3149600" algn="l"/>
              </a:tabLst>
              <a:defRPr/>
            </a:pPr>
            <a:r>
              <a:rPr lang="en-US" sz="2600" dirty="0">
                <a:latin typeface="Maiandra GD" panose="020E0502030308020204" pitchFamily="34" charset="0"/>
              </a:rPr>
              <a:t>Facilitate spread of streptococci in tissues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V="1">
            <a:off x="6238875" y="4038600"/>
            <a:ext cx="720724" cy="114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EC037-3086-CF11-8F05-268E63C4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9872-0820-48D9-B67C-37A2339DCAAE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17881-BEF3-1BEC-C7DB-06388924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36813" y="408215"/>
            <a:ext cx="10619014" cy="89807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Maiandra GD" panose="020E0502030308020204" pitchFamily="34" charset="0"/>
                <a:ea typeface="+mn-ea"/>
                <a:cs typeface="+mn-cs"/>
              </a:rPr>
              <a:t>Lab Diagnosis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355272"/>
            <a:ext cx="11125200" cy="4866142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Maiandra GD" panose="020E0502030308020204" pitchFamily="34" charset="0"/>
              </a:rPr>
              <a:t>Sample: Throat swab, pus swab </a:t>
            </a:r>
          </a:p>
          <a:p>
            <a:r>
              <a:rPr lang="en-US" altLang="en-US" dirty="0">
                <a:latin typeface="Maiandra GD" panose="020E0502030308020204" pitchFamily="34" charset="0"/>
              </a:rPr>
              <a:t>Gram Stain: </a:t>
            </a:r>
            <a:r>
              <a:rPr lang="en-US" dirty="0">
                <a:latin typeface="Maiandra GD" panose="020E0502030308020204" pitchFamily="34" charset="0"/>
              </a:rPr>
              <a:t>Gram positive cocci (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GPC)</a:t>
            </a:r>
            <a:r>
              <a:rPr lang="en-US" altLang="en-US" dirty="0">
                <a:latin typeface="Maiandra GD" panose="020E0502030308020204" pitchFamily="34" charset="0"/>
              </a:rPr>
              <a:t> in chains</a:t>
            </a:r>
          </a:p>
          <a:p>
            <a:r>
              <a:rPr lang="en-US" altLang="en-US" dirty="0">
                <a:latin typeface="Maiandra GD" panose="020E0502030308020204" pitchFamily="34" charset="0"/>
              </a:rPr>
              <a:t>Culture on Blood agar: beta hemolytic colonies, catalase negative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951" y="3491487"/>
            <a:ext cx="6290959" cy="286486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6E860-6F3F-CFB6-7D67-CC342474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9585-1798-4C7F-A4FC-66EE199EFCFB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EE3D6-7050-303F-DB14-28557996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55085" y="136525"/>
            <a:ext cx="11427315" cy="99123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latin typeface="Maiandra GD" panose="020E0502030308020204" pitchFamily="34" charset="0"/>
                <a:ea typeface="+mn-ea"/>
                <a:cs typeface="+mn-cs"/>
              </a:rPr>
              <a:t>Bacitracin sensitivity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5085" y="1322613"/>
            <a:ext cx="11881830" cy="2792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500" dirty="0">
                <a:solidFill>
                  <a:srgbClr val="FF0000"/>
                </a:solidFill>
                <a:latin typeface="Maiandra GD" panose="020E0502030308020204" pitchFamily="34" charset="0"/>
              </a:rPr>
              <a:t>Principle: </a:t>
            </a:r>
            <a:r>
              <a:rPr lang="en-US" altLang="en-US" dirty="0">
                <a:latin typeface="Maiandra GD" panose="020E0502030308020204" pitchFamily="34" charset="0"/>
              </a:rPr>
              <a:t>For presumptive identification of group A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Distinguish between </a:t>
            </a:r>
            <a:r>
              <a:rPr lang="en-US" altLang="en-US" sz="2800" i="1" dirty="0">
                <a:latin typeface="Maiandra GD" panose="020E0502030308020204" pitchFamily="34" charset="0"/>
              </a:rPr>
              <a:t>S. pyogenes </a:t>
            </a:r>
            <a:r>
              <a:rPr lang="en-US" altLang="en-US" sz="2800" dirty="0">
                <a:latin typeface="Maiandra GD" panose="020E0502030308020204" pitchFamily="34" charset="0"/>
              </a:rPr>
              <a:t>from other beta hemolytic streptococci. </a:t>
            </a:r>
            <a:r>
              <a:rPr lang="en-US" altLang="en-US" sz="2800" i="1" dirty="0">
                <a:latin typeface="Maiandra GD" panose="020E0502030308020204" pitchFamily="34" charset="0"/>
              </a:rPr>
              <a:t>Strep. </a:t>
            </a:r>
            <a:r>
              <a:rPr lang="en-US" altLang="en-US" sz="2800" i="1" dirty="0" err="1">
                <a:latin typeface="Maiandra GD" panose="020E0502030308020204" pitchFamily="34" charset="0"/>
              </a:rPr>
              <a:t>Py.ogenes</a:t>
            </a:r>
            <a:r>
              <a:rPr lang="en-US" altLang="en-US" sz="2800" i="1" dirty="0">
                <a:latin typeface="Maiandra GD" panose="020E0502030308020204" pitchFamily="34" charset="0"/>
              </a:rPr>
              <a:t> </a:t>
            </a:r>
            <a:r>
              <a:rPr lang="en-US" altLang="en-US" sz="2800" dirty="0">
                <a:latin typeface="Maiandra GD" panose="020E0502030308020204" pitchFamily="34" charset="0"/>
              </a:rPr>
              <a:t>sensitive to Bacitracin  giving zone of inhibition around   disk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420" y="4114800"/>
            <a:ext cx="6009495" cy="263176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F0671-92DD-CA3E-7113-59E4B287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90359-2295-4ED3-90D5-E35A4CE99C14}" type="datetime1">
              <a:rPr lang="en-US" smtClean="0"/>
              <a:t>2023-01-22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5EAF-C39A-E563-D5FB-1FD7FF85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DB89-0C41-4E0A-9670-BC21F0939BA3}" type="slidenum">
              <a:rPr lang="ar-SA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" y="277813"/>
            <a:ext cx="9662160" cy="1350962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latin typeface="Maiandra GD" panose="020E0502030308020204" pitchFamily="34" charset="0"/>
                <a:ea typeface="+mn-ea"/>
                <a:cs typeface="+mn-cs"/>
              </a:rPr>
              <a:t>Differentiation of </a:t>
            </a:r>
            <a:r>
              <a:rPr lang="en-US" altLang="en-US" sz="3200" b="1" dirty="0">
                <a:latin typeface="Maiandra GD" panose="020E0502030308020204" pitchFamily="34" charset="0"/>
                <a:ea typeface="+mn-ea"/>
                <a:cs typeface="+mn-cs"/>
                <a:sym typeface="Symbol" panose="05050102010706020507" pitchFamily="18" charset="2"/>
              </a:rPr>
              <a:t>-hemolytic streptococci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1900063"/>
            <a:ext cx="8196943" cy="4680124"/>
          </a:xfrm>
        </p:spPr>
        <p:txBody>
          <a:bodyPr>
            <a:normAutofit/>
          </a:bodyPr>
          <a:lstStyle/>
          <a:p>
            <a:pPr lvl="1" algn="just" eaLnBrk="1" hangingPunct="1">
              <a:lnSpc>
                <a:spcPct val="100000"/>
              </a:lnSpc>
            </a:pPr>
            <a:r>
              <a:rPr lang="en-US" altLang="en-US" sz="2800" dirty="0" err="1">
                <a:latin typeface="Maiandra GD" panose="020E0502030308020204" pitchFamily="34" charset="0"/>
              </a:rPr>
              <a:t>Lanciefield</a:t>
            </a:r>
            <a:r>
              <a:rPr lang="en-US" altLang="en-US" sz="2800" dirty="0">
                <a:latin typeface="Maiandra GD" panose="020E0502030308020204" pitchFamily="34" charset="0"/>
              </a:rPr>
              <a:t> Classification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Bacitracin susceptibility Test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Specific for </a:t>
            </a:r>
            <a:r>
              <a:rPr lang="en-US" altLang="en-US" sz="2800" i="1" dirty="0">
                <a:latin typeface="Maiandra GD" panose="020E0502030308020204" pitchFamily="34" charset="0"/>
              </a:rPr>
              <a:t>S. </a:t>
            </a:r>
            <a:r>
              <a:rPr lang="en-US" altLang="en-US" sz="2800" i="1" dirty="0" err="1">
                <a:latin typeface="Maiandra GD" panose="020E0502030308020204" pitchFamily="34" charset="0"/>
              </a:rPr>
              <a:t>pyogenes</a:t>
            </a:r>
            <a:r>
              <a:rPr lang="en-US" altLang="en-US" sz="2800" i="1" dirty="0">
                <a:latin typeface="Maiandra GD" panose="020E0502030308020204" pitchFamily="34" charset="0"/>
              </a:rPr>
              <a:t> </a:t>
            </a:r>
            <a:r>
              <a:rPr lang="en-US" altLang="en-US" sz="2800" dirty="0">
                <a:latin typeface="Maiandra GD" panose="020E0502030308020204" pitchFamily="34" charset="0"/>
              </a:rPr>
              <a:t>(Group A)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800" dirty="0">
                <a:latin typeface="Maiandra GD" panose="020E0502030308020204" pitchFamily="34" charset="0"/>
              </a:rPr>
              <a:t>The CAMP test (Christie–Atkins–Munch-Peterson) is a test to identify group B β-hemolytic streptococci 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altLang="en-US" sz="2800" dirty="0">
                <a:latin typeface="Maiandra GD" panose="020E0502030308020204" pitchFamily="34" charset="0"/>
              </a:rPr>
              <a:t>Specific for </a:t>
            </a:r>
            <a:r>
              <a:rPr lang="en-US" altLang="en-US" sz="2800" i="1" dirty="0">
                <a:latin typeface="Maiandra GD" panose="020E0502030308020204" pitchFamily="34" charset="0"/>
              </a:rPr>
              <a:t>S. agalactiae </a:t>
            </a:r>
            <a:r>
              <a:rPr lang="en-US" altLang="en-US" sz="2800" dirty="0">
                <a:latin typeface="Maiandra GD" panose="020E0502030308020204" pitchFamily="34" charset="0"/>
              </a:rPr>
              <a:t>(Group B)- normal flora of genital tract in women, can cause neonatal meningitis.</a:t>
            </a: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2743706"/>
            <a:ext cx="3476640" cy="3372976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ACE801-C565-EBC1-188F-DCE01B28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E338-0B6F-4C5F-B7CF-EBC8D5445721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23210-C133-6F36-88FC-1F1F1F62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27560" y="2723266"/>
            <a:ext cx="2864485" cy="430530"/>
          </a:xfrm>
          <a:custGeom>
            <a:avLst/>
            <a:gdLst/>
            <a:ahLst/>
            <a:cxnLst/>
            <a:rect l="l" t="t" r="r" b="b"/>
            <a:pathLst>
              <a:path w="2864484" h="430530">
                <a:moveTo>
                  <a:pt x="0" y="0"/>
                </a:moveTo>
                <a:lnTo>
                  <a:pt x="0" y="430408"/>
                </a:lnTo>
                <a:lnTo>
                  <a:pt x="2863961" y="430408"/>
                </a:lnTo>
              </a:path>
            </a:pathLst>
          </a:custGeom>
          <a:ln w="12700">
            <a:solidFill>
              <a:srgbClr val="44C1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27560" y="2723266"/>
            <a:ext cx="175260" cy="1934210"/>
          </a:xfrm>
          <a:custGeom>
            <a:avLst/>
            <a:gdLst/>
            <a:ahLst/>
            <a:cxnLst/>
            <a:rect l="l" t="t" r="r" b="b"/>
            <a:pathLst>
              <a:path w="175259" h="1934210">
                <a:moveTo>
                  <a:pt x="0" y="0"/>
                </a:moveTo>
                <a:lnTo>
                  <a:pt x="0" y="1933827"/>
                </a:lnTo>
                <a:lnTo>
                  <a:pt x="174741" y="1933827"/>
                </a:lnTo>
              </a:path>
            </a:pathLst>
          </a:custGeom>
          <a:ln w="12700">
            <a:solidFill>
              <a:srgbClr val="44C1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23180" y="1660916"/>
            <a:ext cx="2039620" cy="314325"/>
          </a:xfrm>
          <a:custGeom>
            <a:avLst/>
            <a:gdLst/>
            <a:ahLst/>
            <a:cxnLst/>
            <a:rect l="l" t="t" r="r" b="b"/>
            <a:pathLst>
              <a:path w="2039620" h="314325">
                <a:moveTo>
                  <a:pt x="0" y="0"/>
                </a:moveTo>
                <a:lnTo>
                  <a:pt x="0" y="157093"/>
                </a:lnTo>
                <a:lnTo>
                  <a:pt x="2039111" y="157093"/>
                </a:lnTo>
                <a:lnTo>
                  <a:pt x="2039111" y="314309"/>
                </a:lnTo>
              </a:path>
            </a:pathLst>
          </a:custGeom>
          <a:ln w="12700">
            <a:solidFill>
              <a:srgbClr val="37A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9320" y="2723266"/>
            <a:ext cx="635" cy="2602230"/>
          </a:xfrm>
          <a:custGeom>
            <a:avLst/>
            <a:gdLst/>
            <a:ahLst/>
            <a:cxnLst/>
            <a:rect l="l" t="t" r="r" b="b"/>
            <a:pathLst>
              <a:path w="635" h="2602229">
                <a:moveTo>
                  <a:pt x="131" y="0"/>
                </a:moveTo>
                <a:lnTo>
                  <a:pt x="0" y="2601970"/>
                </a:lnTo>
              </a:path>
            </a:pathLst>
          </a:custGeom>
          <a:ln w="12700">
            <a:solidFill>
              <a:srgbClr val="44C1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48817" y="2723266"/>
            <a:ext cx="501015" cy="814069"/>
          </a:xfrm>
          <a:custGeom>
            <a:avLst/>
            <a:gdLst/>
            <a:ahLst/>
            <a:cxnLst/>
            <a:rect l="l" t="t" r="r" b="b"/>
            <a:pathLst>
              <a:path w="501014" h="814070">
                <a:moveTo>
                  <a:pt x="500633" y="0"/>
                </a:moveTo>
                <a:lnTo>
                  <a:pt x="500633" y="813815"/>
                </a:lnTo>
                <a:lnTo>
                  <a:pt x="0" y="813815"/>
                </a:lnTo>
              </a:path>
            </a:pathLst>
          </a:custGeom>
          <a:ln w="12700">
            <a:solidFill>
              <a:srgbClr val="44C1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84190" y="1660916"/>
            <a:ext cx="2038985" cy="314325"/>
          </a:xfrm>
          <a:custGeom>
            <a:avLst/>
            <a:gdLst/>
            <a:ahLst/>
            <a:cxnLst/>
            <a:rect l="l" t="t" r="r" b="b"/>
            <a:pathLst>
              <a:path w="2038985" h="314325">
                <a:moveTo>
                  <a:pt x="2038990" y="0"/>
                </a:moveTo>
                <a:lnTo>
                  <a:pt x="2038990" y="157093"/>
                </a:lnTo>
                <a:lnTo>
                  <a:pt x="0" y="157093"/>
                </a:lnTo>
                <a:lnTo>
                  <a:pt x="0" y="314309"/>
                </a:lnTo>
              </a:path>
            </a:pathLst>
          </a:custGeom>
          <a:ln w="12700">
            <a:solidFill>
              <a:srgbClr val="37A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87662" y="882746"/>
            <a:ext cx="2199005" cy="778510"/>
          </a:xfrm>
          <a:custGeom>
            <a:avLst/>
            <a:gdLst/>
            <a:ahLst/>
            <a:cxnLst/>
            <a:rect l="l" t="t" r="r" b="b"/>
            <a:pathLst>
              <a:path w="2199004" h="778510">
                <a:moveTo>
                  <a:pt x="0" y="778169"/>
                </a:moveTo>
                <a:lnTo>
                  <a:pt x="2198751" y="778169"/>
                </a:lnTo>
                <a:lnTo>
                  <a:pt x="2198751" y="0"/>
                </a:lnTo>
                <a:lnTo>
                  <a:pt x="0" y="0"/>
                </a:lnTo>
                <a:lnTo>
                  <a:pt x="0" y="77816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23858" y="882746"/>
            <a:ext cx="2502789" cy="778510"/>
          </a:xfrm>
          <a:custGeom>
            <a:avLst/>
            <a:gdLst/>
            <a:ahLst/>
            <a:cxnLst/>
            <a:rect l="l" t="t" r="r" b="b"/>
            <a:pathLst>
              <a:path w="2199004" h="778510">
                <a:moveTo>
                  <a:pt x="0" y="778169"/>
                </a:moveTo>
                <a:lnTo>
                  <a:pt x="2198750" y="778169"/>
                </a:lnTo>
                <a:lnTo>
                  <a:pt x="2198750" y="0"/>
                </a:lnTo>
                <a:lnTo>
                  <a:pt x="0" y="0"/>
                </a:lnTo>
                <a:lnTo>
                  <a:pt x="0" y="7781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064137" y="1009217"/>
            <a:ext cx="351014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Maiandra GD" panose="020E0502030308020204" pitchFamily="34" charset="0"/>
                <a:ea typeface="+mn-ea"/>
                <a:cs typeface="+mn-cs"/>
              </a:rPr>
              <a:t>Gram positive</a:t>
            </a:r>
          </a:p>
        </p:txBody>
      </p:sp>
      <p:sp>
        <p:nvSpPr>
          <p:cNvPr id="11" name="object 11"/>
          <p:cNvSpPr/>
          <p:nvPr/>
        </p:nvSpPr>
        <p:spPr>
          <a:xfrm>
            <a:off x="2799838" y="1975137"/>
            <a:ext cx="1496695" cy="748665"/>
          </a:xfrm>
          <a:custGeom>
            <a:avLst/>
            <a:gdLst/>
            <a:ahLst/>
            <a:cxnLst/>
            <a:rect l="l" t="t" r="r" b="b"/>
            <a:pathLst>
              <a:path w="1496695" h="748664">
                <a:moveTo>
                  <a:pt x="0" y="748128"/>
                </a:moveTo>
                <a:lnTo>
                  <a:pt x="1496318" y="748128"/>
                </a:lnTo>
                <a:lnTo>
                  <a:pt x="1496318" y="0"/>
                </a:lnTo>
                <a:lnTo>
                  <a:pt x="0" y="0"/>
                </a:lnTo>
                <a:lnTo>
                  <a:pt x="0" y="7481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99837" y="1975137"/>
            <a:ext cx="1496695" cy="748665"/>
          </a:xfrm>
          <a:custGeom>
            <a:avLst/>
            <a:gdLst/>
            <a:ahLst/>
            <a:cxnLst/>
            <a:rect l="l" t="t" r="r" b="b"/>
            <a:pathLst>
              <a:path w="1496695" h="748664">
                <a:moveTo>
                  <a:pt x="0" y="748128"/>
                </a:moveTo>
                <a:lnTo>
                  <a:pt x="1496318" y="748128"/>
                </a:lnTo>
                <a:lnTo>
                  <a:pt x="1496318" y="0"/>
                </a:lnTo>
                <a:lnTo>
                  <a:pt x="0" y="0"/>
                </a:lnTo>
                <a:lnTo>
                  <a:pt x="0" y="748128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99324" y="2080217"/>
            <a:ext cx="677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Coc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</a:p>
        </p:txBody>
      </p:sp>
      <p:sp>
        <p:nvSpPr>
          <p:cNvPr id="14" name="object 14"/>
          <p:cNvSpPr/>
          <p:nvPr/>
        </p:nvSpPr>
        <p:spPr>
          <a:xfrm>
            <a:off x="341994" y="2993861"/>
            <a:ext cx="2106930" cy="1087120"/>
          </a:xfrm>
          <a:custGeom>
            <a:avLst/>
            <a:gdLst/>
            <a:ahLst/>
            <a:cxnLst/>
            <a:rect l="l" t="t" r="r" b="b"/>
            <a:pathLst>
              <a:path w="2106930" h="1087120">
                <a:moveTo>
                  <a:pt x="0" y="1086517"/>
                </a:moveTo>
                <a:lnTo>
                  <a:pt x="2106811" y="1086517"/>
                </a:lnTo>
                <a:lnTo>
                  <a:pt x="2106811" y="0"/>
                </a:lnTo>
                <a:lnTo>
                  <a:pt x="0" y="0"/>
                </a:lnTo>
                <a:lnTo>
                  <a:pt x="0" y="1086517"/>
                </a:lnTo>
                <a:close/>
              </a:path>
            </a:pathLst>
          </a:custGeom>
          <a:solidFill>
            <a:srgbClr val="44C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1994" y="2993861"/>
            <a:ext cx="2106930" cy="1087120"/>
          </a:xfrm>
          <a:custGeom>
            <a:avLst/>
            <a:gdLst/>
            <a:ahLst/>
            <a:cxnLst/>
            <a:rect l="l" t="t" r="r" b="b"/>
            <a:pathLst>
              <a:path w="2106930" h="1087120">
                <a:moveTo>
                  <a:pt x="0" y="1086517"/>
                </a:moveTo>
                <a:lnTo>
                  <a:pt x="2106811" y="1086517"/>
                </a:lnTo>
                <a:lnTo>
                  <a:pt x="2106811" y="0"/>
                </a:lnTo>
                <a:lnTo>
                  <a:pt x="0" y="0"/>
                </a:lnTo>
                <a:lnTo>
                  <a:pt x="0" y="1086517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9656" y="3113910"/>
            <a:ext cx="1694180" cy="689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8615">
              <a:lnSpc>
                <a:spcPct val="126699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Anaerobe:  </a:t>
            </a:r>
            <a:r>
              <a:rPr sz="1800" spc="-4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cc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49321" y="4354198"/>
            <a:ext cx="3764279" cy="1942464"/>
          </a:xfrm>
          <a:custGeom>
            <a:avLst/>
            <a:gdLst/>
            <a:ahLst/>
            <a:cxnLst/>
            <a:rect l="l" t="t" r="r" b="b"/>
            <a:pathLst>
              <a:path w="3764279" h="1942464">
                <a:moveTo>
                  <a:pt x="0" y="1942075"/>
                </a:moveTo>
                <a:lnTo>
                  <a:pt x="3763914" y="1942075"/>
                </a:lnTo>
                <a:lnTo>
                  <a:pt x="3763914" y="0"/>
                </a:lnTo>
                <a:lnTo>
                  <a:pt x="0" y="0"/>
                </a:lnTo>
                <a:lnTo>
                  <a:pt x="0" y="1942075"/>
                </a:lnTo>
                <a:close/>
              </a:path>
            </a:pathLst>
          </a:custGeom>
          <a:solidFill>
            <a:srgbClr val="44C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49320" y="4354198"/>
            <a:ext cx="3764279" cy="1942464"/>
          </a:xfrm>
          <a:custGeom>
            <a:avLst/>
            <a:gdLst/>
            <a:ahLst/>
            <a:cxnLst/>
            <a:rect l="l" t="t" r="r" b="b"/>
            <a:pathLst>
              <a:path w="3764279" h="1942464">
                <a:moveTo>
                  <a:pt x="0" y="1942075"/>
                </a:moveTo>
                <a:lnTo>
                  <a:pt x="3763914" y="1942075"/>
                </a:lnTo>
                <a:lnTo>
                  <a:pt x="3763914" y="0"/>
                </a:lnTo>
                <a:lnTo>
                  <a:pt x="0" y="0"/>
                </a:lnTo>
                <a:lnTo>
                  <a:pt x="0" y="1942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78812" y="4553456"/>
            <a:ext cx="3308350" cy="14356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231775">
              <a:lnSpc>
                <a:spcPct val="100000"/>
              </a:lnSpc>
              <a:spcBef>
                <a:spcPts val="675"/>
              </a:spcBef>
            </a:pPr>
            <a:r>
              <a:rPr sz="1800" spc="-5" dirty="0">
                <a:latin typeface="Calibri"/>
                <a:cs typeface="Calibri"/>
              </a:rPr>
              <a:t>Aerobic </a:t>
            </a:r>
            <a:r>
              <a:rPr sz="1800" spc="-10" dirty="0">
                <a:latin typeface="Calibri"/>
                <a:cs typeface="Calibri"/>
              </a:rPr>
              <a:t>/facultative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Anaerobe: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ts val="2750"/>
              </a:lnSpc>
              <a:spcBef>
                <a:spcPts val="175"/>
              </a:spcBef>
            </a:pPr>
            <a:r>
              <a:rPr sz="1800" spc="-5" dirty="0">
                <a:latin typeface="Calibri"/>
                <a:cs typeface="Calibri"/>
              </a:rPr>
              <a:t>1- </a:t>
            </a:r>
            <a:r>
              <a:rPr sz="1800" spc="-10" dirty="0">
                <a:latin typeface="Calibri"/>
                <a:cs typeface="Calibri"/>
              </a:rPr>
              <a:t>Staphylococci (cluster catalase </a:t>
            </a:r>
            <a:r>
              <a:rPr sz="1800" dirty="0">
                <a:latin typeface="Calibri"/>
                <a:cs typeface="Calibri"/>
              </a:rPr>
              <a:t>+)  </a:t>
            </a:r>
            <a:r>
              <a:rPr sz="1800" spc="-5" dirty="0">
                <a:latin typeface="Calibri"/>
                <a:cs typeface="Calibri"/>
              </a:rPr>
              <a:t>2- </a:t>
            </a:r>
            <a:r>
              <a:rPr sz="1800" spc="-10" dirty="0">
                <a:latin typeface="Calibri"/>
                <a:cs typeface="Calibri"/>
              </a:rPr>
              <a:t>Streptococci </a:t>
            </a:r>
            <a:r>
              <a:rPr sz="1800" spc="-5" dirty="0">
                <a:latin typeface="Calibri"/>
                <a:cs typeface="Calibri"/>
              </a:rPr>
              <a:t>(chains </a:t>
            </a:r>
            <a:r>
              <a:rPr sz="1800" spc="-10" dirty="0">
                <a:latin typeface="Calibri"/>
                <a:cs typeface="Calibri"/>
              </a:rPr>
              <a:t>catalase </a:t>
            </a:r>
            <a:r>
              <a:rPr sz="1800" dirty="0">
                <a:latin typeface="Calibri"/>
                <a:cs typeface="Calibri"/>
              </a:rPr>
              <a:t>-)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800" spc="-5" dirty="0">
                <a:latin typeface="Calibri"/>
                <a:cs typeface="Calibri"/>
              </a:rPr>
              <a:t>3- </a:t>
            </a:r>
            <a:r>
              <a:rPr sz="1800" spc="-15" dirty="0">
                <a:latin typeface="Calibri"/>
                <a:cs typeface="Calibri"/>
              </a:rPr>
              <a:t>Enterococci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77934" y="1975137"/>
            <a:ext cx="1496695" cy="748665"/>
          </a:xfrm>
          <a:custGeom>
            <a:avLst/>
            <a:gdLst/>
            <a:ahLst/>
            <a:cxnLst/>
            <a:rect l="l" t="t" r="r" b="b"/>
            <a:pathLst>
              <a:path w="1496695" h="748664">
                <a:moveTo>
                  <a:pt x="0" y="748128"/>
                </a:moveTo>
                <a:lnTo>
                  <a:pt x="1496305" y="748128"/>
                </a:lnTo>
                <a:lnTo>
                  <a:pt x="1496305" y="0"/>
                </a:lnTo>
                <a:lnTo>
                  <a:pt x="0" y="0"/>
                </a:lnTo>
                <a:lnTo>
                  <a:pt x="0" y="7481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77933" y="1975137"/>
            <a:ext cx="1496695" cy="748665"/>
          </a:xfrm>
          <a:custGeom>
            <a:avLst/>
            <a:gdLst/>
            <a:ahLst/>
            <a:cxnLst/>
            <a:rect l="l" t="t" r="r" b="b"/>
            <a:pathLst>
              <a:path w="1496695" h="748664">
                <a:moveTo>
                  <a:pt x="0" y="748128"/>
                </a:moveTo>
                <a:lnTo>
                  <a:pt x="1496305" y="748128"/>
                </a:lnTo>
                <a:lnTo>
                  <a:pt x="1496305" y="0"/>
                </a:lnTo>
                <a:lnTo>
                  <a:pt x="0" y="0"/>
                </a:lnTo>
                <a:lnTo>
                  <a:pt x="0" y="748128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686666" y="2119255"/>
            <a:ext cx="747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Ba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illi</a:t>
            </a:r>
          </a:p>
        </p:txBody>
      </p:sp>
      <p:sp>
        <p:nvSpPr>
          <p:cNvPr id="23" name="object 23"/>
          <p:cNvSpPr/>
          <p:nvPr/>
        </p:nvSpPr>
        <p:spPr>
          <a:xfrm>
            <a:off x="7202302" y="3773292"/>
            <a:ext cx="2907030" cy="1767839"/>
          </a:xfrm>
          <a:custGeom>
            <a:avLst/>
            <a:gdLst/>
            <a:ahLst/>
            <a:cxnLst/>
            <a:rect l="l" t="t" r="r" b="b"/>
            <a:pathLst>
              <a:path w="2907029" h="1767839">
                <a:moveTo>
                  <a:pt x="0" y="1767721"/>
                </a:moveTo>
                <a:lnTo>
                  <a:pt x="2906780" y="1767721"/>
                </a:lnTo>
                <a:lnTo>
                  <a:pt x="2906780" y="0"/>
                </a:lnTo>
                <a:lnTo>
                  <a:pt x="0" y="0"/>
                </a:lnTo>
                <a:lnTo>
                  <a:pt x="0" y="1767721"/>
                </a:lnTo>
                <a:close/>
              </a:path>
            </a:pathLst>
          </a:custGeom>
          <a:solidFill>
            <a:srgbClr val="44C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02302" y="3773292"/>
            <a:ext cx="2907030" cy="1767839"/>
          </a:xfrm>
          <a:custGeom>
            <a:avLst/>
            <a:gdLst/>
            <a:ahLst/>
            <a:cxnLst/>
            <a:rect l="l" t="t" r="r" b="b"/>
            <a:pathLst>
              <a:path w="2907029" h="1767839">
                <a:moveTo>
                  <a:pt x="0" y="1767721"/>
                </a:moveTo>
                <a:lnTo>
                  <a:pt x="2906779" y="1767721"/>
                </a:lnTo>
                <a:lnTo>
                  <a:pt x="2906779" y="0"/>
                </a:lnTo>
                <a:lnTo>
                  <a:pt x="0" y="0"/>
                </a:lnTo>
                <a:lnTo>
                  <a:pt x="0" y="176772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20209" y="3710683"/>
            <a:ext cx="2872740" cy="176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800" b="1" spc="-5" dirty="0">
                <a:latin typeface="Calibri"/>
                <a:cs typeface="Calibri"/>
              </a:rPr>
              <a:t>Aerobic/facultative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anaerobe:</a:t>
            </a:r>
            <a:endParaRPr sz="1800">
              <a:latin typeface="Calibri"/>
              <a:cs typeface="Calibri"/>
            </a:endParaRPr>
          </a:p>
          <a:p>
            <a:pPr marL="536575" indent="-237490">
              <a:lnSpc>
                <a:spcPct val="100000"/>
              </a:lnSpc>
              <a:spcBef>
                <a:spcPts val="575"/>
              </a:spcBef>
              <a:buAutoNum type="arabicPlain"/>
              <a:tabLst>
                <a:tab pos="537210" algn="l"/>
              </a:tabLst>
            </a:pPr>
            <a:r>
              <a:rPr sz="1800" spc="-10" dirty="0">
                <a:latin typeface="Calibri"/>
                <a:cs typeface="Calibri"/>
              </a:rPr>
              <a:t>Cornybacterium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(NSF)</a:t>
            </a:r>
            <a:endParaRPr sz="1800">
              <a:latin typeface="Calibri"/>
              <a:cs typeface="Calibri"/>
            </a:endParaRPr>
          </a:p>
          <a:p>
            <a:pPr marL="508000" indent="-238125">
              <a:lnSpc>
                <a:spcPct val="100000"/>
              </a:lnSpc>
              <a:spcBef>
                <a:spcPts val="590"/>
              </a:spcBef>
              <a:buAutoNum type="arabicPlain"/>
              <a:tabLst>
                <a:tab pos="508000" algn="l"/>
              </a:tabLst>
            </a:pPr>
            <a:r>
              <a:rPr sz="1800" spc="-10" dirty="0">
                <a:latin typeface="Calibri"/>
                <a:cs typeface="Calibri"/>
              </a:rPr>
              <a:t>Listeria Nocardia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(NSF)</a:t>
            </a:r>
            <a:endParaRPr sz="1800">
              <a:latin typeface="Calibri"/>
              <a:cs typeface="Calibri"/>
            </a:endParaRPr>
          </a:p>
          <a:p>
            <a:pPr marL="736600" indent="-238125">
              <a:lnSpc>
                <a:spcPct val="100000"/>
              </a:lnSpc>
              <a:spcBef>
                <a:spcPts val="590"/>
              </a:spcBef>
              <a:buAutoNum type="arabicPlain"/>
              <a:tabLst>
                <a:tab pos="736600" algn="l"/>
              </a:tabLst>
            </a:pPr>
            <a:r>
              <a:rPr sz="1800" spc="-10" dirty="0">
                <a:latin typeface="Calibri"/>
                <a:cs typeface="Calibri"/>
              </a:rPr>
              <a:t>Latobacillus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(NSF)</a:t>
            </a:r>
            <a:endParaRPr sz="1800">
              <a:latin typeface="Calibri"/>
              <a:cs typeface="Calibri"/>
            </a:endParaRPr>
          </a:p>
          <a:p>
            <a:pPr marL="489584" indent="-238125">
              <a:lnSpc>
                <a:spcPct val="100000"/>
              </a:lnSpc>
              <a:spcBef>
                <a:spcPts val="590"/>
              </a:spcBef>
              <a:buAutoNum type="arabicPlain"/>
              <a:tabLst>
                <a:tab pos="490220" algn="l"/>
              </a:tabLst>
            </a:pPr>
            <a:r>
              <a:rPr sz="1800" spc="-5" dirty="0">
                <a:latin typeface="Calibri"/>
                <a:cs typeface="Calibri"/>
              </a:rPr>
              <a:t>Bacillus Antheresis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(SF)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891522" y="2649205"/>
            <a:ext cx="2148205" cy="1009015"/>
          </a:xfrm>
          <a:custGeom>
            <a:avLst/>
            <a:gdLst/>
            <a:ahLst/>
            <a:cxnLst/>
            <a:rect l="l" t="t" r="r" b="b"/>
            <a:pathLst>
              <a:path w="2148204" h="1009014">
                <a:moveTo>
                  <a:pt x="0" y="1008912"/>
                </a:moveTo>
                <a:lnTo>
                  <a:pt x="2148209" y="1008912"/>
                </a:lnTo>
                <a:lnTo>
                  <a:pt x="2148209" y="0"/>
                </a:lnTo>
                <a:lnTo>
                  <a:pt x="0" y="0"/>
                </a:lnTo>
                <a:lnTo>
                  <a:pt x="0" y="1008912"/>
                </a:lnTo>
                <a:close/>
              </a:path>
            </a:pathLst>
          </a:custGeom>
          <a:solidFill>
            <a:srgbClr val="44C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91521" y="2649205"/>
            <a:ext cx="2148205" cy="1009015"/>
          </a:xfrm>
          <a:custGeom>
            <a:avLst/>
            <a:gdLst/>
            <a:ahLst/>
            <a:cxnLst/>
            <a:rect l="l" t="t" r="r" b="b"/>
            <a:pathLst>
              <a:path w="2148204" h="1009014">
                <a:moveTo>
                  <a:pt x="0" y="1008912"/>
                </a:moveTo>
                <a:lnTo>
                  <a:pt x="2148209" y="1008912"/>
                </a:lnTo>
                <a:lnTo>
                  <a:pt x="2148209" y="0"/>
                </a:lnTo>
                <a:lnTo>
                  <a:pt x="0" y="0"/>
                </a:lnTo>
                <a:lnTo>
                  <a:pt x="0" y="100891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972555" y="2555871"/>
            <a:ext cx="1990725" cy="10699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800" b="1" spc="-5" dirty="0">
                <a:latin typeface="Calibri"/>
                <a:cs typeface="Calibri"/>
              </a:rPr>
              <a:t>Anaerobic: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800" spc="-5" dirty="0">
                <a:latin typeface="Calibri"/>
                <a:cs typeface="Calibri"/>
              </a:rPr>
              <a:t>1- </a:t>
            </a:r>
            <a:r>
              <a:rPr sz="1800" spc="-10" dirty="0">
                <a:latin typeface="Calibri"/>
                <a:cs typeface="Calibri"/>
              </a:rPr>
              <a:t>Clostridium </a:t>
            </a:r>
            <a:r>
              <a:rPr sz="1800" spc="-5" dirty="0">
                <a:latin typeface="Calibri"/>
                <a:cs typeface="Calibri"/>
              </a:rPr>
              <a:t>(SF)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1800" spc="-5" dirty="0">
                <a:latin typeface="Calibri"/>
                <a:cs typeface="Calibri"/>
              </a:rPr>
              <a:t>2- </a:t>
            </a:r>
            <a:r>
              <a:rPr sz="1800" spc="-10" dirty="0">
                <a:latin typeface="Calibri"/>
                <a:cs typeface="Calibri"/>
              </a:rPr>
              <a:t>Eubacterium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(NSF)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9998" y="3586350"/>
            <a:ext cx="3338829" cy="56832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120"/>
              </a:lnSpc>
              <a:spcBef>
                <a:spcPts val="204"/>
              </a:spcBef>
            </a:pPr>
            <a:r>
              <a:rPr sz="1800" spc="-5" dirty="0">
                <a:latin typeface="Arial"/>
                <a:cs typeface="Arial"/>
              </a:rPr>
              <a:t>capable of but not </a:t>
            </a:r>
            <a:r>
              <a:rPr sz="1800" dirty="0">
                <a:latin typeface="Arial"/>
                <a:cs typeface="Arial"/>
              </a:rPr>
              <a:t>restricted to a  </a:t>
            </a:r>
            <a:r>
              <a:rPr sz="1800" spc="-5" dirty="0">
                <a:latin typeface="Arial"/>
                <a:cs typeface="Arial"/>
              </a:rPr>
              <a:t>particular function or mode of life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03120" y="4207764"/>
            <a:ext cx="114300" cy="466725"/>
          </a:xfrm>
          <a:custGeom>
            <a:avLst/>
            <a:gdLst/>
            <a:ahLst/>
            <a:cxnLst/>
            <a:rect l="l" t="t" r="r" b="b"/>
            <a:pathLst>
              <a:path w="114300" h="466725">
                <a:moveTo>
                  <a:pt x="76200" y="95250"/>
                </a:moveTo>
                <a:lnTo>
                  <a:pt x="38100" y="95250"/>
                </a:lnTo>
                <a:lnTo>
                  <a:pt x="38100" y="466593"/>
                </a:lnTo>
                <a:lnTo>
                  <a:pt x="76200" y="466593"/>
                </a:lnTo>
                <a:lnTo>
                  <a:pt x="76200" y="95250"/>
                </a:lnTo>
                <a:close/>
              </a:path>
              <a:path w="114300" h="466725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466725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2</a:t>
            </a:fld>
            <a:endParaRPr lang="en-GB" dirty="0"/>
          </a:p>
        </p:txBody>
      </p:sp>
      <p:sp>
        <p:nvSpPr>
          <p:cNvPr id="33" name="Date Placeholder 32">
            <a:extLst>
              <a:ext uri="{FF2B5EF4-FFF2-40B4-BE49-F238E27FC236}">
                <a16:creationId xmlns:a16="http://schemas.microsoft.com/office/drawing/2014/main" id="{D60AB436-1998-03EB-F4E7-B54C3281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3D7B-7466-4F14-A054-5DCFDDBFFBF6}" type="datetime1">
              <a:rPr lang="en-US" smtClean="0"/>
              <a:t>2023-01-22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77814"/>
            <a:ext cx="9677400" cy="8477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/>
            <a:r>
              <a:rPr lang="en-US" altLang="en-US" sz="6600" dirty="0">
                <a:latin typeface="Maiandra GD" panose="020E0502030308020204" pitchFamily="34" charset="0"/>
                <a:ea typeface="+mn-ea"/>
                <a:cs typeface="+mn-cs"/>
              </a:rPr>
              <a:t>Streptococci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70560" y="1341439"/>
            <a:ext cx="9529129" cy="49672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latin typeface="Maiandra GD" panose="020E0502030308020204" pitchFamily="34" charset="0"/>
              </a:rPr>
              <a:t>Characters of Streptococci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Gram positive cocci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Size 1µm 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Chains or pairs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Non motile</a:t>
            </a:r>
            <a:endParaRPr lang="en-US" altLang="en-US" sz="2800" dirty="0">
              <a:latin typeface="Maiandra GD" panose="020E0502030308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Non spore forming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Facultative anaerobes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Fastidious</a:t>
            </a:r>
          </a:p>
          <a:p>
            <a:pPr lvl="1"/>
            <a:r>
              <a:rPr lang="en-US" altLang="en-US" sz="2800" dirty="0">
                <a:latin typeface="Maiandra GD" panose="020E0502030308020204" pitchFamily="34" charset="0"/>
              </a:rPr>
              <a:t>Catalase negative</a:t>
            </a:r>
          </a:p>
        </p:txBody>
      </p:sp>
      <p:pic>
        <p:nvPicPr>
          <p:cNvPr id="4100" name="Picture 17" descr="strep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2904" y="1757440"/>
            <a:ext cx="4808536" cy="3343120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AB2D8-E6C5-DA0B-98D0-836C4446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9B88-6BB7-4EE7-AD21-E4A9D9F4468A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FF5FB9-2149-BCA4-A434-2A7F47E5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8875" y="120190"/>
            <a:ext cx="11003280" cy="1325563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latin typeface="Maiandra GD" panose="020E0502030308020204" pitchFamily="34" charset="0"/>
                <a:ea typeface="+mn-ea"/>
                <a:cs typeface="+mn-cs"/>
              </a:rPr>
              <a:t>Classification of Streptococci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6680" y="1432560"/>
            <a:ext cx="11978639" cy="5288281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5100" dirty="0">
                <a:latin typeface="Maiandra GD" panose="020E0502030308020204" pitchFamily="34" charset="0"/>
              </a:rPr>
              <a:t>According to:</a:t>
            </a:r>
          </a:p>
          <a:p>
            <a:pPr marL="1371600" lvl="1" indent="-9144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5100" b="1" dirty="0">
                <a:latin typeface="Maiandra GD" panose="020E0502030308020204" pitchFamily="34" charset="0"/>
              </a:rPr>
              <a:t>Oxygen requirement</a:t>
            </a:r>
          </a:p>
          <a:p>
            <a:pPr marL="1828800" lvl="2" indent="-914400" eaLnBrk="1" hangingPunct="1">
              <a:lnSpc>
                <a:spcPct val="120000"/>
              </a:lnSpc>
              <a:buFont typeface="+mj-lt"/>
              <a:buAutoNum type="alphaLcParenR"/>
            </a:pPr>
            <a:r>
              <a:rPr lang="en-US" altLang="en-US" sz="5100" dirty="0">
                <a:latin typeface="Maiandra GD" panose="020E0502030308020204" pitchFamily="34" charset="0"/>
              </a:rPr>
              <a:t>Anaerobic (</a:t>
            </a:r>
            <a:r>
              <a:rPr lang="en-US" altLang="en-US" sz="5100" i="1" dirty="0" err="1">
                <a:latin typeface="Maiandra GD" panose="020E0502030308020204" pitchFamily="34" charset="0"/>
              </a:rPr>
              <a:t>Peptostreptococcus</a:t>
            </a:r>
            <a:r>
              <a:rPr lang="en-US" altLang="en-US" sz="5100" dirty="0">
                <a:latin typeface="Maiandra GD" panose="020E0502030308020204" pitchFamily="34" charset="0"/>
              </a:rPr>
              <a:t>)</a:t>
            </a:r>
          </a:p>
          <a:p>
            <a:pPr marL="1828800" lvl="2" indent="-914400" eaLnBrk="1" hangingPunct="1">
              <a:lnSpc>
                <a:spcPct val="120000"/>
              </a:lnSpc>
              <a:buFont typeface="+mj-lt"/>
              <a:buAutoNum type="alphaLcParenR"/>
            </a:pPr>
            <a:r>
              <a:rPr lang="en-US" altLang="en-US" sz="5100" dirty="0">
                <a:latin typeface="Maiandra GD" panose="020E0502030308020204" pitchFamily="34" charset="0"/>
              </a:rPr>
              <a:t>Aerobic or facultative anaerobic (</a:t>
            </a:r>
            <a:r>
              <a:rPr lang="en-US" altLang="en-US" sz="5100" i="1" dirty="0">
                <a:latin typeface="Maiandra GD" panose="020E0502030308020204" pitchFamily="34" charset="0"/>
              </a:rPr>
              <a:t>Streptococcus</a:t>
            </a:r>
            <a:r>
              <a:rPr lang="en-US" altLang="en-US" sz="5100" dirty="0">
                <a:latin typeface="Maiandra GD" panose="020E0502030308020204" pitchFamily="34" charset="0"/>
              </a:rPr>
              <a:t>)</a:t>
            </a:r>
          </a:p>
          <a:p>
            <a:pPr marL="1371600" lvl="1" indent="-9144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5100" b="1" dirty="0">
                <a:latin typeface="Maiandra GD" panose="020E0502030308020204" pitchFamily="34" charset="0"/>
              </a:rPr>
              <a:t>Hemolysis on Blood Agar: </a:t>
            </a:r>
            <a:r>
              <a:rPr lang="el-GR" altLang="en-US" sz="6500" b="1" dirty="0"/>
              <a:t>α</a:t>
            </a:r>
            <a:r>
              <a:rPr lang="en-US" altLang="en-US" sz="6500" b="1" dirty="0">
                <a:latin typeface="Maiandra GD" panose="020E0502030308020204" pitchFamily="34" charset="0"/>
              </a:rPr>
              <a:t>, </a:t>
            </a:r>
            <a:r>
              <a:rPr lang="el-GR" altLang="en-US" sz="5800" b="1" dirty="0"/>
              <a:t>β</a:t>
            </a:r>
            <a:r>
              <a:rPr lang="en-US" altLang="en-US" sz="5800" b="1" dirty="0">
                <a:latin typeface="Maiandra GD" panose="020E0502030308020204" pitchFamily="34" charset="0"/>
              </a:rPr>
              <a:t>, </a:t>
            </a:r>
            <a:r>
              <a:rPr lang="en-US" altLang="en-US" sz="5800" dirty="0">
                <a:latin typeface="Maiandra GD" panose="020E0502030308020204" pitchFamily="34" charset="0"/>
              </a:rPr>
              <a:t>and</a:t>
            </a:r>
            <a:r>
              <a:rPr lang="en-US" altLang="en-US" sz="5800" b="1" dirty="0">
                <a:latin typeface="Maiandra GD" panose="020E0502030308020204" pitchFamily="34" charset="0"/>
              </a:rPr>
              <a:t> Ƴ</a:t>
            </a:r>
          </a:p>
          <a:p>
            <a:pPr marL="1371600" lvl="1" indent="-9144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5100" b="1" dirty="0">
                <a:latin typeface="Maiandra GD" panose="020E0502030308020204" pitchFamily="34" charset="0"/>
              </a:rPr>
              <a:t>Lancefield classification for </a:t>
            </a:r>
            <a:r>
              <a:rPr lang="el-GR" altLang="en-US" sz="5100" b="1" dirty="0"/>
              <a:t>β</a:t>
            </a:r>
            <a:r>
              <a:rPr lang="en-US" altLang="en-US" sz="5100" b="1" dirty="0">
                <a:latin typeface="Maiandra GD" panose="020E0502030308020204" pitchFamily="34" charset="0"/>
              </a:rPr>
              <a:t> hemolytic streptococci. </a:t>
            </a:r>
          </a:p>
          <a:p>
            <a:pPr marL="342900" lvl="1" indent="0" algn="just">
              <a:lnSpc>
                <a:spcPct val="120000"/>
              </a:lnSpc>
              <a:buNone/>
            </a:pPr>
            <a:r>
              <a:rPr lang="en-US" sz="5100" b="1" dirty="0">
                <a:latin typeface="Maiandra GD" panose="020E0502030308020204" pitchFamily="34" charset="0"/>
              </a:rPr>
              <a:t>Lancefield grouping </a:t>
            </a:r>
            <a:r>
              <a:rPr lang="en-US" sz="5100" dirty="0">
                <a:latin typeface="Maiandra GD" panose="020E0502030308020204" pitchFamily="34" charset="0"/>
              </a:rPr>
              <a:t>is a serological method for classifying streptococci into one of 20 groups (designated by a letter) based on the </a:t>
            </a:r>
            <a:r>
              <a:rPr lang="en-US" sz="5100" b="1" dirty="0">
                <a:latin typeface="Maiandra GD" panose="020E0502030308020204" pitchFamily="34" charset="0"/>
              </a:rPr>
              <a:t>presence of polysaccharide and teichoic acid antigens in the bacterial cell wall</a:t>
            </a:r>
            <a:r>
              <a:rPr lang="en-US" sz="5100" dirty="0">
                <a:latin typeface="Maiandra GD" panose="020E0502030308020204" pitchFamily="34" charset="0"/>
              </a:rPr>
              <a:t>.</a:t>
            </a:r>
            <a:endParaRPr lang="en-US" altLang="en-US" sz="2200" dirty="0"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16713-74BA-E763-ABAA-90C2E57D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62CB-4ECE-448B-BFF6-C777C610F685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01DDF6-CC3D-6C4D-4BD2-2C5417B1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" y="44451"/>
            <a:ext cx="11871960" cy="976629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Maiandra GD" panose="020E0502030308020204" pitchFamily="34" charset="0"/>
                <a:ea typeface="+mn-ea"/>
                <a:cs typeface="+mn-cs"/>
              </a:rPr>
              <a:t>Hemolysis on Blood Agar (</a:t>
            </a:r>
            <a:r>
              <a:rPr lang="en-US" altLang="en-US" sz="3200" dirty="0">
                <a:latin typeface="Maiandra GD" panose="020E0502030308020204" pitchFamily="34" charset="0"/>
                <a:ea typeface="+mn-ea"/>
              </a:rPr>
              <a:t>BA)</a:t>
            </a:r>
            <a:endParaRPr lang="en-US" altLang="en-US" sz="3200" b="1" dirty="0">
              <a:latin typeface="Maiandra GD" panose="020E0502030308020204" pitchFamily="34" charset="0"/>
              <a:ea typeface="+mn-ea"/>
              <a:cs typeface="+mn-cs"/>
            </a:endParaRPr>
          </a:p>
        </p:txBody>
      </p:sp>
      <p:sp>
        <p:nvSpPr>
          <p:cNvPr id="6147" name="Rectangle 31"/>
          <p:cNvSpPr>
            <a:spLocks noChangeArrowheads="1"/>
          </p:cNvSpPr>
          <p:nvPr/>
        </p:nvSpPr>
        <p:spPr bwMode="auto">
          <a:xfrm>
            <a:off x="320040" y="1140144"/>
            <a:ext cx="11871960" cy="561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altLang="en-US" sz="3200" dirty="0">
                <a:solidFill>
                  <a:srgbClr val="FF0000"/>
                </a:solidFill>
                <a:latin typeface="Maiandra GD" panose="020E0502030308020204" pitchFamily="34" charset="0"/>
                <a:ea typeface="+mn-ea"/>
              </a:rPr>
              <a:t>Hemolysis on BA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altLang="en-US" sz="2800" b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-hemolysis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Partial hemolysis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Green discoloration around  colonies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e.g. </a:t>
            </a:r>
            <a:r>
              <a:rPr lang="en-US" altLang="en-US" sz="2800" i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. </a:t>
            </a:r>
            <a:r>
              <a:rPr lang="en-US" altLang="en-US" sz="2800" i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pneumoniae </a:t>
            </a: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&amp; </a:t>
            </a:r>
            <a:r>
              <a:rPr lang="en-US" altLang="en-US" sz="2800" i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S. </a:t>
            </a:r>
            <a:r>
              <a:rPr lang="en-US" altLang="en-US" sz="2800" i="1" dirty="0" err="1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viridans</a:t>
            </a:r>
            <a:endParaRPr lang="en-US" altLang="en-US" sz="2800" i="1" dirty="0">
              <a:latin typeface="Maiandra GD" panose="020E0502030308020204" pitchFamily="34" charset="0"/>
              <a:ea typeface="+mn-ea"/>
              <a:sym typeface="Symbol" panose="05050102010706020507" pitchFamily="18" charset="2"/>
            </a:endParaRPr>
          </a:p>
          <a:p>
            <a:pPr marL="971550" lvl="1" indent="-514350" eaLnBrk="1" hangingPunct="1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altLang="en-US" sz="2800" b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-hemolysis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Complete hemolysis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Clear zone of hemolysis around colonies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e.g. Lancefield Group A &amp; B (</a:t>
            </a:r>
            <a:r>
              <a:rPr lang="en-US" altLang="en-US" sz="2800" i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S. pyogenes </a:t>
            </a: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&amp; </a:t>
            </a:r>
            <a:r>
              <a:rPr lang="en-US" altLang="en-US" sz="2800" i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S. agalactiae</a:t>
            </a: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)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20000"/>
              </a:spcBef>
              <a:buFont typeface="+mj-lt"/>
              <a:buAutoNum type="alphaLcPeriod"/>
            </a:pPr>
            <a:r>
              <a:rPr lang="en-US" altLang="en-US" sz="2800" b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-hemolysis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No hemolysis</a:t>
            </a:r>
          </a:p>
          <a:p>
            <a:pPr marL="1428750" lvl="2" indent="-514350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+mj-lt"/>
              <a:buAutoNum type="alphaLcPeriod"/>
            </a:pP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e.g. Group D (</a:t>
            </a:r>
            <a:r>
              <a:rPr lang="en-US" altLang="en-US" sz="2800" i="1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Enterococcus</a:t>
            </a:r>
            <a:r>
              <a:rPr lang="en-US" altLang="en-US" sz="2800" dirty="0">
                <a:latin typeface="Maiandra GD" panose="020E0502030308020204" pitchFamily="34" charset="0"/>
                <a:ea typeface="+mn-ea"/>
                <a:sym typeface="Symbol" panose="05050102010706020507" pitchFamily="18" charset="2"/>
              </a:rPr>
              <a:t> sp.)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17840-3FFD-FC16-E8B7-E8799E670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2F54D-B089-4E3D-9385-DC1EC9E0B1F8}" type="datetime1">
              <a:rPr lang="en-US" smtClean="0"/>
              <a:t>2023-01-22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8FC22A-1A17-A826-AAAE-591FAC56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CF09-4BC3-49D5-AC4A-8F9F7FD25FA0}" type="slidenum">
              <a:rPr lang="ar-SA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>
                <a:solidFill>
                  <a:srgbClr val="FF0000"/>
                </a:solidFill>
                <a:latin typeface="Maiandra GD" panose="020E0502030308020204" pitchFamily="34" charset="0"/>
                <a:ea typeface="+mn-ea"/>
                <a:cs typeface="+mn-cs"/>
              </a:rPr>
              <a:t>Hemolysis on Blood agar</a:t>
            </a:r>
          </a:p>
        </p:txBody>
      </p:sp>
      <p:pic>
        <p:nvPicPr>
          <p:cNvPr id="15374" name="Picture 14" descr="06-12_BloodAgar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2116138"/>
            <a:ext cx="4535487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Line 15"/>
          <p:cNvSpPr>
            <a:spLocks noChangeShapeType="1"/>
          </p:cNvSpPr>
          <p:nvPr/>
        </p:nvSpPr>
        <p:spPr bwMode="auto">
          <a:xfrm flipH="1" flipV="1">
            <a:off x="5375276" y="2492375"/>
            <a:ext cx="1800225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Text Box 18"/>
          <p:cNvSpPr txBox="1">
            <a:spLocks noChangeArrowheads="1"/>
          </p:cNvSpPr>
          <p:nvPr/>
        </p:nvSpPr>
        <p:spPr bwMode="auto">
          <a:xfrm>
            <a:off x="3249386" y="2282826"/>
            <a:ext cx="20368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sym typeface="Symbol" panose="05050102010706020507" pitchFamily="18" charset="2"/>
              </a:rPr>
              <a:t>-hemolysis</a:t>
            </a:r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3289301" y="3258590"/>
            <a:ext cx="2036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9pPr>
          </a:lstStyle>
          <a:p>
            <a:pPr algn="r" rtl="1" eaLnBrk="1" hangingPunct="1"/>
            <a:r>
              <a:rPr lang="en-US" altLang="en-US" b="1" dirty="0">
                <a:sym typeface="Symbol" panose="05050102010706020507" pitchFamily="18" charset="2"/>
              </a:rPr>
              <a:t>-hemolysis</a:t>
            </a:r>
          </a:p>
        </p:txBody>
      </p:sp>
      <p:sp>
        <p:nvSpPr>
          <p:cNvPr id="7175" name="Line 21"/>
          <p:cNvSpPr>
            <a:spLocks noChangeShapeType="1"/>
          </p:cNvSpPr>
          <p:nvPr/>
        </p:nvSpPr>
        <p:spPr bwMode="auto">
          <a:xfrm flipH="1" flipV="1">
            <a:off x="5519738" y="3429000"/>
            <a:ext cx="2520950" cy="714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Text Box 22"/>
          <p:cNvSpPr txBox="1">
            <a:spLocks noChangeArrowheads="1"/>
          </p:cNvSpPr>
          <p:nvPr/>
        </p:nvSpPr>
        <p:spPr bwMode="auto">
          <a:xfrm>
            <a:off x="3412672" y="4298951"/>
            <a:ext cx="2181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sym typeface="Symbol" panose="05050102010706020507" pitchFamily="18" charset="2"/>
              </a:rPr>
              <a:t>-hemolysis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 flipH="1" flipV="1">
            <a:off x="5448300" y="4508500"/>
            <a:ext cx="3455988" cy="714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380C7-E4CE-F7A6-CB0E-3AFF186A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57E2E-AA53-4CFF-904B-1B5EFC645FC9}" type="datetime1">
              <a:rPr lang="en-US" smtClean="0"/>
              <a:t>2023-01-22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01003-88D3-1AB3-473D-705FFF73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667E-EDA1-4250-BFD8-2E2ED6804C69}" type="slidenum">
              <a:rPr lang="ar-SA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74825" y="277814"/>
            <a:ext cx="8713788" cy="630237"/>
          </a:xfrm>
          <a:ln>
            <a:solidFill>
              <a:srgbClr val="FFFF00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b="1" dirty="0">
                <a:latin typeface="Maiandra GD" panose="020E0502030308020204" pitchFamily="34" charset="0"/>
                <a:ea typeface="+mn-ea"/>
                <a:cs typeface="+mn-cs"/>
              </a:rPr>
              <a:t>Lancefield Classification- </a:t>
            </a:r>
            <a:r>
              <a:rPr lang="el-GR" sz="3600" b="1" dirty="0">
                <a:ea typeface="+mn-ea"/>
                <a:cs typeface="+mn-cs"/>
              </a:rPr>
              <a:t>β </a:t>
            </a:r>
            <a:r>
              <a:rPr lang="en-US" sz="3600" b="1" dirty="0">
                <a:latin typeface="Maiandra GD" panose="020E0502030308020204" pitchFamily="34" charset="0"/>
                <a:ea typeface="+mn-ea"/>
                <a:cs typeface="+mn-cs"/>
              </a:rPr>
              <a:t>hemolytic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2133543"/>
              </p:ext>
            </p:extLst>
          </p:nvPr>
        </p:nvGraphicFramePr>
        <p:xfrm>
          <a:off x="518160" y="1071564"/>
          <a:ext cx="10927079" cy="4887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6217921" y="2507000"/>
            <a:ext cx="39874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Maiandra GD" panose="020E0502030308020204" pitchFamily="34" charset="0"/>
              </a:rPr>
              <a:t>Alpha or Gamma hemolysis</a:t>
            </a:r>
            <a:endParaRPr lang="en-GB" sz="2400" b="1" dirty="0">
              <a:solidFill>
                <a:prstClr val="black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2955" y="2507000"/>
            <a:ext cx="3307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Maiandra GD" panose="020E0502030308020204" pitchFamily="34" charset="0"/>
              </a:rPr>
              <a:t>Beta hemolysis</a:t>
            </a:r>
            <a:endParaRPr lang="en-GB" sz="2400" b="1" dirty="0">
              <a:solidFill>
                <a:prstClr val="black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5E1A3B-842A-EFD5-861B-75F0391B5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17C78-F752-4934-9E10-F7D258F0C6A7}" type="datetime1">
              <a:rPr lang="en-US" smtClean="0"/>
              <a:t>2023-01-22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E1BAB-6394-0F70-4B71-01FBD993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7BE7-63B0-4EBD-8C82-9A730FEC0541}" type="slidenum">
              <a:rPr lang="ar-SA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364"/>
            <a:ext cx="9801225" cy="685800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latin typeface="Maiandra GD" panose="020E0502030308020204" pitchFamily="34" charset="0"/>
                <a:ea typeface="+mn-ea"/>
                <a:cs typeface="+mn-cs"/>
              </a:rPr>
              <a:t>Disease caused by </a:t>
            </a:r>
            <a:r>
              <a:rPr lang="en-US" altLang="en-US" sz="3600" b="1" i="1" dirty="0">
                <a:latin typeface="Maiandra GD" panose="020E0502030308020204" pitchFamily="34" charset="0"/>
                <a:ea typeface="+mn-ea"/>
                <a:cs typeface="+mn-cs"/>
              </a:rPr>
              <a:t>S. pyogenes </a:t>
            </a:r>
            <a:r>
              <a:rPr lang="en-US" altLang="en-US" sz="3600" b="1" dirty="0">
                <a:latin typeface="Maiandra GD" panose="020E0502030308020204" pitchFamily="34" charset="0"/>
                <a:ea typeface="+mn-ea"/>
                <a:cs typeface="+mn-cs"/>
              </a:rPr>
              <a:t>(Group A)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5311" y="792480"/>
            <a:ext cx="12045043" cy="6065520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en-US" altLang="en-US" sz="3000" b="1" dirty="0">
                <a:latin typeface="Maiandra GD" panose="020E0502030308020204" pitchFamily="34" charset="0"/>
              </a:rPr>
              <a:t>Suppurative</a:t>
            </a:r>
            <a:r>
              <a:rPr lang="en-US" altLang="en-US" dirty="0">
                <a:latin typeface="Maiandra GD" panose="020E0502030308020204" pitchFamily="34" charset="0"/>
              </a:rPr>
              <a:t> is a term used to describe a disease or condition in which a purulent exudate (pus) is formed and discharged.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en-US" b="1" dirty="0">
                <a:latin typeface="Maiandra GD" panose="020E0502030308020204" pitchFamily="34" charset="0"/>
              </a:rPr>
              <a:t>Non-Invasive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en-US" dirty="0">
                <a:latin typeface="Maiandra GD" panose="020E0502030308020204" pitchFamily="34" charset="0"/>
              </a:rPr>
              <a:t>Pharyngitis (inflammation of the pharynx), tonsillitis, otitis media, mastoiditis, rarely meningitis.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en-US" dirty="0">
                <a:latin typeface="Maiandra GD" panose="020E0502030308020204" pitchFamily="34" charset="0"/>
              </a:rPr>
              <a:t>Pyoderma- Impetigo: </a:t>
            </a:r>
            <a:r>
              <a:rPr lang="en-US" altLang="en-US" dirty="0" err="1">
                <a:latin typeface="Maiandra GD" panose="020E0502030308020204" pitchFamily="34" charset="0"/>
              </a:rPr>
              <a:t>localised</a:t>
            </a:r>
            <a:r>
              <a:rPr lang="en-US" altLang="en-US" dirty="0">
                <a:latin typeface="Maiandra GD" panose="020E0502030308020204" pitchFamily="34" charset="0"/>
              </a:rPr>
              <a:t> pus-producing lesions usually occur on face, arms, or legs.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en-US" sz="3200" b="1" dirty="0">
                <a:latin typeface="Maiandra GD" panose="020E0502030308020204" pitchFamily="34" charset="0"/>
              </a:rPr>
              <a:t>Invasive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800" dirty="0">
                <a:latin typeface="Maiandra GD" panose="020E0502030308020204" pitchFamily="34" charset="0"/>
              </a:rPr>
              <a:t>Erysipelas: diffuse infection of skin, involves superficial lymphatics. well demarcated borders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800" dirty="0">
                <a:latin typeface="Maiandra GD" panose="020E0502030308020204" pitchFamily="34" charset="0"/>
              </a:rPr>
              <a:t>Cellulitis: infection of skin &amp; subcutaneous tissue, spreading.</a:t>
            </a: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09974-DD6C-8BD9-563D-0F9F1928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6B3-AF78-49FD-B51C-F527E174BFD0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8F3B6-0455-C188-D277-0D3E62CF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98120" y="238392"/>
            <a:ext cx="11811000" cy="5345979"/>
          </a:xfrm>
        </p:spPr>
        <p:txBody>
          <a:bodyPr>
            <a:normAutofit/>
          </a:bodyPr>
          <a:lstStyle/>
          <a:p>
            <a:pPr marL="0" lvl="2" indent="0">
              <a:lnSpc>
                <a:spcPct val="120000"/>
              </a:lnSpc>
              <a:buClr>
                <a:schemeClr val="hlink"/>
              </a:buClr>
              <a:buNone/>
            </a:pPr>
            <a:r>
              <a:rPr lang="en-US" altLang="en-US" sz="3200" b="1" dirty="0">
                <a:latin typeface="Maiandra GD" panose="020E0502030308020204" pitchFamily="34" charset="0"/>
                <a:ea typeface="+mn-ea"/>
                <a:cs typeface="+mn-cs"/>
              </a:rPr>
              <a:t>Toxin Mediated Diseases</a:t>
            </a:r>
            <a:endParaRPr lang="en-US" altLang="en-US" sz="3200" dirty="0">
              <a:latin typeface="Maiandra GD" panose="020E0502030308020204" pitchFamily="34" charset="0"/>
            </a:endParaRPr>
          </a:p>
          <a:p>
            <a:pPr marL="514350" lvl="2" indent="-514350">
              <a:lnSpc>
                <a:spcPct val="120000"/>
              </a:lnSpc>
              <a:buClr>
                <a:schemeClr val="hlink"/>
              </a:buClr>
              <a:buFont typeface="+mj-lt"/>
              <a:buAutoNum type="arabicPeriod"/>
            </a:pPr>
            <a:r>
              <a:rPr lang="en-US" altLang="en-US" sz="2800" dirty="0">
                <a:latin typeface="Maiandra GD" panose="020E0502030308020204" pitchFamily="34" charset="0"/>
              </a:rPr>
              <a:t>Scarlet fever: Rash begins on chest &amp; spreads across body.</a:t>
            </a:r>
          </a:p>
          <a:p>
            <a:pPr marL="514350" lvl="2" indent="-514350">
              <a:lnSpc>
                <a:spcPct val="120000"/>
              </a:lnSpc>
              <a:buClr>
                <a:schemeClr val="hlink"/>
              </a:buClr>
              <a:buFont typeface="+mj-lt"/>
              <a:buAutoNum type="arabicPeriod"/>
            </a:pPr>
            <a:r>
              <a:rPr lang="en-US" altLang="en-US" sz="2800" dirty="0">
                <a:latin typeface="Maiandra GD" panose="020E0502030308020204" pitchFamily="34" charset="0"/>
              </a:rPr>
              <a:t>Necrotizing fasciitis: Pyrogenic exotoxin produced by some strains of </a:t>
            </a:r>
            <a:r>
              <a:rPr lang="en-US" altLang="en-US" sz="2800" i="1" dirty="0">
                <a:latin typeface="Maiandra GD" panose="020E0502030308020204" pitchFamily="34" charset="0"/>
              </a:rPr>
              <a:t>S. pyogenes,  </a:t>
            </a:r>
            <a:r>
              <a:rPr lang="en-US" altLang="en-US" sz="2800" dirty="0">
                <a:latin typeface="Maiandra GD" panose="020E0502030308020204" pitchFamily="34" charset="0"/>
              </a:rPr>
              <a:t>can lead to </a:t>
            </a:r>
            <a:r>
              <a:rPr lang="en-US" sz="2800" b="1" dirty="0">
                <a:latin typeface="Maiandra GD" panose="020E0502030308020204" pitchFamily="34" charset="0"/>
              </a:rPr>
              <a:t>disseminated intravascular coagulation (</a:t>
            </a:r>
            <a:r>
              <a:rPr lang="en-US" altLang="en-US" sz="2800" b="1" dirty="0">
                <a:latin typeface="Maiandra GD" panose="020E0502030308020204" pitchFamily="34" charset="0"/>
              </a:rPr>
              <a:t>DIC</a:t>
            </a:r>
            <a:r>
              <a:rPr lang="en-US" altLang="en-US" sz="2800" dirty="0">
                <a:latin typeface="Maiandra GD" panose="020E0502030308020204" pitchFamily="34" charset="0"/>
              </a:rPr>
              <a:t>).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Maiandra GD" panose="020E0502030308020204" pitchFamily="34" charset="0"/>
              </a:rPr>
              <a:t>Streptococcal Toxic Shock Syndrome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Maiandra GD" panose="020E0502030308020204" pitchFamily="34" charset="0"/>
              </a:rPr>
              <a:t>Disseminated Intravascular Coagulation </a:t>
            </a:r>
            <a:r>
              <a:rPr lang="en-US" sz="2800" dirty="0">
                <a:latin typeface="Maiandra GD" panose="020E0502030308020204" pitchFamily="34" charset="0"/>
              </a:rPr>
              <a:t>(</a:t>
            </a:r>
            <a:r>
              <a:rPr lang="en-US" altLang="en-US" sz="2800" dirty="0">
                <a:latin typeface="Maiandra GD" panose="020E0502030308020204" pitchFamily="34" charset="0"/>
              </a:rPr>
              <a:t>DIC) </a:t>
            </a:r>
            <a:r>
              <a:rPr lang="en-US" dirty="0">
                <a:latin typeface="Maiandra GD" panose="020E0502030308020204" pitchFamily="34" charset="0"/>
              </a:rPr>
              <a:t>is a rare and serious condition that disrupts your blood flow. It is a </a:t>
            </a:r>
            <a:r>
              <a:rPr lang="en-US" b="1" dirty="0">
                <a:latin typeface="Maiandra GD" panose="020E0502030308020204" pitchFamily="34" charset="0"/>
              </a:rPr>
              <a:t>blood clotting disorder </a:t>
            </a:r>
            <a:r>
              <a:rPr lang="en-US" dirty="0">
                <a:latin typeface="Maiandra GD" panose="020E0502030308020204" pitchFamily="34" charset="0"/>
              </a:rPr>
              <a:t>that can turn into </a:t>
            </a:r>
            <a:r>
              <a:rPr lang="en-US" b="1" dirty="0">
                <a:latin typeface="Maiandra GD" panose="020E0502030308020204" pitchFamily="34" charset="0"/>
              </a:rPr>
              <a:t>uncontrollable bleeding</a:t>
            </a:r>
            <a:r>
              <a:rPr lang="en-US" dirty="0">
                <a:latin typeface="Maiandra GD" panose="020E0502030308020204" pitchFamily="34" charset="0"/>
              </a:rPr>
              <a:t>. DIC can affect people who have </a:t>
            </a:r>
            <a:r>
              <a:rPr lang="en-US" b="1" dirty="0">
                <a:latin typeface="Maiandra GD" panose="020E0502030308020204" pitchFamily="34" charset="0"/>
              </a:rPr>
              <a:t>cancer or sepsis</a:t>
            </a:r>
            <a:r>
              <a:rPr lang="en-US" dirty="0">
                <a:latin typeface="Maiandra GD" panose="020E0502030308020204" pitchFamily="34" charset="0"/>
              </a:rPr>
              <a:t>.</a:t>
            </a:r>
            <a:endParaRPr lang="en-US" altLang="en-US" dirty="0">
              <a:latin typeface="Maiandra GD" panose="020E0502030308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A0D70-6FEC-1F03-229A-FFDA3D82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7E88-52F2-4F9D-B96E-B2083F4E40F2}" type="datetime1">
              <a:rPr lang="en-US" smtClean="0"/>
              <a:t>2023-01-22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B7CA93-08D7-3BFA-6F14-633F0123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772</Words>
  <Application>Microsoft Office PowerPoint</Application>
  <PresentationFormat>Widescreen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Arial</vt:lpstr>
      <vt:lpstr>Arial</vt:lpstr>
      <vt:lpstr>Calibri</vt:lpstr>
      <vt:lpstr>Calibri Light</vt:lpstr>
      <vt:lpstr>Century Gothic</vt:lpstr>
      <vt:lpstr>Maiandra GD</vt:lpstr>
      <vt:lpstr>Wingdings</vt:lpstr>
      <vt:lpstr>Office Theme</vt:lpstr>
      <vt:lpstr>PowerPoint Presentation</vt:lpstr>
      <vt:lpstr>Gram positive</vt:lpstr>
      <vt:lpstr>Streptococci</vt:lpstr>
      <vt:lpstr>Classification of Streptococci</vt:lpstr>
      <vt:lpstr>Hemolysis on Blood Agar (BA)</vt:lpstr>
      <vt:lpstr>Hemolysis on Blood agar</vt:lpstr>
      <vt:lpstr>Lancefield Classification- β hemolytic</vt:lpstr>
      <vt:lpstr>Disease caused by S. pyogenes (Group A)</vt:lpstr>
      <vt:lpstr>PowerPoint Presentation</vt:lpstr>
      <vt:lpstr>PowerPoint Presentation</vt:lpstr>
      <vt:lpstr>Pathogenesis &amp; Virulence Factors</vt:lpstr>
      <vt:lpstr>Lab Diagnosis</vt:lpstr>
      <vt:lpstr>Bacitracin sensitivity</vt:lpstr>
      <vt:lpstr>Differentiation of -hemolytic streptococci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151</cp:revision>
  <dcterms:created xsi:type="dcterms:W3CDTF">2017-10-15T15:15:30Z</dcterms:created>
  <dcterms:modified xsi:type="dcterms:W3CDTF">2023-01-22T18:32:46Z</dcterms:modified>
</cp:coreProperties>
</file>