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24"/>
  </p:notesMasterIdLst>
  <p:handoutMasterIdLst>
    <p:handoutMasterId r:id="rId25"/>
  </p:handoutMasterIdLst>
  <p:sldIdLst>
    <p:sldId id="260" r:id="rId2"/>
    <p:sldId id="324" r:id="rId3"/>
    <p:sldId id="323" r:id="rId4"/>
    <p:sldId id="343" r:id="rId5"/>
    <p:sldId id="322" r:id="rId6"/>
    <p:sldId id="321" r:id="rId7"/>
    <p:sldId id="325" r:id="rId8"/>
    <p:sldId id="326" r:id="rId9"/>
    <p:sldId id="327" r:id="rId10"/>
    <p:sldId id="344" r:id="rId11"/>
    <p:sldId id="328" r:id="rId12"/>
    <p:sldId id="329" r:id="rId13"/>
    <p:sldId id="346" r:id="rId14"/>
    <p:sldId id="331" r:id="rId15"/>
    <p:sldId id="332" r:id="rId16"/>
    <p:sldId id="334" r:id="rId17"/>
    <p:sldId id="345" r:id="rId18"/>
    <p:sldId id="338" r:id="rId19"/>
    <p:sldId id="286" r:id="rId20"/>
    <p:sldId id="339" r:id="rId21"/>
    <p:sldId id="295" r:id="rId22"/>
    <p:sldId id="304" r:id="rId23"/>
  </p:sldIdLst>
  <p:sldSz cx="12192000" cy="6858000"/>
  <p:notesSz cx="10233025"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32" autoAdjust="0"/>
  </p:normalViewPr>
  <p:slideViewPr>
    <p:cSldViewPr>
      <p:cViewPr varScale="1">
        <p:scale>
          <a:sx n="63" d="100"/>
          <a:sy n="63" d="100"/>
        </p:scale>
        <p:origin x="996" y="72"/>
      </p:cViewPr>
      <p:guideLst>
        <p:guide orient="horz" pos="288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4434650" cy="35604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5796684" y="2"/>
            <a:ext cx="4434650" cy="356049"/>
          </a:xfrm>
          <a:prstGeom prst="rect">
            <a:avLst/>
          </a:prstGeom>
        </p:spPr>
        <p:txBody>
          <a:bodyPr vert="horz" lIns="91440" tIns="45720" rIns="91440" bIns="45720" rtlCol="0"/>
          <a:lstStyle>
            <a:lvl1pPr algn="r">
              <a:defRPr sz="1200"/>
            </a:lvl1pPr>
          </a:lstStyle>
          <a:p>
            <a:fld id="{50291746-3BAA-4C6C-A29D-0A599FE1FC9D}" type="datetimeFigureOut">
              <a:rPr lang="en-GB" smtClean="0"/>
              <a:t>05/02/2023</a:t>
            </a:fld>
            <a:endParaRPr lang="en-GB"/>
          </a:p>
        </p:txBody>
      </p:sp>
      <p:sp>
        <p:nvSpPr>
          <p:cNvPr id="4" name="Footer Placeholder 3"/>
          <p:cNvSpPr>
            <a:spLocks noGrp="1"/>
          </p:cNvSpPr>
          <p:nvPr>
            <p:ph type="ftr" sz="quarter" idx="2"/>
          </p:nvPr>
        </p:nvSpPr>
        <p:spPr>
          <a:xfrm>
            <a:off x="0" y="6746427"/>
            <a:ext cx="4434650" cy="35604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5796684" y="6746427"/>
            <a:ext cx="4434650" cy="356048"/>
          </a:xfrm>
          <a:prstGeom prst="rect">
            <a:avLst/>
          </a:prstGeom>
        </p:spPr>
        <p:txBody>
          <a:bodyPr vert="horz" lIns="91440" tIns="45720" rIns="91440" bIns="45720" rtlCol="0" anchor="b"/>
          <a:lstStyle>
            <a:lvl1pPr algn="r">
              <a:defRPr sz="1200"/>
            </a:lvl1pPr>
          </a:lstStyle>
          <a:p>
            <a:fld id="{C14BFBBB-7D05-428E-A7EB-DEA3DAF86CEF}" type="slidenum">
              <a:rPr lang="en-GB" smtClean="0"/>
              <a:t>‹#›</a:t>
            </a:fld>
            <a:endParaRPr lang="en-GB"/>
          </a:p>
        </p:txBody>
      </p:sp>
    </p:spTree>
    <p:extLst>
      <p:ext uri="{BB962C8B-B14F-4D97-AF65-F5344CB8AC3E}">
        <p14:creationId xmlns:p14="http://schemas.microsoft.com/office/powerpoint/2010/main" val="32586266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311" cy="356768"/>
          </a:xfrm>
          <a:prstGeom prst="rect">
            <a:avLst/>
          </a:prstGeom>
        </p:spPr>
        <p:txBody>
          <a:bodyPr vert="horz" lIns="96661" tIns="48331" rIns="96661" bIns="48331" rtlCol="0"/>
          <a:lstStyle>
            <a:lvl1pPr algn="l">
              <a:defRPr sz="1300"/>
            </a:lvl1pPr>
          </a:lstStyle>
          <a:p>
            <a:endParaRPr lang="en-GB"/>
          </a:p>
        </p:txBody>
      </p:sp>
      <p:sp>
        <p:nvSpPr>
          <p:cNvPr id="3" name="Date Placeholder 2"/>
          <p:cNvSpPr>
            <a:spLocks noGrp="1"/>
          </p:cNvSpPr>
          <p:nvPr>
            <p:ph type="dt" idx="1"/>
          </p:nvPr>
        </p:nvSpPr>
        <p:spPr>
          <a:xfrm>
            <a:off x="5796938" y="0"/>
            <a:ext cx="4434311" cy="356768"/>
          </a:xfrm>
          <a:prstGeom prst="rect">
            <a:avLst/>
          </a:prstGeom>
        </p:spPr>
        <p:txBody>
          <a:bodyPr vert="horz" lIns="96661" tIns="48331" rIns="96661" bIns="48331" rtlCol="0"/>
          <a:lstStyle>
            <a:lvl1pPr algn="r">
              <a:defRPr sz="1300"/>
            </a:lvl1pPr>
          </a:lstStyle>
          <a:p>
            <a:fld id="{7B08A591-1B75-4B78-8E83-5953F33F7542}" type="datetimeFigureOut">
              <a:rPr lang="en-GB" smtClean="0"/>
              <a:t>05/02/2023</a:t>
            </a:fld>
            <a:endParaRPr lang="en-GB"/>
          </a:p>
        </p:txBody>
      </p:sp>
      <p:sp>
        <p:nvSpPr>
          <p:cNvPr id="4" name="Slide Image Placeholder 3"/>
          <p:cNvSpPr>
            <a:spLocks noGrp="1" noRot="1" noChangeAspect="1"/>
          </p:cNvSpPr>
          <p:nvPr>
            <p:ph type="sldImg" idx="2"/>
          </p:nvPr>
        </p:nvSpPr>
        <p:spPr>
          <a:xfrm>
            <a:off x="2986088" y="887413"/>
            <a:ext cx="4260850" cy="2397125"/>
          </a:xfrm>
          <a:prstGeom prst="rect">
            <a:avLst/>
          </a:prstGeom>
          <a:noFill/>
          <a:ln w="12700">
            <a:solidFill>
              <a:prstClr val="black"/>
            </a:solidFill>
          </a:ln>
        </p:spPr>
        <p:txBody>
          <a:bodyPr vert="horz" lIns="96661" tIns="48331" rIns="96661" bIns="48331" rtlCol="0" anchor="ctr"/>
          <a:lstStyle/>
          <a:p>
            <a:endParaRPr lang="en-GB"/>
          </a:p>
        </p:txBody>
      </p:sp>
      <p:sp>
        <p:nvSpPr>
          <p:cNvPr id="5" name="Notes Placeholder 4"/>
          <p:cNvSpPr>
            <a:spLocks noGrp="1"/>
          </p:cNvSpPr>
          <p:nvPr>
            <p:ph type="body" sz="quarter" idx="3"/>
          </p:nvPr>
        </p:nvSpPr>
        <p:spPr>
          <a:xfrm>
            <a:off x="1023303" y="3418068"/>
            <a:ext cx="8186420" cy="2796599"/>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745710"/>
            <a:ext cx="4434311" cy="356768"/>
          </a:xfrm>
          <a:prstGeom prst="rect">
            <a:avLst/>
          </a:prstGeom>
        </p:spPr>
        <p:txBody>
          <a:bodyPr vert="horz" lIns="96661" tIns="48331" rIns="96661" bIns="48331" rtlCol="0" anchor="b"/>
          <a:lstStyle>
            <a:lvl1pPr algn="l">
              <a:defRPr sz="1300"/>
            </a:lvl1pPr>
          </a:lstStyle>
          <a:p>
            <a:endParaRPr lang="en-GB"/>
          </a:p>
        </p:txBody>
      </p:sp>
      <p:sp>
        <p:nvSpPr>
          <p:cNvPr id="7" name="Slide Number Placeholder 6"/>
          <p:cNvSpPr>
            <a:spLocks noGrp="1"/>
          </p:cNvSpPr>
          <p:nvPr>
            <p:ph type="sldNum" sz="quarter" idx="5"/>
          </p:nvPr>
        </p:nvSpPr>
        <p:spPr>
          <a:xfrm>
            <a:off x="5796938" y="6745710"/>
            <a:ext cx="4434311" cy="356768"/>
          </a:xfrm>
          <a:prstGeom prst="rect">
            <a:avLst/>
          </a:prstGeom>
        </p:spPr>
        <p:txBody>
          <a:bodyPr vert="horz" lIns="96661" tIns="48331" rIns="96661" bIns="48331" rtlCol="0" anchor="b"/>
          <a:lstStyle>
            <a:lvl1pPr algn="r">
              <a:defRPr sz="1300"/>
            </a:lvl1pPr>
          </a:lstStyle>
          <a:p>
            <a:fld id="{7D0B8769-5595-4B9A-BAD5-061A7751F684}" type="slidenum">
              <a:rPr lang="en-GB" smtClean="0"/>
              <a:t>‹#›</a:t>
            </a:fld>
            <a:endParaRPr lang="en-GB"/>
          </a:p>
        </p:txBody>
      </p:sp>
    </p:spTree>
    <p:extLst>
      <p:ext uri="{BB962C8B-B14F-4D97-AF65-F5344CB8AC3E}">
        <p14:creationId xmlns:p14="http://schemas.microsoft.com/office/powerpoint/2010/main" val="16865059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1285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4F399A-DA13-444A-A760-1270B4F95358}" type="datetime1">
              <a:rPr lang="en-US" smtClean="0"/>
              <a:t>2023-02-05</a:t>
            </a:fld>
            <a:endParaRPr lang="en-US"/>
          </a:p>
        </p:txBody>
      </p:sp>
      <p:sp>
        <p:nvSpPr>
          <p:cNvPr id="5" name="Footer Placeholder 4"/>
          <p:cNvSpPr>
            <a:spLocks noGrp="1"/>
          </p:cNvSpPr>
          <p:nvPr>
            <p:ph type="ftr" sz="quarter" idx="11"/>
          </p:nvPr>
        </p:nvSpPr>
        <p:spPr/>
        <p:txBody>
          <a:bodyPr/>
          <a:lstStyle/>
          <a:p>
            <a:pPr marL="12700">
              <a:lnSpc>
                <a:spcPts val="1650"/>
              </a:lnSpc>
            </a:pPr>
            <a:endParaRPr lang="en-GB" spc="-5" dirty="0"/>
          </a:p>
        </p:txBody>
      </p:sp>
      <p:sp>
        <p:nvSpPr>
          <p:cNvPr id="6" name="Slide Number Placeholder 5"/>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3545984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BA0CBB-7BC7-4288-8C0E-1FB385B1E412}" type="datetime1">
              <a:rPr lang="en-US" smtClean="0"/>
              <a:t>2023-02-05</a:t>
            </a:fld>
            <a:endParaRPr lang="en-US"/>
          </a:p>
        </p:txBody>
      </p:sp>
      <p:sp>
        <p:nvSpPr>
          <p:cNvPr id="5" name="Footer Placeholder 4"/>
          <p:cNvSpPr>
            <a:spLocks noGrp="1"/>
          </p:cNvSpPr>
          <p:nvPr>
            <p:ph type="ftr" sz="quarter" idx="11"/>
          </p:nvPr>
        </p:nvSpPr>
        <p:spPr/>
        <p:txBody>
          <a:bodyPr/>
          <a:lstStyle/>
          <a:p>
            <a:pPr marL="12700">
              <a:lnSpc>
                <a:spcPts val="1650"/>
              </a:lnSpc>
            </a:pPr>
            <a:endParaRPr lang="en-GB" spc="-5" dirty="0"/>
          </a:p>
        </p:txBody>
      </p:sp>
      <p:sp>
        <p:nvSpPr>
          <p:cNvPr id="6" name="Slide Number Placeholder 5"/>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55761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6262AB-D174-4F90-91FA-6AD6287EC441}" type="datetime1">
              <a:rPr lang="en-US" smtClean="0"/>
              <a:t>2023-02-05</a:t>
            </a:fld>
            <a:endParaRPr lang="en-US"/>
          </a:p>
        </p:txBody>
      </p:sp>
      <p:sp>
        <p:nvSpPr>
          <p:cNvPr id="5" name="Footer Placeholder 4"/>
          <p:cNvSpPr>
            <a:spLocks noGrp="1"/>
          </p:cNvSpPr>
          <p:nvPr>
            <p:ph type="ftr" sz="quarter" idx="11"/>
          </p:nvPr>
        </p:nvSpPr>
        <p:spPr/>
        <p:txBody>
          <a:bodyPr/>
          <a:lstStyle/>
          <a:p>
            <a:pPr marL="12700">
              <a:lnSpc>
                <a:spcPts val="1650"/>
              </a:lnSpc>
            </a:pPr>
            <a:endParaRPr lang="en-GB" spc="-5" dirty="0"/>
          </a:p>
        </p:txBody>
      </p:sp>
      <p:sp>
        <p:nvSpPr>
          <p:cNvPr id="6" name="Slide Number Placeholder 5"/>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4059621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8B6823-09E3-4D0D-BC5A-08447213CB00}" type="datetime1">
              <a:rPr lang="en-US" smtClean="0"/>
              <a:t>2023-02-05</a:t>
            </a:fld>
            <a:endParaRPr lang="en-US"/>
          </a:p>
        </p:txBody>
      </p:sp>
      <p:sp>
        <p:nvSpPr>
          <p:cNvPr id="5" name="Footer Placeholder 4"/>
          <p:cNvSpPr>
            <a:spLocks noGrp="1"/>
          </p:cNvSpPr>
          <p:nvPr>
            <p:ph type="ftr" sz="quarter" idx="11"/>
          </p:nvPr>
        </p:nvSpPr>
        <p:spPr/>
        <p:txBody>
          <a:bodyPr/>
          <a:lstStyle/>
          <a:p>
            <a:pPr marL="12700">
              <a:lnSpc>
                <a:spcPts val="1650"/>
              </a:lnSpc>
            </a:pPr>
            <a:endParaRPr lang="en-GB" spc="-5" dirty="0"/>
          </a:p>
        </p:txBody>
      </p:sp>
      <p:sp>
        <p:nvSpPr>
          <p:cNvPr id="6" name="Slide Number Placeholder 5"/>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1665965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E618C8-1842-41BF-A514-A4E6AEA098BB}" type="datetime1">
              <a:rPr lang="en-US" smtClean="0"/>
              <a:t>2023-02-05</a:t>
            </a:fld>
            <a:endParaRPr lang="en-US"/>
          </a:p>
        </p:txBody>
      </p:sp>
      <p:sp>
        <p:nvSpPr>
          <p:cNvPr id="5" name="Footer Placeholder 4"/>
          <p:cNvSpPr>
            <a:spLocks noGrp="1"/>
          </p:cNvSpPr>
          <p:nvPr>
            <p:ph type="ftr" sz="quarter" idx="11"/>
          </p:nvPr>
        </p:nvSpPr>
        <p:spPr/>
        <p:txBody>
          <a:bodyPr/>
          <a:lstStyle/>
          <a:p>
            <a:pPr marL="12700">
              <a:lnSpc>
                <a:spcPts val="1650"/>
              </a:lnSpc>
            </a:pPr>
            <a:endParaRPr lang="en-GB" spc="-5" dirty="0"/>
          </a:p>
        </p:txBody>
      </p:sp>
      <p:sp>
        <p:nvSpPr>
          <p:cNvPr id="6" name="Slide Number Placeholder 5"/>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45191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E9A8D1-BC0C-48E6-B704-0A49FCDB5086}" type="datetime1">
              <a:rPr lang="en-US" smtClean="0"/>
              <a:t>2023-02-05</a:t>
            </a:fld>
            <a:endParaRPr lang="en-US"/>
          </a:p>
        </p:txBody>
      </p:sp>
      <p:sp>
        <p:nvSpPr>
          <p:cNvPr id="6" name="Footer Placeholder 5"/>
          <p:cNvSpPr>
            <a:spLocks noGrp="1"/>
          </p:cNvSpPr>
          <p:nvPr>
            <p:ph type="ftr" sz="quarter" idx="11"/>
          </p:nvPr>
        </p:nvSpPr>
        <p:spPr/>
        <p:txBody>
          <a:bodyPr/>
          <a:lstStyle/>
          <a:p>
            <a:pPr marL="12700">
              <a:lnSpc>
                <a:spcPts val="1650"/>
              </a:lnSpc>
            </a:pPr>
            <a:endParaRPr lang="en-GB" spc="-5" dirty="0"/>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139370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E16C73-FEAD-4FEA-9B62-A7B2FF8951E3}" type="datetime1">
              <a:rPr lang="en-US" smtClean="0"/>
              <a:t>2023-02-05</a:t>
            </a:fld>
            <a:endParaRPr lang="en-US"/>
          </a:p>
        </p:txBody>
      </p:sp>
      <p:sp>
        <p:nvSpPr>
          <p:cNvPr id="8" name="Footer Placeholder 7"/>
          <p:cNvSpPr>
            <a:spLocks noGrp="1"/>
          </p:cNvSpPr>
          <p:nvPr>
            <p:ph type="ftr" sz="quarter" idx="11"/>
          </p:nvPr>
        </p:nvSpPr>
        <p:spPr/>
        <p:txBody>
          <a:bodyPr/>
          <a:lstStyle/>
          <a:p>
            <a:pPr marL="12700">
              <a:lnSpc>
                <a:spcPts val="1650"/>
              </a:lnSpc>
            </a:pPr>
            <a:endParaRPr lang="en-GB" spc="-5" dirty="0"/>
          </a:p>
        </p:txBody>
      </p:sp>
      <p:sp>
        <p:nvSpPr>
          <p:cNvPr id="9" name="Slide Number Placeholder 8"/>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306649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19C500-4E5C-4B0B-BC01-BBDCFA1A89DB}" type="datetime1">
              <a:rPr lang="en-US" smtClean="0"/>
              <a:t>2023-02-05</a:t>
            </a:fld>
            <a:endParaRPr lang="en-US"/>
          </a:p>
        </p:txBody>
      </p:sp>
      <p:sp>
        <p:nvSpPr>
          <p:cNvPr id="4" name="Footer Placeholder 3"/>
          <p:cNvSpPr>
            <a:spLocks noGrp="1"/>
          </p:cNvSpPr>
          <p:nvPr>
            <p:ph type="ftr" sz="quarter" idx="11"/>
          </p:nvPr>
        </p:nvSpPr>
        <p:spPr/>
        <p:txBody>
          <a:bodyPr/>
          <a:lstStyle/>
          <a:p>
            <a:pPr marL="12700">
              <a:lnSpc>
                <a:spcPts val="1650"/>
              </a:lnSpc>
            </a:pPr>
            <a:endParaRPr lang="en-GB" spc="-5" dirty="0"/>
          </a:p>
        </p:txBody>
      </p:sp>
      <p:sp>
        <p:nvSpPr>
          <p:cNvPr id="5" name="Slide Number Placeholder 4"/>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431746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B6D21-25E5-4D52-8A79-F55D1277C699}" type="datetime1">
              <a:rPr lang="en-US" smtClean="0"/>
              <a:t>2023-02-05</a:t>
            </a:fld>
            <a:endParaRPr lang="en-US"/>
          </a:p>
        </p:txBody>
      </p:sp>
      <p:sp>
        <p:nvSpPr>
          <p:cNvPr id="3" name="Footer Placeholder 2"/>
          <p:cNvSpPr>
            <a:spLocks noGrp="1"/>
          </p:cNvSpPr>
          <p:nvPr>
            <p:ph type="ftr" sz="quarter" idx="11"/>
          </p:nvPr>
        </p:nvSpPr>
        <p:spPr/>
        <p:txBody>
          <a:bodyPr/>
          <a:lstStyle/>
          <a:p>
            <a:pPr marL="12700">
              <a:lnSpc>
                <a:spcPts val="1650"/>
              </a:lnSpc>
            </a:pPr>
            <a:endParaRPr lang="en-GB" spc="-5" dirty="0"/>
          </a:p>
        </p:txBody>
      </p:sp>
      <p:sp>
        <p:nvSpPr>
          <p:cNvPr id="4" name="Slide Number Placeholder 3"/>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258202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2E6F1C-8985-4C96-90CC-F98BBECE3FFB}" type="datetime1">
              <a:rPr lang="en-US" smtClean="0"/>
              <a:t>2023-02-05</a:t>
            </a:fld>
            <a:endParaRPr lang="en-US"/>
          </a:p>
        </p:txBody>
      </p:sp>
      <p:sp>
        <p:nvSpPr>
          <p:cNvPr id="6" name="Footer Placeholder 5"/>
          <p:cNvSpPr>
            <a:spLocks noGrp="1"/>
          </p:cNvSpPr>
          <p:nvPr>
            <p:ph type="ftr" sz="quarter" idx="11"/>
          </p:nvPr>
        </p:nvSpPr>
        <p:spPr/>
        <p:txBody>
          <a:bodyPr/>
          <a:lstStyle/>
          <a:p>
            <a:pPr marL="12700">
              <a:lnSpc>
                <a:spcPts val="1650"/>
              </a:lnSpc>
            </a:pPr>
            <a:endParaRPr lang="en-GB" spc="-5" dirty="0"/>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3268252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B05085-57EF-4B74-8B45-A2E9C7EF2A0B}" type="datetime1">
              <a:rPr lang="en-US" smtClean="0"/>
              <a:t>2023-02-05</a:t>
            </a:fld>
            <a:endParaRPr lang="en-US"/>
          </a:p>
        </p:txBody>
      </p:sp>
      <p:sp>
        <p:nvSpPr>
          <p:cNvPr id="6" name="Footer Placeholder 5"/>
          <p:cNvSpPr>
            <a:spLocks noGrp="1"/>
          </p:cNvSpPr>
          <p:nvPr>
            <p:ph type="ftr" sz="quarter" idx="11"/>
          </p:nvPr>
        </p:nvSpPr>
        <p:spPr/>
        <p:txBody>
          <a:bodyPr/>
          <a:lstStyle/>
          <a:p>
            <a:pPr marL="12700">
              <a:lnSpc>
                <a:spcPts val="1650"/>
              </a:lnSpc>
            </a:pPr>
            <a:endParaRPr lang="en-GB" spc="-5" dirty="0"/>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904206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BA0A3-90E1-4083-9FB3-1C57F110CCDC}" type="datetime1">
              <a:rPr lang="en-US" smtClean="0"/>
              <a:t>2023-02-05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12700">
              <a:lnSpc>
                <a:spcPts val="1650"/>
              </a:lnSpc>
            </a:pPr>
            <a:endParaRPr lang="en-GB" spc="-5"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25400">
              <a:lnSpc>
                <a:spcPts val="1650"/>
              </a:lnSpc>
            </a:pPr>
            <a:fld id="{81D60167-4931-47E6-BA6A-407CBD079E47}" type="slidenum">
              <a:rPr lang="en-GB" smtClean="0"/>
              <a:pPr marL="25400">
                <a:lnSpc>
                  <a:spcPts val="1650"/>
                </a:lnSpc>
              </a:pPr>
              <a:t>‹#›</a:t>
            </a:fld>
            <a:endParaRPr lang="en-GB" dirty="0"/>
          </a:p>
        </p:txBody>
      </p:sp>
    </p:spTree>
    <p:extLst>
      <p:ext uri="{BB962C8B-B14F-4D97-AF65-F5344CB8AC3E}">
        <p14:creationId xmlns:p14="http://schemas.microsoft.com/office/powerpoint/2010/main" val="10048616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FC517-5D59-465C-9FE7-FD24DD57D973}"/>
              </a:ext>
            </a:extLst>
          </p:cNvPr>
          <p:cNvSpPr/>
          <p:nvPr/>
        </p:nvSpPr>
        <p:spPr>
          <a:xfrm>
            <a:off x="130629" y="140844"/>
            <a:ext cx="11919857" cy="3811300"/>
          </a:xfrm>
          <a:prstGeom prst="rect">
            <a:avLst/>
          </a:prstGeom>
        </p:spPr>
        <p:txBody>
          <a:bodyPr wrap="square">
            <a:spAutoFit/>
          </a:bodyPr>
          <a:lstStyle/>
          <a:p>
            <a:pPr>
              <a:spcAft>
                <a:spcPts val="0"/>
              </a:spcAft>
            </a:pPr>
            <a:r>
              <a:rPr lang="en-US" sz="2400" u="sng" dirty="0">
                <a:latin typeface="Century Gothic" panose="020B0502020202020204" pitchFamily="34" charset="0"/>
                <a:ea typeface="Times New Roman" panose="02020603050405020304" pitchFamily="18" charset="0"/>
              </a:rPr>
              <a:t>Microbiology</a:t>
            </a:r>
            <a:r>
              <a:rPr lang="en-US" sz="2400" dirty="0">
                <a:latin typeface="Century Gothic" panose="020B0502020202020204" pitchFamily="34" charset="0"/>
                <a:ea typeface="Times New Roman" panose="02020603050405020304" pitchFamily="18" charset="0"/>
              </a:rPr>
              <a:t>                                                                                       </a:t>
            </a:r>
            <a:r>
              <a:rPr lang="en-US" sz="2400" u="sng" dirty="0">
                <a:latin typeface="Century Gothic" panose="020B0502020202020204" pitchFamily="34" charset="0"/>
                <a:ea typeface="Times New Roman" panose="02020603050405020304" pitchFamily="18" charset="0"/>
              </a:rPr>
              <a:t>Second Course</a:t>
            </a:r>
          </a:p>
          <a:p>
            <a:pPr>
              <a:spcAft>
                <a:spcPts val="0"/>
              </a:spcAft>
            </a:pPr>
            <a:r>
              <a:rPr lang="en-US" sz="2400" dirty="0">
                <a:latin typeface="Century Gothic" panose="020B0502020202020204" pitchFamily="34" charset="0"/>
                <a:ea typeface="Times New Roman" panose="02020603050405020304" pitchFamily="18" charset="0"/>
              </a:rPr>
              <a:t>    </a:t>
            </a:r>
            <a:r>
              <a:rPr lang="en-US" sz="2400" dirty="0" err="1">
                <a:latin typeface="Century Gothic" panose="020B0502020202020204" pitchFamily="34" charset="0"/>
                <a:ea typeface="Times New Roman" panose="02020603050405020304" pitchFamily="18" charset="0"/>
              </a:rPr>
              <a:t>Lec</a:t>
            </a:r>
            <a:r>
              <a:rPr lang="en-US" sz="2400" dirty="0">
                <a:latin typeface="Century Gothic" panose="020B0502020202020204" pitchFamily="34" charset="0"/>
                <a:ea typeface="Times New Roman" panose="02020603050405020304" pitchFamily="18" charset="0"/>
              </a:rPr>
              <a:t>. 4&amp;5                                                                                               Fourth Stage</a:t>
            </a:r>
          </a:p>
          <a:p>
            <a:pPr algn="ctr">
              <a:spcAft>
                <a:spcPts val="0"/>
              </a:spcAft>
            </a:pPr>
            <a:endParaRPr lang="en-US" sz="6000" b="1" dirty="0">
              <a:solidFill>
                <a:srgbClr val="00B050"/>
              </a:solidFill>
              <a:latin typeface="Century Gothic" panose="020B0502020202020204" pitchFamily="34" charset="0"/>
              <a:ea typeface="Times New Roman" panose="02020603050405020304" pitchFamily="18" charset="0"/>
            </a:endParaRPr>
          </a:p>
          <a:p>
            <a:pPr marL="12700" algn="ctr">
              <a:spcBef>
                <a:spcPts val="100"/>
              </a:spcBef>
            </a:pPr>
            <a:r>
              <a:rPr lang="en-GB" sz="6600" dirty="0">
                <a:latin typeface="Maiandra GD" panose="020E0502030308020204" pitchFamily="34" charset="0"/>
              </a:rPr>
              <a:t>Gram-Positive </a:t>
            </a:r>
            <a:r>
              <a:rPr lang="en-US" sz="6600" dirty="0">
                <a:latin typeface="Maiandra GD" panose="020E0502030308020204" pitchFamily="34" charset="0"/>
              </a:rPr>
              <a:t>Bacilli</a:t>
            </a:r>
            <a:endParaRPr lang="en-GB" sz="6600" dirty="0">
              <a:latin typeface="Maiandra GD" panose="020E0502030308020204" pitchFamily="34" charset="0"/>
            </a:endParaRPr>
          </a:p>
          <a:p>
            <a:pPr marL="12700">
              <a:lnSpc>
                <a:spcPct val="100000"/>
              </a:lnSpc>
              <a:spcBef>
                <a:spcPts val="105"/>
              </a:spcBef>
            </a:pPr>
            <a:r>
              <a:rPr lang="en-US" sz="6600" dirty="0">
                <a:latin typeface="Maiandra GD" panose="020E0502030308020204" pitchFamily="34" charset="0"/>
              </a:rPr>
              <a:t>Gram-Negative Cocci and Rods </a:t>
            </a:r>
          </a:p>
        </p:txBody>
      </p:sp>
      <p:sp>
        <p:nvSpPr>
          <p:cNvPr id="6" name="TextBox 5">
            <a:extLst>
              <a:ext uri="{FF2B5EF4-FFF2-40B4-BE49-F238E27FC236}">
                <a16:creationId xmlns:a16="http://schemas.microsoft.com/office/drawing/2014/main" id="{E6F82D03-56EA-4720-8B0B-0056C360E875}"/>
              </a:ext>
            </a:extLst>
          </p:cNvPr>
          <p:cNvSpPr txBox="1"/>
          <p:nvPr/>
        </p:nvSpPr>
        <p:spPr>
          <a:xfrm>
            <a:off x="1414463" y="4886236"/>
            <a:ext cx="9615487" cy="1569660"/>
          </a:xfrm>
          <a:prstGeom prst="rect">
            <a:avLst/>
          </a:prstGeom>
          <a:noFill/>
        </p:spPr>
        <p:txBody>
          <a:bodyPr wrap="square">
            <a:spAutoFit/>
          </a:bodyPr>
          <a:lstStyle/>
          <a:p>
            <a:pPr algn="ctr" rtl="1">
              <a:defRPr/>
            </a:pPr>
            <a:r>
              <a:rPr lang="en-US" altLang="en-US" sz="2400" dirty="0">
                <a:latin typeface="Maiandra GD" panose="020E0502030308020204" pitchFamily="34" charset="0"/>
              </a:rPr>
              <a:t>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a:t>
            </a:r>
          </a:p>
          <a:p>
            <a:pPr algn="ctr" rtl="1">
              <a:defRPr/>
            </a:pPr>
            <a:r>
              <a:rPr lang="en-US" altLang="en-US" sz="2400" dirty="0">
                <a:latin typeface="Maiandra GD" panose="020E0502030308020204" pitchFamily="34" charset="0"/>
              </a:rPr>
              <a:t>Sherko Muhammed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66E7D3-AA1E-877E-0C88-C064FDEB2C27}"/>
              </a:ext>
            </a:extLst>
          </p:cNvPr>
          <p:cNvSpPr>
            <a:spLocks noGrp="1"/>
          </p:cNvSpPr>
          <p:nvPr>
            <p:ph type="dt" sz="half" idx="10"/>
          </p:nvPr>
        </p:nvSpPr>
        <p:spPr/>
        <p:txBody>
          <a:bodyPr/>
          <a:lstStyle/>
          <a:p>
            <a:fld id="{978B6823-09E3-4D0D-BC5A-08447213CB00}" type="datetime1">
              <a:rPr lang="en-US" smtClean="0"/>
              <a:t>2023-02-05</a:t>
            </a:fld>
            <a:endParaRPr lang="en-US"/>
          </a:p>
        </p:txBody>
      </p:sp>
      <p:sp>
        <p:nvSpPr>
          <p:cNvPr id="5" name="Slide Number Placeholder 4">
            <a:extLst>
              <a:ext uri="{FF2B5EF4-FFF2-40B4-BE49-F238E27FC236}">
                <a16:creationId xmlns:a16="http://schemas.microsoft.com/office/drawing/2014/main" id="{8FABC936-76B0-17CE-92A9-5D9EF5FE9D68}"/>
              </a:ext>
            </a:extLst>
          </p:cNvPr>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10</a:t>
            </a:fld>
            <a:endParaRPr lang="en-GB" dirty="0"/>
          </a:p>
        </p:txBody>
      </p:sp>
      <p:pic>
        <p:nvPicPr>
          <p:cNvPr id="1030" name="Picture 6" descr="907 Peritrichous Images, Stock Photos &amp; Vectors | Shutterstock">
            <a:extLst>
              <a:ext uri="{FF2B5EF4-FFF2-40B4-BE49-F238E27FC236}">
                <a16:creationId xmlns:a16="http://schemas.microsoft.com/office/drawing/2014/main" id="{9C929B94-608D-D9C8-F026-C55533BDE9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1"/>
            <a:ext cx="10896600" cy="5436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535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9555" y="578591"/>
            <a:ext cx="9620021" cy="505908"/>
          </a:xfrm>
          <a:prstGeom prst="rect">
            <a:avLst/>
          </a:prstGeom>
        </p:spPr>
        <p:txBody>
          <a:bodyPr vert="horz" wrap="square" lIns="0" tIns="13335" rIns="0" bIns="0" rtlCol="0" anchor="ctr">
            <a:spAutoFit/>
          </a:bodyPr>
          <a:lstStyle/>
          <a:p>
            <a:pPr marL="12700">
              <a:lnSpc>
                <a:spcPct val="100000"/>
              </a:lnSpc>
              <a:spcBef>
                <a:spcPts val="105"/>
              </a:spcBef>
            </a:pPr>
            <a:r>
              <a:rPr sz="3200" b="1" dirty="0">
                <a:solidFill>
                  <a:srgbClr val="FF0000"/>
                </a:solidFill>
                <a:latin typeface="Maiandra GD" panose="020E0502030308020204" pitchFamily="34" charset="0"/>
                <a:ea typeface="+mn-ea"/>
                <a:cs typeface="+mn-cs"/>
              </a:rPr>
              <a:t>Bacteriology –Typhoid fever</a:t>
            </a:r>
          </a:p>
        </p:txBody>
      </p:sp>
      <p:sp>
        <p:nvSpPr>
          <p:cNvPr id="3" name="object 3"/>
          <p:cNvSpPr txBox="1"/>
          <p:nvPr/>
        </p:nvSpPr>
        <p:spPr>
          <a:xfrm>
            <a:off x="249555" y="1624329"/>
            <a:ext cx="7446645" cy="2866810"/>
          </a:xfrm>
          <a:prstGeom prst="rect">
            <a:avLst/>
          </a:prstGeom>
        </p:spPr>
        <p:txBody>
          <a:bodyPr vert="horz" wrap="square" lIns="0" tIns="12065" rIns="0" bIns="0" rtlCol="0">
            <a:spAutoFit/>
          </a:bodyPr>
          <a:lstStyle/>
          <a:p>
            <a:pPr marL="355600" marR="5080" indent="-342900">
              <a:spcBef>
                <a:spcPts val="95"/>
              </a:spcBef>
              <a:buChar char="•"/>
              <a:tabLst>
                <a:tab pos="354965" algn="l"/>
                <a:tab pos="355600" algn="l"/>
              </a:tabLst>
            </a:pPr>
            <a:r>
              <a:rPr sz="2800" dirty="0">
                <a:latin typeface="Maiandra GD" panose="020E0502030308020204" pitchFamily="34" charset="0"/>
              </a:rPr>
              <a:t>The Genus  </a:t>
            </a:r>
            <a:r>
              <a:rPr sz="2800" i="1" dirty="0">
                <a:latin typeface="Maiandra GD" panose="020E0502030308020204" pitchFamily="34" charset="0"/>
              </a:rPr>
              <a:t>Salmonella</a:t>
            </a:r>
            <a:r>
              <a:rPr sz="2800" dirty="0">
                <a:latin typeface="Maiandra GD" panose="020E0502030308020204" pitchFamily="34" charset="0"/>
              </a:rPr>
              <a:t> belong to  Enterobacteriaceae</a:t>
            </a:r>
            <a:r>
              <a:rPr lang="en-US" sz="2800" dirty="0">
                <a:latin typeface="Maiandra GD" panose="020E0502030308020204" pitchFamily="34" charset="0"/>
              </a:rPr>
              <a:t> family.</a:t>
            </a:r>
            <a:endParaRPr sz="2800" dirty="0">
              <a:latin typeface="Maiandra GD" panose="020E0502030308020204" pitchFamily="34" charset="0"/>
            </a:endParaRPr>
          </a:p>
          <a:p>
            <a:pPr marL="355600" indent="-342900">
              <a:spcBef>
                <a:spcPts val="675"/>
              </a:spcBef>
              <a:buChar char="•"/>
              <a:tabLst>
                <a:tab pos="354965" algn="l"/>
                <a:tab pos="355600" algn="l"/>
              </a:tabLst>
            </a:pPr>
            <a:r>
              <a:rPr sz="2800" dirty="0">
                <a:latin typeface="Maiandra GD" panose="020E0502030308020204" pitchFamily="34" charset="0"/>
              </a:rPr>
              <a:t>Facultative anaerobe</a:t>
            </a:r>
          </a:p>
          <a:p>
            <a:pPr marL="355600" indent="-342900">
              <a:spcBef>
                <a:spcPts val="670"/>
              </a:spcBef>
              <a:buChar char="•"/>
              <a:tabLst>
                <a:tab pos="354965" algn="l"/>
                <a:tab pos="355600" algn="l"/>
              </a:tabLst>
            </a:pPr>
            <a:r>
              <a:rPr sz="2800" dirty="0">
                <a:latin typeface="Maiandra GD" panose="020E0502030308020204" pitchFamily="34" charset="0"/>
              </a:rPr>
              <a:t>Gram negative bacilli</a:t>
            </a:r>
          </a:p>
          <a:p>
            <a:pPr marL="355600" marR="285750" indent="-342900">
              <a:spcBef>
                <a:spcPts val="675"/>
              </a:spcBef>
              <a:buChar char="•"/>
              <a:tabLst>
                <a:tab pos="354965" algn="l"/>
                <a:tab pos="355600" algn="l"/>
                <a:tab pos="2687955" algn="l"/>
              </a:tabLst>
            </a:pPr>
            <a:r>
              <a:rPr sz="2800" dirty="0">
                <a:latin typeface="Maiandra GD" panose="020E0502030308020204" pitchFamily="34" charset="0"/>
              </a:rPr>
              <a:t>Distinguished</a:t>
            </a:r>
            <a:r>
              <a:rPr lang="en-US" sz="2800" dirty="0">
                <a:latin typeface="Maiandra GD" panose="020E0502030308020204" pitchFamily="34" charset="0"/>
              </a:rPr>
              <a:t> </a:t>
            </a:r>
            <a:r>
              <a:rPr sz="2800" dirty="0">
                <a:latin typeface="Maiandra GD" panose="020E0502030308020204" pitchFamily="34" charset="0"/>
              </a:rPr>
              <a:t>from other bacteria by  Biochemical and antigen structure</a:t>
            </a:r>
          </a:p>
        </p:txBody>
      </p:sp>
      <p:sp>
        <p:nvSpPr>
          <p:cNvPr id="6" name="object 6"/>
          <p:cNvSpPr/>
          <p:nvPr/>
        </p:nvSpPr>
        <p:spPr>
          <a:xfrm>
            <a:off x="7696200" y="1410030"/>
            <a:ext cx="4038600" cy="4525962"/>
          </a:xfrm>
          <a:prstGeom prst="rect">
            <a:avLst/>
          </a:prstGeom>
          <a:blipFill>
            <a:blip r:embed="rId2" cstate="print"/>
            <a:stretch>
              <a:fillRect/>
            </a:stretch>
          </a:blipFill>
        </p:spPr>
        <p:txBody>
          <a:bodyPr wrap="square" lIns="0" tIns="0" rIns="0" bIns="0" rtlCol="0"/>
          <a:lstStyle/>
          <a:p>
            <a:endParaRPr/>
          </a:p>
        </p:txBody>
      </p:sp>
      <p:sp>
        <p:nvSpPr>
          <p:cNvPr id="8" name="object 8"/>
          <p:cNvSpPr txBox="1"/>
          <p:nvPr/>
        </p:nvSpPr>
        <p:spPr>
          <a:xfrm>
            <a:off x="9895585" y="6290386"/>
            <a:ext cx="249554" cy="204351"/>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11</a:t>
            </a:fld>
            <a:endParaRPr sz="1400">
              <a:latin typeface="Arial"/>
              <a:cs typeface="Arial"/>
            </a:endParaRPr>
          </a:p>
        </p:txBody>
      </p:sp>
      <p:sp>
        <p:nvSpPr>
          <p:cNvPr id="10" name="Slide Number Placeholder 9"/>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11</a:t>
            </a:fld>
            <a:endParaRPr lang="en-GB" dirty="0"/>
          </a:p>
        </p:txBody>
      </p:sp>
      <p:sp>
        <p:nvSpPr>
          <p:cNvPr id="7" name="Date Placeholder 6">
            <a:extLst>
              <a:ext uri="{FF2B5EF4-FFF2-40B4-BE49-F238E27FC236}">
                <a16:creationId xmlns:a16="http://schemas.microsoft.com/office/drawing/2014/main" id="{54957807-BD4E-817D-41F0-BAD0A3EE6BC6}"/>
              </a:ext>
            </a:extLst>
          </p:cNvPr>
          <p:cNvSpPr>
            <a:spLocks noGrp="1"/>
          </p:cNvSpPr>
          <p:nvPr>
            <p:ph type="dt" sz="half" idx="10"/>
          </p:nvPr>
        </p:nvSpPr>
        <p:spPr/>
        <p:txBody>
          <a:bodyPr/>
          <a:lstStyle/>
          <a:p>
            <a:fld id="{9E90A24C-EF8F-4234-9444-6267A6BFAD52}"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45158"/>
    </mc:Choice>
    <mc:Fallback xmlns="">
      <p:transition spd="slow" advTm="45158"/>
    </mc:Fallback>
  </mc:AlternateContent>
  <p:extLst>
    <p:ext uri="{3A86A75C-4F4B-4683-9AE1-C65F6400EC91}">
      <p14:laserTraceLst xmlns:p14="http://schemas.microsoft.com/office/powerpoint/2010/main">
        <p14:tracePtLst>
          <p14:tracePt t="3228" x="7416800" y="4121150"/>
          <p14:tracePt t="3255" x="7397750" y="4127500"/>
          <p14:tracePt t="3264" x="7385050" y="4133850"/>
          <p14:tracePt t="3277" x="7353300" y="4140200"/>
          <p14:tracePt t="3294" x="7302500" y="4146550"/>
          <p14:tracePt t="3310" x="7213600" y="4184650"/>
          <p14:tracePt t="3327" x="6959600" y="4279900"/>
          <p14:tracePt t="3360" x="6191250" y="4616450"/>
          <p14:tracePt t="3394" x="5308600" y="5003800"/>
          <p14:tracePt t="3411" x="5048250" y="5130800"/>
          <p14:tracePt t="3427" x="4851400" y="5226050"/>
          <p14:tracePt t="3445" x="4641850" y="5302250"/>
          <p14:tracePt t="3460" x="4521200" y="5365750"/>
          <p14:tracePt t="3477" x="4425950" y="5435600"/>
          <p14:tracePt t="3494" x="4343400" y="5505450"/>
          <p14:tracePt t="3511" x="4267200" y="5562600"/>
          <p14:tracePt t="3527" x="4248150" y="5575300"/>
          <p14:tracePt t="3543" x="4241800" y="5581650"/>
          <p14:tracePt t="3577" x="4229100" y="5594350"/>
          <p14:tracePt t="3593" x="4222750" y="5613400"/>
          <p14:tracePt t="3610" x="4216400" y="5632450"/>
          <p14:tracePt t="3628" x="4210050" y="5651500"/>
          <p14:tracePt t="3644" x="4210050" y="5657850"/>
          <p14:tracePt t="3660" x="4210050" y="5676900"/>
          <p14:tracePt t="3677" x="4210050" y="5695950"/>
          <p14:tracePt t="3695" x="4210050" y="5721350"/>
          <p14:tracePt t="3710" x="4216400" y="5740400"/>
          <p14:tracePt t="3727" x="4229100" y="5759450"/>
          <p14:tracePt t="3743" x="4235450" y="5784850"/>
          <p14:tracePt t="3761" x="4248150" y="5816600"/>
          <p14:tracePt t="3777" x="4260850" y="5835650"/>
          <p14:tracePt t="3794" x="4267200" y="5848350"/>
          <p14:tracePt t="3812" x="4286250" y="5867400"/>
          <p14:tracePt t="3827" x="4292600" y="5873750"/>
          <p14:tracePt t="3843" x="4298950" y="5880100"/>
          <p14:tracePt t="3860" x="4305300" y="5886450"/>
          <p14:tracePt t="3878" x="4311650" y="5899150"/>
          <p14:tracePt t="3893" x="4318000" y="5899150"/>
          <p14:tracePt t="3910" x="4318000" y="5905500"/>
          <p14:tracePt t="3927" x="4324350" y="5911850"/>
        </p14:tracePtLst>
      </p14:laserTrace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1" y="643216"/>
            <a:ext cx="9419233" cy="505267"/>
          </a:xfrm>
          <a:prstGeom prst="rect">
            <a:avLst/>
          </a:prstGeom>
        </p:spPr>
        <p:txBody>
          <a:bodyPr vert="horz" wrap="square" lIns="0" tIns="12700" rIns="0" bIns="0" rtlCol="0" anchor="ctr">
            <a:spAutoFit/>
          </a:bodyPr>
          <a:lstStyle/>
          <a:p>
            <a:pPr marL="12700">
              <a:lnSpc>
                <a:spcPct val="100000"/>
              </a:lnSpc>
              <a:spcBef>
                <a:spcPts val="100"/>
              </a:spcBef>
            </a:pPr>
            <a:r>
              <a:rPr sz="3200" b="1" dirty="0">
                <a:solidFill>
                  <a:srgbClr val="FF0000"/>
                </a:solidFill>
                <a:latin typeface="Maiandra GD" panose="020E0502030308020204" pitchFamily="34" charset="0"/>
                <a:ea typeface="+mn-ea"/>
                <a:cs typeface="+mn-cs"/>
              </a:rPr>
              <a:t>Cultural Characters</a:t>
            </a:r>
          </a:p>
        </p:txBody>
      </p:sp>
      <p:sp>
        <p:nvSpPr>
          <p:cNvPr id="5" name="object 5"/>
          <p:cNvSpPr txBox="1"/>
          <p:nvPr/>
        </p:nvSpPr>
        <p:spPr>
          <a:xfrm>
            <a:off x="9895585" y="6290386"/>
            <a:ext cx="249554" cy="204351"/>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12</a:t>
            </a:fld>
            <a:endParaRPr sz="1400">
              <a:latin typeface="Arial"/>
              <a:cs typeface="Arial"/>
            </a:endParaRPr>
          </a:p>
        </p:txBody>
      </p:sp>
      <p:sp>
        <p:nvSpPr>
          <p:cNvPr id="3" name="object 3"/>
          <p:cNvSpPr txBox="1"/>
          <p:nvPr/>
        </p:nvSpPr>
        <p:spPr>
          <a:xfrm>
            <a:off x="228600" y="1538986"/>
            <a:ext cx="11887199" cy="3464410"/>
          </a:xfrm>
          <a:prstGeom prst="rect">
            <a:avLst/>
          </a:prstGeom>
        </p:spPr>
        <p:txBody>
          <a:bodyPr vert="horz" wrap="square" lIns="0" tIns="12065" rIns="0" bIns="0" rtlCol="0">
            <a:spAutoFit/>
          </a:bodyPr>
          <a:lstStyle/>
          <a:p>
            <a:pPr marL="355600" indent="-342900" algn="just">
              <a:spcBef>
                <a:spcPts val="95"/>
              </a:spcBef>
              <a:buChar char="•"/>
              <a:tabLst>
                <a:tab pos="354965" algn="l"/>
                <a:tab pos="355600" algn="l"/>
              </a:tabLst>
            </a:pPr>
            <a:r>
              <a:rPr sz="2800" dirty="0">
                <a:latin typeface="Maiandra GD" panose="020E0502030308020204" pitchFamily="34" charset="0"/>
              </a:rPr>
              <a:t>Aerobic / Facultatively anaerobic</a:t>
            </a:r>
          </a:p>
          <a:p>
            <a:pPr marL="355600" indent="-342900" algn="just">
              <a:buChar char="•"/>
              <a:tabLst>
                <a:tab pos="354965" algn="l"/>
                <a:tab pos="355600" algn="l"/>
              </a:tabLst>
            </a:pPr>
            <a:r>
              <a:rPr sz="2800" dirty="0">
                <a:latin typeface="Maiandra GD" panose="020E0502030308020204" pitchFamily="34" charset="0"/>
              </a:rPr>
              <a:t>Grows on simple media</a:t>
            </a:r>
            <a:r>
              <a:rPr lang="en-US" sz="2800" dirty="0">
                <a:latin typeface="Maiandra GD" panose="020E0502030308020204" pitchFamily="34" charset="0"/>
              </a:rPr>
              <a:t>:</a:t>
            </a:r>
            <a:r>
              <a:rPr lang="en-US" sz="2800" b="1" dirty="0">
                <a:latin typeface="Maiandra GD" panose="020E0502030308020204" pitchFamily="34" charset="0"/>
              </a:rPr>
              <a:t> </a:t>
            </a:r>
            <a:r>
              <a:rPr sz="2800" b="1" dirty="0">
                <a:latin typeface="Maiandra GD" panose="020E0502030308020204" pitchFamily="34" charset="0"/>
              </a:rPr>
              <a:t>Nutrient agar</a:t>
            </a:r>
            <a:r>
              <a:rPr sz="2800" dirty="0">
                <a:latin typeface="Maiandra GD" panose="020E0502030308020204" pitchFamily="34" charset="0"/>
              </a:rPr>
              <a:t>,</a:t>
            </a:r>
          </a:p>
          <a:p>
            <a:pPr marL="469900" indent="-457200" algn="just">
              <a:buFont typeface="Courier New" panose="02070309020205020404" pitchFamily="49" charset="0"/>
              <a:buChar char="o"/>
              <a:tabLst>
                <a:tab pos="354965" algn="l"/>
                <a:tab pos="355600" algn="l"/>
                <a:tab pos="1461135" algn="l"/>
                <a:tab pos="3354070" algn="l"/>
              </a:tabLst>
            </a:pPr>
            <a:r>
              <a:rPr sz="2800" dirty="0">
                <a:latin typeface="Maiandra GD" panose="020E0502030308020204" pitchFamily="34" charset="0"/>
              </a:rPr>
              <a:t>Temp</a:t>
            </a:r>
            <a:r>
              <a:rPr lang="en-US" sz="2800" dirty="0">
                <a:latin typeface="Maiandra GD" panose="020E0502030308020204" pitchFamily="34" charset="0"/>
              </a:rPr>
              <a:t>.</a:t>
            </a:r>
            <a:r>
              <a:rPr sz="2800" dirty="0">
                <a:latin typeface="Maiandra GD" panose="020E0502030308020204" pitchFamily="34" charset="0"/>
              </a:rPr>
              <a:t>	15 – 41ºc /</a:t>
            </a:r>
            <a:r>
              <a:rPr lang="en-US" sz="2800" dirty="0">
                <a:latin typeface="Maiandra GD" panose="020E0502030308020204" pitchFamily="34" charset="0"/>
              </a:rPr>
              <a:t> </a:t>
            </a:r>
            <a:r>
              <a:rPr sz="2800" dirty="0">
                <a:latin typeface="Maiandra GD" panose="020E0502030308020204" pitchFamily="34" charset="0"/>
              </a:rPr>
              <a:t>37ºc</a:t>
            </a:r>
          </a:p>
          <a:p>
            <a:pPr marL="469900" marR="229235" indent="-457200" algn="just">
              <a:lnSpc>
                <a:spcPts val="2690"/>
              </a:lnSpc>
              <a:spcBef>
                <a:spcPts val="650"/>
              </a:spcBef>
              <a:buFont typeface="Courier New" panose="02070309020205020404" pitchFamily="49" charset="0"/>
              <a:buChar char="o"/>
              <a:tabLst>
                <a:tab pos="354965" algn="l"/>
                <a:tab pos="355600" algn="l"/>
              </a:tabLst>
            </a:pPr>
            <a:r>
              <a:rPr sz="2800" dirty="0">
                <a:latin typeface="Maiandra GD" panose="020E0502030308020204" pitchFamily="34" charset="0"/>
              </a:rPr>
              <a:t>Colonies appear as large 2-</a:t>
            </a:r>
            <a:r>
              <a:rPr lang="en-US" sz="2800" dirty="0">
                <a:latin typeface="Maiandra GD" panose="020E0502030308020204" pitchFamily="34" charset="0"/>
              </a:rPr>
              <a:t>4</a:t>
            </a:r>
            <a:r>
              <a:rPr sz="2800" dirty="0">
                <a:latin typeface="Maiandra GD" panose="020E0502030308020204" pitchFamily="34" charset="0"/>
              </a:rPr>
              <a:t> mm, circular, low convex,</a:t>
            </a:r>
          </a:p>
          <a:p>
            <a:pPr marL="354965" marR="2647315" indent="-354965" algn="just">
              <a:spcBef>
                <a:spcPts val="20"/>
              </a:spcBef>
              <a:buChar char="•"/>
              <a:tabLst>
                <a:tab pos="354965" algn="l"/>
                <a:tab pos="355600" algn="l"/>
                <a:tab pos="2381250" algn="l"/>
              </a:tabLst>
            </a:pPr>
            <a:r>
              <a:rPr sz="2800" b="1" dirty="0">
                <a:latin typeface="Maiandra GD" panose="020E0502030308020204" pitchFamily="34" charset="0"/>
              </a:rPr>
              <a:t>On MacConkey medium</a:t>
            </a:r>
            <a:r>
              <a:rPr lang="en-US" sz="2800" b="1" dirty="0">
                <a:latin typeface="Maiandra GD" panose="020E0502030308020204" pitchFamily="34" charset="0"/>
              </a:rPr>
              <a:t>:</a:t>
            </a:r>
            <a:r>
              <a:rPr sz="2800" b="1" dirty="0">
                <a:latin typeface="Maiandra GD" panose="020E0502030308020204" pitchFamily="34" charset="0"/>
              </a:rPr>
              <a:t> </a:t>
            </a:r>
            <a:r>
              <a:rPr sz="2800" dirty="0">
                <a:latin typeface="Maiandra GD" panose="020E0502030308020204" pitchFamily="34" charset="0"/>
              </a:rPr>
              <a:t>appear </a:t>
            </a:r>
            <a:r>
              <a:rPr lang="en-US" sz="2800" dirty="0">
                <a:latin typeface="Maiandra GD" panose="020E0502030308020204" pitchFamily="34" charset="0"/>
              </a:rPr>
              <a:t>c</a:t>
            </a:r>
            <a:r>
              <a:rPr sz="2800" dirty="0">
                <a:latin typeface="Maiandra GD" panose="020E0502030308020204" pitchFamily="34" charset="0"/>
              </a:rPr>
              <a:t>olorless</a:t>
            </a:r>
            <a:endParaRPr lang="en-US" sz="2800" dirty="0">
              <a:latin typeface="Maiandra GD" panose="020E0502030308020204" pitchFamily="34" charset="0"/>
            </a:endParaRPr>
          </a:p>
          <a:p>
            <a:pPr marL="354965" marR="2647315" indent="-354965" algn="just">
              <a:spcBef>
                <a:spcPts val="20"/>
              </a:spcBef>
              <a:buChar char="•"/>
              <a:tabLst>
                <a:tab pos="354965" algn="l"/>
                <a:tab pos="355600" algn="l"/>
                <a:tab pos="2381250" algn="l"/>
              </a:tabLst>
            </a:pPr>
            <a:r>
              <a:rPr lang="en-US" sz="2800" b="1" dirty="0">
                <a:latin typeface="Maiandra GD" panose="020E0502030308020204" pitchFamily="34" charset="0"/>
              </a:rPr>
              <a:t>On </a:t>
            </a:r>
            <a:r>
              <a:rPr sz="2800" b="1" dirty="0">
                <a:latin typeface="Maiandra GD" panose="020E0502030308020204" pitchFamily="34" charset="0"/>
              </a:rPr>
              <a:t>Selective </a:t>
            </a:r>
            <a:r>
              <a:rPr lang="en-US" sz="2800" b="1" dirty="0">
                <a:latin typeface="Maiandra GD" panose="020E0502030308020204" pitchFamily="34" charset="0"/>
              </a:rPr>
              <a:t>m</a:t>
            </a:r>
            <a:r>
              <a:rPr sz="2800" b="1" dirty="0">
                <a:latin typeface="Maiandra GD" panose="020E0502030308020204" pitchFamily="34" charset="0"/>
              </a:rPr>
              <a:t>edium</a:t>
            </a:r>
            <a:r>
              <a:rPr lang="en-US" sz="2800" dirty="0">
                <a:latin typeface="Maiandra GD" panose="020E0502030308020204" pitchFamily="34" charset="0"/>
              </a:rPr>
              <a:t>: </a:t>
            </a:r>
            <a:r>
              <a:rPr sz="2800" dirty="0">
                <a:latin typeface="Maiandra GD" panose="020E0502030308020204" pitchFamily="34" charset="0"/>
              </a:rPr>
              <a:t>Wilson</a:t>
            </a:r>
            <a:r>
              <a:rPr lang="en-US" sz="2800" dirty="0">
                <a:latin typeface="Maiandra GD" panose="020E0502030308020204" pitchFamily="34" charset="0"/>
              </a:rPr>
              <a:t> </a:t>
            </a:r>
            <a:r>
              <a:rPr sz="2800" dirty="0">
                <a:latin typeface="Maiandra GD" panose="020E0502030308020204" pitchFamily="34" charset="0"/>
              </a:rPr>
              <a:t>Blair</a:t>
            </a:r>
            <a:r>
              <a:rPr lang="en-US" sz="2800" dirty="0">
                <a:latin typeface="Maiandra GD" panose="020E0502030308020204" pitchFamily="34" charset="0"/>
              </a:rPr>
              <a:t>, </a:t>
            </a:r>
            <a:r>
              <a:rPr sz="2800" dirty="0">
                <a:latin typeface="Maiandra GD" panose="020E0502030308020204" pitchFamily="34" charset="0"/>
              </a:rPr>
              <a:t>Bismuth </a:t>
            </a:r>
            <a:r>
              <a:rPr sz="2800" dirty="0" err="1">
                <a:latin typeface="Maiandra GD" panose="020E0502030308020204" pitchFamily="34" charset="0"/>
              </a:rPr>
              <a:t>sulphide</a:t>
            </a:r>
            <a:r>
              <a:rPr lang="en-US" sz="2800" dirty="0">
                <a:latin typeface="Maiandra GD" panose="020E0502030308020204" pitchFamily="34" charset="0"/>
              </a:rPr>
              <a:t> medium. </a:t>
            </a:r>
            <a:r>
              <a:rPr sz="2800" dirty="0">
                <a:latin typeface="Maiandra GD" panose="020E0502030308020204" pitchFamily="34" charset="0"/>
              </a:rPr>
              <a:t>Produce Jet black colonies</a:t>
            </a:r>
            <a:r>
              <a:rPr lang="en-US" sz="2800" dirty="0">
                <a:latin typeface="Maiandra GD" panose="020E0502030308020204" pitchFamily="34" charset="0"/>
              </a:rPr>
              <a:t> </a:t>
            </a:r>
            <a:r>
              <a:rPr sz="2800" dirty="0">
                <a:latin typeface="Maiandra GD" panose="020E0502030308020204" pitchFamily="34" charset="0"/>
              </a:rPr>
              <a:t>H2S produced by</a:t>
            </a:r>
            <a:r>
              <a:rPr lang="en-US" sz="2800" dirty="0">
                <a:latin typeface="Maiandra GD" panose="020E0502030308020204" pitchFamily="34" charset="0"/>
              </a:rPr>
              <a:t> </a:t>
            </a:r>
            <a:r>
              <a:rPr lang="en-US" sz="2800" i="1" dirty="0">
                <a:latin typeface="Maiandra GD" panose="020E0502030308020204" pitchFamily="34" charset="0"/>
              </a:rPr>
              <a:t>Salmonella typhi.</a:t>
            </a:r>
            <a:endParaRPr sz="2800" i="1" dirty="0">
              <a:latin typeface="Maiandra GD" panose="020E0502030308020204" pitchFamily="34" charset="0"/>
            </a:endParaRPr>
          </a:p>
        </p:txBody>
      </p:sp>
      <p:sp>
        <p:nvSpPr>
          <p:cNvPr id="8" name="Date Placeholder 7">
            <a:extLst>
              <a:ext uri="{FF2B5EF4-FFF2-40B4-BE49-F238E27FC236}">
                <a16:creationId xmlns:a16="http://schemas.microsoft.com/office/drawing/2014/main" id="{EF519F86-3BF4-6A05-F01C-9C0789D65392}"/>
              </a:ext>
            </a:extLst>
          </p:cNvPr>
          <p:cNvSpPr>
            <a:spLocks noGrp="1"/>
          </p:cNvSpPr>
          <p:nvPr>
            <p:ph type="dt" sz="half" idx="10"/>
          </p:nvPr>
        </p:nvSpPr>
        <p:spPr/>
        <p:txBody>
          <a:bodyPr/>
          <a:lstStyle/>
          <a:p>
            <a:fld id="{43C57AF5-D166-419D-875F-3F747AB6C4EB}" type="datetime1">
              <a:rPr lang="en-US" smtClean="0"/>
              <a:t>2023-02-05</a:t>
            </a:fld>
            <a:endParaRPr lang="en-US"/>
          </a:p>
        </p:txBody>
      </p:sp>
      <p:sp>
        <p:nvSpPr>
          <p:cNvPr id="9" name="Slide Number Placeholder 8">
            <a:extLst>
              <a:ext uri="{FF2B5EF4-FFF2-40B4-BE49-F238E27FC236}">
                <a16:creationId xmlns:a16="http://schemas.microsoft.com/office/drawing/2014/main" id="{408B814E-FD4F-1F87-B0DB-9CB4EB36632C}"/>
              </a:ext>
            </a:extLst>
          </p:cNvPr>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12</a:t>
            </a:fld>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advTm="109288"/>
    </mc:Choice>
    <mc:Fallback xmlns="">
      <p:transition spd="slow" advTm="109288"/>
    </mc:Fallback>
  </mc:AlternateContent>
  <p:extLst>
    <p:ext uri="{3A86A75C-4F4B-4683-9AE1-C65F6400EC91}">
      <p14:laserTraceLst xmlns:p14="http://schemas.microsoft.com/office/powerpoint/2010/main">
        <p14:tracePtLst>
          <p14:tracePt t="88351" x="4330700" y="5911850"/>
          <p14:tracePt t="88364" x="4349750" y="5911850"/>
          <p14:tracePt t="88375" x="4356100" y="5911850"/>
          <p14:tracePt t="88387" x="4387850" y="5911850"/>
          <p14:tracePt t="88403" x="4425950" y="5911850"/>
          <p14:tracePt t="88419" x="4451350" y="5911850"/>
          <p14:tracePt t="88452" x="4565650" y="5899150"/>
          <p14:tracePt t="88486" x="4705350" y="5899150"/>
          <p14:tracePt t="88503" x="4787900" y="5899150"/>
          <p14:tracePt t="88519" x="4826000" y="5899150"/>
          <p14:tracePt t="88536" x="4845050" y="5899150"/>
          <p14:tracePt t="88553" x="4857750" y="5899150"/>
          <p14:tracePt t="88570" x="4883150" y="5899150"/>
          <p14:tracePt t="88586" x="4908550" y="5899150"/>
          <p14:tracePt t="88603" x="4940300" y="5892800"/>
          <p14:tracePt t="88621" x="5010150" y="5886450"/>
          <p14:tracePt t="88636" x="5080000" y="5867400"/>
          <p14:tracePt t="88653" x="5162550" y="5854700"/>
          <p14:tracePt t="88669" x="5276850" y="5835650"/>
          <p14:tracePt t="88687" x="5518150" y="5803900"/>
          <p14:tracePt t="88702" x="5715000" y="5791200"/>
          <p14:tracePt t="88719" x="5892800" y="5784850"/>
          <p14:tracePt t="88725" x="5956300" y="5784850"/>
          <p14:tracePt t="88735" x="6013450" y="5784850"/>
          <p14:tracePt t="88754" x="6153150" y="5784850"/>
          <p14:tracePt t="88769" x="6210300" y="5784850"/>
          <p14:tracePt t="88786" x="6229350" y="5784850"/>
          <p14:tracePt t="88804" x="6242050" y="5784850"/>
          <p14:tracePt t="88845" x="6248400" y="5784850"/>
          <p14:tracePt t="89637" x="6242050" y="5784850"/>
          <p14:tracePt t="89645" x="6229350" y="5784850"/>
          <p14:tracePt t="89653" x="6197600" y="5784850"/>
          <p14:tracePt t="89671" x="6007100" y="5772150"/>
          <p14:tracePt t="89686" x="5600700" y="5740400"/>
          <p14:tracePt t="89702" x="5105400" y="5715000"/>
          <p14:tracePt t="89737" x="4032250" y="5708650"/>
          <p14:tracePt t="89770" x="3359150" y="5753100"/>
          <p14:tracePt t="89788" x="2952750" y="5797550"/>
          <p14:tracePt t="89803" x="2825750" y="5822950"/>
          <p14:tracePt t="89819" x="2717800" y="5835650"/>
          <p14:tracePt t="89836" x="2628900" y="5842000"/>
          <p14:tracePt t="89852" x="2552700" y="5854700"/>
          <p14:tracePt t="89869" x="2463800" y="5861050"/>
          <p14:tracePt t="89885" x="2438400" y="5867400"/>
          <p14:tracePt t="89902" x="2419350" y="5867400"/>
          <p14:tracePt t="89919" x="2413000" y="5867400"/>
          <p14:tracePt t="90026" x="2425700" y="5867400"/>
          <p14:tracePt t="90045" x="2527300" y="5842000"/>
          <p14:tracePt t="90060" x="2641600" y="5829300"/>
          <p14:tracePt t="90075" x="2870200" y="5816600"/>
          <p14:tracePt t="90090" x="3200400" y="5803900"/>
          <p14:tracePt t="90102" x="3346450" y="5797550"/>
          <p14:tracePt t="90119" x="3759200" y="5784850"/>
          <p14:tracePt t="90135" x="3962400" y="5784850"/>
          <p14:tracePt t="90156" x="4178300" y="5797550"/>
          <p14:tracePt t="90170" x="4292600" y="5810250"/>
          <p14:tracePt t="90186" x="4387850" y="5822950"/>
          <p14:tracePt t="90202" x="4464050" y="5835650"/>
          <p14:tracePt t="90219" x="4514850" y="5848350"/>
          <p14:tracePt t="90225" x="4527550" y="5848350"/>
          <p14:tracePt t="90239" x="4546600" y="5848350"/>
          <p14:tracePt t="90252" x="4559300" y="5854700"/>
          <p14:tracePt t="90269" x="4565650" y="5854700"/>
          <p14:tracePt t="90287" x="4578350" y="5861050"/>
          <p14:tracePt t="90302" x="4584700" y="5861050"/>
          <p14:tracePt t="90319" x="4597400" y="5861050"/>
          <p14:tracePt t="90335" x="4610100" y="5861050"/>
          <p14:tracePt t="90353" x="4629150" y="5867400"/>
          <p14:tracePt t="90369" x="4654550" y="5867400"/>
          <p14:tracePt t="90385" x="4673600" y="5867400"/>
          <p14:tracePt t="90402" x="4699000" y="5867400"/>
          <p14:tracePt t="90420" x="4724400" y="5867400"/>
          <p14:tracePt t="90436" x="4737100" y="5867400"/>
          <p14:tracePt t="90452" x="4743450" y="5867400"/>
          <p14:tracePt t="90469" x="4749800" y="5867400"/>
          <p14:tracePt t="90643" x="4743450" y="5867400"/>
          <p14:tracePt t="90694" x="4737100" y="5867400"/>
          <p14:tracePt t="91051" x="4737100" y="5861050"/>
          <p14:tracePt t="91326" x="4730750" y="5861050"/>
          <p14:tracePt t="91341" x="4673600" y="5861050"/>
          <p14:tracePt t="91356" x="4565650" y="5861050"/>
          <p14:tracePt t="91369" x="4254500" y="5873750"/>
          <p14:tracePt t="91385" x="3765550" y="5943600"/>
          <p14:tracePt t="91404" x="2997200" y="6051550"/>
          <p14:tracePt t="91436" x="2178050" y="6153150"/>
          <p14:tracePt t="91471" x="1695450" y="6197600"/>
          <p14:tracePt t="91488" x="1612900" y="6203950"/>
          <p14:tracePt t="91502" x="1555750" y="6210300"/>
          <p14:tracePt t="91518" x="1517650" y="6210300"/>
          <p14:tracePt t="91535" x="1504950" y="6210300"/>
          <p14:tracePt t="91552" x="1492250" y="6210300"/>
          <p14:tracePt t="91569" x="1485900" y="6210300"/>
          <p14:tracePt t="91625" x="1479550" y="6210300"/>
          <p14:tracePt t="91647" x="1473200" y="6210300"/>
          <p14:tracePt t="91660" x="1466850" y="6210300"/>
          <p14:tracePt t="91670" x="1460500" y="6210300"/>
          <p14:tracePt t="91686" x="1441450" y="6210300"/>
          <p14:tracePt t="91702" x="1416050" y="6210300"/>
          <p14:tracePt t="91719" x="1384300" y="6210300"/>
          <p14:tracePt t="91735" x="1371600" y="6210300"/>
          <p14:tracePt t="91752" x="1358900" y="6210300"/>
          <p14:tracePt t="91769" x="1352550" y="6210300"/>
          <p14:tracePt t="91853" x="1358900" y="6210300"/>
          <p14:tracePt t="91868" x="1371600" y="6210300"/>
          <p14:tracePt t="91877" x="1492250" y="6197600"/>
          <p14:tracePt t="91888" x="1574800" y="6191250"/>
          <p14:tracePt t="91903" x="1657350" y="6184900"/>
          <p14:tracePt t="91919" x="1752600" y="6178550"/>
          <p14:tracePt t="91935" x="1847850" y="6178550"/>
          <p14:tracePt t="91952" x="1917700" y="6172200"/>
          <p14:tracePt t="91969" x="2000250" y="6172200"/>
          <p14:tracePt t="91985" x="2044700" y="6172200"/>
          <p14:tracePt t="92002" x="2082800" y="6172200"/>
          <p14:tracePt t="92019" x="2120900" y="6172200"/>
          <p14:tracePt t="92035" x="2133600" y="6172200"/>
          <p14:tracePt t="92052" x="2139950" y="6172200"/>
          <p14:tracePt t="92359" x="2146300" y="6172200"/>
          <p14:tracePt t="92373" x="2152650" y="6172200"/>
          <p14:tracePt t="92385" x="2159000" y="6172200"/>
          <p14:tracePt t="92402" x="2197100" y="6172200"/>
          <p14:tracePt t="92419" x="2222500" y="6172200"/>
          <p14:tracePt t="92435" x="2254250" y="6172200"/>
          <p14:tracePt t="92454" x="2279650" y="6172200"/>
          <p14:tracePt t="92469" x="2298700" y="6172200"/>
          <p14:tracePt t="92485" x="2311400" y="6172200"/>
          <p14:tracePt t="92502" x="2324100" y="6172200"/>
          <p14:tracePt t="92520" x="2336800" y="6172200"/>
          <p14:tracePt t="92535" x="2343150" y="6172200"/>
          <p14:tracePt t="92552" x="2349500" y="6172200"/>
          <p14:tracePt t="92949" x="2349500" y="6165850"/>
          <p14:tracePt t="92967" x="2400300" y="6159500"/>
          <p14:tracePt t="92981" x="2463800" y="6153150"/>
          <p14:tracePt t="93003" x="2540000" y="6153150"/>
          <p14:tracePt t="93035" x="2724150" y="6153150"/>
          <p14:tracePt t="93052" x="2762250" y="6153150"/>
          <p14:tracePt t="93070" x="2787650" y="6153150"/>
          <p14:tracePt t="93085" x="2794000" y="6153150"/>
          <p14:tracePt t="93140" x="2794000" y="6159500"/>
          <p14:tracePt t="93159" x="2781300" y="6184900"/>
          <p14:tracePt t="93172" x="2749550" y="6210300"/>
          <p14:tracePt t="93185" x="2736850" y="6216650"/>
          <p14:tracePt t="93202" x="2717800" y="6229350"/>
          <p14:tracePt t="93219" x="2711450" y="6229350"/>
          <p14:tracePt t="93235" x="2711450" y="6235700"/>
          <p14:tracePt t="93278" x="2724150" y="6235700"/>
          <p14:tracePt t="93297" x="2813050" y="6235700"/>
          <p14:tracePt t="93312" x="2876550" y="6229350"/>
          <p14:tracePt t="93327" x="2971800" y="6229350"/>
          <p14:tracePt t="93345" x="3054350" y="6229350"/>
          <p14:tracePt t="93360" x="3136900" y="6229350"/>
          <p14:tracePt t="93372" x="3206750" y="6229350"/>
          <p14:tracePt t="93386" x="3263900" y="6229350"/>
          <p14:tracePt t="93402" x="3308350" y="6229350"/>
          <p14:tracePt t="93418" x="3333750" y="6229350"/>
          <p14:tracePt t="93436" x="3359150" y="6229350"/>
          <p14:tracePt t="93452" x="3384550" y="6229350"/>
          <p14:tracePt t="93468" x="3416300" y="6229350"/>
          <p14:tracePt t="93485" x="3448050" y="6235700"/>
          <p14:tracePt t="93503" x="3492500" y="6242050"/>
          <p14:tracePt t="93518" x="3524250" y="6248400"/>
          <p14:tracePt t="93535" x="3556000" y="6254750"/>
          <p14:tracePt t="93552" x="3587750" y="6267450"/>
          <p14:tracePt t="93570" x="3651250" y="6280150"/>
          <p14:tracePt t="93586" x="3683000" y="6280150"/>
          <p14:tracePt t="93602" x="3689350" y="6286500"/>
          <p14:tracePt t="93849" x="3702050" y="6286500"/>
          <p14:tracePt t="93859" x="3733800" y="6286500"/>
          <p14:tracePt t="93870" x="3898900" y="6248400"/>
          <p14:tracePt t="93885" x="4318000" y="6146800"/>
          <p14:tracePt t="93903" x="4800600" y="6064250"/>
          <p14:tracePt t="93918" x="5314950" y="6000750"/>
          <p14:tracePt t="93952" x="6311900" y="5886450"/>
          <p14:tracePt t="93987" x="6800850" y="5829300"/>
          <p14:tracePt t="94003" x="6921500" y="5810250"/>
          <p14:tracePt t="94018" x="7016750" y="5803900"/>
          <p14:tracePt t="94035" x="7073900" y="5784850"/>
          <p14:tracePt t="94053" x="7124700" y="5778500"/>
          <p14:tracePt t="94069" x="7137400" y="5778500"/>
          <p14:tracePt t="94085" x="7150100" y="5778500"/>
          <p14:tracePt t="94118" x="7156450" y="5778500"/>
          <p14:tracePt t="94151" x="7162800" y="5778500"/>
        </p14:tracePtLst>
      </p14:laserTrace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C683EC-EDA8-0B79-A2A5-59A6E6F62AEC}"/>
              </a:ext>
            </a:extLst>
          </p:cNvPr>
          <p:cNvSpPr>
            <a:spLocks noGrp="1"/>
          </p:cNvSpPr>
          <p:nvPr>
            <p:ph type="dt" sz="half" idx="10"/>
          </p:nvPr>
        </p:nvSpPr>
        <p:spPr/>
        <p:txBody>
          <a:bodyPr/>
          <a:lstStyle/>
          <a:p>
            <a:fld id="{978B6823-09E3-4D0D-BC5A-08447213CB00}" type="datetime1">
              <a:rPr lang="en-US" smtClean="0"/>
              <a:t>2023-02-05</a:t>
            </a:fld>
            <a:endParaRPr lang="en-US"/>
          </a:p>
        </p:txBody>
      </p:sp>
      <p:sp>
        <p:nvSpPr>
          <p:cNvPr id="5" name="Slide Number Placeholder 4">
            <a:extLst>
              <a:ext uri="{FF2B5EF4-FFF2-40B4-BE49-F238E27FC236}">
                <a16:creationId xmlns:a16="http://schemas.microsoft.com/office/drawing/2014/main" id="{D414D3FB-62C7-D070-3974-E69EBA8BDADE}"/>
              </a:ext>
            </a:extLst>
          </p:cNvPr>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13</a:t>
            </a:fld>
            <a:endParaRPr lang="en-GB" dirty="0"/>
          </a:p>
        </p:txBody>
      </p:sp>
      <p:pic>
        <p:nvPicPr>
          <p:cNvPr id="1028" name="Picture 4">
            <a:extLst>
              <a:ext uri="{FF2B5EF4-FFF2-40B4-BE49-F238E27FC236}">
                <a16:creationId xmlns:a16="http://schemas.microsoft.com/office/drawing/2014/main" id="{FF9534EE-AE7D-ADEC-A5C3-165A30CFCB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1219201"/>
            <a:ext cx="5715000" cy="370998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B595825-5A6B-69F1-2FB4-78F375729DB2}"/>
              </a:ext>
            </a:extLst>
          </p:cNvPr>
          <p:cNvSpPr txBox="1"/>
          <p:nvPr/>
        </p:nvSpPr>
        <p:spPr>
          <a:xfrm>
            <a:off x="1981200" y="5726668"/>
            <a:ext cx="8610600" cy="523220"/>
          </a:xfrm>
          <a:prstGeom prst="rect">
            <a:avLst/>
          </a:prstGeom>
          <a:noFill/>
        </p:spPr>
        <p:txBody>
          <a:bodyPr wrap="square">
            <a:spAutoFit/>
          </a:bodyPr>
          <a:lstStyle/>
          <a:p>
            <a:pPr algn="ctr"/>
            <a:r>
              <a:rPr lang="en-US" sz="2800" b="1" dirty="0">
                <a:latin typeface="Maiandra GD" panose="020E0502030308020204" pitchFamily="34" charset="0"/>
              </a:rPr>
              <a:t>Produce Jet black colonies</a:t>
            </a:r>
            <a:r>
              <a:rPr lang="en-US" sz="2800" dirty="0">
                <a:latin typeface="Maiandra GD" panose="020E0502030308020204" pitchFamily="34" charset="0"/>
              </a:rPr>
              <a:t> by </a:t>
            </a:r>
            <a:r>
              <a:rPr lang="en-US" sz="2800" i="1" dirty="0">
                <a:latin typeface="Maiandra GD" panose="020E0502030308020204" pitchFamily="34" charset="0"/>
              </a:rPr>
              <a:t>Salmonella typhi.</a:t>
            </a:r>
            <a:r>
              <a:rPr lang="en-US" sz="2800" b="1" dirty="0">
                <a:latin typeface="Maiandra GD" panose="020E0502030308020204" pitchFamily="34" charset="0"/>
              </a:rPr>
              <a:t> </a:t>
            </a:r>
            <a:endParaRPr lang="en-US" sz="2800" b="1" dirty="0"/>
          </a:p>
        </p:txBody>
      </p:sp>
    </p:spTree>
    <p:extLst>
      <p:ext uri="{BB962C8B-B14F-4D97-AF65-F5344CB8AC3E}">
        <p14:creationId xmlns:p14="http://schemas.microsoft.com/office/powerpoint/2010/main" val="3557573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707529"/>
            <a:ext cx="9862413" cy="505908"/>
          </a:xfrm>
          <a:prstGeom prst="rect">
            <a:avLst/>
          </a:prstGeom>
        </p:spPr>
        <p:txBody>
          <a:bodyPr vert="horz" wrap="square" lIns="0" tIns="13335" rIns="0" bIns="0" rtlCol="0" anchor="ctr">
            <a:spAutoFit/>
          </a:bodyPr>
          <a:lstStyle/>
          <a:p>
            <a:pPr marL="12700">
              <a:lnSpc>
                <a:spcPct val="100000"/>
              </a:lnSpc>
              <a:spcBef>
                <a:spcPts val="105"/>
              </a:spcBef>
            </a:pPr>
            <a:r>
              <a:rPr sz="3200" b="1" dirty="0">
                <a:solidFill>
                  <a:srgbClr val="FF0000"/>
                </a:solidFill>
                <a:latin typeface="Maiandra GD" panose="020E0502030308020204" pitchFamily="34" charset="0"/>
                <a:ea typeface="+mn-ea"/>
                <a:cs typeface="+mn-cs"/>
              </a:rPr>
              <a:t>Identifying Enteric Organisms</a:t>
            </a:r>
          </a:p>
        </p:txBody>
      </p:sp>
      <p:sp>
        <p:nvSpPr>
          <p:cNvPr id="5" name="object 5"/>
          <p:cNvSpPr txBox="1"/>
          <p:nvPr/>
        </p:nvSpPr>
        <p:spPr>
          <a:xfrm>
            <a:off x="9895585" y="6290386"/>
            <a:ext cx="249554" cy="204351"/>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14</a:t>
            </a:fld>
            <a:endParaRPr sz="1400">
              <a:latin typeface="Arial"/>
              <a:cs typeface="Arial"/>
            </a:endParaRPr>
          </a:p>
        </p:txBody>
      </p:sp>
      <p:sp>
        <p:nvSpPr>
          <p:cNvPr id="3" name="object 3"/>
          <p:cNvSpPr txBox="1"/>
          <p:nvPr/>
        </p:nvSpPr>
        <p:spPr>
          <a:xfrm>
            <a:off x="228600" y="1538338"/>
            <a:ext cx="11658600" cy="3777315"/>
          </a:xfrm>
          <a:prstGeom prst="rect">
            <a:avLst/>
          </a:prstGeom>
        </p:spPr>
        <p:txBody>
          <a:bodyPr vert="horz" wrap="square" lIns="0" tIns="55244" rIns="0" bIns="0" rtlCol="0">
            <a:spAutoFit/>
          </a:bodyPr>
          <a:lstStyle/>
          <a:p>
            <a:pPr marL="355600" indent="-342900">
              <a:spcBef>
                <a:spcPts val="434"/>
              </a:spcBef>
              <a:buChar char="•"/>
              <a:tabLst>
                <a:tab pos="354965" algn="l"/>
                <a:tab pos="355600" algn="l"/>
              </a:tabLst>
            </a:pPr>
            <a:r>
              <a:rPr sz="2800" dirty="0">
                <a:latin typeface="Maiandra GD" panose="020E0502030308020204" pitchFamily="34" charset="0"/>
              </a:rPr>
              <a:t>Isolates which are </a:t>
            </a:r>
            <a:r>
              <a:rPr lang="en-US" sz="2800" dirty="0">
                <a:latin typeface="Maiandra GD" panose="020E0502030308020204" pitchFamily="34" charset="0"/>
              </a:rPr>
              <a:t>n</a:t>
            </a:r>
            <a:r>
              <a:rPr sz="2800" dirty="0">
                <a:latin typeface="Maiandra GD" panose="020E0502030308020204" pitchFamily="34" charset="0"/>
              </a:rPr>
              <a:t>on lactose fermenting</a:t>
            </a:r>
          </a:p>
          <a:p>
            <a:pPr marL="355600" indent="-342900">
              <a:spcBef>
                <a:spcPts val="340"/>
              </a:spcBef>
              <a:buChar char="•"/>
              <a:tabLst>
                <a:tab pos="354965" algn="l"/>
                <a:tab pos="355600" algn="l"/>
              </a:tabLst>
            </a:pPr>
            <a:r>
              <a:rPr sz="2800" dirty="0">
                <a:latin typeface="Maiandra GD" panose="020E0502030308020204" pitchFamily="34" charset="0"/>
              </a:rPr>
              <a:t>Motile, Indole positive</a:t>
            </a:r>
          </a:p>
          <a:p>
            <a:pPr marL="355600" indent="-342900">
              <a:spcBef>
                <a:spcPts val="335"/>
              </a:spcBef>
              <a:buChar char="•"/>
              <a:tabLst>
                <a:tab pos="354965" algn="l"/>
                <a:tab pos="355600" algn="l"/>
              </a:tabLst>
            </a:pPr>
            <a:r>
              <a:rPr sz="2800" dirty="0">
                <a:latin typeface="Maiandra GD" panose="020E0502030308020204" pitchFamily="34" charset="0"/>
              </a:rPr>
              <a:t>Urease negative</a:t>
            </a:r>
          </a:p>
          <a:p>
            <a:pPr marL="355600" indent="-342900">
              <a:spcBef>
                <a:spcPts val="335"/>
              </a:spcBef>
              <a:buChar char="•"/>
              <a:tabLst>
                <a:tab pos="354965" algn="l"/>
                <a:tab pos="355600" algn="l"/>
              </a:tabLst>
            </a:pPr>
            <a:r>
              <a:rPr sz="2800" dirty="0">
                <a:latin typeface="Maiandra GD" panose="020E0502030308020204" pitchFamily="34" charset="0"/>
              </a:rPr>
              <a:t>Ferment Glucose,Mannitol,Maltose</a:t>
            </a:r>
          </a:p>
          <a:p>
            <a:pPr marL="355600" indent="-342900">
              <a:spcBef>
                <a:spcPts val="340"/>
              </a:spcBef>
              <a:buChar char="•"/>
              <a:tabLst>
                <a:tab pos="354965" algn="l"/>
                <a:tab pos="355600" algn="l"/>
              </a:tabLst>
            </a:pPr>
            <a:r>
              <a:rPr sz="2800" dirty="0">
                <a:latin typeface="Maiandra GD" panose="020E0502030308020204" pitchFamily="34" charset="0"/>
              </a:rPr>
              <a:t>Do not ferment Sucrose</a:t>
            </a:r>
          </a:p>
          <a:p>
            <a:pPr marL="355600" indent="-342900">
              <a:spcBef>
                <a:spcPts val="335"/>
              </a:spcBef>
              <a:buChar char="•"/>
              <a:tabLst>
                <a:tab pos="354965" algn="l"/>
                <a:tab pos="355600" algn="l"/>
              </a:tabLst>
            </a:pPr>
            <a:r>
              <a:rPr sz="2800" dirty="0">
                <a:latin typeface="Maiandra GD" panose="020E0502030308020204" pitchFamily="34" charset="0"/>
              </a:rPr>
              <a:t>Typhoid bacilli are anaerogenic</a:t>
            </a:r>
          </a:p>
          <a:p>
            <a:pPr marL="355600" indent="-342900">
              <a:spcBef>
                <a:spcPts val="335"/>
              </a:spcBef>
              <a:buChar char="•"/>
              <a:tabLst>
                <a:tab pos="354965" algn="l"/>
                <a:tab pos="355600" algn="l"/>
              </a:tabLst>
            </a:pPr>
            <a:r>
              <a:rPr sz="2800" dirty="0">
                <a:latin typeface="Maiandra GD" panose="020E0502030308020204" pitchFamily="34" charset="0"/>
              </a:rPr>
              <a:t>Some of the Paratyphoid form acid and gas</a:t>
            </a:r>
          </a:p>
          <a:p>
            <a:pPr marL="355600" marR="5080" indent="-342900">
              <a:lnSpc>
                <a:spcPts val="3030"/>
              </a:lnSpc>
              <a:spcBef>
                <a:spcPts val="715"/>
              </a:spcBef>
              <a:buChar char="•"/>
              <a:tabLst>
                <a:tab pos="354965" algn="l"/>
                <a:tab pos="355600" algn="l"/>
              </a:tabLst>
            </a:pPr>
            <a:r>
              <a:rPr sz="2800" dirty="0">
                <a:latin typeface="Maiandra GD" panose="020E0502030308020204" pitchFamily="34" charset="0"/>
              </a:rPr>
              <a:t>Further identification done by slide agglutination  tests</a:t>
            </a:r>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14</a:t>
            </a:fld>
            <a:endParaRPr lang="en-GB" dirty="0"/>
          </a:p>
        </p:txBody>
      </p:sp>
      <p:sp>
        <p:nvSpPr>
          <p:cNvPr id="4" name="Date Placeholder 3">
            <a:extLst>
              <a:ext uri="{FF2B5EF4-FFF2-40B4-BE49-F238E27FC236}">
                <a16:creationId xmlns:a16="http://schemas.microsoft.com/office/drawing/2014/main" id="{82B8469C-F11A-CFF6-9A82-21F3FD15BF0C}"/>
              </a:ext>
            </a:extLst>
          </p:cNvPr>
          <p:cNvSpPr>
            <a:spLocks noGrp="1"/>
          </p:cNvSpPr>
          <p:nvPr>
            <p:ph type="dt" sz="half" idx="10"/>
          </p:nvPr>
        </p:nvSpPr>
        <p:spPr/>
        <p:txBody>
          <a:bodyPr/>
          <a:lstStyle/>
          <a:p>
            <a:fld id="{60C1C56F-9C39-4B98-8B57-64654A02A0EA}"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97890"/>
    </mc:Choice>
    <mc:Fallback xmlns="">
      <p:transition spd="slow" advTm="9789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1" y="163522"/>
            <a:ext cx="11506199" cy="2229456"/>
          </a:xfrm>
          <a:prstGeom prst="rect">
            <a:avLst/>
          </a:prstGeom>
        </p:spPr>
        <p:txBody>
          <a:bodyPr vert="horz" wrap="square" lIns="0" tIns="13335" rIns="0" bIns="0" rtlCol="0" anchor="ctr">
            <a:spAutoFit/>
          </a:bodyPr>
          <a:lstStyle/>
          <a:p>
            <a:pPr marL="469900" indent="-457200" algn="just">
              <a:lnSpc>
                <a:spcPct val="100000"/>
              </a:lnSpc>
              <a:spcBef>
                <a:spcPts val="105"/>
              </a:spcBef>
              <a:buFont typeface="Arial" panose="020B0604020202020204" pitchFamily="34" charset="0"/>
              <a:buChar char="•"/>
            </a:pPr>
            <a:r>
              <a:rPr lang="en-US" sz="3200" b="1" dirty="0">
                <a:solidFill>
                  <a:srgbClr val="FF0000"/>
                </a:solidFill>
                <a:latin typeface="Maiandra GD" panose="020E0502030308020204" pitchFamily="34" charset="0"/>
                <a:ea typeface="+mn-ea"/>
                <a:cs typeface="+mn-cs"/>
              </a:rPr>
              <a:t>Biochemical tests </a:t>
            </a:r>
            <a:r>
              <a:rPr lang="en-US" sz="2800" dirty="0">
                <a:latin typeface="Maiandra GD" panose="020E0502030308020204" pitchFamily="34" charset="0"/>
                <a:ea typeface="+mn-ea"/>
                <a:cs typeface="+mn-cs"/>
              </a:rPr>
              <a:t>are used to identify bacterial species by differentiating them on the basis of biochemical activities. The difference in </a:t>
            </a:r>
            <a:r>
              <a:rPr lang="en-US" sz="2800" b="1" dirty="0">
                <a:latin typeface="Maiandra GD" panose="020E0502030308020204" pitchFamily="34" charset="0"/>
                <a:ea typeface="+mn-ea"/>
                <a:cs typeface="+mn-cs"/>
              </a:rPr>
              <a:t>protein,</a:t>
            </a:r>
            <a:r>
              <a:rPr lang="en-US" sz="2800" dirty="0">
                <a:latin typeface="Maiandra GD" panose="020E0502030308020204" pitchFamily="34" charset="0"/>
                <a:ea typeface="+mn-ea"/>
                <a:cs typeface="+mn-cs"/>
              </a:rPr>
              <a:t> </a:t>
            </a:r>
            <a:r>
              <a:rPr lang="en-US" sz="2800" b="1" dirty="0">
                <a:latin typeface="Maiandra GD" panose="020E0502030308020204" pitchFamily="34" charset="0"/>
                <a:ea typeface="+mn-ea"/>
                <a:cs typeface="+mn-cs"/>
              </a:rPr>
              <a:t>fat metabolism</a:t>
            </a:r>
            <a:r>
              <a:rPr lang="en-US" sz="2800" dirty="0">
                <a:latin typeface="Maiandra GD" panose="020E0502030308020204" pitchFamily="34" charset="0"/>
                <a:ea typeface="+mn-ea"/>
                <a:cs typeface="+mn-cs"/>
              </a:rPr>
              <a:t>, </a:t>
            </a:r>
            <a:r>
              <a:rPr lang="en-US" sz="2800" b="1" dirty="0">
                <a:latin typeface="Maiandra GD" panose="020E0502030308020204" pitchFamily="34" charset="0"/>
                <a:ea typeface="+mn-ea"/>
                <a:cs typeface="+mn-cs"/>
              </a:rPr>
              <a:t>carbohydrate metabolism</a:t>
            </a:r>
            <a:r>
              <a:rPr lang="en-US" sz="2800" dirty="0">
                <a:latin typeface="Maiandra GD" panose="020E0502030308020204" pitchFamily="34" charset="0"/>
                <a:ea typeface="+mn-ea"/>
                <a:cs typeface="+mn-cs"/>
              </a:rPr>
              <a:t>, </a:t>
            </a:r>
            <a:r>
              <a:rPr lang="en-US" sz="2800" b="1" dirty="0">
                <a:latin typeface="Maiandra GD" panose="020E0502030308020204" pitchFamily="34" charset="0"/>
                <a:ea typeface="+mn-ea"/>
                <a:cs typeface="+mn-cs"/>
              </a:rPr>
              <a:t>enzyme production, compound utilization ability</a:t>
            </a:r>
            <a:r>
              <a:rPr lang="en-US" sz="2800" dirty="0">
                <a:latin typeface="Maiandra GD" panose="020E0502030308020204" pitchFamily="34" charset="0"/>
                <a:ea typeface="+mn-ea"/>
                <a:cs typeface="+mn-cs"/>
              </a:rPr>
              <a:t>, etc. are some factors that aid in bacterial identification.</a:t>
            </a:r>
            <a:endParaRPr sz="2800" dirty="0">
              <a:latin typeface="Maiandra GD" panose="020E0502030308020204" pitchFamily="34" charset="0"/>
              <a:ea typeface="+mn-ea"/>
              <a:cs typeface="+mn-cs"/>
            </a:endParaRPr>
          </a:p>
        </p:txBody>
      </p:sp>
      <p:sp>
        <p:nvSpPr>
          <p:cNvPr id="3" name="object 3"/>
          <p:cNvSpPr txBox="1"/>
          <p:nvPr/>
        </p:nvSpPr>
        <p:spPr>
          <a:xfrm>
            <a:off x="609599" y="2490732"/>
            <a:ext cx="9103997" cy="3452868"/>
          </a:xfrm>
          <a:prstGeom prst="rect">
            <a:avLst/>
          </a:prstGeom>
        </p:spPr>
        <p:txBody>
          <a:bodyPr vert="horz" wrap="square" lIns="0" tIns="13335" rIns="0" bIns="0" rtlCol="0">
            <a:spAutoFit/>
          </a:bodyPr>
          <a:lstStyle/>
          <a:p>
            <a:pPr marL="355600" indent="-342900">
              <a:buChar char="•"/>
              <a:tabLst>
                <a:tab pos="354965" algn="l"/>
                <a:tab pos="355600" algn="l"/>
              </a:tabLst>
            </a:pPr>
            <a:r>
              <a:rPr sz="2800" i="1" dirty="0">
                <a:latin typeface="Maiandra GD" panose="020E0502030308020204" pitchFamily="34" charset="0"/>
              </a:rPr>
              <a:t>Salmonella typhi</a:t>
            </a:r>
            <a:r>
              <a:rPr sz="2800" dirty="0">
                <a:latin typeface="Maiandra GD" panose="020E0502030308020204" pitchFamily="34" charset="0"/>
              </a:rPr>
              <a:t> do not produce gas.</a:t>
            </a:r>
          </a:p>
          <a:p>
            <a:pPr marL="355600" indent="-342900">
              <a:buChar char="•"/>
              <a:tabLst>
                <a:tab pos="354965" algn="l"/>
                <a:tab pos="355600" algn="l"/>
                <a:tab pos="1235075" algn="l"/>
              </a:tabLst>
            </a:pPr>
            <a:r>
              <a:rPr sz="2800" dirty="0">
                <a:latin typeface="Maiandra GD" panose="020E0502030308020204" pitchFamily="34" charset="0"/>
              </a:rPr>
              <a:t>Indole </a:t>
            </a:r>
            <a:r>
              <a:rPr lang="en-US" sz="2800" dirty="0">
                <a:latin typeface="Maiandra GD" panose="020E0502030308020204" pitchFamily="34" charset="0"/>
              </a:rPr>
              <a:t>-</a:t>
            </a:r>
            <a:r>
              <a:rPr lang="en-US" sz="2800" dirty="0" err="1">
                <a:latin typeface="Maiandra GD" panose="020E0502030308020204" pitchFamily="34" charset="0"/>
              </a:rPr>
              <a:t>ve</a:t>
            </a:r>
            <a:endParaRPr lang="en-US" sz="2800" dirty="0">
              <a:latin typeface="Maiandra GD" panose="020E0502030308020204" pitchFamily="34" charset="0"/>
            </a:endParaRPr>
          </a:p>
          <a:p>
            <a:pPr marL="355600" indent="-342900">
              <a:spcBef>
                <a:spcPts val="5"/>
              </a:spcBef>
              <a:buChar char="•"/>
              <a:tabLst>
                <a:tab pos="354965" algn="l"/>
                <a:tab pos="355600" algn="l"/>
              </a:tabLst>
            </a:pPr>
            <a:r>
              <a:rPr sz="2800" dirty="0">
                <a:latin typeface="Maiandra GD" panose="020E0502030308020204" pitchFamily="34" charset="0"/>
              </a:rPr>
              <a:t>Methyl Red +</a:t>
            </a:r>
            <a:r>
              <a:rPr lang="en-US" sz="2800" dirty="0" err="1">
                <a:latin typeface="Maiandra GD" panose="020E0502030308020204" pitchFamily="34" charset="0"/>
              </a:rPr>
              <a:t>ve</a:t>
            </a:r>
            <a:r>
              <a:rPr lang="en-US" sz="2800" dirty="0">
                <a:latin typeface="Maiandra GD" panose="020E0502030308020204" pitchFamily="34" charset="0"/>
              </a:rPr>
              <a:t> </a:t>
            </a:r>
            <a:endParaRPr sz="2800" dirty="0">
              <a:latin typeface="Maiandra GD" panose="020E0502030308020204" pitchFamily="34" charset="0"/>
            </a:endParaRPr>
          </a:p>
          <a:p>
            <a:pPr marL="355600" indent="-342900">
              <a:buFontTx/>
              <a:buChar char="•"/>
              <a:tabLst>
                <a:tab pos="354965" algn="l"/>
                <a:tab pos="355600" algn="l"/>
                <a:tab pos="1235075" algn="l"/>
              </a:tabLst>
            </a:pPr>
            <a:r>
              <a:rPr lang="en-US" sz="2800" dirty="0">
                <a:latin typeface="Maiandra GD" panose="020E0502030308020204" pitchFamily="34" charset="0"/>
              </a:rPr>
              <a:t>Voges–Proskauer (VP) </a:t>
            </a:r>
            <a:r>
              <a:rPr sz="2800" dirty="0">
                <a:latin typeface="Maiandra GD" panose="020E0502030308020204" pitchFamily="34" charset="0"/>
              </a:rPr>
              <a:t>-</a:t>
            </a:r>
            <a:r>
              <a:rPr lang="en-US" sz="2800" dirty="0" err="1">
                <a:latin typeface="Maiandra GD" panose="020E0502030308020204" pitchFamily="34" charset="0"/>
              </a:rPr>
              <a:t>ve</a:t>
            </a:r>
            <a:endParaRPr sz="2800" dirty="0">
              <a:latin typeface="Maiandra GD" panose="020E0502030308020204" pitchFamily="34" charset="0"/>
            </a:endParaRPr>
          </a:p>
          <a:p>
            <a:pPr marL="355600" indent="-342900">
              <a:buChar char="•"/>
              <a:tabLst>
                <a:tab pos="354965" algn="l"/>
                <a:tab pos="355600" algn="l"/>
              </a:tabLst>
            </a:pPr>
            <a:r>
              <a:rPr sz="2800" dirty="0">
                <a:latin typeface="Maiandra GD" panose="020E0502030308020204" pitchFamily="34" charset="0"/>
              </a:rPr>
              <a:t>Citrate +</a:t>
            </a:r>
            <a:r>
              <a:rPr lang="en-US" sz="2800" dirty="0" err="1">
                <a:latin typeface="Maiandra GD" panose="020E0502030308020204" pitchFamily="34" charset="0"/>
              </a:rPr>
              <a:t>ve</a:t>
            </a:r>
            <a:endParaRPr sz="2800" dirty="0">
              <a:latin typeface="Maiandra GD" panose="020E0502030308020204" pitchFamily="34" charset="0"/>
            </a:endParaRPr>
          </a:p>
          <a:p>
            <a:pPr marL="355600" indent="-342900">
              <a:buChar char="•"/>
              <a:tabLst>
                <a:tab pos="354965" algn="l"/>
                <a:tab pos="355600" algn="l"/>
                <a:tab pos="1235075" algn="l"/>
              </a:tabLst>
            </a:pPr>
            <a:r>
              <a:rPr sz="2800" dirty="0">
                <a:latin typeface="Maiandra GD" panose="020E0502030308020204" pitchFamily="34" charset="0"/>
              </a:rPr>
              <a:t>Urea </a:t>
            </a:r>
            <a:r>
              <a:rPr lang="en-US" sz="2800" dirty="0">
                <a:latin typeface="Maiandra GD" panose="020E0502030308020204" pitchFamily="34" charset="0"/>
              </a:rPr>
              <a:t>-</a:t>
            </a:r>
            <a:r>
              <a:rPr lang="en-US" sz="2800" dirty="0" err="1">
                <a:latin typeface="Maiandra GD" panose="020E0502030308020204" pitchFamily="34" charset="0"/>
              </a:rPr>
              <a:t>ve</a:t>
            </a:r>
            <a:endParaRPr lang="en-US" sz="2800" dirty="0">
              <a:latin typeface="Maiandra GD" panose="020E0502030308020204" pitchFamily="34" charset="0"/>
            </a:endParaRPr>
          </a:p>
          <a:p>
            <a:pPr marL="355600" indent="-342900">
              <a:buChar char="•"/>
              <a:tabLst>
                <a:tab pos="354965" algn="l"/>
                <a:tab pos="355600" algn="l"/>
              </a:tabLst>
            </a:pPr>
            <a:r>
              <a:rPr sz="2800" dirty="0">
                <a:latin typeface="Maiandra GD" panose="020E0502030308020204" pitchFamily="34" charset="0"/>
              </a:rPr>
              <a:t>H2S produced by </a:t>
            </a:r>
            <a:r>
              <a:rPr sz="2800" i="1" dirty="0">
                <a:latin typeface="Maiandra GD" panose="020E0502030308020204" pitchFamily="34" charset="0"/>
              </a:rPr>
              <a:t>Salmonella typhi</a:t>
            </a:r>
          </a:p>
          <a:p>
            <a:pPr marL="355600" indent="-342900">
              <a:lnSpc>
                <a:spcPts val="3335"/>
              </a:lnSpc>
              <a:buChar char="•"/>
              <a:tabLst>
                <a:tab pos="354965" algn="l"/>
                <a:tab pos="355600" algn="l"/>
              </a:tabLst>
            </a:pPr>
            <a:r>
              <a:rPr sz="2800" dirty="0">
                <a:latin typeface="Maiandra GD" panose="020E0502030308020204" pitchFamily="34" charset="0"/>
              </a:rPr>
              <a:t>Paratyphi A do not produce H2S</a:t>
            </a:r>
          </a:p>
        </p:txBody>
      </p:sp>
      <p:sp>
        <p:nvSpPr>
          <p:cNvPr id="4" name="object 4"/>
          <p:cNvSpPr txBox="1"/>
          <p:nvPr/>
        </p:nvSpPr>
        <p:spPr>
          <a:xfrm>
            <a:off x="9922003" y="6273495"/>
            <a:ext cx="197485" cy="228268"/>
          </a:xfrm>
          <a:prstGeom prst="rect">
            <a:avLst/>
          </a:prstGeom>
        </p:spPr>
        <p:txBody>
          <a:bodyPr vert="horz" wrap="square" lIns="0" tIns="12700" rIns="0" bIns="0" rtlCol="0">
            <a:spAutoFit/>
          </a:bodyPr>
          <a:lstStyle/>
          <a:p>
            <a:pPr marL="12700">
              <a:spcBef>
                <a:spcPts val="100"/>
              </a:spcBef>
            </a:pPr>
            <a:r>
              <a:rPr sz="1400" spc="-110" dirty="0">
                <a:latin typeface="Arial"/>
                <a:cs typeface="Arial"/>
              </a:rPr>
              <a:t>11</a:t>
            </a:r>
            <a:endParaRPr sz="1400">
              <a:latin typeface="Arial"/>
              <a:cs typeface="Arial"/>
            </a:endParaRPr>
          </a:p>
        </p:txBody>
      </p:sp>
      <p:sp>
        <p:nvSpPr>
          <p:cNvPr id="6" name="Slide Number Placeholder 5"/>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15</a:t>
            </a:fld>
            <a:endParaRPr lang="en-GB" dirty="0"/>
          </a:p>
        </p:txBody>
      </p:sp>
      <p:sp>
        <p:nvSpPr>
          <p:cNvPr id="7" name="Date Placeholder 6">
            <a:extLst>
              <a:ext uri="{FF2B5EF4-FFF2-40B4-BE49-F238E27FC236}">
                <a16:creationId xmlns:a16="http://schemas.microsoft.com/office/drawing/2014/main" id="{2279A370-A698-6094-07CE-2729C69FCC41}"/>
              </a:ext>
            </a:extLst>
          </p:cNvPr>
          <p:cNvSpPr>
            <a:spLocks noGrp="1"/>
          </p:cNvSpPr>
          <p:nvPr>
            <p:ph type="dt" sz="half" idx="10"/>
          </p:nvPr>
        </p:nvSpPr>
        <p:spPr/>
        <p:txBody>
          <a:bodyPr/>
          <a:lstStyle/>
          <a:p>
            <a:fld id="{BE547234-A590-47EF-99EC-25D3C93D497A}"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30629"/>
    </mc:Choice>
    <mc:Fallback xmlns="">
      <p:transition spd="slow" advTm="3062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743766"/>
            <a:ext cx="7391400" cy="568283"/>
          </a:xfrm>
          <a:prstGeom prst="rect">
            <a:avLst/>
          </a:prstGeom>
        </p:spPr>
        <p:txBody>
          <a:bodyPr vert="horz" wrap="square" lIns="0" tIns="75107" rIns="0" bIns="0" rtlCol="0" anchor="ctr">
            <a:spAutoFit/>
          </a:bodyPr>
          <a:lstStyle/>
          <a:p>
            <a:pPr marL="2253615" marR="5080" indent="-1428750">
              <a:lnSpc>
                <a:spcPct val="100000"/>
              </a:lnSpc>
              <a:spcBef>
                <a:spcPts val="100"/>
              </a:spcBef>
            </a:pPr>
            <a:r>
              <a:rPr sz="3200" b="1" dirty="0">
                <a:solidFill>
                  <a:srgbClr val="FF0000"/>
                </a:solidFill>
                <a:latin typeface="Maiandra GD" panose="020E0502030308020204" pitchFamily="34" charset="0"/>
                <a:ea typeface="+mn-ea"/>
                <a:cs typeface="+mn-cs"/>
              </a:rPr>
              <a:t>Antigenic structure of  Salmonella</a:t>
            </a:r>
          </a:p>
        </p:txBody>
      </p:sp>
      <p:sp>
        <p:nvSpPr>
          <p:cNvPr id="3" name="object 3"/>
          <p:cNvSpPr txBox="1"/>
          <p:nvPr/>
        </p:nvSpPr>
        <p:spPr>
          <a:xfrm>
            <a:off x="76200" y="1524315"/>
            <a:ext cx="11963400" cy="2459648"/>
          </a:xfrm>
          <a:prstGeom prst="rect">
            <a:avLst/>
          </a:prstGeom>
        </p:spPr>
        <p:txBody>
          <a:bodyPr vert="horz" wrap="square" lIns="0" tIns="60960" rIns="0" bIns="0" rtlCol="0">
            <a:spAutoFit/>
          </a:bodyPr>
          <a:lstStyle/>
          <a:p>
            <a:pPr marL="12700">
              <a:spcBef>
                <a:spcPts val="480"/>
              </a:spcBef>
              <a:buSzPct val="75000"/>
              <a:tabLst>
                <a:tab pos="437515" algn="l"/>
                <a:tab pos="438150" algn="l"/>
              </a:tabLst>
            </a:pPr>
            <a:r>
              <a:rPr sz="2800" b="1" dirty="0">
                <a:latin typeface="Maiandra GD" panose="020E0502030308020204" pitchFamily="34" charset="0"/>
              </a:rPr>
              <a:t>Two sets of antigens</a:t>
            </a:r>
          </a:p>
          <a:p>
            <a:pPr marL="466725" indent="-454025" algn="just">
              <a:spcBef>
                <a:spcPts val="390"/>
              </a:spcBef>
              <a:buChar char="•"/>
              <a:tabLst>
                <a:tab pos="466725" algn="l"/>
                <a:tab pos="467359" algn="l"/>
              </a:tabLst>
            </a:pPr>
            <a:r>
              <a:rPr sz="2800" dirty="0">
                <a:latin typeface="Maiandra GD" panose="020E0502030308020204" pitchFamily="34" charset="0"/>
              </a:rPr>
              <a:t>Detection by serotyping</a:t>
            </a:r>
            <a:r>
              <a:rPr lang="en-US" sz="2800" dirty="0">
                <a:latin typeface="Maiandra GD" panose="020E0502030308020204" pitchFamily="34" charset="0"/>
              </a:rPr>
              <a:t>:</a:t>
            </a:r>
            <a:endParaRPr sz="2800" dirty="0">
              <a:latin typeface="Maiandra GD" panose="020E0502030308020204" pitchFamily="34" charset="0"/>
            </a:endParaRPr>
          </a:p>
          <a:p>
            <a:pPr marL="527050" marR="5080" indent="-514350" algn="just">
              <a:spcBef>
                <a:spcPts val="765"/>
              </a:spcBef>
              <a:buSzPct val="87500"/>
              <a:buFont typeface="+mj-lt"/>
              <a:buAutoNum type="arabicPeriod"/>
              <a:tabLst>
                <a:tab pos="452755" algn="l"/>
                <a:tab pos="453390" algn="l"/>
                <a:tab pos="4572635" algn="l"/>
              </a:tabLst>
            </a:pPr>
            <a:r>
              <a:rPr sz="2800" b="1" dirty="0">
                <a:latin typeface="Maiandra GD" panose="020E0502030308020204" pitchFamily="34" charset="0"/>
              </a:rPr>
              <a:t>Somatic</a:t>
            </a:r>
            <a:r>
              <a:rPr lang="en-US" sz="2800" b="1" dirty="0">
                <a:latin typeface="Maiandra GD" panose="020E0502030308020204" pitchFamily="34" charset="0"/>
              </a:rPr>
              <a:t> </a:t>
            </a:r>
            <a:r>
              <a:rPr sz="2800" b="1" dirty="0">
                <a:latin typeface="Maiandra GD" panose="020E0502030308020204" pitchFamily="34" charset="0"/>
              </a:rPr>
              <a:t>or 0</a:t>
            </a:r>
            <a:r>
              <a:rPr lang="en-US" sz="2800" b="1" dirty="0">
                <a:latin typeface="Maiandra GD" panose="020E0502030308020204" pitchFamily="34" charset="0"/>
              </a:rPr>
              <a:t> </a:t>
            </a:r>
            <a:r>
              <a:rPr sz="2800" b="1" dirty="0">
                <a:latin typeface="Maiandra GD" panose="020E0502030308020204" pitchFamily="34" charset="0"/>
              </a:rPr>
              <a:t>Antigens</a:t>
            </a:r>
            <a:r>
              <a:rPr sz="2800" dirty="0">
                <a:latin typeface="Maiandra GD" panose="020E0502030308020204" pitchFamily="34" charset="0"/>
              </a:rPr>
              <a:t> contain long chain polysaccharides(LPS)</a:t>
            </a:r>
            <a:r>
              <a:rPr lang="en-US" sz="2800" dirty="0">
                <a:latin typeface="Maiandra GD" panose="020E0502030308020204" pitchFamily="34" charset="0"/>
              </a:rPr>
              <a:t>.</a:t>
            </a:r>
            <a:endParaRPr sz="2800" dirty="0">
              <a:latin typeface="Maiandra GD" panose="020E0502030308020204" pitchFamily="34" charset="0"/>
            </a:endParaRPr>
          </a:p>
          <a:p>
            <a:pPr marL="527050" marR="109220" indent="-514350" algn="just">
              <a:spcBef>
                <a:spcPts val="690"/>
              </a:spcBef>
              <a:buFont typeface="+mj-lt"/>
              <a:buAutoNum type="arabicPeriod"/>
              <a:tabLst>
                <a:tab pos="452755" algn="l"/>
                <a:tab pos="453390" algn="l"/>
              </a:tabLst>
            </a:pPr>
            <a:r>
              <a:rPr sz="2800" b="1" dirty="0">
                <a:latin typeface="Maiandra GD" panose="020E0502030308020204" pitchFamily="34" charset="0"/>
              </a:rPr>
              <a:t>Flagellar or H Antigens </a:t>
            </a:r>
            <a:r>
              <a:rPr sz="2800" dirty="0">
                <a:latin typeface="Maiandra GD" panose="020E0502030308020204" pitchFamily="34" charset="0"/>
              </a:rPr>
              <a:t>are strongly</a:t>
            </a:r>
            <a:r>
              <a:rPr lang="en-US" sz="2800" dirty="0">
                <a:latin typeface="Maiandra GD" panose="020E0502030308020204" pitchFamily="34" charset="0"/>
              </a:rPr>
              <a:t> </a:t>
            </a:r>
            <a:r>
              <a:rPr sz="2800" dirty="0">
                <a:latin typeface="Maiandra GD" panose="020E0502030308020204" pitchFamily="34" charset="0"/>
              </a:rPr>
              <a:t>immunogenic and induces antibody formation rapidly</a:t>
            </a:r>
            <a:r>
              <a:rPr lang="en-US" sz="2800" dirty="0">
                <a:latin typeface="Maiandra GD" panose="020E0502030308020204" pitchFamily="34" charset="0"/>
              </a:rPr>
              <a:t>. </a:t>
            </a:r>
            <a:endParaRPr sz="2800" dirty="0">
              <a:latin typeface="Maiandra GD" panose="020E0502030308020204" pitchFamily="34" charset="0"/>
            </a:endParaRPr>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16</a:t>
            </a:fld>
            <a:endParaRPr lang="en-GB" dirty="0"/>
          </a:p>
        </p:txBody>
      </p:sp>
      <p:sp>
        <p:nvSpPr>
          <p:cNvPr id="4" name="Date Placeholder 3">
            <a:extLst>
              <a:ext uri="{FF2B5EF4-FFF2-40B4-BE49-F238E27FC236}">
                <a16:creationId xmlns:a16="http://schemas.microsoft.com/office/drawing/2014/main" id="{96696441-CC22-5CBF-13BC-3E1BD7EAB487}"/>
              </a:ext>
            </a:extLst>
          </p:cNvPr>
          <p:cNvSpPr>
            <a:spLocks noGrp="1"/>
          </p:cNvSpPr>
          <p:nvPr>
            <p:ph type="dt" sz="half" idx="10"/>
          </p:nvPr>
        </p:nvSpPr>
        <p:spPr/>
        <p:txBody>
          <a:bodyPr/>
          <a:lstStyle/>
          <a:p>
            <a:fld id="{2C2C8AE9-FE32-4BAB-AFAB-E20C0C702DA9}"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43065"/>
    </mc:Choice>
    <mc:Fallback xmlns="">
      <p:transition spd="slow" advTm="4306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5485D4-8D48-3268-F6EB-272F2D298464}"/>
              </a:ext>
            </a:extLst>
          </p:cNvPr>
          <p:cNvSpPr>
            <a:spLocks noGrp="1"/>
          </p:cNvSpPr>
          <p:nvPr>
            <p:ph type="dt" sz="half" idx="10"/>
          </p:nvPr>
        </p:nvSpPr>
        <p:spPr/>
        <p:txBody>
          <a:bodyPr/>
          <a:lstStyle/>
          <a:p>
            <a:fld id="{978B6823-09E3-4D0D-BC5A-08447213CB00}" type="datetime1">
              <a:rPr lang="en-US" smtClean="0"/>
              <a:t>2023-02-05</a:t>
            </a:fld>
            <a:endParaRPr lang="en-US"/>
          </a:p>
        </p:txBody>
      </p:sp>
      <p:sp>
        <p:nvSpPr>
          <p:cNvPr id="5" name="Slide Number Placeholder 4">
            <a:extLst>
              <a:ext uri="{FF2B5EF4-FFF2-40B4-BE49-F238E27FC236}">
                <a16:creationId xmlns:a16="http://schemas.microsoft.com/office/drawing/2014/main" id="{1EB23D04-AF41-EF20-6801-AF2950CF24C6}"/>
              </a:ext>
            </a:extLst>
          </p:cNvPr>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17</a:t>
            </a:fld>
            <a:endParaRPr lang="en-GB" dirty="0"/>
          </a:p>
        </p:txBody>
      </p:sp>
      <p:pic>
        <p:nvPicPr>
          <p:cNvPr id="2050" name="Picture 2" descr="S. typhi bacterial antigen The three components of the antigen... |  Download Scientific Diagram">
            <a:extLst>
              <a:ext uri="{FF2B5EF4-FFF2-40B4-BE49-F238E27FC236}">
                <a16:creationId xmlns:a16="http://schemas.microsoft.com/office/drawing/2014/main" id="{7D108399-9F8E-749C-4C4E-63833FB4CC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1219200"/>
            <a:ext cx="6134100" cy="352296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883FCFE-2F09-473B-AC56-09DD0FD85609}"/>
              </a:ext>
            </a:extLst>
          </p:cNvPr>
          <p:cNvSpPr txBox="1"/>
          <p:nvPr/>
        </p:nvSpPr>
        <p:spPr>
          <a:xfrm>
            <a:off x="1981200" y="5193268"/>
            <a:ext cx="7162800" cy="461665"/>
          </a:xfrm>
          <a:prstGeom prst="rect">
            <a:avLst/>
          </a:prstGeom>
          <a:noFill/>
        </p:spPr>
        <p:txBody>
          <a:bodyPr wrap="square">
            <a:spAutoFit/>
          </a:bodyPr>
          <a:lstStyle/>
          <a:p>
            <a:pPr algn="ctr"/>
            <a:r>
              <a:rPr lang="en-US" sz="2400" b="1" dirty="0">
                <a:latin typeface="Maiandra GD" panose="020E0502030308020204" pitchFamily="34" charset="0"/>
                <a:ea typeface="+mn-ea"/>
                <a:cs typeface="+mn-cs"/>
              </a:rPr>
              <a:t>Antigenic structure of  Salmonella</a:t>
            </a:r>
            <a:endParaRPr lang="en-US" sz="2400" dirty="0"/>
          </a:p>
        </p:txBody>
      </p:sp>
    </p:spTree>
    <p:extLst>
      <p:ext uri="{BB962C8B-B14F-4D97-AF65-F5344CB8AC3E}">
        <p14:creationId xmlns:p14="http://schemas.microsoft.com/office/powerpoint/2010/main" val="1126359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2" y="546294"/>
            <a:ext cx="8959088" cy="566822"/>
          </a:xfrm>
          <a:prstGeom prst="rect">
            <a:avLst/>
          </a:prstGeom>
        </p:spPr>
        <p:txBody>
          <a:bodyPr vert="horz" wrap="square" lIns="0" tIns="12700" rIns="0" bIns="0" rtlCol="0" anchor="ctr">
            <a:spAutoFit/>
          </a:bodyPr>
          <a:lstStyle/>
          <a:p>
            <a:pPr marL="12700">
              <a:lnSpc>
                <a:spcPct val="100000"/>
              </a:lnSpc>
              <a:spcBef>
                <a:spcPts val="100"/>
              </a:spcBef>
            </a:pPr>
            <a:r>
              <a:rPr sz="3600" b="1" dirty="0">
                <a:solidFill>
                  <a:srgbClr val="FF0000"/>
                </a:solidFill>
                <a:latin typeface="Maiandra GD" panose="020E0502030308020204" pitchFamily="34" charset="0"/>
                <a:ea typeface="+mn-ea"/>
                <a:cs typeface="+mn-cs"/>
              </a:rPr>
              <a:t>Clinical manifestation</a:t>
            </a:r>
          </a:p>
        </p:txBody>
      </p:sp>
      <p:sp>
        <p:nvSpPr>
          <p:cNvPr id="3" name="object 3"/>
          <p:cNvSpPr txBox="1"/>
          <p:nvPr/>
        </p:nvSpPr>
        <p:spPr>
          <a:xfrm>
            <a:off x="304801" y="1621283"/>
            <a:ext cx="7324724" cy="3645229"/>
          </a:xfrm>
          <a:prstGeom prst="rect">
            <a:avLst/>
          </a:prstGeom>
        </p:spPr>
        <p:txBody>
          <a:bodyPr vert="horz" wrap="square" lIns="0" tIns="13335" rIns="0" bIns="0" rtlCol="0">
            <a:spAutoFit/>
          </a:bodyPr>
          <a:lstStyle/>
          <a:p>
            <a:pPr marL="355600" marR="5080" indent="-342900">
              <a:spcBef>
                <a:spcPts val="105"/>
              </a:spcBef>
              <a:buChar char="•"/>
              <a:tabLst>
                <a:tab pos="354965" algn="l"/>
                <a:tab pos="355600" algn="l"/>
              </a:tabLst>
            </a:pPr>
            <a:r>
              <a:rPr sz="2800" dirty="0">
                <a:latin typeface="Maiandra GD" panose="020E0502030308020204" pitchFamily="34" charset="0"/>
              </a:rPr>
              <a:t>Headache, malise,anorexia ,coated tongue</a:t>
            </a:r>
          </a:p>
          <a:p>
            <a:pPr marL="355600" indent="-342900">
              <a:spcBef>
                <a:spcPts val="770"/>
              </a:spcBef>
              <a:buChar char="•"/>
              <a:tabLst>
                <a:tab pos="354965" algn="l"/>
                <a:tab pos="355600" algn="l"/>
              </a:tabLst>
            </a:pPr>
            <a:r>
              <a:rPr sz="2800" dirty="0">
                <a:latin typeface="Maiandra GD" panose="020E0502030308020204" pitchFamily="34" charset="0"/>
              </a:rPr>
              <a:t>Abdominal discomfort,</a:t>
            </a:r>
          </a:p>
          <a:p>
            <a:pPr marL="355600" indent="-342900">
              <a:spcBef>
                <a:spcPts val="765"/>
              </a:spcBef>
              <a:buChar char="•"/>
              <a:tabLst>
                <a:tab pos="354965" algn="l"/>
                <a:tab pos="355600" algn="l"/>
              </a:tabLst>
            </a:pPr>
            <a:r>
              <a:rPr sz="2800" dirty="0">
                <a:latin typeface="Maiandra GD" panose="020E0502030308020204" pitchFamily="34" charset="0"/>
              </a:rPr>
              <a:t>Constipation / Diarrhea</a:t>
            </a:r>
          </a:p>
          <a:p>
            <a:pPr marL="355600" indent="-342900">
              <a:spcBef>
                <a:spcPts val="770"/>
              </a:spcBef>
              <a:buChar char="•"/>
              <a:tabLst>
                <a:tab pos="354965" algn="l"/>
                <a:tab pos="355600" algn="l"/>
              </a:tabLst>
            </a:pPr>
            <a:r>
              <a:rPr sz="2800" dirty="0">
                <a:latin typeface="Maiandra GD" panose="020E0502030308020204" pitchFamily="34" charset="0"/>
              </a:rPr>
              <a:t>Step ladder type fever,</a:t>
            </a:r>
          </a:p>
          <a:p>
            <a:pPr marL="355600" indent="-342900">
              <a:spcBef>
                <a:spcPts val="770"/>
              </a:spcBef>
              <a:buChar char="•"/>
              <a:tabLst>
                <a:tab pos="354965" algn="l"/>
                <a:tab pos="355600" algn="l"/>
              </a:tabLst>
            </a:pPr>
            <a:r>
              <a:rPr sz="2800" dirty="0">
                <a:latin typeface="Maiandra GD" panose="020E0502030308020204" pitchFamily="34" charset="0"/>
              </a:rPr>
              <a:t>Relative bradycardia,</a:t>
            </a:r>
          </a:p>
          <a:p>
            <a:pPr marL="355600" indent="-342900">
              <a:spcBef>
                <a:spcPts val="770"/>
              </a:spcBef>
              <a:buChar char="•"/>
              <a:tabLst>
                <a:tab pos="354965" algn="l"/>
                <a:tab pos="355600" algn="l"/>
              </a:tabLst>
            </a:pPr>
            <a:r>
              <a:rPr lang="en-US" sz="2800" dirty="0">
                <a:latin typeface="Maiandra GD" panose="020E0502030308020204" pitchFamily="34" charset="0"/>
              </a:rPr>
              <a:t>Hepatomegaly</a:t>
            </a:r>
          </a:p>
          <a:p>
            <a:pPr marL="355600" indent="-342900">
              <a:spcBef>
                <a:spcPts val="765"/>
              </a:spcBef>
              <a:buChar char="•"/>
              <a:tabLst>
                <a:tab pos="354965" algn="l"/>
                <a:tab pos="355600" algn="l"/>
              </a:tabLst>
            </a:pPr>
            <a:r>
              <a:rPr sz="2800" dirty="0">
                <a:latin typeface="Maiandra GD" panose="020E0502030308020204" pitchFamily="34" charset="0"/>
              </a:rPr>
              <a:t>Rose spots </a:t>
            </a:r>
            <a:r>
              <a:rPr sz="2800" dirty="0" err="1">
                <a:latin typeface="Maiandra GD" panose="020E0502030308020204" pitchFamily="34" charset="0"/>
              </a:rPr>
              <a:t>appea</a:t>
            </a:r>
            <a:endParaRPr sz="2800" dirty="0">
              <a:latin typeface="Maiandra GD" panose="020E0502030308020204" pitchFamily="34" charset="0"/>
            </a:endParaRPr>
          </a:p>
        </p:txBody>
      </p:sp>
      <p:sp>
        <p:nvSpPr>
          <p:cNvPr id="4" name="object 4"/>
          <p:cNvSpPr txBox="1"/>
          <p:nvPr/>
        </p:nvSpPr>
        <p:spPr>
          <a:xfrm>
            <a:off x="9908285" y="6273495"/>
            <a:ext cx="223520" cy="228268"/>
          </a:xfrm>
          <a:prstGeom prst="rect">
            <a:avLst/>
          </a:prstGeom>
        </p:spPr>
        <p:txBody>
          <a:bodyPr vert="horz" wrap="square" lIns="0" tIns="12700" rIns="0" bIns="0" rtlCol="0">
            <a:spAutoFit/>
          </a:bodyPr>
          <a:lstStyle/>
          <a:p>
            <a:pPr marL="12700">
              <a:spcBef>
                <a:spcPts val="100"/>
              </a:spcBef>
            </a:pPr>
            <a:r>
              <a:rPr sz="1400" spc="-5" dirty="0">
                <a:latin typeface="Arial"/>
                <a:cs typeface="Arial"/>
              </a:rPr>
              <a:t>28</a:t>
            </a:r>
            <a:endParaRPr sz="1400">
              <a:latin typeface="Arial"/>
              <a:cs typeface="Arial"/>
            </a:endParaRPr>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18</a:t>
            </a:fld>
            <a:endParaRPr lang="en-GB" dirty="0"/>
          </a:p>
        </p:txBody>
      </p:sp>
      <p:sp>
        <p:nvSpPr>
          <p:cNvPr id="8" name="Date Placeholder 7">
            <a:extLst>
              <a:ext uri="{FF2B5EF4-FFF2-40B4-BE49-F238E27FC236}">
                <a16:creationId xmlns:a16="http://schemas.microsoft.com/office/drawing/2014/main" id="{D969865C-DD8F-6B69-D9E8-2E8087123EE4}"/>
              </a:ext>
            </a:extLst>
          </p:cNvPr>
          <p:cNvSpPr>
            <a:spLocks noGrp="1"/>
          </p:cNvSpPr>
          <p:nvPr>
            <p:ph type="dt" sz="half" idx="10"/>
          </p:nvPr>
        </p:nvSpPr>
        <p:spPr/>
        <p:txBody>
          <a:bodyPr/>
          <a:lstStyle/>
          <a:p>
            <a:fld id="{CA5CE5D4-9DDA-4803-9F27-207D97213A47}" type="datetime1">
              <a:rPr lang="en-US" smtClean="0"/>
              <a:t>2023-02-05</a:t>
            </a:fld>
            <a:endParaRPr lang="en-US"/>
          </a:p>
        </p:txBody>
      </p:sp>
      <p:sp>
        <p:nvSpPr>
          <p:cNvPr id="9" name="TextBox 8">
            <a:extLst>
              <a:ext uri="{FF2B5EF4-FFF2-40B4-BE49-F238E27FC236}">
                <a16:creationId xmlns:a16="http://schemas.microsoft.com/office/drawing/2014/main" id="{932E3F79-9260-5C8F-0ABD-1AD0560BCBA8}"/>
              </a:ext>
            </a:extLst>
          </p:cNvPr>
          <p:cNvSpPr txBox="1"/>
          <p:nvPr/>
        </p:nvSpPr>
        <p:spPr>
          <a:xfrm>
            <a:off x="7239000" y="1600200"/>
            <a:ext cx="4800600" cy="3910686"/>
          </a:xfrm>
          <a:prstGeom prst="rect">
            <a:avLst/>
          </a:prstGeom>
          <a:noFill/>
        </p:spPr>
        <p:txBody>
          <a:bodyPr wrap="square">
            <a:spAutoFit/>
          </a:bodyPr>
          <a:lstStyle/>
          <a:p>
            <a:pPr marL="342900" indent="-342900" algn="r" rtl="1">
              <a:lnSpc>
                <a:spcPct val="150000"/>
              </a:lnSpc>
              <a:buFont typeface="Arial" panose="020B0604020202020204" pitchFamily="34" charset="0"/>
              <a:buChar char="•"/>
            </a:pPr>
            <a:r>
              <a:rPr lang="ku-Arab-IQ" sz="2400" dirty="0"/>
              <a:t>صداع ، توعك ، فقدان الشهية ، لسان مغلف</a:t>
            </a:r>
            <a:endParaRPr lang="en-US" sz="2400" dirty="0"/>
          </a:p>
          <a:p>
            <a:pPr marL="342900" indent="-342900" algn="r" rtl="1">
              <a:lnSpc>
                <a:spcPct val="150000"/>
              </a:lnSpc>
              <a:buFont typeface="Arial" panose="020B0604020202020204" pitchFamily="34" charset="0"/>
              <a:buChar char="•"/>
            </a:pPr>
            <a:r>
              <a:rPr lang="ku-Arab-IQ" sz="2400" dirty="0"/>
              <a:t>عدم ارتياح في البطن،</a:t>
            </a:r>
            <a:endParaRPr lang="en-US" sz="2400" dirty="0"/>
          </a:p>
          <a:p>
            <a:pPr marL="342900" indent="-342900" algn="r" rtl="1">
              <a:lnSpc>
                <a:spcPct val="150000"/>
              </a:lnSpc>
              <a:buFont typeface="Arial" panose="020B0604020202020204" pitchFamily="34" charset="0"/>
              <a:buChar char="•"/>
            </a:pPr>
            <a:r>
              <a:rPr lang="ku-Arab-IQ" sz="2400" dirty="0"/>
              <a:t>الإمساك / الإسهال</a:t>
            </a:r>
            <a:endParaRPr lang="en-US" sz="2400" dirty="0"/>
          </a:p>
          <a:p>
            <a:pPr marL="342900" indent="-342900" algn="r" rtl="1">
              <a:lnSpc>
                <a:spcPct val="150000"/>
              </a:lnSpc>
              <a:buFont typeface="Arial" panose="020B0604020202020204" pitchFamily="34" charset="0"/>
              <a:buChar char="•"/>
            </a:pPr>
            <a:r>
              <a:rPr lang="ku-Arab-IQ" sz="2400" dirty="0"/>
              <a:t>حمى نوع سلم الخطوة،</a:t>
            </a:r>
            <a:endParaRPr lang="en-US" sz="2400" dirty="0"/>
          </a:p>
          <a:p>
            <a:pPr marL="342900" indent="-342900" algn="r" rtl="1">
              <a:lnSpc>
                <a:spcPct val="150000"/>
              </a:lnSpc>
              <a:buFont typeface="Arial" panose="020B0604020202020204" pitchFamily="34" charset="0"/>
              <a:buChar char="•"/>
            </a:pPr>
            <a:r>
              <a:rPr lang="ku-Arab-IQ" sz="2400" dirty="0"/>
              <a:t>بطء القلب النسبي،</a:t>
            </a:r>
            <a:endParaRPr lang="en-US" sz="2400" dirty="0"/>
          </a:p>
          <a:p>
            <a:pPr marL="342900" indent="-342900" algn="r" rtl="1">
              <a:lnSpc>
                <a:spcPct val="150000"/>
              </a:lnSpc>
              <a:buFont typeface="Arial" panose="020B0604020202020204" pitchFamily="34" charset="0"/>
              <a:buChar char="•"/>
            </a:pPr>
            <a:r>
              <a:rPr lang="ku-Arab-IQ" sz="2400" dirty="0"/>
              <a:t>تضخم الكبد</a:t>
            </a:r>
            <a:endParaRPr lang="en-US" sz="2400" dirty="0"/>
          </a:p>
          <a:p>
            <a:pPr marL="342900" indent="-342900" algn="r" rtl="1">
              <a:lnSpc>
                <a:spcPct val="150000"/>
              </a:lnSpc>
              <a:buFont typeface="Arial" panose="020B0604020202020204" pitchFamily="34" charset="0"/>
              <a:buChar char="•"/>
            </a:pPr>
            <a:r>
              <a:rPr lang="ku-Arab-IQ" sz="2400" dirty="0"/>
              <a:t>تظهر بقع الورد</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advTm="37038"/>
    </mc:Choice>
    <mc:Fallback xmlns="">
      <p:transition spd="slow" advTm="3703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743766"/>
            <a:ext cx="12649200" cy="568283"/>
          </a:xfrm>
          <a:prstGeom prst="rect">
            <a:avLst/>
          </a:prstGeom>
        </p:spPr>
        <p:txBody>
          <a:bodyPr vert="horz" wrap="square" lIns="0" tIns="75107" rIns="0" bIns="0" rtlCol="0" anchor="ctr">
            <a:spAutoFit/>
          </a:bodyPr>
          <a:lstStyle/>
          <a:p>
            <a:pPr marL="3061335" marR="5080" indent="-2625090">
              <a:lnSpc>
                <a:spcPct val="100000"/>
              </a:lnSpc>
              <a:spcBef>
                <a:spcPts val="100"/>
              </a:spcBef>
            </a:pPr>
            <a:r>
              <a:rPr sz="3200" b="1" dirty="0">
                <a:solidFill>
                  <a:srgbClr val="FF0000"/>
                </a:solidFill>
                <a:latin typeface="Maiandra GD" panose="020E0502030308020204" pitchFamily="34" charset="0"/>
                <a:ea typeface="+mn-ea"/>
                <a:cs typeface="+mn-cs"/>
              </a:rPr>
              <a:t>Complications of Enteric  fever</a:t>
            </a:r>
            <a:r>
              <a:rPr lang="en-US" sz="3200" b="1" dirty="0">
                <a:solidFill>
                  <a:srgbClr val="FF0000"/>
                </a:solidFill>
                <a:latin typeface="Maiandra GD" panose="020E0502030308020204" pitchFamily="34" charset="0"/>
                <a:ea typeface="+mn-ea"/>
                <a:cs typeface="+mn-cs"/>
              </a:rPr>
              <a:t> (Typhoid  Fever)</a:t>
            </a:r>
            <a:endParaRPr sz="3200" b="1" dirty="0">
              <a:solidFill>
                <a:srgbClr val="FF0000"/>
              </a:solidFill>
              <a:latin typeface="Maiandra GD" panose="020E0502030308020204" pitchFamily="34" charset="0"/>
              <a:ea typeface="+mn-ea"/>
              <a:cs typeface="+mn-cs"/>
            </a:endParaRPr>
          </a:p>
        </p:txBody>
      </p:sp>
      <p:sp>
        <p:nvSpPr>
          <p:cNvPr id="3" name="object 3"/>
          <p:cNvSpPr txBox="1"/>
          <p:nvPr/>
        </p:nvSpPr>
        <p:spPr>
          <a:xfrm>
            <a:off x="228600" y="1511515"/>
            <a:ext cx="5562600" cy="3874137"/>
          </a:xfrm>
          <a:prstGeom prst="rect">
            <a:avLst/>
          </a:prstGeom>
        </p:spPr>
        <p:txBody>
          <a:bodyPr vert="horz" wrap="square" lIns="0" tIns="67310" rIns="0" bIns="0" rtlCol="0">
            <a:spAutoFit/>
          </a:bodyPr>
          <a:lstStyle/>
          <a:p>
            <a:pPr marL="355600" indent="-342900">
              <a:spcBef>
                <a:spcPts val="530"/>
              </a:spcBef>
              <a:buChar char="•"/>
              <a:tabLst>
                <a:tab pos="355600" algn="l"/>
              </a:tabLst>
            </a:pPr>
            <a:r>
              <a:rPr sz="2800" dirty="0">
                <a:latin typeface="Maiandra GD" panose="020E0502030308020204" pitchFamily="34" charset="0"/>
              </a:rPr>
              <a:t>Intestinal perforation,</a:t>
            </a:r>
          </a:p>
          <a:p>
            <a:pPr marL="355600" indent="-342900">
              <a:spcBef>
                <a:spcPts val="434"/>
              </a:spcBef>
              <a:buChar char="•"/>
              <a:tabLst>
                <a:tab pos="355600" algn="l"/>
              </a:tabLst>
            </a:pPr>
            <a:r>
              <a:rPr sz="2800" dirty="0">
                <a:latin typeface="Maiandra GD" panose="020E0502030308020204" pitchFamily="34" charset="0"/>
              </a:rPr>
              <a:t>Hemorrhage,</a:t>
            </a:r>
          </a:p>
          <a:p>
            <a:pPr marL="355600" indent="-342900">
              <a:spcBef>
                <a:spcPts val="434"/>
              </a:spcBef>
              <a:buChar char="•"/>
              <a:tabLst>
                <a:tab pos="355600" algn="l"/>
              </a:tabLst>
            </a:pPr>
            <a:r>
              <a:rPr sz="2800" dirty="0">
                <a:latin typeface="Maiandra GD" panose="020E0502030308020204" pitchFamily="34" charset="0"/>
              </a:rPr>
              <a:t>Circulatory collapse.</a:t>
            </a:r>
          </a:p>
          <a:p>
            <a:pPr marL="355600" indent="-342900">
              <a:spcBef>
                <a:spcPts val="430"/>
              </a:spcBef>
              <a:buChar char="•"/>
              <a:tabLst>
                <a:tab pos="355600" algn="l"/>
                <a:tab pos="2613660" algn="l"/>
              </a:tabLst>
            </a:pPr>
            <a:r>
              <a:rPr sz="2800" dirty="0">
                <a:latin typeface="Maiandra GD" panose="020E0502030308020204" pitchFamily="34" charset="0"/>
              </a:rPr>
              <a:t>Bronchitis</a:t>
            </a:r>
            <a:r>
              <a:rPr lang="en-US" sz="2800" dirty="0">
                <a:latin typeface="Maiandra GD" panose="020E0502030308020204" pitchFamily="34" charset="0"/>
              </a:rPr>
              <a:t> </a:t>
            </a:r>
            <a:r>
              <a:rPr sz="2800" dirty="0">
                <a:latin typeface="Maiandra GD" panose="020E0502030308020204" pitchFamily="34" charset="0"/>
              </a:rPr>
              <a:t>Bronchopneumonia,</a:t>
            </a:r>
          </a:p>
          <a:p>
            <a:pPr marL="355600" indent="-342900">
              <a:spcBef>
                <a:spcPts val="434"/>
              </a:spcBef>
              <a:buChar char="•"/>
              <a:tabLst>
                <a:tab pos="355600" algn="l"/>
              </a:tabLst>
            </a:pPr>
            <a:r>
              <a:rPr sz="2800" dirty="0">
                <a:latin typeface="Maiandra GD" panose="020E0502030308020204" pitchFamily="34" charset="0"/>
              </a:rPr>
              <a:t>Meningitis,</a:t>
            </a:r>
          </a:p>
          <a:p>
            <a:pPr marL="355600" indent="-342900">
              <a:spcBef>
                <a:spcPts val="430"/>
              </a:spcBef>
              <a:buChar char="•"/>
              <a:tabLst>
                <a:tab pos="355600" algn="l"/>
              </a:tabLst>
            </a:pPr>
            <a:r>
              <a:rPr sz="2800" dirty="0">
                <a:latin typeface="Maiandra GD" panose="020E0502030308020204" pitchFamily="34" charset="0"/>
              </a:rPr>
              <a:t>Cholecystitis,</a:t>
            </a:r>
          </a:p>
          <a:p>
            <a:pPr marL="355600" indent="-342900">
              <a:spcBef>
                <a:spcPts val="434"/>
              </a:spcBef>
              <a:buChar char="•"/>
              <a:tabLst>
                <a:tab pos="355600" algn="l"/>
              </a:tabLst>
            </a:pPr>
            <a:r>
              <a:rPr sz="2800" dirty="0">
                <a:latin typeface="Maiandra GD" panose="020E0502030308020204" pitchFamily="34" charset="0"/>
              </a:rPr>
              <a:t>Arthritis,Periostitis / Nephritis,</a:t>
            </a:r>
          </a:p>
          <a:p>
            <a:pPr marL="355600" indent="-342900">
              <a:spcBef>
                <a:spcPts val="430"/>
              </a:spcBef>
              <a:buChar char="•"/>
              <a:tabLst>
                <a:tab pos="355600" algn="l"/>
              </a:tabLst>
            </a:pPr>
            <a:r>
              <a:rPr sz="2800" dirty="0">
                <a:latin typeface="Maiandra GD" panose="020E0502030308020204" pitchFamily="34" charset="0"/>
              </a:rPr>
              <a:t>Osteomyletis,</a:t>
            </a:r>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19</a:t>
            </a:fld>
            <a:endParaRPr lang="en-GB" dirty="0"/>
          </a:p>
        </p:txBody>
      </p:sp>
      <p:sp>
        <p:nvSpPr>
          <p:cNvPr id="5" name="Date Placeholder 4">
            <a:extLst>
              <a:ext uri="{FF2B5EF4-FFF2-40B4-BE49-F238E27FC236}">
                <a16:creationId xmlns:a16="http://schemas.microsoft.com/office/drawing/2014/main" id="{F489C765-8474-56B4-F35B-B8118E949E34}"/>
              </a:ext>
            </a:extLst>
          </p:cNvPr>
          <p:cNvSpPr>
            <a:spLocks noGrp="1"/>
          </p:cNvSpPr>
          <p:nvPr>
            <p:ph type="dt" sz="half" idx="10"/>
          </p:nvPr>
        </p:nvSpPr>
        <p:spPr/>
        <p:txBody>
          <a:bodyPr/>
          <a:lstStyle/>
          <a:p>
            <a:fld id="{E73A2467-545F-4565-8669-DFD213AB868C}" type="datetime1">
              <a:rPr lang="en-US" smtClean="0"/>
              <a:t>2023-02-05</a:t>
            </a:fld>
            <a:endParaRPr lang="en-US"/>
          </a:p>
        </p:txBody>
      </p:sp>
      <p:sp>
        <p:nvSpPr>
          <p:cNvPr id="6" name="TextBox 5">
            <a:extLst>
              <a:ext uri="{FF2B5EF4-FFF2-40B4-BE49-F238E27FC236}">
                <a16:creationId xmlns:a16="http://schemas.microsoft.com/office/drawing/2014/main" id="{8936D6DF-0B7D-EF14-AA1E-9F31B8EF80F7}"/>
              </a:ext>
            </a:extLst>
          </p:cNvPr>
          <p:cNvSpPr txBox="1"/>
          <p:nvPr/>
        </p:nvSpPr>
        <p:spPr>
          <a:xfrm>
            <a:off x="5257800" y="1642170"/>
            <a:ext cx="6248400" cy="3539430"/>
          </a:xfrm>
          <a:prstGeom prst="rect">
            <a:avLst/>
          </a:prstGeom>
          <a:noFill/>
        </p:spPr>
        <p:txBody>
          <a:bodyPr wrap="square">
            <a:spAutoFit/>
          </a:bodyPr>
          <a:lstStyle/>
          <a:p>
            <a:pPr marL="342900" indent="-342900" algn="r" rtl="1">
              <a:buFont typeface="Arial" panose="020B0604020202020204" pitchFamily="34" charset="0"/>
              <a:buChar char="•"/>
            </a:pPr>
            <a:r>
              <a:rPr lang="ku-Arab-IQ" sz="2800" dirty="0"/>
              <a:t>انثقاب</a:t>
            </a:r>
            <a:r>
              <a:rPr lang="en-US" sz="2800" dirty="0"/>
              <a:t> </a:t>
            </a:r>
            <a:r>
              <a:rPr lang="ku-Arab-IQ" sz="2800" dirty="0"/>
              <a:t>معوي</a:t>
            </a:r>
            <a:endParaRPr lang="en-US" sz="2800" dirty="0"/>
          </a:p>
          <a:p>
            <a:pPr marL="342900" indent="-342900" algn="r" rtl="1">
              <a:buFont typeface="Arial" panose="020B0604020202020204" pitchFamily="34" charset="0"/>
              <a:buChar char="•"/>
            </a:pPr>
            <a:r>
              <a:rPr lang="ku-Arab-IQ" sz="2800" dirty="0"/>
              <a:t>نزف،</a:t>
            </a:r>
            <a:endParaRPr lang="en-US" sz="2800" dirty="0"/>
          </a:p>
          <a:p>
            <a:pPr marL="342900" indent="-342900" algn="r" rtl="1">
              <a:buFont typeface="Arial" panose="020B0604020202020204" pitchFamily="34" charset="0"/>
              <a:buChar char="•"/>
            </a:pPr>
            <a:r>
              <a:rPr lang="ku-Arab-IQ" sz="2800" dirty="0"/>
              <a:t>انهيار الدورة الدموية.</a:t>
            </a:r>
            <a:endParaRPr lang="en-US" sz="2800" dirty="0"/>
          </a:p>
          <a:p>
            <a:pPr marL="342900" indent="-342900" algn="r" rtl="1">
              <a:buFont typeface="Arial" panose="020B0604020202020204" pitchFamily="34" charset="0"/>
              <a:buChar char="•"/>
            </a:pPr>
            <a:r>
              <a:rPr lang="ku-Arab-IQ" sz="2800" dirty="0"/>
              <a:t>التهاب الشعب الهوائية</a:t>
            </a:r>
            <a:endParaRPr lang="en-US" sz="2800" dirty="0"/>
          </a:p>
          <a:p>
            <a:pPr marL="342900" indent="-342900" algn="r" rtl="1">
              <a:buFont typeface="Arial" panose="020B0604020202020204" pitchFamily="34" charset="0"/>
              <a:buChar char="•"/>
            </a:pPr>
            <a:r>
              <a:rPr lang="ku-Arab-IQ" sz="2800" dirty="0"/>
              <a:t>التهاب السحايا ،</a:t>
            </a:r>
            <a:endParaRPr lang="en-US" sz="2800" dirty="0"/>
          </a:p>
          <a:p>
            <a:pPr marL="342900" indent="-342900" algn="r" rtl="1">
              <a:buFont typeface="Arial" panose="020B0604020202020204" pitchFamily="34" charset="0"/>
              <a:buChar char="•"/>
            </a:pPr>
            <a:r>
              <a:rPr lang="ku-Arab-IQ" sz="2800" dirty="0"/>
              <a:t>التهاب المرارة ،</a:t>
            </a:r>
            <a:endParaRPr lang="en-US" sz="2800" dirty="0"/>
          </a:p>
          <a:p>
            <a:pPr marL="342900" indent="-342900" algn="r" rtl="1">
              <a:buFont typeface="Arial" panose="020B0604020202020204" pitchFamily="34" charset="0"/>
              <a:buChar char="•"/>
            </a:pPr>
            <a:r>
              <a:rPr lang="ku-Arab-IQ" sz="2800" dirty="0"/>
              <a:t>التهاب المفاصل ، التهاب السمحاق / التهاب الكلية</a:t>
            </a:r>
            <a:endParaRPr lang="en-US" sz="2800" dirty="0"/>
          </a:p>
          <a:p>
            <a:pPr marL="342900" indent="-342900" algn="r" rtl="1">
              <a:buFont typeface="Arial" panose="020B0604020202020204" pitchFamily="34" charset="0"/>
              <a:buChar char="•"/>
            </a:pPr>
            <a:r>
              <a:rPr lang="ku-Arab-IQ" sz="2800" dirty="0"/>
              <a:t>التهاب العظم والنقي</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advTm="54179"/>
    </mc:Choice>
    <mc:Fallback xmlns="">
      <p:transition spd="slow" advTm="5417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p:cNvSpPr/>
          <p:nvPr/>
        </p:nvSpPr>
        <p:spPr>
          <a:xfrm>
            <a:off x="4707635" y="644651"/>
            <a:ext cx="736091" cy="440436"/>
          </a:xfrm>
          <a:prstGeom prst="rect">
            <a:avLst/>
          </a:prstGeom>
          <a:blipFill>
            <a:blip r:embed="rId2" cstate="print"/>
            <a:stretch>
              <a:fillRect/>
            </a:stretch>
          </a:blipFill>
        </p:spPr>
        <p:txBody>
          <a:bodyPr wrap="square" lIns="0" tIns="0" rIns="0" bIns="0" rtlCol="0"/>
          <a:lstStyle/>
          <a:p>
            <a:endParaRPr/>
          </a:p>
        </p:txBody>
      </p:sp>
      <p:sp>
        <p:nvSpPr>
          <p:cNvPr id="3" name="object 5"/>
          <p:cNvSpPr txBox="1">
            <a:spLocks noGrp="1"/>
          </p:cNvSpPr>
          <p:nvPr>
            <p:ph type="title"/>
          </p:nvPr>
        </p:nvSpPr>
        <p:spPr>
          <a:xfrm>
            <a:off x="298435" y="43419"/>
            <a:ext cx="4578365" cy="566181"/>
          </a:xfrm>
          <a:prstGeom prst="rect">
            <a:avLst/>
          </a:prstGeom>
        </p:spPr>
        <p:txBody>
          <a:bodyPr vert="horz" wrap="square" lIns="0" tIns="12065" rIns="0" bIns="0" rtlCol="0">
            <a:spAutoFit/>
          </a:bodyPr>
          <a:lstStyle/>
          <a:p>
            <a:pPr marL="12700">
              <a:lnSpc>
                <a:spcPct val="100000"/>
              </a:lnSpc>
              <a:spcBef>
                <a:spcPts val="95"/>
              </a:spcBef>
            </a:pPr>
            <a:r>
              <a:rPr sz="3600" b="1" u="sng" dirty="0">
                <a:solidFill>
                  <a:srgbClr val="FF0000"/>
                </a:solidFill>
                <a:latin typeface="Maiandra GD" panose="020E0502030308020204" pitchFamily="34" charset="0"/>
                <a:ea typeface="+mn-ea"/>
                <a:cs typeface="+mn-cs"/>
              </a:rPr>
              <a:t>Gram</a:t>
            </a:r>
            <a:r>
              <a:rPr lang="en-US" sz="3600" b="1" u="sng" dirty="0">
                <a:solidFill>
                  <a:srgbClr val="FF0000"/>
                </a:solidFill>
                <a:latin typeface="Maiandra GD" panose="020E0502030308020204" pitchFamily="34" charset="0"/>
                <a:ea typeface="+mn-ea"/>
                <a:cs typeface="+mn-cs"/>
              </a:rPr>
              <a:t>-</a:t>
            </a:r>
            <a:r>
              <a:rPr sz="3600" b="1" u="sng" dirty="0">
                <a:solidFill>
                  <a:srgbClr val="FF0000"/>
                </a:solidFill>
                <a:latin typeface="Maiandra GD" panose="020E0502030308020204" pitchFamily="34" charset="0"/>
                <a:ea typeface="+mn-ea"/>
                <a:cs typeface="+mn-cs"/>
              </a:rPr>
              <a:t>Positive Bacilli:</a:t>
            </a:r>
          </a:p>
        </p:txBody>
      </p:sp>
      <p:sp>
        <p:nvSpPr>
          <p:cNvPr id="6" name="object 8"/>
          <p:cNvSpPr txBox="1"/>
          <p:nvPr/>
        </p:nvSpPr>
        <p:spPr>
          <a:xfrm>
            <a:off x="130630" y="1711952"/>
            <a:ext cx="9318170" cy="4688848"/>
          </a:xfrm>
          <a:prstGeom prst="rect">
            <a:avLst/>
          </a:prstGeom>
        </p:spPr>
        <p:txBody>
          <a:bodyPr vert="horz" wrap="square" lIns="0" tIns="12065" rIns="0" bIns="0" rtlCol="0">
            <a:spAutoFit/>
          </a:bodyPr>
          <a:lstStyle/>
          <a:p>
            <a:pPr marL="584200" indent="-571500">
              <a:lnSpc>
                <a:spcPct val="100000"/>
              </a:lnSpc>
              <a:spcBef>
                <a:spcPts val="100"/>
              </a:spcBef>
              <a:buFont typeface="+mj-lt"/>
              <a:buAutoNum type="romanUcPeriod"/>
            </a:pPr>
            <a:r>
              <a:rPr lang="en-US" sz="2800" b="1" dirty="0">
                <a:latin typeface="Maiandra GD" panose="020E0502030308020204" pitchFamily="34" charset="0"/>
              </a:rPr>
              <a:t>Aerobic spore forming example</a:t>
            </a:r>
            <a:r>
              <a:rPr lang="en-US" sz="2000" spc="-10" dirty="0">
                <a:latin typeface="Calibri"/>
                <a:cs typeface="Calibri"/>
              </a:rPr>
              <a:t>:  </a:t>
            </a:r>
            <a:r>
              <a:rPr lang="en-US" sz="2400" i="1" dirty="0">
                <a:latin typeface="Maiandra GD" panose="020E0502030308020204" pitchFamily="34" charset="0"/>
              </a:rPr>
              <a:t>Bacillus anthracis</a:t>
            </a:r>
            <a:r>
              <a:rPr lang="en-US" sz="2400" dirty="0">
                <a:latin typeface="Maiandra GD" panose="020E0502030308020204" pitchFamily="34" charset="0"/>
              </a:rPr>
              <a:t>, causes anthracis</a:t>
            </a:r>
            <a:endParaRPr lang="en-US" sz="1000" dirty="0">
              <a:latin typeface="Maiandra GD" panose="020E0502030308020204" pitchFamily="34" charset="0"/>
            </a:endParaRPr>
          </a:p>
          <a:p>
            <a:pPr marL="584200" indent="-571500">
              <a:lnSpc>
                <a:spcPct val="100000"/>
              </a:lnSpc>
              <a:spcBef>
                <a:spcPts val="95"/>
              </a:spcBef>
              <a:buFont typeface="+mj-lt"/>
              <a:buAutoNum type="romanUcPeriod"/>
            </a:pPr>
            <a:r>
              <a:rPr lang="en-US" sz="2800" b="1" dirty="0">
                <a:latin typeface="Maiandra GD" panose="020E0502030308020204" pitchFamily="34" charset="0"/>
              </a:rPr>
              <a:t>Anaerobic forming example:</a:t>
            </a:r>
          </a:p>
          <a:p>
            <a:pPr marL="469900" indent="-457200">
              <a:buFont typeface="+mj-lt"/>
              <a:buAutoNum type="arabicPeriod"/>
            </a:pPr>
            <a:r>
              <a:rPr lang="en-US" sz="2600" i="1" dirty="0">
                <a:latin typeface="Maiandra GD" panose="020E0502030308020204" pitchFamily="34" charset="0"/>
              </a:rPr>
              <a:t>Clostridium tetani </a:t>
            </a:r>
            <a:r>
              <a:rPr lang="en-US" sz="2600" dirty="0">
                <a:latin typeface="Maiandra GD" panose="020E0502030308020204" pitchFamily="34" charset="0"/>
              </a:rPr>
              <a:t>causes </a:t>
            </a:r>
            <a:r>
              <a:rPr lang="en-US" sz="2600" b="1" dirty="0">
                <a:latin typeface="Maiandra GD" panose="020E0502030308020204" pitchFamily="34" charset="0"/>
              </a:rPr>
              <a:t>Tetanus</a:t>
            </a:r>
          </a:p>
          <a:p>
            <a:pPr marL="469900" indent="-457200">
              <a:lnSpc>
                <a:spcPct val="100000"/>
              </a:lnSpc>
              <a:spcBef>
                <a:spcPts val="95"/>
              </a:spcBef>
              <a:buFont typeface="+mj-lt"/>
              <a:buAutoNum type="arabicPeriod"/>
              <a:tabLst>
                <a:tab pos="224790" algn="l"/>
              </a:tabLst>
            </a:pPr>
            <a:r>
              <a:rPr sz="2600" i="1" dirty="0">
                <a:latin typeface="Maiandra GD" panose="020E0502030308020204" pitchFamily="34" charset="0"/>
              </a:rPr>
              <a:t>Clostridium </a:t>
            </a:r>
            <a:r>
              <a:rPr sz="2600" i="1" dirty="0" err="1">
                <a:latin typeface="Maiandra GD" panose="020E0502030308020204" pitchFamily="34" charset="0"/>
              </a:rPr>
              <a:t>perfringe</a:t>
            </a:r>
            <a:r>
              <a:rPr sz="2600" i="1" dirty="0">
                <a:latin typeface="Maiandra GD" panose="020E0502030308020204" pitchFamily="34" charset="0"/>
              </a:rPr>
              <a:t>  </a:t>
            </a:r>
            <a:r>
              <a:rPr sz="2600" dirty="0">
                <a:latin typeface="Maiandra GD" panose="020E0502030308020204" pitchFamily="34" charset="0"/>
              </a:rPr>
              <a:t>causes</a:t>
            </a:r>
            <a:r>
              <a:rPr lang="en-US" sz="2600" dirty="0">
                <a:latin typeface="Maiandra GD" panose="020E0502030308020204" pitchFamily="34" charset="0"/>
              </a:rPr>
              <a:t> </a:t>
            </a:r>
            <a:r>
              <a:rPr sz="2600" b="1" dirty="0">
                <a:latin typeface="Maiandra GD" panose="020E0502030308020204" pitchFamily="34" charset="0"/>
              </a:rPr>
              <a:t>Gas gangrene</a:t>
            </a:r>
          </a:p>
          <a:p>
            <a:pPr marL="469900" indent="-457200">
              <a:lnSpc>
                <a:spcPct val="100000"/>
              </a:lnSpc>
              <a:buFont typeface="+mj-lt"/>
              <a:buAutoNum type="arabicPeriod"/>
              <a:tabLst>
                <a:tab pos="224790" algn="l"/>
              </a:tabLst>
            </a:pPr>
            <a:r>
              <a:rPr sz="2600" i="1" dirty="0">
                <a:latin typeface="Maiandra GD" panose="020E0502030308020204" pitchFamily="34" charset="0"/>
              </a:rPr>
              <a:t>Clostridium botulinum </a:t>
            </a:r>
            <a:r>
              <a:rPr sz="2600" dirty="0">
                <a:latin typeface="Maiandra GD" panose="020E0502030308020204" pitchFamily="34" charset="0"/>
              </a:rPr>
              <a:t>causes:</a:t>
            </a:r>
          </a:p>
          <a:p>
            <a:pPr marL="469900" indent="-457200">
              <a:lnSpc>
                <a:spcPct val="100000"/>
              </a:lnSpc>
              <a:spcBef>
                <a:spcPts val="495"/>
              </a:spcBef>
              <a:buFont typeface="Arial" panose="020B0604020202020204" pitchFamily="34" charset="0"/>
              <a:buChar char="•"/>
              <a:tabLst>
                <a:tab pos="354965" algn="l"/>
                <a:tab pos="355600" algn="l"/>
              </a:tabLst>
            </a:pPr>
            <a:r>
              <a:rPr lang="en-US" sz="2600" b="1" dirty="0">
                <a:latin typeface="Maiandra GD" panose="020E0502030308020204" pitchFamily="34" charset="0"/>
              </a:rPr>
              <a:t>b</a:t>
            </a:r>
            <a:r>
              <a:rPr sz="2600" b="1" dirty="0">
                <a:latin typeface="Maiandra GD" panose="020E0502030308020204" pitchFamily="34" charset="0"/>
              </a:rPr>
              <a:t>otulism</a:t>
            </a:r>
          </a:p>
          <a:p>
            <a:pPr marL="469900" indent="-457200">
              <a:lnSpc>
                <a:spcPct val="100000"/>
              </a:lnSpc>
              <a:spcBef>
                <a:spcPts val="500"/>
              </a:spcBef>
              <a:buFont typeface="Arial" panose="020B0604020202020204" pitchFamily="34" charset="0"/>
              <a:buChar char="•"/>
              <a:tabLst>
                <a:tab pos="354965" algn="l"/>
                <a:tab pos="355600" algn="l"/>
              </a:tabLst>
            </a:pPr>
            <a:r>
              <a:rPr sz="2600" b="1" dirty="0">
                <a:latin typeface="Maiandra GD" panose="020E0502030308020204" pitchFamily="34" charset="0"/>
              </a:rPr>
              <a:t>paralysis</a:t>
            </a:r>
          </a:p>
          <a:p>
            <a:pPr marL="469900" indent="-457200">
              <a:lnSpc>
                <a:spcPct val="100000"/>
              </a:lnSpc>
              <a:spcBef>
                <a:spcPts val="505"/>
              </a:spcBef>
              <a:buFont typeface="Arial" panose="020B0604020202020204" pitchFamily="34" charset="0"/>
              <a:buChar char="•"/>
              <a:tabLst>
                <a:tab pos="354965" algn="l"/>
                <a:tab pos="355600" algn="l"/>
              </a:tabLst>
            </a:pPr>
            <a:r>
              <a:rPr sz="2600" b="1" dirty="0">
                <a:latin typeface="Maiandra GD" panose="020E0502030308020204" pitchFamily="34" charset="0"/>
              </a:rPr>
              <a:t>respiratory failure</a:t>
            </a:r>
            <a:endParaRPr lang="en-US" sz="2600" b="1" dirty="0">
              <a:latin typeface="Maiandra GD" panose="020E0502030308020204" pitchFamily="34" charset="0"/>
            </a:endParaRPr>
          </a:p>
          <a:p>
            <a:pPr marL="12700">
              <a:lnSpc>
                <a:spcPct val="100000"/>
              </a:lnSpc>
            </a:pPr>
            <a:r>
              <a:rPr lang="en-US" sz="2600" i="1" dirty="0">
                <a:latin typeface="Maiandra GD" panose="020E0502030308020204" pitchFamily="34" charset="0"/>
              </a:rPr>
              <a:t>4. Clostridium</a:t>
            </a:r>
            <a:r>
              <a:rPr sz="2600" dirty="0">
                <a:latin typeface="Maiandra GD" panose="020E0502030308020204" pitchFamily="34" charset="0"/>
              </a:rPr>
              <a:t> </a:t>
            </a:r>
            <a:r>
              <a:rPr sz="2600" i="1" dirty="0">
                <a:latin typeface="Maiandra GD" panose="020E0502030308020204" pitchFamily="34" charset="0"/>
              </a:rPr>
              <a:t>diphtheriae</a:t>
            </a:r>
            <a:r>
              <a:rPr sz="2600" dirty="0">
                <a:latin typeface="Maiandra GD" panose="020E0502030308020204" pitchFamily="34" charset="0"/>
              </a:rPr>
              <a:t> causes:</a:t>
            </a:r>
          </a:p>
          <a:p>
            <a:pPr marL="469900" marR="1492250" indent="-457200">
              <a:lnSpc>
                <a:spcPct val="115599"/>
              </a:lnSpc>
              <a:spcBef>
                <a:spcPts val="15"/>
              </a:spcBef>
              <a:buFont typeface="Arial" panose="020B0604020202020204" pitchFamily="34" charset="0"/>
              <a:buChar char="•"/>
            </a:pPr>
            <a:r>
              <a:rPr sz="2600" b="1" dirty="0">
                <a:latin typeface="Maiandra GD" panose="020E0502030308020204" pitchFamily="34" charset="0"/>
              </a:rPr>
              <a:t>Fever,</a:t>
            </a:r>
            <a:r>
              <a:rPr lang="en-US" sz="2600" b="1" dirty="0">
                <a:latin typeface="Maiandra GD" panose="020E0502030308020204" pitchFamily="34" charset="0"/>
              </a:rPr>
              <a:t> </a:t>
            </a:r>
            <a:r>
              <a:rPr sz="2600" b="1" dirty="0">
                <a:latin typeface="Maiandra GD" panose="020E0502030308020204" pitchFamily="34" charset="0"/>
              </a:rPr>
              <a:t>pharyngitis,</a:t>
            </a:r>
            <a:r>
              <a:rPr lang="en-US" sz="2600" b="1" dirty="0">
                <a:latin typeface="Maiandra GD" panose="020E0502030308020204" pitchFamily="34" charset="0"/>
              </a:rPr>
              <a:t> </a:t>
            </a:r>
            <a:r>
              <a:rPr sz="2600" b="1" dirty="0">
                <a:latin typeface="Maiandra GD" panose="020E0502030308020204" pitchFamily="34" charset="0"/>
              </a:rPr>
              <a:t>airway obstruction,</a:t>
            </a:r>
            <a:r>
              <a:rPr lang="en-US" sz="2600" b="1" dirty="0">
                <a:latin typeface="Maiandra GD" panose="020E0502030308020204" pitchFamily="34" charset="0"/>
              </a:rPr>
              <a:t> myocarditis </a:t>
            </a:r>
            <a:endParaRPr sz="2600" b="1" dirty="0">
              <a:latin typeface="Maiandra GD" panose="020E0502030308020204" pitchFamily="34" charset="0"/>
            </a:endParaRPr>
          </a:p>
        </p:txBody>
      </p:sp>
      <p:sp>
        <p:nvSpPr>
          <p:cNvPr id="9" name="object 11"/>
          <p:cNvSpPr txBox="1"/>
          <p:nvPr/>
        </p:nvSpPr>
        <p:spPr>
          <a:xfrm>
            <a:off x="130630" y="772512"/>
            <a:ext cx="6697088" cy="813043"/>
          </a:xfrm>
          <a:prstGeom prst="rect">
            <a:avLst/>
          </a:prstGeom>
        </p:spPr>
        <p:txBody>
          <a:bodyPr vert="horz" wrap="square" lIns="0" tIns="12700" rIns="0" bIns="0" rtlCol="0">
            <a:spAutoFit/>
          </a:bodyPr>
          <a:lstStyle/>
          <a:p>
            <a:pPr marL="469900" indent="-457200">
              <a:spcBef>
                <a:spcPts val="100"/>
              </a:spcBef>
              <a:buFont typeface="+mj-lt"/>
              <a:buAutoNum type="arabicPeriod"/>
              <a:tabLst>
                <a:tab pos="250825" algn="l"/>
              </a:tabLst>
            </a:pPr>
            <a:r>
              <a:rPr sz="2600" b="1" dirty="0">
                <a:latin typeface="Maiandra GD" panose="020E0502030308020204" pitchFamily="34" charset="0"/>
              </a:rPr>
              <a:t>Non spore forming</a:t>
            </a:r>
            <a:r>
              <a:rPr lang="en-US" sz="2600" b="1" dirty="0">
                <a:latin typeface="Maiandra GD" panose="020E0502030308020204" pitchFamily="34" charset="0"/>
              </a:rPr>
              <a:t>: </a:t>
            </a:r>
            <a:r>
              <a:rPr lang="en-US" sz="2600" i="1" dirty="0" err="1">
                <a:latin typeface="Maiandra GD" panose="020E0502030308020204" pitchFamily="34" charset="0"/>
              </a:rPr>
              <a:t>eg.</a:t>
            </a:r>
            <a:r>
              <a:rPr lang="en-US" sz="2600" i="1" dirty="0">
                <a:latin typeface="Maiandra GD" panose="020E0502030308020204" pitchFamily="34" charset="0"/>
              </a:rPr>
              <a:t> Lactobacillus </a:t>
            </a:r>
          </a:p>
          <a:p>
            <a:pPr marL="469900" indent="-457200">
              <a:buFont typeface="+mj-lt"/>
              <a:buAutoNum type="arabicPeriod"/>
              <a:tabLst>
                <a:tab pos="250825" algn="l"/>
              </a:tabLst>
            </a:pPr>
            <a:r>
              <a:rPr sz="2600" b="1" dirty="0">
                <a:latin typeface="Maiandra GD" panose="020E0502030308020204" pitchFamily="34" charset="0"/>
              </a:rPr>
              <a:t>Spore forming which has the following</a:t>
            </a:r>
            <a:r>
              <a:rPr sz="2400" b="1" dirty="0">
                <a:latin typeface="Maiandra GD" panose="020E0502030308020204" pitchFamily="34" charset="0"/>
              </a:rPr>
              <a:t>:</a:t>
            </a:r>
          </a:p>
        </p:txBody>
      </p:sp>
      <p:sp>
        <p:nvSpPr>
          <p:cNvPr id="11" name="object 13"/>
          <p:cNvSpPr/>
          <p:nvPr/>
        </p:nvSpPr>
        <p:spPr>
          <a:xfrm>
            <a:off x="9144000" y="1803577"/>
            <a:ext cx="2917370" cy="4849533"/>
          </a:xfrm>
          <a:prstGeom prst="rect">
            <a:avLst/>
          </a:prstGeom>
          <a:blipFill>
            <a:blip r:embed="rId3" cstate="print"/>
            <a:stretch>
              <a:fillRect/>
            </a:stretch>
          </a:blipFill>
        </p:spPr>
        <p:txBody>
          <a:bodyPr wrap="square" lIns="0" tIns="0" rIns="0" bIns="0" rtlCol="0"/>
          <a:lstStyle/>
          <a:p>
            <a:endParaRPr dirty="0"/>
          </a:p>
        </p:txBody>
      </p:sp>
      <p:sp>
        <p:nvSpPr>
          <p:cNvPr id="15" name="Slide Number Placeholder 14"/>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2</a:t>
            </a:fld>
            <a:endParaRPr lang="en-GB" dirty="0"/>
          </a:p>
        </p:txBody>
      </p:sp>
      <p:sp>
        <p:nvSpPr>
          <p:cNvPr id="4" name="Date Placeholder 3">
            <a:extLst>
              <a:ext uri="{FF2B5EF4-FFF2-40B4-BE49-F238E27FC236}">
                <a16:creationId xmlns:a16="http://schemas.microsoft.com/office/drawing/2014/main" id="{D98CB868-1431-297D-72C0-0100C264DE02}"/>
              </a:ext>
            </a:extLst>
          </p:cNvPr>
          <p:cNvSpPr>
            <a:spLocks noGrp="1"/>
          </p:cNvSpPr>
          <p:nvPr>
            <p:ph type="dt" sz="half" idx="10"/>
          </p:nvPr>
        </p:nvSpPr>
        <p:spPr/>
        <p:txBody>
          <a:bodyPr/>
          <a:lstStyle/>
          <a:p>
            <a:fld id="{467EC7B7-5A82-4B1F-937A-DD60A25CCEB9}" type="datetime1">
              <a:rPr lang="en-US" smtClean="0"/>
              <a:t>2023-02-05</a:t>
            </a:fld>
            <a:endParaRPr lang="en-US" dirty="0"/>
          </a:p>
        </p:txBody>
      </p:sp>
    </p:spTree>
    <p:extLst>
      <p:ext uri="{BB962C8B-B14F-4D97-AF65-F5344CB8AC3E}">
        <p14:creationId xmlns:p14="http://schemas.microsoft.com/office/powerpoint/2010/main" val="3225668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33400" y="1690689"/>
            <a:ext cx="11049000" cy="2193549"/>
          </a:xfrm>
          <a:prstGeom prst="rect">
            <a:avLst/>
          </a:prstGeom>
        </p:spPr>
        <p:txBody>
          <a:bodyPr vert="horz" wrap="square" lIns="0" tIns="13335" rIns="0" bIns="0" rtlCol="0">
            <a:spAutoFit/>
          </a:bodyPr>
          <a:lstStyle/>
          <a:p>
            <a:pPr marL="355600" marR="5080" indent="-342900" algn="just">
              <a:spcBef>
                <a:spcPts val="105"/>
              </a:spcBef>
              <a:buChar char="•"/>
              <a:tabLst>
                <a:tab pos="354965" algn="l"/>
                <a:tab pos="355600" algn="l"/>
              </a:tabLst>
            </a:pPr>
            <a:r>
              <a:rPr sz="2800" dirty="0">
                <a:latin typeface="Maiandra GD" panose="020E0502030308020204" pitchFamily="34" charset="0"/>
              </a:rPr>
              <a:t>Diagnosis is made by any </a:t>
            </a:r>
            <a:r>
              <a:rPr sz="2800" b="1" dirty="0">
                <a:latin typeface="Maiandra GD" panose="020E0502030308020204" pitchFamily="34" charset="0"/>
              </a:rPr>
              <a:t>blood, bone marrow </a:t>
            </a:r>
            <a:r>
              <a:rPr sz="2800" dirty="0">
                <a:latin typeface="Maiandra GD" panose="020E0502030308020204" pitchFamily="34" charset="0"/>
              </a:rPr>
              <a:t>or</a:t>
            </a:r>
            <a:r>
              <a:rPr sz="2800" b="1" dirty="0">
                <a:latin typeface="Maiandra GD" panose="020E0502030308020204" pitchFamily="34" charset="0"/>
              </a:rPr>
              <a:t> stool </a:t>
            </a:r>
            <a:r>
              <a:rPr sz="2800" dirty="0">
                <a:latin typeface="Maiandra GD" panose="020E0502030308020204" pitchFamily="34" charset="0"/>
              </a:rPr>
              <a:t>cultures and with the </a:t>
            </a:r>
            <a:r>
              <a:rPr sz="2800" dirty="0" err="1">
                <a:latin typeface="Maiandra GD" panose="020E0502030308020204" pitchFamily="34" charset="0"/>
              </a:rPr>
              <a:t>Widal</a:t>
            </a:r>
            <a:r>
              <a:rPr sz="2800" dirty="0">
                <a:latin typeface="Maiandra GD" panose="020E0502030308020204" pitchFamily="34" charset="0"/>
              </a:rPr>
              <a:t> test (demonstration of salmonella antibodies against antigens O-somatic and H-flagellar).</a:t>
            </a:r>
            <a:endParaRPr lang="en-US" sz="2800" dirty="0">
              <a:latin typeface="Maiandra GD" panose="020E0502030308020204" pitchFamily="34" charset="0"/>
            </a:endParaRPr>
          </a:p>
          <a:p>
            <a:pPr marL="355600" marR="5080" indent="-342900" algn="just">
              <a:spcBef>
                <a:spcPts val="105"/>
              </a:spcBef>
              <a:buChar char="•"/>
              <a:tabLst>
                <a:tab pos="354965" algn="l"/>
                <a:tab pos="355600" algn="l"/>
              </a:tabLst>
            </a:pPr>
            <a:endParaRPr lang="en-US" sz="2800" dirty="0">
              <a:latin typeface="Maiandra GD" panose="020E0502030308020204" pitchFamily="34" charset="0"/>
            </a:endParaRPr>
          </a:p>
          <a:p>
            <a:pPr marL="12700" marR="5080" algn="just">
              <a:spcBef>
                <a:spcPts val="105"/>
              </a:spcBef>
              <a:tabLst>
                <a:tab pos="354965" algn="l"/>
                <a:tab pos="355600" algn="l"/>
              </a:tabLst>
            </a:pPr>
            <a:endParaRPr sz="2800" dirty="0">
              <a:latin typeface="Maiandra GD" panose="020E0502030308020204" pitchFamily="34" charset="0"/>
            </a:endParaRPr>
          </a:p>
        </p:txBody>
      </p:sp>
      <p:sp>
        <p:nvSpPr>
          <p:cNvPr id="3" name="object 3"/>
          <p:cNvSpPr txBox="1">
            <a:spLocks noGrp="1"/>
          </p:cNvSpPr>
          <p:nvPr>
            <p:ph type="title"/>
          </p:nvPr>
        </p:nvSpPr>
        <p:spPr>
          <a:xfrm>
            <a:off x="152400" y="736353"/>
            <a:ext cx="12725400" cy="583107"/>
          </a:xfrm>
          <a:prstGeom prst="rect">
            <a:avLst/>
          </a:prstGeom>
        </p:spPr>
        <p:txBody>
          <a:bodyPr vert="horz" wrap="square" lIns="0" tIns="89788" rIns="0" bIns="0" rtlCol="0" anchor="ctr">
            <a:spAutoFit/>
          </a:bodyPr>
          <a:lstStyle/>
          <a:p>
            <a:pPr marL="3001645" marR="5080" indent="-2731770">
              <a:lnSpc>
                <a:spcPct val="100000"/>
              </a:lnSpc>
              <a:spcBef>
                <a:spcPts val="95"/>
              </a:spcBef>
            </a:pPr>
            <a:r>
              <a:rPr sz="3200" b="1" dirty="0">
                <a:solidFill>
                  <a:srgbClr val="FF0000"/>
                </a:solidFill>
                <a:latin typeface="Maiandra GD" panose="020E0502030308020204" pitchFamily="34" charset="0"/>
                <a:ea typeface="+mn-ea"/>
                <a:cs typeface="+mn-cs"/>
              </a:rPr>
              <a:t>How we </a:t>
            </a:r>
            <a:r>
              <a:rPr lang="en-US" sz="3200" b="1" dirty="0">
                <a:solidFill>
                  <a:srgbClr val="FF0000"/>
                </a:solidFill>
                <a:latin typeface="Maiandra GD" panose="020E0502030308020204" pitchFamily="34" charset="0"/>
                <a:ea typeface="+mn-ea"/>
                <a:cs typeface="+mn-cs"/>
              </a:rPr>
              <a:t>d</a:t>
            </a:r>
            <a:r>
              <a:rPr sz="3200" b="1" dirty="0">
                <a:solidFill>
                  <a:srgbClr val="FF0000"/>
                </a:solidFill>
                <a:latin typeface="Maiandra GD" panose="020E0502030308020204" pitchFamily="34" charset="0"/>
                <a:ea typeface="+mn-ea"/>
                <a:cs typeface="+mn-cs"/>
              </a:rPr>
              <a:t>iagnose Typhoid  Fever</a:t>
            </a:r>
          </a:p>
        </p:txBody>
      </p:sp>
      <p:sp>
        <p:nvSpPr>
          <p:cNvPr id="8" name="Slide Number Placeholder 7"/>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20</a:t>
            </a:fld>
            <a:endParaRPr lang="en-GB" dirty="0"/>
          </a:p>
        </p:txBody>
      </p:sp>
      <p:sp>
        <p:nvSpPr>
          <p:cNvPr id="6" name="Date Placeholder 5">
            <a:extLst>
              <a:ext uri="{FF2B5EF4-FFF2-40B4-BE49-F238E27FC236}">
                <a16:creationId xmlns:a16="http://schemas.microsoft.com/office/drawing/2014/main" id="{C65EBABC-C834-B6D4-FB34-7F0FF89F5D35}"/>
              </a:ext>
            </a:extLst>
          </p:cNvPr>
          <p:cNvSpPr>
            <a:spLocks noGrp="1"/>
          </p:cNvSpPr>
          <p:nvPr>
            <p:ph type="dt" sz="half" idx="10"/>
          </p:nvPr>
        </p:nvSpPr>
        <p:spPr/>
        <p:txBody>
          <a:bodyPr/>
          <a:lstStyle/>
          <a:p>
            <a:fld id="{60298C87-EA23-4816-840D-0D776B3532DA}"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5759"/>
    </mc:Choice>
    <mc:Fallback xmlns="">
      <p:transition spd="slow" advTm="55759"/>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228600" y="1295400"/>
            <a:ext cx="7467600" cy="3000565"/>
          </a:xfrm>
          <a:prstGeom prst="rect">
            <a:avLst/>
          </a:prstGeom>
        </p:spPr>
        <p:txBody>
          <a:bodyPr vert="horz" wrap="square" lIns="0" tIns="59690" rIns="0" bIns="0" rtlCol="0">
            <a:spAutoFit/>
          </a:bodyPr>
          <a:lstStyle/>
          <a:p>
            <a:pPr marL="355600" marR="5080" indent="-342900">
              <a:lnSpc>
                <a:spcPts val="3030"/>
              </a:lnSpc>
              <a:spcBef>
                <a:spcPts val="470"/>
              </a:spcBef>
              <a:buChar char="•"/>
              <a:tabLst>
                <a:tab pos="354965" algn="l"/>
                <a:tab pos="355600" algn="l"/>
              </a:tabLst>
            </a:pPr>
            <a:r>
              <a:rPr sz="2800" dirty="0">
                <a:latin typeface="Maiandra GD" panose="020E0502030308020204" pitchFamily="34" charset="0"/>
              </a:rPr>
              <a:t>Bacteremia occurs early in the disease</a:t>
            </a:r>
          </a:p>
          <a:p>
            <a:pPr marL="355600" marR="124460" indent="-342900">
              <a:lnSpc>
                <a:spcPts val="3020"/>
              </a:lnSpc>
              <a:spcBef>
                <a:spcPts val="670"/>
              </a:spcBef>
              <a:buChar char="•"/>
              <a:tabLst>
                <a:tab pos="354965" algn="l"/>
                <a:tab pos="355600" algn="l"/>
              </a:tabLst>
            </a:pPr>
            <a:r>
              <a:rPr sz="2800" dirty="0">
                <a:latin typeface="Maiandra GD" panose="020E0502030308020204" pitchFamily="34" charset="0"/>
              </a:rPr>
              <a:t>Blood </a:t>
            </a:r>
            <a:r>
              <a:rPr lang="en-US" sz="2800" dirty="0">
                <a:latin typeface="Maiandra GD" panose="020E0502030308020204" pitchFamily="34" charset="0"/>
              </a:rPr>
              <a:t>c</a:t>
            </a:r>
            <a:r>
              <a:rPr sz="2800" dirty="0">
                <a:latin typeface="Maiandra GD" panose="020E0502030308020204" pitchFamily="34" charset="0"/>
              </a:rPr>
              <a:t>ultures are positive in</a:t>
            </a:r>
            <a:r>
              <a:rPr lang="en-US" sz="2800" dirty="0">
                <a:latin typeface="Maiandra GD" panose="020E0502030308020204" pitchFamily="34" charset="0"/>
              </a:rPr>
              <a:t>:</a:t>
            </a:r>
            <a:endParaRPr sz="2800" dirty="0">
              <a:latin typeface="Maiandra GD" panose="020E0502030308020204" pitchFamily="34" charset="0"/>
            </a:endParaRPr>
          </a:p>
          <a:p>
            <a:pPr>
              <a:spcBef>
                <a:spcPts val="35"/>
              </a:spcBef>
            </a:pPr>
            <a:endParaRPr sz="1200" dirty="0">
              <a:latin typeface="Maiandra GD" panose="020E0502030308020204" pitchFamily="34" charset="0"/>
            </a:endParaRPr>
          </a:p>
          <a:p>
            <a:pPr marL="469900" marR="817244" indent="-457200" algn="just">
              <a:lnSpc>
                <a:spcPct val="110000"/>
              </a:lnSpc>
              <a:buFont typeface="Arial" panose="020B0604020202020204" pitchFamily="34" charset="0"/>
              <a:buChar char="•"/>
            </a:pPr>
            <a:r>
              <a:rPr sz="2800" dirty="0">
                <a:latin typeface="Maiandra GD" panose="020E0502030308020204" pitchFamily="34" charset="0"/>
              </a:rPr>
              <a:t>1st week in 90%</a:t>
            </a:r>
            <a:endParaRPr lang="en-US" sz="2800" dirty="0">
              <a:latin typeface="Maiandra GD" panose="020E0502030308020204" pitchFamily="34" charset="0"/>
            </a:endParaRPr>
          </a:p>
          <a:p>
            <a:pPr marL="469900" marR="817244" indent="-457200" algn="just">
              <a:lnSpc>
                <a:spcPct val="110000"/>
              </a:lnSpc>
              <a:buFont typeface="Arial" panose="020B0604020202020204" pitchFamily="34" charset="0"/>
              <a:buChar char="•"/>
            </a:pPr>
            <a:r>
              <a:rPr sz="2800" dirty="0">
                <a:latin typeface="Maiandra GD" panose="020E0502030308020204" pitchFamily="34" charset="0"/>
              </a:rPr>
              <a:t>2nd week in 75% </a:t>
            </a:r>
            <a:endParaRPr lang="en-US" sz="2800" dirty="0">
              <a:latin typeface="Maiandra GD" panose="020E0502030308020204" pitchFamily="34" charset="0"/>
            </a:endParaRPr>
          </a:p>
          <a:p>
            <a:pPr marL="469900" marR="817244" indent="-457200" algn="just">
              <a:lnSpc>
                <a:spcPct val="110000"/>
              </a:lnSpc>
              <a:buFont typeface="Arial" panose="020B0604020202020204" pitchFamily="34" charset="0"/>
              <a:buChar char="•"/>
            </a:pPr>
            <a:r>
              <a:rPr sz="2800" dirty="0">
                <a:latin typeface="Maiandra GD" panose="020E0502030308020204" pitchFamily="34" charset="0"/>
              </a:rPr>
              <a:t>3rd week in 60%</a:t>
            </a:r>
          </a:p>
          <a:p>
            <a:pPr marL="469900" marR="230504" indent="-457200">
              <a:lnSpc>
                <a:spcPts val="3020"/>
              </a:lnSpc>
              <a:spcBef>
                <a:spcPts val="725"/>
              </a:spcBef>
              <a:buFont typeface="Arial" panose="020B0604020202020204" pitchFamily="34" charset="0"/>
              <a:buChar char="•"/>
            </a:pPr>
            <a:r>
              <a:rPr sz="2800" dirty="0">
                <a:latin typeface="Maiandra GD" panose="020E0502030308020204" pitchFamily="34" charset="0"/>
              </a:rPr>
              <a:t>4th week and later in 25%</a:t>
            </a:r>
          </a:p>
        </p:txBody>
      </p:sp>
      <p:sp>
        <p:nvSpPr>
          <p:cNvPr id="6" name="object 6"/>
          <p:cNvSpPr/>
          <p:nvPr/>
        </p:nvSpPr>
        <p:spPr>
          <a:xfrm>
            <a:off x="7588250" y="1921623"/>
            <a:ext cx="4787899" cy="4941820"/>
          </a:xfrm>
          <a:prstGeom prst="rect">
            <a:avLst/>
          </a:prstGeom>
          <a:blipFill>
            <a:blip r:embed="rId2" cstate="print"/>
            <a:stretch>
              <a:fillRect/>
            </a:stretch>
          </a:blipFill>
        </p:spPr>
        <p:txBody>
          <a:bodyPr wrap="square" lIns="0" tIns="0" rIns="0" bIns="0" rtlCol="0"/>
          <a:lstStyle/>
          <a:p>
            <a:endParaRPr/>
          </a:p>
        </p:txBody>
      </p:sp>
      <p:sp>
        <p:nvSpPr>
          <p:cNvPr id="10" name="Rectangle 9"/>
          <p:cNvSpPr/>
          <p:nvPr/>
        </p:nvSpPr>
        <p:spPr>
          <a:xfrm>
            <a:off x="228600" y="457201"/>
            <a:ext cx="8110479" cy="584775"/>
          </a:xfrm>
          <a:prstGeom prst="rect">
            <a:avLst/>
          </a:prstGeom>
        </p:spPr>
        <p:txBody>
          <a:bodyPr wrap="square">
            <a:spAutoFit/>
          </a:bodyPr>
          <a:lstStyle/>
          <a:p>
            <a:r>
              <a:rPr lang="en-US" sz="3200" b="1" dirty="0">
                <a:solidFill>
                  <a:srgbClr val="FF0000"/>
                </a:solidFill>
                <a:latin typeface="Maiandra GD" panose="020E0502030308020204" pitchFamily="34" charset="0"/>
              </a:rPr>
              <a:t>Blood cultures in Typhoid  Fevers</a:t>
            </a:r>
            <a:endParaRPr lang="en-GB" sz="3200" b="1" dirty="0">
              <a:solidFill>
                <a:srgbClr val="FF0000"/>
              </a:solidFill>
              <a:latin typeface="Maiandra GD" panose="020E0502030308020204" pitchFamily="34" charset="0"/>
            </a:endParaRPr>
          </a:p>
        </p:txBody>
      </p:sp>
      <p:sp>
        <p:nvSpPr>
          <p:cNvPr id="12" name="Slide Number Placeholder 11"/>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21</a:t>
            </a:fld>
            <a:endParaRPr lang="en-GB" dirty="0"/>
          </a:p>
        </p:txBody>
      </p:sp>
      <p:sp>
        <p:nvSpPr>
          <p:cNvPr id="3" name="Date Placeholder 2">
            <a:extLst>
              <a:ext uri="{FF2B5EF4-FFF2-40B4-BE49-F238E27FC236}">
                <a16:creationId xmlns:a16="http://schemas.microsoft.com/office/drawing/2014/main" id="{4D846500-6312-7C27-1BD4-0358F73F584C}"/>
              </a:ext>
            </a:extLst>
          </p:cNvPr>
          <p:cNvSpPr>
            <a:spLocks noGrp="1"/>
          </p:cNvSpPr>
          <p:nvPr>
            <p:ph type="dt" sz="half" idx="10"/>
          </p:nvPr>
        </p:nvSpPr>
        <p:spPr/>
        <p:txBody>
          <a:bodyPr/>
          <a:lstStyle/>
          <a:p>
            <a:fld id="{0E4DE8A7-9A1E-49D1-99AF-B06BE98FE82C}"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33720"/>
    </mc:Choice>
    <mc:Fallback xmlns="">
      <p:transition spd="slow" advTm="3372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 y="541722"/>
            <a:ext cx="11506200" cy="566822"/>
          </a:xfrm>
          <a:prstGeom prst="rect">
            <a:avLst/>
          </a:prstGeom>
        </p:spPr>
        <p:txBody>
          <a:bodyPr vert="horz" wrap="square" lIns="0" tIns="12700" rIns="0" bIns="0" rtlCol="0" anchor="ctr">
            <a:spAutoFit/>
          </a:bodyPr>
          <a:lstStyle/>
          <a:p>
            <a:pPr marL="12700" algn="ctr">
              <a:lnSpc>
                <a:spcPct val="100000"/>
              </a:lnSpc>
              <a:spcBef>
                <a:spcPts val="100"/>
              </a:spcBef>
            </a:pPr>
            <a:r>
              <a:rPr lang="en-US" sz="3600" b="1" dirty="0">
                <a:solidFill>
                  <a:srgbClr val="FF0000"/>
                </a:solidFill>
                <a:latin typeface="Maiandra GD" panose="020E0502030308020204" pitchFamily="34" charset="0"/>
              </a:rPr>
              <a:t>What are the latest serological tests for salmonellosis?</a:t>
            </a:r>
            <a:endParaRPr sz="3600" b="1" dirty="0">
              <a:solidFill>
                <a:srgbClr val="FF0000"/>
              </a:solidFill>
              <a:latin typeface="Maiandra GD" panose="020E0502030308020204" pitchFamily="34" charset="0"/>
              <a:ea typeface="+mn-ea"/>
              <a:cs typeface="+mn-cs"/>
            </a:endParaRPr>
          </a:p>
        </p:txBody>
      </p:sp>
      <p:sp>
        <p:nvSpPr>
          <p:cNvPr id="3" name="object 3"/>
          <p:cNvSpPr txBox="1"/>
          <p:nvPr/>
        </p:nvSpPr>
        <p:spPr>
          <a:xfrm>
            <a:off x="152400" y="1524353"/>
            <a:ext cx="11658600" cy="3242554"/>
          </a:xfrm>
          <a:prstGeom prst="rect">
            <a:avLst/>
          </a:prstGeom>
        </p:spPr>
        <p:txBody>
          <a:bodyPr vert="horz" wrap="square" lIns="0" tIns="109855" rIns="0" bIns="0" rtlCol="0">
            <a:spAutoFit/>
          </a:bodyPr>
          <a:lstStyle/>
          <a:p>
            <a:pPr marL="457200" indent="-457200" algn="just">
              <a:buFont typeface="Arial" panose="020B0604020202020204" pitchFamily="34" charset="0"/>
              <a:buChar char="•"/>
            </a:pPr>
            <a:r>
              <a:rPr lang="en-US" sz="2800" dirty="0">
                <a:latin typeface="Maiandra GD" panose="020E0502030308020204" pitchFamily="34" charset="0"/>
              </a:rPr>
              <a:t>Serological tests used in the diagnosis of </a:t>
            </a:r>
            <a:r>
              <a:rPr lang="en-US" sz="2800" b="1" dirty="0">
                <a:latin typeface="Maiandra GD" panose="020E0502030308020204" pitchFamily="34" charset="0"/>
              </a:rPr>
              <a:t>enteric fever </a:t>
            </a:r>
            <a:r>
              <a:rPr lang="en-US" sz="2800" dirty="0">
                <a:latin typeface="Maiandra GD" panose="020E0502030308020204" pitchFamily="34" charset="0"/>
              </a:rPr>
              <a:t>yield limited sensitivity and specificity.</a:t>
            </a:r>
          </a:p>
          <a:p>
            <a:pPr marL="457200" indent="-457200" algn="just">
              <a:buFont typeface="Arial" panose="020B0604020202020204" pitchFamily="34" charset="0"/>
              <a:buChar char="•"/>
            </a:pPr>
            <a:r>
              <a:rPr lang="en-US" sz="2800" dirty="0">
                <a:latin typeface="Maiandra GD" panose="020E0502030308020204" pitchFamily="34" charset="0"/>
              </a:rPr>
              <a:t>The </a:t>
            </a:r>
            <a:r>
              <a:rPr lang="en-US" sz="2800" dirty="0" err="1">
                <a:latin typeface="Maiandra GD" panose="020E0502030308020204" pitchFamily="34" charset="0"/>
              </a:rPr>
              <a:t>Widal</a:t>
            </a:r>
            <a:r>
              <a:rPr lang="en-US" sz="2800" dirty="0">
                <a:latin typeface="Maiandra GD" panose="020E0502030308020204" pitchFamily="34" charset="0"/>
              </a:rPr>
              <a:t> test is used to measure antibodies against O and H antigens of </a:t>
            </a:r>
            <a:r>
              <a:rPr lang="en-US" sz="2800" i="1" dirty="0">
                <a:latin typeface="Maiandra GD" panose="020E0502030308020204" pitchFamily="34" charset="0"/>
              </a:rPr>
              <a:t>S typhi</a:t>
            </a:r>
            <a:r>
              <a:rPr lang="en-US" sz="2800" dirty="0">
                <a:latin typeface="Maiandra GD" panose="020E0502030308020204" pitchFamily="34" charset="0"/>
              </a:rPr>
              <a:t>. Newer diagnostic tests (</a:t>
            </a:r>
            <a:r>
              <a:rPr lang="en-US" sz="2800" dirty="0" err="1">
                <a:latin typeface="Maiandra GD" panose="020E0502030308020204" pitchFamily="34" charset="0"/>
              </a:rPr>
              <a:t>Typhidot</a:t>
            </a:r>
            <a:r>
              <a:rPr lang="en-US" sz="2800" dirty="0">
                <a:latin typeface="Maiandra GD" panose="020E0502030308020204" pitchFamily="34" charset="0"/>
              </a:rPr>
              <a:t>, </a:t>
            </a:r>
            <a:r>
              <a:rPr lang="en-US" sz="2800" dirty="0" err="1">
                <a:latin typeface="Maiandra GD" panose="020E0502030308020204" pitchFamily="34" charset="0"/>
              </a:rPr>
              <a:t>Tubex</a:t>
            </a:r>
            <a:r>
              <a:rPr lang="en-US" sz="2800" dirty="0">
                <a:latin typeface="Maiandra GD" panose="020E0502030308020204" pitchFamily="34" charset="0"/>
              </a:rPr>
              <a:t>) allow direct detection of immunoglobulin M </a:t>
            </a:r>
            <a:r>
              <a:rPr lang="en-US" sz="2800" b="1" dirty="0">
                <a:latin typeface="Maiandra GD" panose="020E0502030308020204" pitchFamily="34" charset="0"/>
              </a:rPr>
              <a:t>(IgM) </a:t>
            </a:r>
            <a:r>
              <a:rPr lang="en-US" sz="2800" dirty="0">
                <a:latin typeface="Maiandra GD" panose="020E0502030308020204" pitchFamily="34" charset="0"/>
              </a:rPr>
              <a:t>antibodies against specific </a:t>
            </a:r>
            <a:r>
              <a:rPr lang="en-US" sz="2800" i="1" dirty="0">
                <a:latin typeface="Maiandra GD" panose="020E0502030308020204" pitchFamily="34" charset="0"/>
              </a:rPr>
              <a:t>S typhi </a:t>
            </a:r>
            <a:r>
              <a:rPr lang="en-US" sz="2800" dirty="0">
                <a:latin typeface="Maiandra GD" panose="020E0502030308020204" pitchFamily="34" charset="0"/>
              </a:rPr>
              <a:t>antigens.</a:t>
            </a:r>
          </a:p>
          <a:p>
            <a:pPr marL="12700">
              <a:spcBef>
                <a:spcPts val="865"/>
              </a:spcBef>
              <a:tabLst>
                <a:tab pos="354965" algn="l"/>
                <a:tab pos="355600" algn="l"/>
              </a:tabLst>
            </a:pPr>
            <a:endParaRPr lang="en-US" sz="2800" dirty="0">
              <a:latin typeface="Maiandra GD" panose="020E0502030308020204" pitchFamily="34" charset="0"/>
            </a:endParaRPr>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22</a:t>
            </a:fld>
            <a:endParaRPr lang="en-GB" dirty="0"/>
          </a:p>
        </p:txBody>
      </p:sp>
      <p:sp>
        <p:nvSpPr>
          <p:cNvPr id="5" name="Date Placeholder 4">
            <a:extLst>
              <a:ext uri="{FF2B5EF4-FFF2-40B4-BE49-F238E27FC236}">
                <a16:creationId xmlns:a16="http://schemas.microsoft.com/office/drawing/2014/main" id="{2A18D378-1C61-5126-AF49-C5FAD0FCDB91}"/>
              </a:ext>
            </a:extLst>
          </p:cNvPr>
          <p:cNvSpPr>
            <a:spLocks noGrp="1"/>
          </p:cNvSpPr>
          <p:nvPr>
            <p:ph type="dt" sz="half" idx="10"/>
          </p:nvPr>
        </p:nvSpPr>
        <p:spPr/>
        <p:txBody>
          <a:bodyPr/>
          <a:lstStyle/>
          <a:p>
            <a:fld id="{8FC0793D-7992-4128-8CC1-1B48EF9D834C}"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18553"/>
    </mc:Choice>
    <mc:Fallback xmlns="">
      <p:transition spd="slow" advTm="1855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304800" y="270737"/>
            <a:ext cx="5623176" cy="567463"/>
          </a:xfrm>
          <a:prstGeom prst="rect">
            <a:avLst/>
          </a:prstGeom>
        </p:spPr>
        <p:txBody>
          <a:bodyPr vert="horz" wrap="square" lIns="0" tIns="13335" rIns="0" bIns="0" rtlCol="0">
            <a:spAutoFit/>
          </a:bodyPr>
          <a:lstStyle/>
          <a:p>
            <a:pPr marL="12700">
              <a:lnSpc>
                <a:spcPct val="100000"/>
              </a:lnSpc>
              <a:spcBef>
                <a:spcPts val="105"/>
              </a:spcBef>
            </a:pPr>
            <a:r>
              <a:rPr sz="3600" b="1" u="sng" dirty="0">
                <a:solidFill>
                  <a:srgbClr val="FF0000"/>
                </a:solidFill>
                <a:latin typeface="Maiandra GD" panose="020E0502030308020204" pitchFamily="34" charset="0"/>
              </a:rPr>
              <a:t>Gram-Negative Cocci</a:t>
            </a:r>
            <a:r>
              <a:rPr lang="en-US" sz="3600" b="1" u="sng" dirty="0">
                <a:solidFill>
                  <a:srgbClr val="FF0000"/>
                </a:solidFill>
                <a:latin typeface="Maiandra GD" panose="020E0502030308020204" pitchFamily="34" charset="0"/>
              </a:rPr>
              <a:t>:</a:t>
            </a:r>
            <a:r>
              <a:rPr sz="3600" b="1" u="sng" dirty="0">
                <a:solidFill>
                  <a:srgbClr val="FF0000"/>
                </a:solidFill>
                <a:latin typeface="Maiandra GD" panose="020E0502030308020204" pitchFamily="34" charset="0"/>
              </a:rPr>
              <a:t> </a:t>
            </a:r>
          </a:p>
        </p:txBody>
      </p:sp>
      <p:sp>
        <p:nvSpPr>
          <p:cNvPr id="10" name="Slide Number Placeholder 9"/>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3</a:t>
            </a:fld>
            <a:endParaRPr lang="en-GB" dirty="0"/>
          </a:p>
        </p:txBody>
      </p:sp>
      <p:sp>
        <p:nvSpPr>
          <p:cNvPr id="13" name="Date Placeholder 12">
            <a:extLst>
              <a:ext uri="{FF2B5EF4-FFF2-40B4-BE49-F238E27FC236}">
                <a16:creationId xmlns:a16="http://schemas.microsoft.com/office/drawing/2014/main" id="{56DD5E00-CA52-EAA1-0F4A-7464CFEA2BD5}"/>
              </a:ext>
            </a:extLst>
          </p:cNvPr>
          <p:cNvSpPr>
            <a:spLocks noGrp="1"/>
          </p:cNvSpPr>
          <p:nvPr>
            <p:ph type="dt" sz="half" idx="10"/>
          </p:nvPr>
        </p:nvSpPr>
        <p:spPr/>
        <p:txBody>
          <a:bodyPr/>
          <a:lstStyle/>
          <a:p>
            <a:fld id="{A8F3CC6E-D217-4189-A05D-95C547CC8C82}" type="datetime1">
              <a:rPr lang="en-US" smtClean="0"/>
              <a:t>2023-02-05</a:t>
            </a:fld>
            <a:endParaRPr lang="en-US"/>
          </a:p>
        </p:txBody>
      </p:sp>
      <p:sp>
        <p:nvSpPr>
          <p:cNvPr id="15" name="TextBox 14">
            <a:extLst>
              <a:ext uri="{FF2B5EF4-FFF2-40B4-BE49-F238E27FC236}">
                <a16:creationId xmlns:a16="http://schemas.microsoft.com/office/drawing/2014/main" id="{8DFF0BFF-3CFF-B34F-CA97-95EAEC9DFFBC}"/>
              </a:ext>
            </a:extLst>
          </p:cNvPr>
          <p:cNvSpPr txBox="1"/>
          <p:nvPr/>
        </p:nvSpPr>
        <p:spPr>
          <a:xfrm>
            <a:off x="152400" y="990600"/>
            <a:ext cx="10896600" cy="2208297"/>
          </a:xfrm>
          <a:prstGeom prst="rect">
            <a:avLst/>
          </a:prstGeom>
          <a:noFill/>
        </p:spPr>
        <p:txBody>
          <a:bodyPr wrap="square">
            <a:spAutoFit/>
          </a:bodyPr>
          <a:lstStyle/>
          <a:p>
            <a:pPr marL="810260" indent="-514350">
              <a:spcBef>
                <a:spcPts val="300"/>
              </a:spcBef>
              <a:buFont typeface="+mj-lt"/>
              <a:buAutoNum type="arabicPeriod"/>
            </a:pPr>
            <a:r>
              <a:rPr lang="en-US" sz="2800" b="0" kern="1200" dirty="0">
                <a:solidFill>
                  <a:schemeClr val="tx1"/>
                </a:solidFill>
                <a:latin typeface="Maiandra GD" panose="020E0502030308020204" pitchFamily="34" charset="0"/>
                <a:ea typeface="+mn-ea"/>
                <a:cs typeface="+mn-cs"/>
              </a:rPr>
              <a:t>The Gonococcus</a:t>
            </a:r>
            <a:r>
              <a:rPr lang="en-US" sz="2800" b="1" i="1" dirty="0">
                <a:latin typeface="Maiandra GD" panose="020E0502030308020204" pitchFamily="34" charset="0"/>
              </a:rPr>
              <a:t>, </a:t>
            </a:r>
            <a:r>
              <a:rPr lang="en-US" sz="2800" i="1" dirty="0">
                <a:latin typeface="Maiandra GD" panose="020E0502030308020204" pitchFamily="34" charset="0"/>
              </a:rPr>
              <a:t>e.g. </a:t>
            </a:r>
            <a:r>
              <a:rPr lang="en-US" sz="2800" b="1" i="1" kern="1200" dirty="0">
                <a:solidFill>
                  <a:schemeClr val="tx1"/>
                </a:solidFill>
                <a:latin typeface="Maiandra GD" panose="020E0502030308020204" pitchFamily="34" charset="0"/>
                <a:ea typeface="+mn-ea"/>
                <a:cs typeface="+mn-cs"/>
              </a:rPr>
              <a:t>Neisseria gonorrhoeae</a:t>
            </a:r>
            <a:r>
              <a:rPr lang="en-US" sz="2800" b="1" kern="1200" dirty="0">
                <a:solidFill>
                  <a:schemeClr val="tx1"/>
                </a:solidFill>
                <a:latin typeface="Maiandra GD" panose="020E0502030308020204" pitchFamily="34" charset="0"/>
                <a:ea typeface="+mn-ea"/>
                <a:cs typeface="+mn-cs"/>
              </a:rPr>
              <a:t> </a:t>
            </a:r>
          </a:p>
          <a:p>
            <a:pPr marL="810260" indent="-514350">
              <a:spcBef>
                <a:spcPts val="300"/>
              </a:spcBef>
              <a:buFont typeface="+mj-lt"/>
              <a:buAutoNum type="arabicPeriod"/>
            </a:pPr>
            <a:r>
              <a:rPr lang="en-US" sz="2800" b="0" kern="1200" dirty="0">
                <a:solidFill>
                  <a:schemeClr val="tx1"/>
                </a:solidFill>
                <a:latin typeface="Maiandra GD" panose="020E0502030308020204" pitchFamily="34" charset="0"/>
                <a:ea typeface="+mn-ea"/>
                <a:cs typeface="+mn-cs"/>
              </a:rPr>
              <a:t>The Meningococcus, e.g. </a:t>
            </a:r>
            <a:r>
              <a:rPr lang="en-US" sz="2800" b="1" i="1" kern="1200" dirty="0">
                <a:solidFill>
                  <a:schemeClr val="tx1"/>
                </a:solidFill>
                <a:latin typeface="Maiandra GD" panose="020E0502030308020204" pitchFamily="34" charset="0"/>
                <a:ea typeface="+mn-ea"/>
                <a:cs typeface="+mn-cs"/>
              </a:rPr>
              <a:t>Neisseria meningitis</a:t>
            </a:r>
            <a:r>
              <a:rPr lang="en-US" sz="2800" b="0" kern="1200" dirty="0">
                <a:solidFill>
                  <a:schemeClr val="tx1"/>
                </a:solidFill>
                <a:latin typeface="Maiandra GD" panose="020E0502030308020204" pitchFamily="34" charset="0"/>
                <a:ea typeface="+mn-ea"/>
                <a:cs typeface="+mn-cs"/>
              </a:rPr>
              <a:t>, it is considered a potential pathogen in the  </a:t>
            </a:r>
            <a:r>
              <a:rPr lang="en-US" sz="2800" b="0" kern="1200" dirty="0" err="1">
                <a:solidFill>
                  <a:schemeClr val="tx1"/>
                </a:solidFill>
                <a:latin typeface="Maiandra GD" panose="020E0502030308020204" pitchFamily="34" charset="0"/>
                <a:ea typeface="+mn-ea"/>
                <a:cs typeface="+mn-cs"/>
              </a:rPr>
              <a:t>orophyarynx</a:t>
            </a:r>
            <a:r>
              <a:rPr lang="en-US" sz="2800" b="0" kern="1200" dirty="0">
                <a:solidFill>
                  <a:schemeClr val="tx1"/>
                </a:solidFill>
                <a:latin typeface="Maiandra GD" panose="020E0502030308020204" pitchFamily="34" charset="0"/>
                <a:ea typeface="+mn-ea"/>
                <a:cs typeface="+mn-cs"/>
              </a:rPr>
              <a:t>.</a:t>
            </a:r>
          </a:p>
          <a:p>
            <a:pPr marL="753110" indent="-457200" algn="l" defTabSz="914400" rtl="0" eaLnBrk="1" latinLnBrk="0" hangingPunct="1">
              <a:lnSpc>
                <a:spcPct val="100000"/>
              </a:lnSpc>
              <a:spcBef>
                <a:spcPts val="300"/>
              </a:spcBef>
              <a:buFont typeface="Arial" panose="020B0604020202020204" pitchFamily="34" charset="0"/>
              <a:buChar char="•"/>
            </a:pPr>
            <a:r>
              <a:rPr lang="en-US" sz="2800" dirty="0">
                <a:latin typeface="Maiandra GD" panose="020E0502030308020204" pitchFamily="34" charset="0"/>
              </a:rPr>
              <a:t>Both looks identical kidney shaped </a:t>
            </a:r>
            <a:r>
              <a:rPr lang="en-US" sz="2800" b="0" kern="1200" dirty="0">
                <a:solidFill>
                  <a:schemeClr val="tx1"/>
                </a:solidFill>
                <a:latin typeface="Maiandra GD" panose="020E0502030308020204" pitchFamily="34" charset="0"/>
                <a:ea typeface="+mn-ea"/>
                <a:cs typeface="+mn-cs"/>
              </a:rPr>
              <a:t>and intracellular diplococci</a:t>
            </a:r>
            <a:r>
              <a:rPr lang="en-US" sz="2800" b="0" spc="-5" dirty="0">
                <a:latin typeface="Gill Sans MT"/>
                <a:cs typeface="Gill Sans MT"/>
              </a:rPr>
              <a:t>.</a:t>
            </a:r>
            <a:endParaRPr lang="en-US" sz="2800" b="0" kern="1200" dirty="0">
              <a:solidFill>
                <a:schemeClr val="tx1"/>
              </a:solidFill>
              <a:latin typeface="Maiandra GD" panose="020E0502030308020204" pitchFamily="34" charset="0"/>
              <a:ea typeface="+mn-ea"/>
              <a:cs typeface="+mn-cs"/>
            </a:endParaRPr>
          </a:p>
          <a:p>
            <a:pPr marL="295910" algn="l">
              <a:lnSpc>
                <a:spcPct val="100000"/>
              </a:lnSpc>
              <a:spcBef>
                <a:spcPts val="300"/>
              </a:spcBef>
            </a:pPr>
            <a:endParaRPr lang="en-US" sz="1800" b="1" i="1" kern="1200" dirty="0">
              <a:solidFill>
                <a:schemeClr val="tx1"/>
              </a:solidFill>
              <a:latin typeface="Maiandra GD" panose="020E0502030308020204" pitchFamily="34" charset="0"/>
              <a:ea typeface="+mn-ea"/>
              <a:cs typeface="+mn-cs"/>
            </a:endParaRPr>
          </a:p>
        </p:txBody>
      </p:sp>
    </p:spTree>
    <p:extLst>
      <p:ext uri="{BB962C8B-B14F-4D97-AF65-F5344CB8AC3E}">
        <p14:creationId xmlns:p14="http://schemas.microsoft.com/office/powerpoint/2010/main" val="36180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7154EAD-86A3-49FC-0823-1EA457CD88FE}"/>
              </a:ext>
            </a:extLst>
          </p:cNvPr>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4</a:t>
            </a:fld>
            <a:endParaRPr lang="en-GB" dirty="0"/>
          </a:p>
        </p:txBody>
      </p:sp>
      <p:sp>
        <p:nvSpPr>
          <p:cNvPr id="6" name="object 4">
            <a:extLst>
              <a:ext uri="{FF2B5EF4-FFF2-40B4-BE49-F238E27FC236}">
                <a16:creationId xmlns:a16="http://schemas.microsoft.com/office/drawing/2014/main" id="{4F7507AD-49DB-0AEA-6805-C52056676F28}"/>
              </a:ext>
            </a:extLst>
          </p:cNvPr>
          <p:cNvSpPr txBox="1"/>
          <p:nvPr/>
        </p:nvSpPr>
        <p:spPr>
          <a:xfrm>
            <a:off x="457200" y="304801"/>
            <a:ext cx="7696200" cy="567463"/>
          </a:xfrm>
          <a:prstGeom prst="rect">
            <a:avLst/>
          </a:prstGeom>
        </p:spPr>
        <p:txBody>
          <a:bodyPr vert="horz" wrap="square" lIns="0" tIns="13335" rIns="0" bIns="0" rtlCol="0">
            <a:spAutoFit/>
          </a:bodyPr>
          <a:lstStyle/>
          <a:p>
            <a:pPr marL="12700">
              <a:lnSpc>
                <a:spcPct val="100000"/>
              </a:lnSpc>
              <a:spcBef>
                <a:spcPts val="105"/>
              </a:spcBef>
            </a:pPr>
            <a:r>
              <a:rPr sz="3600" b="1" u="sng" dirty="0">
                <a:solidFill>
                  <a:srgbClr val="FF0000"/>
                </a:solidFill>
                <a:latin typeface="Maiandra GD" panose="020E0502030308020204" pitchFamily="34" charset="0"/>
              </a:rPr>
              <a:t>Gram-Negative Rods</a:t>
            </a:r>
            <a:r>
              <a:rPr lang="en-US" sz="3600" b="1" u="sng" dirty="0">
                <a:solidFill>
                  <a:srgbClr val="FF0000"/>
                </a:solidFill>
                <a:latin typeface="Maiandra GD" panose="020E0502030308020204" pitchFamily="34" charset="0"/>
              </a:rPr>
              <a:t> (GNR):</a:t>
            </a:r>
            <a:r>
              <a:rPr sz="3600" b="1" u="sng" dirty="0">
                <a:solidFill>
                  <a:srgbClr val="FF0000"/>
                </a:solidFill>
                <a:latin typeface="Maiandra GD" panose="020E0502030308020204" pitchFamily="34" charset="0"/>
              </a:rPr>
              <a:t> </a:t>
            </a:r>
          </a:p>
        </p:txBody>
      </p:sp>
      <p:graphicFrame>
        <p:nvGraphicFramePr>
          <p:cNvPr id="8" name="object 3">
            <a:extLst>
              <a:ext uri="{FF2B5EF4-FFF2-40B4-BE49-F238E27FC236}">
                <a16:creationId xmlns:a16="http://schemas.microsoft.com/office/drawing/2014/main" id="{9E6EA0E7-D86D-E0ED-4B04-7EEC738F310D}"/>
              </a:ext>
            </a:extLst>
          </p:cNvPr>
          <p:cNvGraphicFramePr>
            <a:graphicFrameLocks noGrp="1"/>
          </p:cNvGraphicFramePr>
          <p:nvPr>
            <p:extLst>
              <p:ext uri="{D42A27DB-BD31-4B8C-83A1-F6EECF244321}">
                <p14:modId xmlns:p14="http://schemas.microsoft.com/office/powerpoint/2010/main" val="2778937675"/>
              </p:ext>
            </p:extLst>
          </p:nvPr>
        </p:nvGraphicFramePr>
        <p:xfrm>
          <a:off x="80306" y="1129436"/>
          <a:ext cx="12111694" cy="5019872"/>
        </p:xfrm>
        <a:graphic>
          <a:graphicData uri="http://schemas.openxmlformats.org/drawingml/2006/table">
            <a:tbl>
              <a:tblPr firstRow="1" bandRow="1">
                <a:tableStyleId>{2D5ABB26-0587-4C30-8999-92F81FD0307C}</a:tableStyleId>
              </a:tblPr>
              <a:tblGrid>
                <a:gridCol w="47244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gridCol w="3196294">
                  <a:extLst>
                    <a:ext uri="{9D8B030D-6E8A-4147-A177-3AD203B41FA5}">
                      <a16:colId xmlns:a16="http://schemas.microsoft.com/office/drawing/2014/main" val="20002"/>
                    </a:ext>
                  </a:extLst>
                </a:gridCol>
              </a:tblGrid>
              <a:tr h="1170502">
                <a:tc>
                  <a:txBody>
                    <a:bodyPr/>
                    <a:lstStyle/>
                    <a:p>
                      <a:pPr marR="37465" algn="ctr">
                        <a:lnSpc>
                          <a:spcPct val="100000"/>
                        </a:lnSpc>
                        <a:spcBef>
                          <a:spcPts val="310"/>
                        </a:spcBef>
                      </a:pPr>
                      <a:r>
                        <a:rPr sz="2400" b="1" kern="1200" dirty="0">
                          <a:solidFill>
                            <a:schemeClr val="tx1"/>
                          </a:solidFill>
                          <a:latin typeface="Maiandra GD" panose="020E0502030308020204" pitchFamily="34" charset="0"/>
                          <a:ea typeface="+mn-ea"/>
                          <a:cs typeface="+mn-cs"/>
                        </a:rPr>
                        <a:t>Enteric Bacteria they ferment sugars</a:t>
                      </a:r>
                      <a:r>
                        <a:rPr lang="en-US" sz="2400" b="1" kern="1200" dirty="0">
                          <a:solidFill>
                            <a:schemeClr val="tx1"/>
                          </a:solidFill>
                          <a:latin typeface="Maiandra GD" panose="020E0502030308020204" pitchFamily="34" charset="0"/>
                          <a:ea typeface="+mn-ea"/>
                          <a:cs typeface="+mn-cs"/>
                        </a:rPr>
                        <a:t> </a:t>
                      </a:r>
                      <a:r>
                        <a:rPr sz="2400" b="1" kern="1200" dirty="0">
                          <a:solidFill>
                            <a:schemeClr val="tx1"/>
                          </a:solidFill>
                          <a:latin typeface="Maiandra GD" panose="020E0502030308020204" pitchFamily="34" charset="0"/>
                          <a:ea typeface="+mn-ea"/>
                          <a:cs typeface="+mn-cs"/>
                        </a:rPr>
                        <a:t>most</a:t>
                      </a:r>
                      <a:r>
                        <a:rPr lang="en-US" sz="2400" b="1" kern="1200" dirty="0">
                          <a:solidFill>
                            <a:schemeClr val="tx1"/>
                          </a:solidFill>
                          <a:latin typeface="Maiandra GD" panose="020E0502030308020204" pitchFamily="34" charset="0"/>
                          <a:ea typeface="+mn-ea"/>
                          <a:cs typeface="+mn-cs"/>
                        </a:rPr>
                        <a:t> </a:t>
                      </a:r>
                      <a:r>
                        <a:rPr sz="2400" b="1" kern="1200" dirty="0">
                          <a:solidFill>
                            <a:schemeClr val="tx1"/>
                          </a:solidFill>
                          <a:latin typeface="Maiandra GD" panose="020E0502030308020204" pitchFamily="34" charset="0"/>
                          <a:ea typeface="+mn-ea"/>
                          <a:cs typeface="+mn-cs"/>
                        </a:rPr>
                        <a:t>important are:</a:t>
                      </a:r>
                    </a:p>
                  </a:txBody>
                  <a:tcPr marL="0" marR="0" marT="39370" marB="0" anchor="ctr">
                    <a:lnL w="19050">
                      <a:solidFill>
                        <a:srgbClr val="FFFFFF"/>
                      </a:solidFill>
                      <a:prstDash val="solid"/>
                    </a:lnL>
                    <a:lnR w="19050">
                      <a:solidFill>
                        <a:srgbClr val="FFFFFF"/>
                      </a:solidFill>
                      <a:prstDash val="solid"/>
                    </a:lnR>
                    <a:lnT w="19050">
                      <a:solidFill>
                        <a:srgbClr val="FFFFFF"/>
                      </a:solidFill>
                      <a:prstDash val="solid"/>
                    </a:lnT>
                    <a:lnB w="38100">
                      <a:solidFill>
                        <a:srgbClr val="FFFFFF"/>
                      </a:solidFill>
                      <a:prstDash val="solid"/>
                    </a:lnB>
                    <a:solidFill>
                      <a:schemeClr val="bg1">
                        <a:lumMod val="95000"/>
                      </a:schemeClr>
                    </a:solidFill>
                  </a:tcPr>
                </a:tc>
                <a:tc>
                  <a:txBody>
                    <a:bodyPr/>
                    <a:lstStyle/>
                    <a:p>
                      <a:pPr marL="0" marR="37465" algn="ctr" defTabSz="914400" rtl="0" eaLnBrk="1" latinLnBrk="0" hangingPunct="1">
                        <a:lnSpc>
                          <a:spcPct val="100000"/>
                        </a:lnSpc>
                        <a:spcBef>
                          <a:spcPts val="310"/>
                        </a:spcBef>
                      </a:pPr>
                      <a:r>
                        <a:rPr sz="2400" b="1" kern="1200" dirty="0">
                          <a:solidFill>
                            <a:schemeClr val="tx1"/>
                          </a:solidFill>
                          <a:latin typeface="Maiandra GD" panose="020E0502030308020204" pitchFamily="34" charset="0"/>
                          <a:ea typeface="+mn-ea"/>
                          <a:cs typeface="+mn-cs"/>
                        </a:rPr>
                        <a:t>Fastidious GNRs</a:t>
                      </a:r>
                    </a:p>
                  </a:txBody>
                  <a:tcPr marL="0" marR="0" marT="39370" marB="0" anchor="ctr">
                    <a:lnL w="19050">
                      <a:solidFill>
                        <a:srgbClr val="FFFFFF"/>
                      </a:solidFill>
                      <a:prstDash val="solid"/>
                    </a:lnL>
                    <a:lnR w="19050">
                      <a:solidFill>
                        <a:srgbClr val="FFFFFF"/>
                      </a:solidFill>
                      <a:prstDash val="solid"/>
                    </a:lnR>
                    <a:lnT w="19050">
                      <a:solidFill>
                        <a:srgbClr val="FFFFFF"/>
                      </a:solidFill>
                      <a:prstDash val="solid"/>
                    </a:lnT>
                    <a:lnB w="38100">
                      <a:solidFill>
                        <a:srgbClr val="FFFFFF"/>
                      </a:solidFill>
                      <a:prstDash val="solid"/>
                    </a:lnB>
                    <a:solidFill>
                      <a:schemeClr val="bg1">
                        <a:lumMod val="95000"/>
                      </a:schemeClr>
                    </a:solidFill>
                  </a:tcPr>
                </a:tc>
                <a:tc>
                  <a:txBody>
                    <a:bodyPr/>
                    <a:lstStyle/>
                    <a:p>
                      <a:pPr marL="0" marR="37465" algn="ctr" defTabSz="914400" rtl="0" eaLnBrk="1" latinLnBrk="0" hangingPunct="1">
                        <a:lnSpc>
                          <a:spcPct val="100000"/>
                        </a:lnSpc>
                        <a:spcBef>
                          <a:spcPts val="310"/>
                        </a:spcBef>
                      </a:pPr>
                      <a:r>
                        <a:rPr sz="2400" b="1" kern="1200" dirty="0">
                          <a:solidFill>
                            <a:schemeClr val="tx1"/>
                          </a:solidFill>
                          <a:latin typeface="Maiandra GD" panose="020E0502030308020204" pitchFamily="34" charset="0"/>
                          <a:ea typeface="+mn-ea"/>
                          <a:cs typeface="+mn-cs"/>
                        </a:rPr>
                        <a:t>Anaerobic GNRs</a:t>
                      </a:r>
                    </a:p>
                  </a:txBody>
                  <a:tcPr marL="0" marR="0" marT="39370" marB="0" anchor="ctr">
                    <a:lnL w="19050">
                      <a:solidFill>
                        <a:srgbClr val="FFFFFF"/>
                      </a:solidFill>
                      <a:prstDash val="solid"/>
                    </a:lnL>
                    <a:lnR w="19050">
                      <a:solidFill>
                        <a:srgbClr val="FFFFFF"/>
                      </a:solidFill>
                      <a:prstDash val="solid"/>
                    </a:lnR>
                    <a:lnT w="19050">
                      <a:solidFill>
                        <a:srgbClr val="FFFFFF"/>
                      </a:solidFill>
                      <a:prstDash val="solid"/>
                    </a:lnT>
                    <a:lnB w="38100">
                      <a:solidFill>
                        <a:srgbClr val="FFFFFF"/>
                      </a:solidFill>
                      <a:prstDash val="solid"/>
                    </a:lnB>
                    <a:solidFill>
                      <a:schemeClr val="bg1">
                        <a:lumMod val="95000"/>
                      </a:schemeClr>
                    </a:solidFill>
                  </a:tcPr>
                </a:tc>
                <a:extLst>
                  <a:ext uri="{0D108BD9-81ED-4DB2-BD59-A6C34878D82A}">
                    <a16:rowId xmlns:a16="http://schemas.microsoft.com/office/drawing/2014/main" val="10000"/>
                  </a:ext>
                </a:extLst>
              </a:tr>
              <a:tr h="2500662">
                <a:tc>
                  <a:txBody>
                    <a:bodyPr/>
                    <a:lstStyle/>
                    <a:p>
                      <a:pPr marL="549910" marR="1154430" indent="-457200" algn="l">
                        <a:lnSpc>
                          <a:spcPct val="100000"/>
                        </a:lnSpc>
                        <a:spcBef>
                          <a:spcPts val="310"/>
                        </a:spcBef>
                        <a:buClr>
                          <a:srgbClr val="000000"/>
                        </a:buClr>
                        <a:buFont typeface="+mj-lt"/>
                        <a:buAutoNum type="arabicPeriod"/>
                        <a:tabLst>
                          <a:tab pos="288290" algn="l"/>
                        </a:tabLst>
                      </a:pPr>
                      <a:r>
                        <a:rPr lang="en-US" sz="2400" b="0" i="1" kern="1200" dirty="0">
                          <a:solidFill>
                            <a:schemeClr val="tx1"/>
                          </a:solidFill>
                          <a:latin typeface="Maiandra GD" panose="020E0502030308020204" pitchFamily="34" charset="0"/>
                          <a:ea typeface="+mn-ea"/>
                          <a:cs typeface="+mn-cs"/>
                        </a:rPr>
                        <a:t>Escherichia coli </a:t>
                      </a:r>
                      <a:r>
                        <a:rPr lang="en-US" sz="2400" b="0" kern="1200" dirty="0">
                          <a:solidFill>
                            <a:schemeClr val="tx1"/>
                          </a:solidFill>
                          <a:latin typeface="Maiandra GD" panose="020E0502030308020204" pitchFamily="34" charset="0"/>
                          <a:ea typeface="+mn-ea"/>
                          <a:cs typeface="+mn-cs"/>
                        </a:rPr>
                        <a:t>(</a:t>
                      </a:r>
                      <a:r>
                        <a:rPr lang="en-US" sz="2400" b="0" i="1" kern="1200" dirty="0">
                          <a:solidFill>
                            <a:schemeClr val="tx1"/>
                          </a:solidFill>
                          <a:latin typeface="Maiandra GD" panose="020E0502030308020204" pitchFamily="34" charset="0"/>
                          <a:ea typeface="+mn-ea"/>
                          <a:cs typeface="+mn-cs"/>
                        </a:rPr>
                        <a:t>E. coli</a:t>
                      </a:r>
                      <a:r>
                        <a:rPr lang="en-US" sz="2400" b="0" kern="1200" dirty="0">
                          <a:solidFill>
                            <a:schemeClr val="tx1"/>
                          </a:solidFill>
                          <a:latin typeface="Maiandra GD" panose="020E0502030308020204" pitchFamily="34" charset="0"/>
                          <a:ea typeface="+mn-ea"/>
                          <a:cs typeface="+mn-cs"/>
                        </a:rPr>
                        <a:t>) </a:t>
                      </a:r>
                      <a:r>
                        <a:rPr sz="2400" b="0" kern="1200" dirty="0">
                          <a:solidFill>
                            <a:schemeClr val="tx1"/>
                          </a:solidFill>
                          <a:latin typeface="Maiandra GD" panose="020E0502030308020204" pitchFamily="34" charset="0"/>
                          <a:ea typeface="+mn-ea"/>
                          <a:cs typeface="+mn-cs"/>
                        </a:rPr>
                        <a:t>(normal flora but can</a:t>
                      </a:r>
                      <a:r>
                        <a:rPr lang="en-US" sz="2400" b="0" kern="1200" dirty="0">
                          <a:solidFill>
                            <a:schemeClr val="tx1"/>
                          </a:solidFill>
                          <a:latin typeface="Maiandra GD" panose="020E0502030308020204" pitchFamily="34" charset="0"/>
                          <a:ea typeface="+mn-ea"/>
                          <a:cs typeface="+mn-cs"/>
                        </a:rPr>
                        <a:t> </a:t>
                      </a:r>
                      <a:r>
                        <a:rPr sz="2400" b="0" kern="1200" dirty="0">
                          <a:solidFill>
                            <a:schemeClr val="tx1"/>
                          </a:solidFill>
                          <a:latin typeface="Maiandra GD" panose="020E0502030308020204" pitchFamily="34" charset="0"/>
                          <a:ea typeface="+mn-ea"/>
                          <a:cs typeface="+mn-cs"/>
                        </a:rPr>
                        <a:t>cause  diseases)</a:t>
                      </a:r>
                    </a:p>
                    <a:p>
                      <a:pPr marL="549910" marR="0" lvl="0" indent="-457200" algn="l" defTabSz="914400" rtl="0" eaLnBrk="1" fontAlgn="auto" latinLnBrk="0" hangingPunct="1">
                        <a:lnSpc>
                          <a:spcPct val="100000"/>
                        </a:lnSpc>
                        <a:spcBef>
                          <a:spcPts val="0"/>
                        </a:spcBef>
                        <a:spcAft>
                          <a:spcPts val="0"/>
                        </a:spcAft>
                        <a:buClr>
                          <a:srgbClr val="000000"/>
                        </a:buClr>
                        <a:buSzTx/>
                        <a:buFont typeface="+mj-lt"/>
                        <a:buAutoNum type="arabicPeriod"/>
                        <a:tabLst>
                          <a:tab pos="288290" algn="l"/>
                        </a:tabLst>
                        <a:defRPr/>
                      </a:pPr>
                      <a:r>
                        <a:rPr sz="2400" b="0" i="1" kern="1200" dirty="0">
                          <a:solidFill>
                            <a:schemeClr val="tx1"/>
                          </a:solidFill>
                          <a:latin typeface="Maiandra GD" panose="020E0502030308020204" pitchFamily="34" charset="0"/>
                          <a:ea typeface="+mn-ea"/>
                          <a:cs typeface="+mn-cs"/>
                        </a:rPr>
                        <a:t>Salmonella</a:t>
                      </a:r>
                      <a:r>
                        <a:rPr lang="en-US" sz="2400" b="0" i="1" kern="1200" dirty="0">
                          <a:solidFill>
                            <a:schemeClr val="tx1"/>
                          </a:solidFill>
                          <a:latin typeface="Maiandra GD" panose="020E0502030308020204" pitchFamily="34" charset="0"/>
                          <a:ea typeface="+mn-ea"/>
                          <a:cs typeface="+mn-cs"/>
                        </a:rPr>
                        <a:t> </a:t>
                      </a:r>
                      <a:r>
                        <a:rPr sz="2400" b="0" kern="1200" dirty="0">
                          <a:solidFill>
                            <a:schemeClr val="tx1"/>
                          </a:solidFill>
                          <a:latin typeface="Maiandra GD" panose="020E0502030308020204" pitchFamily="34" charset="0"/>
                          <a:ea typeface="+mn-ea"/>
                          <a:cs typeface="+mn-cs"/>
                        </a:rPr>
                        <a:t>(not</a:t>
                      </a:r>
                      <a:r>
                        <a:rPr lang="en-US" sz="2400" b="0" kern="1200" dirty="0">
                          <a:solidFill>
                            <a:schemeClr val="tx1"/>
                          </a:solidFill>
                          <a:latin typeface="Maiandra GD" panose="020E0502030308020204" pitchFamily="34" charset="0"/>
                          <a:ea typeface="+mn-ea"/>
                          <a:cs typeface="+mn-cs"/>
                        </a:rPr>
                        <a:t>-</a:t>
                      </a:r>
                      <a:r>
                        <a:rPr sz="2400" b="0" kern="1200" dirty="0">
                          <a:solidFill>
                            <a:schemeClr val="tx1"/>
                          </a:solidFill>
                          <a:latin typeface="Maiandra GD" panose="020E0502030308020204" pitchFamily="34" charset="0"/>
                          <a:ea typeface="+mn-ea"/>
                          <a:cs typeface="+mn-cs"/>
                        </a:rPr>
                        <a:t>normal </a:t>
                      </a:r>
                      <a:r>
                        <a:rPr sz="2400" b="0" kern="1200" dirty="0" err="1">
                          <a:solidFill>
                            <a:schemeClr val="tx1"/>
                          </a:solidFill>
                          <a:latin typeface="Maiandra GD" panose="020E0502030308020204" pitchFamily="34" charset="0"/>
                          <a:ea typeface="+mn-ea"/>
                          <a:cs typeface="+mn-cs"/>
                        </a:rPr>
                        <a:t>flora</a:t>
                      </a:r>
                      <a:r>
                        <a:rPr lang="en-US" sz="2400" b="0" kern="1200" dirty="0" err="1">
                          <a:solidFill>
                            <a:schemeClr val="tx1"/>
                          </a:solidFill>
                          <a:latin typeface="Maiandra GD" panose="020E0502030308020204" pitchFamily="34" charset="0"/>
                          <a:ea typeface="+mn-ea"/>
                          <a:cs typeface="+mn-cs"/>
                        </a:rPr>
                        <a:t>“exogenous</a:t>
                      </a:r>
                      <a:r>
                        <a:rPr lang="en-US" sz="2400" b="0" kern="1200" dirty="0">
                          <a:solidFill>
                            <a:schemeClr val="tx1"/>
                          </a:solidFill>
                          <a:latin typeface="Maiandra GD" panose="020E0502030308020204" pitchFamily="34" charset="0"/>
                          <a:ea typeface="+mn-ea"/>
                          <a:cs typeface="+mn-cs"/>
                        </a:rPr>
                        <a:t>”)</a:t>
                      </a:r>
                    </a:p>
                    <a:p>
                      <a:pPr marL="549910" indent="-457200" algn="l">
                        <a:lnSpc>
                          <a:spcPct val="100000"/>
                        </a:lnSpc>
                        <a:buClr>
                          <a:srgbClr val="000000"/>
                        </a:buClr>
                        <a:buFont typeface="+mj-lt"/>
                        <a:buAutoNum type="arabicPeriod"/>
                        <a:tabLst>
                          <a:tab pos="288290" algn="l"/>
                        </a:tabLst>
                      </a:pPr>
                      <a:endParaRPr sz="1000" b="0" kern="1200" dirty="0">
                        <a:solidFill>
                          <a:schemeClr val="tx1"/>
                        </a:solidFill>
                        <a:latin typeface="Maiandra GD" panose="020E0502030308020204" pitchFamily="34" charset="0"/>
                        <a:ea typeface="+mn-ea"/>
                        <a:cs typeface="+mn-cs"/>
                      </a:endParaRPr>
                    </a:p>
                    <a:p>
                      <a:pPr marL="549910" indent="-457200" algn="l">
                        <a:lnSpc>
                          <a:spcPct val="100000"/>
                        </a:lnSpc>
                        <a:buFont typeface="+mj-lt"/>
                        <a:buAutoNum type="arabicPeriod"/>
                        <a:tabLst>
                          <a:tab pos="288290" algn="l"/>
                        </a:tabLst>
                      </a:pPr>
                      <a:r>
                        <a:rPr lang="en-US" sz="2400" b="0" i="1" kern="1200" dirty="0">
                          <a:solidFill>
                            <a:schemeClr val="tx1"/>
                          </a:solidFill>
                          <a:latin typeface="Maiandra GD" panose="020E0502030308020204" pitchFamily="34" charset="0"/>
                          <a:ea typeface="+mn-ea"/>
                          <a:cs typeface="+mn-cs"/>
                        </a:rPr>
                        <a:t>Shigella</a:t>
                      </a:r>
                    </a:p>
                    <a:p>
                      <a:pPr marL="549910" marR="984885" lvl="0" indent="-457200" algn="l" defTabSz="914400" rtl="0" eaLnBrk="1" fontAlgn="auto" latinLnBrk="0" hangingPunct="1">
                        <a:lnSpc>
                          <a:spcPct val="100000"/>
                        </a:lnSpc>
                        <a:spcBef>
                          <a:spcPts val="0"/>
                        </a:spcBef>
                        <a:spcAft>
                          <a:spcPts val="0"/>
                        </a:spcAft>
                        <a:buClrTx/>
                        <a:buSzTx/>
                        <a:buFont typeface="+mj-lt"/>
                        <a:buAutoNum type="arabicPeriod"/>
                        <a:tabLst>
                          <a:tab pos="262255" algn="l"/>
                        </a:tabLst>
                        <a:defRPr/>
                      </a:pPr>
                      <a:r>
                        <a:rPr sz="2400" b="0" i="1" kern="1200" dirty="0">
                          <a:solidFill>
                            <a:schemeClr val="tx1"/>
                          </a:solidFill>
                          <a:latin typeface="Maiandra GD" panose="020E0502030308020204" pitchFamily="34" charset="0"/>
                          <a:ea typeface="+mn-ea"/>
                          <a:cs typeface="+mn-cs"/>
                        </a:rPr>
                        <a:t>Klebsiellosis pneumonia</a:t>
                      </a:r>
                      <a:r>
                        <a:rPr lang="en-US" sz="2400" b="0" i="1" kern="1200" dirty="0">
                          <a:solidFill>
                            <a:schemeClr val="tx1"/>
                          </a:solidFill>
                          <a:latin typeface="Maiandra GD" panose="020E0502030308020204" pitchFamily="34" charset="0"/>
                          <a:ea typeface="+mn-ea"/>
                          <a:cs typeface="+mn-cs"/>
                        </a:rPr>
                        <a:t> </a:t>
                      </a:r>
                      <a:r>
                        <a:rPr lang="en-US" sz="2400" b="0" kern="1200" dirty="0">
                          <a:solidFill>
                            <a:schemeClr val="tx1"/>
                          </a:solidFill>
                          <a:latin typeface="Maiandra GD" panose="020E0502030308020204" pitchFamily="34" charset="0"/>
                          <a:ea typeface="+mn-ea"/>
                          <a:cs typeface="+mn-cs"/>
                        </a:rPr>
                        <a:t>and </a:t>
                      </a:r>
                      <a:r>
                        <a:rPr lang="en-US" sz="2400" b="0" i="1" kern="1200" dirty="0">
                          <a:solidFill>
                            <a:schemeClr val="tx1"/>
                          </a:solidFill>
                          <a:latin typeface="Maiandra GD" panose="020E0502030308020204" pitchFamily="34" charset="0"/>
                          <a:ea typeface="+mn-ea"/>
                          <a:cs typeface="+mn-cs"/>
                        </a:rPr>
                        <a:t>Yersinia</a:t>
                      </a:r>
                    </a:p>
                    <a:p>
                      <a:pPr marL="549910" marR="984885" lvl="0" indent="-457200" algn="l" defTabSz="914400" rtl="0" eaLnBrk="1" fontAlgn="auto" latinLnBrk="0" hangingPunct="1">
                        <a:lnSpc>
                          <a:spcPct val="100000"/>
                        </a:lnSpc>
                        <a:spcBef>
                          <a:spcPts val="0"/>
                        </a:spcBef>
                        <a:spcAft>
                          <a:spcPts val="0"/>
                        </a:spcAft>
                        <a:buClrTx/>
                        <a:buSzTx/>
                        <a:buFont typeface="+mj-lt"/>
                        <a:buAutoNum type="arabicPeriod"/>
                        <a:tabLst>
                          <a:tab pos="262255" algn="l"/>
                        </a:tabLst>
                        <a:defRPr/>
                      </a:pPr>
                      <a:r>
                        <a:rPr sz="2400" b="0" i="1" kern="1200" dirty="0">
                          <a:solidFill>
                            <a:schemeClr val="tx1"/>
                          </a:solidFill>
                          <a:latin typeface="Maiandra GD" panose="020E0502030308020204" pitchFamily="34" charset="0"/>
                          <a:ea typeface="+mn-ea"/>
                          <a:cs typeface="+mn-cs"/>
                        </a:rPr>
                        <a:t>Proteus</a:t>
                      </a:r>
                    </a:p>
                  </a:txBody>
                  <a:tcPr marL="0" marR="0" marT="39370" marB="0">
                    <a:lnL w="19050">
                      <a:solidFill>
                        <a:srgbClr val="FFFFFF"/>
                      </a:solidFill>
                      <a:prstDash val="solid"/>
                    </a:lnL>
                    <a:lnR w="19050">
                      <a:solidFill>
                        <a:srgbClr val="FFFFFF"/>
                      </a:solidFill>
                      <a:prstDash val="solid"/>
                    </a:lnR>
                    <a:lnT w="38100">
                      <a:solidFill>
                        <a:srgbClr val="FFFFFF"/>
                      </a:solidFill>
                      <a:prstDash val="solid"/>
                    </a:lnT>
                    <a:lnB w="19050">
                      <a:solidFill>
                        <a:srgbClr val="FFFFFF"/>
                      </a:solidFill>
                      <a:prstDash val="solid"/>
                    </a:lnB>
                    <a:solidFill>
                      <a:schemeClr val="bg1"/>
                    </a:solidFill>
                  </a:tcPr>
                </a:tc>
                <a:tc>
                  <a:txBody>
                    <a:bodyPr/>
                    <a:lstStyle/>
                    <a:p>
                      <a:pPr marL="93345" indent="0" algn="l" defTabSz="914400" rtl="0" eaLnBrk="1" latinLnBrk="0" hangingPunct="1">
                        <a:lnSpc>
                          <a:spcPct val="100000"/>
                        </a:lnSpc>
                        <a:spcBef>
                          <a:spcPts val="310"/>
                        </a:spcBef>
                        <a:buFont typeface="+mj-lt"/>
                        <a:buNone/>
                        <a:tabLst>
                          <a:tab pos="288925" algn="l"/>
                        </a:tabLst>
                      </a:pPr>
                      <a:r>
                        <a:rPr lang="en-US" sz="2400" b="0" i="1" kern="1200" dirty="0">
                          <a:solidFill>
                            <a:schemeClr val="tx1"/>
                          </a:solidFill>
                          <a:latin typeface="Maiandra GD" panose="020E0502030308020204" pitchFamily="34" charset="0"/>
                          <a:ea typeface="+mn-ea"/>
                          <a:cs typeface="+mn-cs"/>
                        </a:rPr>
                        <a:t>1. </a:t>
                      </a:r>
                      <a:r>
                        <a:rPr sz="2400" b="0" i="1" kern="1200" dirty="0">
                          <a:solidFill>
                            <a:schemeClr val="tx1"/>
                          </a:solidFill>
                          <a:latin typeface="Maiandra GD" panose="020E0502030308020204" pitchFamily="34" charset="0"/>
                          <a:ea typeface="+mn-ea"/>
                          <a:cs typeface="+mn-cs"/>
                        </a:rPr>
                        <a:t>Bordetella pertussis</a:t>
                      </a:r>
                    </a:p>
                    <a:p>
                      <a:pPr marL="93345" indent="0" algn="l" defTabSz="914400" rtl="0" eaLnBrk="1" latinLnBrk="0" hangingPunct="1">
                        <a:lnSpc>
                          <a:spcPct val="100000"/>
                        </a:lnSpc>
                        <a:buClr>
                          <a:srgbClr val="000000"/>
                        </a:buClr>
                        <a:buFont typeface="+mj-lt"/>
                        <a:buNone/>
                        <a:tabLst>
                          <a:tab pos="288925" algn="l"/>
                        </a:tabLst>
                      </a:pPr>
                      <a:r>
                        <a:rPr lang="en-US" sz="2400" b="0" i="1" kern="1200" dirty="0">
                          <a:solidFill>
                            <a:schemeClr val="tx1"/>
                          </a:solidFill>
                          <a:latin typeface="Maiandra GD" panose="020E0502030308020204" pitchFamily="34" charset="0"/>
                          <a:ea typeface="+mn-ea"/>
                          <a:cs typeface="+mn-cs"/>
                        </a:rPr>
                        <a:t>2. </a:t>
                      </a:r>
                      <a:r>
                        <a:rPr sz="2400" b="0" i="1" kern="1200" dirty="0" err="1">
                          <a:solidFill>
                            <a:schemeClr val="tx1"/>
                          </a:solidFill>
                          <a:latin typeface="Maiandra GD" panose="020E0502030308020204" pitchFamily="34" charset="0"/>
                          <a:ea typeface="+mn-ea"/>
                          <a:cs typeface="+mn-cs"/>
                        </a:rPr>
                        <a:t>Haemophilus</a:t>
                      </a:r>
                      <a:r>
                        <a:rPr sz="2400" b="0" i="1" kern="1200" dirty="0">
                          <a:solidFill>
                            <a:schemeClr val="tx1"/>
                          </a:solidFill>
                          <a:latin typeface="Maiandra GD" panose="020E0502030308020204" pitchFamily="34" charset="0"/>
                          <a:ea typeface="+mn-ea"/>
                          <a:cs typeface="+mn-cs"/>
                        </a:rPr>
                        <a:t> influenzae</a:t>
                      </a:r>
                    </a:p>
                    <a:p>
                      <a:pPr marL="93345" indent="0" algn="l" defTabSz="914400" rtl="0" eaLnBrk="1" latinLnBrk="0" hangingPunct="1">
                        <a:lnSpc>
                          <a:spcPct val="100000"/>
                        </a:lnSpc>
                        <a:buFont typeface="+mj-lt"/>
                        <a:buNone/>
                        <a:tabLst>
                          <a:tab pos="288925" algn="l"/>
                        </a:tabLst>
                      </a:pPr>
                      <a:r>
                        <a:rPr lang="en-US" sz="2400" b="0" i="1" kern="1200" dirty="0">
                          <a:solidFill>
                            <a:schemeClr val="tx1"/>
                          </a:solidFill>
                          <a:latin typeface="Maiandra GD" panose="020E0502030308020204" pitchFamily="34" charset="0"/>
                          <a:ea typeface="+mn-ea"/>
                          <a:cs typeface="+mn-cs"/>
                        </a:rPr>
                        <a:t>3. </a:t>
                      </a:r>
                      <a:r>
                        <a:rPr sz="2400" b="0" i="1" kern="1200" dirty="0">
                          <a:solidFill>
                            <a:schemeClr val="tx1"/>
                          </a:solidFill>
                          <a:latin typeface="Maiandra GD" panose="020E0502030308020204" pitchFamily="34" charset="0"/>
                          <a:ea typeface="+mn-ea"/>
                          <a:cs typeface="+mn-cs"/>
                        </a:rPr>
                        <a:t>Campylobacter jejuni</a:t>
                      </a:r>
                    </a:p>
                    <a:p>
                      <a:pPr marL="93345" indent="0" algn="l" defTabSz="914400" rtl="0" eaLnBrk="1" latinLnBrk="0" hangingPunct="1">
                        <a:lnSpc>
                          <a:spcPct val="100000"/>
                        </a:lnSpc>
                        <a:spcBef>
                          <a:spcPts val="5"/>
                        </a:spcBef>
                        <a:buFont typeface="+mj-lt"/>
                        <a:buNone/>
                        <a:tabLst>
                          <a:tab pos="288925" algn="l"/>
                        </a:tabLst>
                      </a:pPr>
                      <a:r>
                        <a:rPr lang="en-US" sz="2400" b="0" i="1" kern="1200" dirty="0">
                          <a:solidFill>
                            <a:schemeClr val="tx1"/>
                          </a:solidFill>
                          <a:latin typeface="Maiandra GD" panose="020E0502030308020204" pitchFamily="34" charset="0"/>
                          <a:ea typeface="+mn-ea"/>
                          <a:cs typeface="+mn-cs"/>
                        </a:rPr>
                        <a:t>4. </a:t>
                      </a:r>
                      <a:r>
                        <a:rPr sz="2400" b="0" i="1" kern="1200" dirty="0">
                          <a:solidFill>
                            <a:schemeClr val="tx1"/>
                          </a:solidFill>
                          <a:latin typeface="Maiandra GD" panose="020E0502030308020204" pitchFamily="34" charset="0"/>
                          <a:ea typeface="+mn-ea"/>
                          <a:cs typeface="+mn-cs"/>
                        </a:rPr>
                        <a:t>Helicobacter pylori</a:t>
                      </a:r>
                    </a:p>
                    <a:p>
                      <a:pPr marL="93345" indent="0" algn="l" defTabSz="914400" rtl="0" eaLnBrk="1" latinLnBrk="0" hangingPunct="1">
                        <a:lnSpc>
                          <a:spcPct val="100000"/>
                        </a:lnSpc>
                        <a:buFont typeface="+mj-lt"/>
                        <a:buNone/>
                        <a:tabLst>
                          <a:tab pos="288925" algn="l"/>
                        </a:tabLst>
                      </a:pPr>
                      <a:r>
                        <a:rPr lang="en-US" sz="2400" b="0" i="1" kern="1200" dirty="0">
                          <a:solidFill>
                            <a:schemeClr val="tx1"/>
                          </a:solidFill>
                          <a:latin typeface="Maiandra GD" panose="020E0502030308020204" pitchFamily="34" charset="0"/>
                          <a:ea typeface="+mn-ea"/>
                          <a:cs typeface="+mn-cs"/>
                        </a:rPr>
                        <a:t>5. </a:t>
                      </a:r>
                      <a:r>
                        <a:rPr sz="2400" b="0" i="1" kern="1200" dirty="0">
                          <a:solidFill>
                            <a:schemeClr val="tx1"/>
                          </a:solidFill>
                          <a:latin typeface="Maiandra GD" panose="020E0502030308020204" pitchFamily="34" charset="0"/>
                          <a:ea typeface="+mn-ea"/>
                          <a:cs typeface="+mn-cs"/>
                        </a:rPr>
                        <a:t>Legionella pneumophila</a:t>
                      </a:r>
                    </a:p>
                  </a:txBody>
                  <a:tcPr marL="0" marR="0" marT="39370" marB="0">
                    <a:lnL w="19050">
                      <a:solidFill>
                        <a:srgbClr val="FFFFFF"/>
                      </a:solidFill>
                      <a:prstDash val="solid"/>
                    </a:lnL>
                    <a:lnR w="19050">
                      <a:solidFill>
                        <a:srgbClr val="FFFFFF"/>
                      </a:solidFill>
                      <a:prstDash val="solid"/>
                    </a:lnR>
                    <a:lnT w="38100">
                      <a:solidFill>
                        <a:srgbClr val="FFFFFF"/>
                      </a:solidFill>
                      <a:prstDash val="solid"/>
                    </a:lnT>
                    <a:lnB w="19050">
                      <a:solidFill>
                        <a:srgbClr val="FFFFFF"/>
                      </a:solidFill>
                      <a:prstDash val="solid"/>
                    </a:lnB>
                    <a:solidFill>
                      <a:schemeClr val="bg1"/>
                    </a:solidFill>
                  </a:tcPr>
                </a:tc>
                <a:tc>
                  <a:txBody>
                    <a:bodyPr/>
                    <a:lstStyle/>
                    <a:p>
                      <a:pPr marL="93345" indent="0" algn="l" defTabSz="914400" rtl="0" eaLnBrk="1" latinLnBrk="0" hangingPunct="1">
                        <a:lnSpc>
                          <a:spcPct val="100000"/>
                        </a:lnSpc>
                        <a:spcBef>
                          <a:spcPts val="310"/>
                        </a:spcBef>
                        <a:buClr>
                          <a:srgbClr val="000000"/>
                        </a:buClr>
                        <a:buFont typeface="+mj-lt"/>
                        <a:buNone/>
                        <a:tabLst>
                          <a:tab pos="288925" algn="l"/>
                        </a:tabLst>
                      </a:pPr>
                      <a:r>
                        <a:rPr lang="en-US" sz="2400" b="0" i="1" kern="1200" dirty="0">
                          <a:solidFill>
                            <a:schemeClr val="tx1"/>
                          </a:solidFill>
                          <a:latin typeface="Maiandra GD" panose="020E0502030308020204" pitchFamily="34" charset="0"/>
                          <a:ea typeface="+mn-ea"/>
                          <a:cs typeface="+mn-cs"/>
                        </a:rPr>
                        <a:t>1. </a:t>
                      </a:r>
                      <a:r>
                        <a:rPr sz="2400" b="0" i="1" kern="1200" dirty="0">
                          <a:solidFill>
                            <a:schemeClr val="tx1"/>
                          </a:solidFill>
                          <a:latin typeface="Maiandra GD" panose="020E0502030308020204" pitchFamily="34" charset="0"/>
                          <a:ea typeface="+mn-ea"/>
                          <a:cs typeface="+mn-cs"/>
                        </a:rPr>
                        <a:t>Bacteroides fragilis</a:t>
                      </a:r>
                    </a:p>
                    <a:p>
                      <a:pPr marL="93345" indent="0" algn="l" defTabSz="914400" rtl="0" eaLnBrk="1" latinLnBrk="0" hangingPunct="1">
                        <a:lnSpc>
                          <a:spcPct val="100000"/>
                        </a:lnSpc>
                        <a:buFont typeface="+mj-lt"/>
                        <a:buNone/>
                        <a:tabLst>
                          <a:tab pos="288925" algn="l"/>
                        </a:tabLst>
                      </a:pPr>
                      <a:r>
                        <a:rPr lang="en-US" sz="2400" b="0" i="1" kern="1200" dirty="0">
                          <a:solidFill>
                            <a:schemeClr val="tx1"/>
                          </a:solidFill>
                          <a:latin typeface="Maiandra GD" panose="020E0502030308020204" pitchFamily="34" charset="0"/>
                          <a:ea typeface="+mn-ea"/>
                          <a:cs typeface="+mn-cs"/>
                        </a:rPr>
                        <a:t>2. </a:t>
                      </a:r>
                      <a:r>
                        <a:rPr sz="2400" b="0" i="1" kern="1200" dirty="0">
                          <a:solidFill>
                            <a:schemeClr val="tx1"/>
                          </a:solidFill>
                          <a:latin typeface="Maiandra GD" panose="020E0502030308020204" pitchFamily="34" charset="0"/>
                          <a:ea typeface="+mn-ea"/>
                          <a:cs typeface="+mn-cs"/>
                        </a:rPr>
                        <a:t>Fusobacterium</a:t>
                      </a:r>
                    </a:p>
                  </a:txBody>
                  <a:tcPr marL="0" marR="0" marT="39370" marB="0">
                    <a:lnL w="19050">
                      <a:solidFill>
                        <a:srgbClr val="FFFFFF"/>
                      </a:solidFill>
                      <a:prstDash val="solid"/>
                    </a:lnL>
                    <a:lnR w="19050">
                      <a:solidFill>
                        <a:srgbClr val="FFFFFF"/>
                      </a:solidFill>
                      <a:prstDash val="solid"/>
                    </a:lnR>
                    <a:lnT w="38100">
                      <a:solidFill>
                        <a:srgbClr val="FFFFFF"/>
                      </a:solidFill>
                      <a:prstDash val="solid"/>
                    </a:lnT>
                    <a:lnB w="19050">
                      <a:solidFill>
                        <a:srgbClr val="FFFFFF"/>
                      </a:solidFill>
                      <a:prstDash val="solid"/>
                    </a:lnB>
                    <a:solidFill>
                      <a:schemeClr val="bg1"/>
                    </a:solidFill>
                  </a:tcPr>
                </a:tc>
                <a:extLst>
                  <a:ext uri="{0D108BD9-81ED-4DB2-BD59-A6C34878D82A}">
                    <a16:rowId xmlns:a16="http://schemas.microsoft.com/office/drawing/2014/main" val="10001"/>
                  </a:ext>
                </a:extLst>
              </a:tr>
            </a:tbl>
          </a:graphicData>
        </a:graphic>
      </p:graphicFrame>
      <p:sp>
        <p:nvSpPr>
          <p:cNvPr id="10" name="Date Placeholder 9">
            <a:extLst>
              <a:ext uri="{FF2B5EF4-FFF2-40B4-BE49-F238E27FC236}">
                <a16:creationId xmlns:a16="http://schemas.microsoft.com/office/drawing/2014/main" id="{71E436CF-94AA-5A5E-3428-CB11BF375999}"/>
              </a:ext>
            </a:extLst>
          </p:cNvPr>
          <p:cNvSpPr>
            <a:spLocks noGrp="1"/>
          </p:cNvSpPr>
          <p:nvPr>
            <p:ph type="dt" sz="half" idx="10"/>
          </p:nvPr>
        </p:nvSpPr>
        <p:spPr/>
        <p:txBody>
          <a:bodyPr/>
          <a:lstStyle/>
          <a:p>
            <a:fld id="{85CDC26B-91F3-479C-B4FD-CCCA300DB870}" type="datetime1">
              <a:rPr lang="en-US" smtClean="0"/>
              <a:t>2023-02-05</a:t>
            </a:fld>
            <a:endParaRPr lang="en-US"/>
          </a:p>
        </p:txBody>
      </p:sp>
    </p:spTree>
    <p:extLst>
      <p:ext uri="{BB962C8B-B14F-4D97-AF65-F5344CB8AC3E}">
        <p14:creationId xmlns:p14="http://schemas.microsoft.com/office/powerpoint/2010/main" val="351976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28600" y="1156363"/>
            <a:ext cx="11277600" cy="3472746"/>
          </a:xfrm>
          <a:prstGeom prst="rect">
            <a:avLst/>
          </a:prstGeom>
        </p:spPr>
        <p:txBody>
          <a:bodyPr vert="horz" wrap="square" lIns="0" tIns="12700" rIns="0" bIns="0" rtlCol="0">
            <a:spAutoFit/>
          </a:bodyPr>
          <a:lstStyle/>
          <a:p>
            <a:pPr marL="469900" indent="-457200" algn="just">
              <a:lnSpc>
                <a:spcPct val="100000"/>
              </a:lnSpc>
              <a:spcBef>
                <a:spcPts val="100"/>
              </a:spcBef>
              <a:buFont typeface="Arial" panose="020B0604020202020204" pitchFamily="34" charset="0"/>
              <a:buChar char="•"/>
            </a:pPr>
            <a:r>
              <a:rPr lang="en-US" sz="2800" dirty="0">
                <a:latin typeface="Maiandra GD" panose="020E0502030308020204" pitchFamily="34" charset="0"/>
              </a:rPr>
              <a:t>Oxidase negative, non-fermentative, they do not ferment sugars </a:t>
            </a:r>
            <a:r>
              <a:rPr lang="en-US" sz="2800" dirty="0" err="1">
                <a:latin typeface="Maiandra GD" panose="020E0502030308020204" pitchFamily="34" charset="0"/>
              </a:rPr>
              <a:t>e.g</a:t>
            </a:r>
            <a:r>
              <a:rPr lang="en-US" sz="2800" dirty="0">
                <a:latin typeface="Maiandra GD" panose="020E0502030308020204" pitchFamily="34" charset="0"/>
              </a:rPr>
              <a:t>: </a:t>
            </a:r>
            <a:r>
              <a:rPr lang="en-US" sz="2800" b="1" i="1" dirty="0" err="1">
                <a:latin typeface="Maiandra GD" panose="020E0502030308020204" pitchFamily="34" charset="0"/>
              </a:rPr>
              <a:t>Acinobacter</a:t>
            </a:r>
            <a:endParaRPr lang="en-US" sz="1100" dirty="0">
              <a:latin typeface="Maiandra GD" panose="020E0502030308020204" pitchFamily="34" charset="0"/>
            </a:endParaRPr>
          </a:p>
          <a:p>
            <a:pPr marL="469900" indent="-457200" algn="just">
              <a:lnSpc>
                <a:spcPct val="100000"/>
              </a:lnSpc>
              <a:spcBef>
                <a:spcPts val="100"/>
              </a:spcBef>
              <a:buFont typeface="Arial" panose="020B0604020202020204" pitchFamily="34" charset="0"/>
              <a:buChar char="•"/>
            </a:pPr>
            <a:r>
              <a:rPr sz="2800" dirty="0">
                <a:latin typeface="Maiandra GD" panose="020E0502030308020204" pitchFamily="34" charset="0"/>
              </a:rPr>
              <a:t>Oxidase positive</a:t>
            </a:r>
            <a:r>
              <a:rPr lang="en-US" sz="2800" dirty="0">
                <a:latin typeface="Maiandra GD" panose="020E0502030308020204" pitchFamily="34" charset="0"/>
              </a:rPr>
              <a:t>, fermentative, </a:t>
            </a:r>
            <a:r>
              <a:rPr sz="2800" dirty="0">
                <a:latin typeface="Maiandra GD" panose="020E0502030308020204" pitchFamily="34" charset="0"/>
              </a:rPr>
              <a:t>comma shaped</a:t>
            </a:r>
            <a:r>
              <a:rPr lang="en-US" sz="2800" dirty="0">
                <a:latin typeface="Maiandra GD" panose="020E0502030308020204" pitchFamily="34" charset="0"/>
              </a:rPr>
              <a:t>. </a:t>
            </a:r>
            <a:r>
              <a:rPr sz="2800" dirty="0">
                <a:latin typeface="Maiandra GD" panose="020E0502030308020204" pitchFamily="34" charset="0"/>
              </a:rPr>
              <a:t>The most important </a:t>
            </a:r>
            <a:r>
              <a:rPr lang="en-US" sz="2800" dirty="0">
                <a:latin typeface="Maiandra GD" panose="020E0502030308020204" pitchFamily="34" charset="0"/>
              </a:rPr>
              <a:t>are:</a:t>
            </a:r>
          </a:p>
          <a:p>
            <a:pPr marL="527050" indent="-514350" algn="just">
              <a:lnSpc>
                <a:spcPct val="100000"/>
              </a:lnSpc>
              <a:buFont typeface="+mj-lt"/>
              <a:buAutoNum type="arabicPeriod"/>
              <a:tabLst>
                <a:tab pos="299085" algn="l"/>
                <a:tab pos="299720" algn="l"/>
              </a:tabLst>
            </a:pPr>
            <a:r>
              <a:rPr sz="2800" b="1" i="1" dirty="0">
                <a:latin typeface="Maiandra GD" panose="020E0502030308020204" pitchFamily="34" charset="0"/>
              </a:rPr>
              <a:t>Vibrio</a:t>
            </a:r>
            <a:r>
              <a:rPr lang="en-US" sz="2800" b="1" i="1" dirty="0">
                <a:latin typeface="Maiandra GD" panose="020E0502030308020204" pitchFamily="34" charset="0"/>
              </a:rPr>
              <a:t> </a:t>
            </a:r>
            <a:r>
              <a:rPr sz="2800" b="1" i="1" dirty="0">
                <a:latin typeface="Maiandra GD" panose="020E0502030308020204" pitchFamily="34" charset="0"/>
              </a:rPr>
              <a:t>cholerae </a:t>
            </a:r>
            <a:r>
              <a:rPr sz="2800" dirty="0">
                <a:latin typeface="Maiandra GD" panose="020E0502030308020204" pitchFamily="34" charset="0"/>
              </a:rPr>
              <a:t>that causes cholera</a:t>
            </a:r>
            <a:r>
              <a:rPr lang="en-US" sz="2800" dirty="0">
                <a:latin typeface="Maiandra GD" panose="020E0502030308020204" pitchFamily="34" charset="0"/>
              </a:rPr>
              <a:t>, </a:t>
            </a:r>
            <a:r>
              <a:rPr sz="2800" dirty="0">
                <a:latin typeface="Maiandra GD" panose="020E0502030308020204" pitchFamily="34" charset="0"/>
              </a:rPr>
              <a:t>which is a disease characterized by</a:t>
            </a:r>
            <a:r>
              <a:rPr lang="en-US" sz="2800" dirty="0">
                <a:latin typeface="Maiandra GD" panose="020E0502030308020204" pitchFamily="34" charset="0"/>
              </a:rPr>
              <a:t> s</a:t>
            </a:r>
            <a:r>
              <a:rPr sz="2800" dirty="0">
                <a:latin typeface="Maiandra GD" panose="020E0502030308020204" pitchFamily="34" charset="0"/>
              </a:rPr>
              <a:t>evere diarrhea</a:t>
            </a:r>
            <a:r>
              <a:rPr lang="en-US" sz="2800" dirty="0">
                <a:latin typeface="Maiandra GD" panose="020E0502030308020204" pitchFamily="34" charset="0"/>
              </a:rPr>
              <a:t> and d</a:t>
            </a:r>
            <a:r>
              <a:rPr sz="2800" dirty="0">
                <a:latin typeface="Maiandra GD" panose="020E0502030308020204" pitchFamily="34" charset="0"/>
              </a:rPr>
              <a:t>ehydration.</a:t>
            </a:r>
            <a:endParaRPr lang="en-US" sz="2800" dirty="0">
              <a:latin typeface="Maiandra GD" panose="020E0502030308020204" pitchFamily="34" charset="0"/>
            </a:endParaRPr>
          </a:p>
          <a:p>
            <a:pPr marL="527050" indent="-514350" algn="just">
              <a:lnSpc>
                <a:spcPct val="100000"/>
              </a:lnSpc>
              <a:buFont typeface="+mj-lt"/>
              <a:buAutoNum type="arabicPeriod"/>
              <a:tabLst>
                <a:tab pos="299085" algn="l"/>
                <a:tab pos="299720" algn="l"/>
              </a:tabLst>
            </a:pPr>
            <a:r>
              <a:rPr sz="2800" b="1" i="1" dirty="0">
                <a:latin typeface="Maiandra GD" panose="020E0502030308020204" pitchFamily="34" charset="0"/>
              </a:rPr>
              <a:t>Pseudomonas</a:t>
            </a:r>
            <a:r>
              <a:rPr sz="2800" dirty="0">
                <a:latin typeface="Maiandra GD" panose="020E0502030308020204" pitchFamily="34" charset="0"/>
              </a:rPr>
              <a:t> that causes infection</a:t>
            </a:r>
            <a:r>
              <a:rPr lang="en-US" sz="2800" dirty="0">
                <a:latin typeface="Maiandra GD" panose="020E0502030308020204" pitchFamily="34" charset="0"/>
              </a:rPr>
              <a:t> </a:t>
            </a:r>
            <a:r>
              <a:rPr sz="2800" dirty="0">
                <a:latin typeface="Maiandra GD" panose="020E0502030308020204" pitchFamily="34" charset="0"/>
              </a:rPr>
              <a:t>in</a:t>
            </a:r>
            <a:r>
              <a:rPr lang="en-US" sz="2800" dirty="0">
                <a:latin typeface="Maiandra GD" panose="020E0502030308020204" pitchFamily="34" charset="0"/>
              </a:rPr>
              <a:t> i</a:t>
            </a:r>
            <a:r>
              <a:rPr sz="2800" dirty="0">
                <a:latin typeface="Maiandra GD" panose="020E0502030308020204" pitchFamily="34" charset="0"/>
              </a:rPr>
              <a:t>mmunocompromised patients (resistance to antibiotics)</a:t>
            </a:r>
            <a:r>
              <a:rPr lang="en-US" sz="2800" dirty="0">
                <a:latin typeface="Maiandra GD" panose="020E0502030308020204" pitchFamily="34" charset="0"/>
              </a:rPr>
              <a:t>.</a:t>
            </a:r>
            <a:endParaRPr sz="2800" dirty="0">
              <a:latin typeface="Maiandra GD" panose="020E0502030308020204" pitchFamily="34" charset="0"/>
            </a:endParaRPr>
          </a:p>
        </p:txBody>
      </p:sp>
      <p:sp>
        <p:nvSpPr>
          <p:cNvPr id="6" name="object 10"/>
          <p:cNvSpPr/>
          <p:nvPr/>
        </p:nvSpPr>
        <p:spPr>
          <a:xfrm>
            <a:off x="2590800" y="655834"/>
            <a:ext cx="661416" cy="393191"/>
          </a:xfrm>
          <a:prstGeom prst="rect">
            <a:avLst/>
          </a:prstGeom>
          <a:blipFill>
            <a:blip r:embed="rId2" cstate="print"/>
            <a:stretch>
              <a:fillRect/>
            </a:stretch>
          </a:blipFill>
        </p:spPr>
        <p:txBody>
          <a:bodyPr wrap="square" lIns="0" tIns="0" rIns="0" bIns="0" rtlCol="0"/>
          <a:lstStyle/>
          <a:p>
            <a:endParaRPr/>
          </a:p>
        </p:txBody>
      </p:sp>
      <p:sp>
        <p:nvSpPr>
          <p:cNvPr id="7" name="object 11"/>
          <p:cNvSpPr txBox="1">
            <a:spLocks noGrp="1"/>
          </p:cNvSpPr>
          <p:nvPr>
            <p:ph type="title"/>
          </p:nvPr>
        </p:nvSpPr>
        <p:spPr>
          <a:xfrm>
            <a:off x="228600" y="447170"/>
            <a:ext cx="8343522" cy="566822"/>
          </a:xfrm>
          <a:prstGeom prst="rect">
            <a:avLst/>
          </a:prstGeom>
        </p:spPr>
        <p:txBody>
          <a:bodyPr vert="horz" wrap="square" lIns="0" tIns="12700" rIns="0" bIns="0" rtlCol="0">
            <a:spAutoFit/>
          </a:bodyPr>
          <a:lstStyle/>
          <a:p>
            <a:pPr marL="12700">
              <a:lnSpc>
                <a:spcPct val="100000"/>
              </a:lnSpc>
              <a:spcBef>
                <a:spcPts val="100"/>
              </a:spcBef>
            </a:pPr>
            <a:r>
              <a:rPr sz="3600" b="1" u="sng" dirty="0">
                <a:solidFill>
                  <a:srgbClr val="FF0000"/>
                </a:solidFill>
                <a:latin typeface="Maiandra GD" panose="020E0502030308020204" pitchFamily="34" charset="0"/>
                <a:ea typeface="+mn-ea"/>
                <a:cs typeface="+mn-cs"/>
              </a:rPr>
              <a:t>Gram-Negative Rods</a:t>
            </a:r>
            <a:r>
              <a:rPr lang="en-US" sz="3600" b="1" u="sng" dirty="0">
                <a:solidFill>
                  <a:srgbClr val="FF0000"/>
                </a:solidFill>
                <a:latin typeface="Maiandra GD" panose="020E0502030308020204" pitchFamily="34" charset="0"/>
                <a:ea typeface="+mn-ea"/>
                <a:cs typeface="+mn-cs"/>
              </a:rPr>
              <a:t>:</a:t>
            </a:r>
            <a:r>
              <a:rPr sz="3600" b="1" u="sng" dirty="0">
                <a:solidFill>
                  <a:srgbClr val="FF0000"/>
                </a:solidFill>
                <a:latin typeface="Maiandra GD" panose="020E0502030308020204" pitchFamily="34" charset="0"/>
                <a:ea typeface="+mn-ea"/>
                <a:cs typeface="+mn-cs"/>
              </a:rPr>
              <a:t> </a:t>
            </a:r>
          </a:p>
        </p:txBody>
      </p:sp>
      <p:sp>
        <p:nvSpPr>
          <p:cNvPr id="9" name="Slide Number Placeholder 8"/>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5</a:t>
            </a:fld>
            <a:endParaRPr lang="en-GB" dirty="0"/>
          </a:p>
        </p:txBody>
      </p:sp>
      <p:sp>
        <p:nvSpPr>
          <p:cNvPr id="10" name="Date Placeholder 9">
            <a:extLst>
              <a:ext uri="{FF2B5EF4-FFF2-40B4-BE49-F238E27FC236}">
                <a16:creationId xmlns:a16="http://schemas.microsoft.com/office/drawing/2014/main" id="{252535FB-E863-CCFE-5E0E-64DBE0460D85}"/>
              </a:ext>
            </a:extLst>
          </p:cNvPr>
          <p:cNvSpPr>
            <a:spLocks noGrp="1"/>
          </p:cNvSpPr>
          <p:nvPr>
            <p:ph type="dt" sz="half" idx="10"/>
          </p:nvPr>
        </p:nvSpPr>
        <p:spPr/>
        <p:txBody>
          <a:bodyPr/>
          <a:lstStyle/>
          <a:p>
            <a:fld id="{377F20E6-67AF-4B00-B2B9-396DA4CF9D1E}" type="datetime1">
              <a:rPr lang="en-US" smtClean="0"/>
              <a:t>2023-02-05</a:t>
            </a:fld>
            <a:endParaRPr lang="en-US"/>
          </a:p>
        </p:txBody>
      </p:sp>
    </p:spTree>
    <p:extLst>
      <p:ext uri="{BB962C8B-B14F-4D97-AF65-F5344CB8AC3E}">
        <p14:creationId xmlns:p14="http://schemas.microsoft.com/office/powerpoint/2010/main" val="161357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7"/>
          <p:cNvSpPr/>
          <p:nvPr/>
        </p:nvSpPr>
        <p:spPr>
          <a:xfrm>
            <a:off x="8470392" y="1149096"/>
            <a:ext cx="661416" cy="394715"/>
          </a:xfrm>
          <a:prstGeom prst="rect">
            <a:avLst/>
          </a:prstGeom>
          <a:blipFill>
            <a:blip r:embed="rId2" cstate="print"/>
            <a:stretch>
              <a:fillRect/>
            </a:stretch>
          </a:blipFill>
        </p:spPr>
        <p:txBody>
          <a:bodyPr wrap="square" lIns="0" tIns="0" rIns="0" bIns="0" rtlCol="0"/>
          <a:lstStyle/>
          <a:p>
            <a:endParaRPr/>
          </a:p>
        </p:txBody>
      </p:sp>
      <p:sp>
        <p:nvSpPr>
          <p:cNvPr id="4" name="Rectangle 3"/>
          <p:cNvSpPr/>
          <p:nvPr/>
        </p:nvSpPr>
        <p:spPr>
          <a:xfrm>
            <a:off x="228600" y="490708"/>
            <a:ext cx="11734800" cy="3424014"/>
          </a:xfrm>
          <a:prstGeom prst="rect">
            <a:avLst/>
          </a:prstGeom>
        </p:spPr>
        <p:txBody>
          <a:bodyPr wrap="square">
            <a:spAutoFit/>
          </a:bodyPr>
          <a:lstStyle/>
          <a:p>
            <a:r>
              <a:rPr lang="en-GB" sz="3200" b="1" dirty="0">
                <a:solidFill>
                  <a:srgbClr val="FF0000"/>
                </a:solidFill>
                <a:latin typeface="Maiandra GD" panose="020E0502030308020204" pitchFamily="34" charset="0"/>
              </a:rPr>
              <a:t>Non-Gram-stainable bacteria:</a:t>
            </a:r>
          </a:p>
          <a:p>
            <a:pPr marL="1249045" indent="-514350" defTabSz="914400" rtl="0" eaLnBrk="1" latinLnBrk="0" hangingPunct="1">
              <a:lnSpc>
                <a:spcPct val="100000"/>
              </a:lnSpc>
              <a:spcBef>
                <a:spcPts val="290"/>
              </a:spcBef>
              <a:buFont typeface="+mj-lt"/>
              <a:buAutoNum type="arabicPeriod"/>
              <a:tabLst>
                <a:tab pos="377825" algn="l"/>
                <a:tab pos="378460" algn="l"/>
              </a:tabLst>
            </a:pPr>
            <a:r>
              <a:rPr lang="en-US" sz="2800" b="1" kern="1200" dirty="0">
                <a:solidFill>
                  <a:schemeClr val="tx1"/>
                </a:solidFill>
                <a:latin typeface="Maiandra GD" panose="020E0502030308020204" pitchFamily="34" charset="0"/>
                <a:ea typeface="+mn-ea"/>
                <a:cs typeface="+mn-cs"/>
              </a:rPr>
              <a:t>Spirochaetes: </a:t>
            </a:r>
            <a:r>
              <a:rPr lang="en-US" sz="2800" kern="1200" dirty="0">
                <a:solidFill>
                  <a:schemeClr val="tx1"/>
                </a:solidFill>
                <a:latin typeface="Maiandra GD" panose="020E0502030308020204" pitchFamily="34" charset="0"/>
                <a:ea typeface="+mn-ea"/>
                <a:cs typeface="+mn-cs"/>
              </a:rPr>
              <a:t>Cause syphilis (Sexual transmitted)</a:t>
            </a:r>
            <a:endParaRPr lang="en-US" sz="2800" i="1" kern="1200" dirty="0">
              <a:solidFill>
                <a:schemeClr val="tx1"/>
              </a:solidFill>
              <a:latin typeface="Maiandra GD" panose="020E0502030308020204" pitchFamily="34" charset="0"/>
              <a:ea typeface="+mn-ea"/>
              <a:cs typeface="+mn-cs"/>
            </a:endParaRPr>
          </a:p>
          <a:p>
            <a:pPr marL="1249045" indent="-514350" defTabSz="914400" rtl="0" eaLnBrk="1" latinLnBrk="0" hangingPunct="1">
              <a:lnSpc>
                <a:spcPct val="100000"/>
              </a:lnSpc>
              <a:spcBef>
                <a:spcPts val="290"/>
              </a:spcBef>
              <a:buFont typeface="+mj-lt"/>
              <a:buAutoNum type="arabicPeriod"/>
            </a:pPr>
            <a:r>
              <a:rPr lang="en-US" sz="2800" b="1" kern="1200" dirty="0">
                <a:solidFill>
                  <a:schemeClr val="tx1"/>
                </a:solidFill>
                <a:latin typeface="Maiandra GD" panose="020E0502030308020204" pitchFamily="34" charset="0"/>
                <a:ea typeface="+mn-ea"/>
                <a:cs typeface="+mn-cs"/>
              </a:rPr>
              <a:t>Chlamydia: </a:t>
            </a:r>
            <a:r>
              <a:rPr lang="en-US" sz="2800" kern="1200" dirty="0">
                <a:solidFill>
                  <a:schemeClr val="tx1"/>
                </a:solidFill>
                <a:latin typeface="Maiandra GD" panose="020E0502030308020204" pitchFamily="34" charset="0"/>
                <a:ea typeface="+mn-ea"/>
                <a:cs typeface="+mn-cs"/>
              </a:rPr>
              <a:t>Obligate intra-cellular bacteria</a:t>
            </a:r>
          </a:p>
          <a:p>
            <a:pPr marL="1249045" indent="-514350" defTabSz="914400" rtl="0" eaLnBrk="1" latinLnBrk="0" hangingPunct="1">
              <a:lnSpc>
                <a:spcPct val="100000"/>
              </a:lnSpc>
              <a:spcBef>
                <a:spcPts val="290"/>
              </a:spcBef>
              <a:buFont typeface="+mj-lt"/>
              <a:buAutoNum type="arabicPeriod"/>
            </a:pPr>
            <a:r>
              <a:rPr lang="en-US" sz="2800" b="1" dirty="0">
                <a:latin typeface="Maiandra GD" panose="020E0502030308020204" pitchFamily="34" charset="0"/>
              </a:rPr>
              <a:t>Mycoplasmas: </a:t>
            </a:r>
            <a:r>
              <a:rPr lang="en-US" sz="2800" kern="1200" dirty="0">
                <a:solidFill>
                  <a:schemeClr val="tx1"/>
                </a:solidFill>
                <a:latin typeface="Maiandra GD" panose="020E0502030308020204" pitchFamily="34" charset="0"/>
                <a:ea typeface="+mn-ea"/>
                <a:cs typeface="+mn-cs"/>
              </a:rPr>
              <a:t>Smallest free-living Organisms, No cell wall</a:t>
            </a:r>
            <a:endParaRPr lang="pt-BR" sz="2800" dirty="0">
              <a:latin typeface="Maiandra GD" panose="020E0502030308020204" pitchFamily="34" charset="0"/>
            </a:endParaRPr>
          </a:p>
          <a:p>
            <a:pPr marL="1249045" indent="-514350" defTabSz="914400" rtl="0" eaLnBrk="1" latinLnBrk="0" hangingPunct="1">
              <a:lnSpc>
                <a:spcPct val="100000"/>
              </a:lnSpc>
              <a:spcBef>
                <a:spcPts val="290"/>
              </a:spcBef>
              <a:buFont typeface="Arial" panose="020B0604020202020204" pitchFamily="34" charset="0"/>
              <a:buChar char="•"/>
            </a:pPr>
            <a:r>
              <a:rPr lang="pt-BR" sz="2800" i="1" kern="1200" dirty="0">
                <a:solidFill>
                  <a:schemeClr val="tx1"/>
                </a:solidFill>
                <a:latin typeface="Maiandra GD" panose="020E0502030308020204" pitchFamily="34" charset="0"/>
                <a:ea typeface="+mn-ea"/>
                <a:cs typeface="+mn-cs"/>
              </a:rPr>
              <a:t>Mycoplasmas pneumonia </a:t>
            </a:r>
          </a:p>
          <a:p>
            <a:pPr marL="1249045" indent="-514350" defTabSz="914400" rtl="0" eaLnBrk="1" latinLnBrk="0" hangingPunct="1">
              <a:lnSpc>
                <a:spcPct val="100000"/>
              </a:lnSpc>
              <a:spcBef>
                <a:spcPts val="290"/>
              </a:spcBef>
              <a:buFont typeface="Arial" panose="020B0604020202020204" pitchFamily="34" charset="0"/>
              <a:buChar char="•"/>
            </a:pPr>
            <a:r>
              <a:rPr lang="pt-BR" sz="2800" i="1" kern="1200" dirty="0">
                <a:solidFill>
                  <a:schemeClr val="tx1"/>
                </a:solidFill>
                <a:latin typeface="Maiandra GD" panose="020E0502030308020204" pitchFamily="34" charset="0"/>
                <a:ea typeface="+mn-ea"/>
                <a:cs typeface="+mn-cs"/>
              </a:rPr>
              <a:t>Mycoplasmas genitalium</a:t>
            </a:r>
          </a:p>
          <a:p>
            <a:endParaRPr lang="en-GB" sz="3200" b="1" dirty="0">
              <a:solidFill>
                <a:srgbClr val="FF0000"/>
              </a:solidFill>
              <a:latin typeface="Maiandra GD" panose="020E0502030308020204" pitchFamily="34" charset="0"/>
            </a:endParaRPr>
          </a:p>
        </p:txBody>
      </p:sp>
      <p:sp>
        <p:nvSpPr>
          <p:cNvPr id="6" name="Slide Number Placeholder 5"/>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6</a:t>
            </a:fld>
            <a:endParaRPr lang="en-GB" dirty="0"/>
          </a:p>
        </p:txBody>
      </p:sp>
      <p:sp>
        <p:nvSpPr>
          <p:cNvPr id="7" name="Date Placeholder 6">
            <a:extLst>
              <a:ext uri="{FF2B5EF4-FFF2-40B4-BE49-F238E27FC236}">
                <a16:creationId xmlns:a16="http://schemas.microsoft.com/office/drawing/2014/main" id="{9C30F66A-7B61-8BED-E753-18032EF78012}"/>
              </a:ext>
            </a:extLst>
          </p:cNvPr>
          <p:cNvSpPr>
            <a:spLocks noGrp="1"/>
          </p:cNvSpPr>
          <p:nvPr>
            <p:ph type="dt" sz="half" idx="10"/>
          </p:nvPr>
        </p:nvSpPr>
        <p:spPr/>
        <p:txBody>
          <a:bodyPr/>
          <a:lstStyle/>
          <a:p>
            <a:fld id="{8D21DCF2-1F1D-4E6C-B244-F40D5BEB90F8}" type="datetime1">
              <a:rPr lang="en-US" smtClean="0"/>
              <a:t>2023-02-05</a:t>
            </a:fld>
            <a:endParaRPr lang="en-US"/>
          </a:p>
        </p:txBody>
      </p:sp>
    </p:spTree>
    <p:extLst>
      <p:ext uri="{BB962C8B-B14F-4D97-AF65-F5344CB8AC3E}">
        <p14:creationId xmlns:p14="http://schemas.microsoft.com/office/powerpoint/2010/main" val="366263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185768"/>
            <a:ext cx="9525000" cy="1367041"/>
          </a:xfrm>
          <a:prstGeom prst="rect">
            <a:avLst/>
          </a:prstGeom>
        </p:spPr>
        <p:txBody>
          <a:bodyPr vert="horz" wrap="square" lIns="0" tIns="12700" rIns="0" bIns="0" rtlCol="0" anchor="ctr">
            <a:spAutoFit/>
          </a:bodyPr>
          <a:lstStyle/>
          <a:p>
            <a:pPr marL="12700" algn="ctr">
              <a:lnSpc>
                <a:spcPct val="100000"/>
              </a:lnSpc>
              <a:spcBef>
                <a:spcPts val="100"/>
              </a:spcBef>
            </a:pPr>
            <a:r>
              <a:rPr sz="8800" b="1" dirty="0">
                <a:solidFill>
                  <a:srgbClr val="FF0000"/>
                </a:solidFill>
                <a:latin typeface="Maiandra GD" panose="020E0502030308020204" pitchFamily="34" charset="0"/>
                <a:ea typeface="+mn-ea"/>
                <a:cs typeface="+mn-cs"/>
              </a:rPr>
              <a:t>Salmonella</a:t>
            </a:r>
          </a:p>
        </p:txBody>
      </p:sp>
      <p:sp>
        <p:nvSpPr>
          <p:cNvPr id="5" name="object 5"/>
          <p:cNvSpPr txBox="1"/>
          <p:nvPr/>
        </p:nvSpPr>
        <p:spPr>
          <a:xfrm>
            <a:off x="9895585" y="6290386"/>
            <a:ext cx="249554" cy="204351"/>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7</a:t>
            </a:fld>
            <a:endParaRPr sz="1400">
              <a:latin typeface="Arial"/>
              <a:cs typeface="Arial"/>
            </a:endParaRPr>
          </a:p>
        </p:txBody>
      </p:sp>
      <p:sp>
        <p:nvSpPr>
          <p:cNvPr id="3" name="object 3"/>
          <p:cNvSpPr txBox="1"/>
          <p:nvPr/>
        </p:nvSpPr>
        <p:spPr>
          <a:xfrm>
            <a:off x="685800" y="1619759"/>
            <a:ext cx="9335770" cy="2679580"/>
          </a:xfrm>
          <a:prstGeom prst="rect">
            <a:avLst/>
          </a:prstGeom>
        </p:spPr>
        <p:txBody>
          <a:bodyPr vert="horz" wrap="square" lIns="0" tIns="12065" rIns="0" bIns="0" rtlCol="0">
            <a:spAutoFit/>
          </a:bodyPr>
          <a:lstStyle/>
          <a:p>
            <a:pPr marL="355600" marR="5080" indent="-342900">
              <a:spcBef>
                <a:spcPts val="95"/>
              </a:spcBef>
              <a:buChar char="•"/>
              <a:tabLst>
                <a:tab pos="355600" algn="l"/>
              </a:tabLst>
            </a:pPr>
            <a:r>
              <a:rPr sz="2800" dirty="0">
                <a:latin typeface="Maiandra GD" panose="020E0502030308020204" pitchFamily="34" charset="0"/>
              </a:rPr>
              <a:t>Causes </a:t>
            </a:r>
            <a:r>
              <a:rPr lang="en-US" sz="2800" dirty="0">
                <a:latin typeface="Maiandra GD" panose="020E0502030308020204" pitchFamily="34" charset="0"/>
              </a:rPr>
              <a:t>i</a:t>
            </a:r>
            <a:r>
              <a:rPr sz="2800" dirty="0">
                <a:latin typeface="Maiandra GD" panose="020E0502030308020204" pitchFamily="34" charset="0"/>
              </a:rPr>
              <a:t>nfections in </a:t>
            </a:r>
            <a:r>
              <a:rPr lang="en-US" sz="2800" dirty="0">
                <a:latin typeface="Maiandra GD" panose="020E0502030308020204" pitchFamily="34" charset="0"/>
              </a:rPr>
              <a:t>h</a:t>
            </a:r>
            <a:r>
              <a:rPr sz="2800" dirty="0">
                <a:latin typeface="Maiandra GD" panose="020E0502030308020204" pitchFamily="34" charset="0"/>
              </a:rPr>
              <a:t>umans and  vertebrates,</a:t>
            </a:r>
          </a:p>
          <a:p>
            <a:pPr marL="355600" indent="-342900">
              <a:spcBef>
                <a:spcPts val="965"/>
              </a:spcBef>
              <a:buChar char="•"/>
              <a:tabLst>
                <a:tab pos="355600" algn="l"/>
                <a:tab pos="3656329" algn="l"/>
              </a:tabLst>
            </a:pPr>
            <a:r>
              <a:rPr sz="2800" dirty="0">
                <a:latin typeface="Maiandra GD" panose="020E0502030308020204" pitchFamily="34" charset="0"/>
              </a:rPr>
              <a:t>Enteric Fever( Typhoid </a:t>
            </a:r>
            <a:r>
              <a:rPr lang="en-US" sz="2800" dirty="0">
                <a:latin typeface="Maiandra GD" panose="020E0502030308020204" pitchFamily="34" charset="0"/>
              </a:rPr>
              <a:t>F</a:t>
            </a:r>
            <a:r>
              <a:rPr sz="2800" dirty="0">
                <a:latin typeface="Maiandra GD" panose="020E0502030308020204" pitchFamily="34" charset="0"/>
              </a:rPr>
              <a:t>ever )</a:t>
            </a:r>
          </a:p>
          <a:p>
            <a:pPr marL="355600" indent="-342900">
              <a:spcBef>
                <a:spcPts val="960"/>
              </a:spcBef>
              <a:buChar char="•"/>
              <a:tabLst>
                <a:tab pos="355600" algn="l"/>
              </a:tabLst>
            </a:pPr>
            <a:r>
              <a:rPr sz="2800" dirty="0">
                <a:latin typeface="Maiandra GD" panose="020E0502030308020204" pitchFamily="34" charset="0"/>
              </a:rPr>
              <a:t>Gastroenteritis</a:t>
            </a:r>
          </a:p>
          <a:p>
            <a:pPr marL="355600" indent="-342900">
              <a:spcBef>
                <a:spcPts val="960"/>
              </a:spcBef>
              <a:buChar char="•"/>
              <a:tabLst>
                <a:tab pos="355600" algn="l"/>
              </a:tabLst>
            </a:pPr>
            <a:r>
              <a:rPr sz="2800" dirty="0">
                <a:latin typeface="Maiandra GD" panose="020E0502030308020204" pitchFamily="34" charset="0"/>
              </a:rPr>
              <a:t>Septicemias</a:t>
            </a:r>
          </a:p>
          <a:p>
            <a:pPr marL="355600" indent="-342900">
              <a:spcBef>
                <a:spcPts val="960"/>
              </a:spcBef>
              <a:buFont typeface="Arial"/>
              <a:buChar char="•"/>
              <a:tabLst>
                <a:tab pos="355600" algn="l"/>
              </a:tabLst>
            </a:pPr>
            <a:r>
              <a:rPr sz="2800" dirty="0">
                <a:latin typeface="Maiandra GD" panose="020E0502030308020204" pitchFamily="34" charset="0"/>
              </a:rPr>
              <a:t>Carrier state.</a:t>
            </a:r>
          </a:p>
        </p:txBody>
      </p:sp>
      <p:sp>
        <p:nvSpPr>
          <p:cNvPr id="7" name="Slide Number Placeholder 6"/>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7</a:t>
            </a:fld>
            <a:endParaRPr lang="en-GB" dirty="0"/>
          </a:p>
        </p:txBody>
      </p:sp>
      <p:sp>
        <p:nvSpPr>
          <p:cNvPr id="8" name="Date Placeholder 7">
            <a:extLst>
              <a:ext uri="{FF2B5EF4-FFF2-40B4-BE49-F238E27FC236}">
                <a16:creationId xmlns:a16="http://schemas.microsoft.com/office/drawing/2014/main" id="{B08A4F96-27A6-B0B5-0926-BA5C85F0D227}"/>
              </a:ext>
            </a:extLst>
          </p:cNvPr>
          <p:cNvSpPr>
            <a:spLocks noGrp="1"/>
          </p:cNvSpPr>
          <p:nvPr>
            <p:ph type="dt" sz="half" idx="10"/>
          </p:nvPr>
        </p:nvSpPr>
        <p:spPr/>
        <p:txBody>
          <a:bodyPr/>
          <a:lstStyle/>
          <a:p>
            <a:fld id="{01702FC4-F010-406A-A2F5-796F8063828B}"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66401"/>
    </mc:Choice>
    <mc:Fallback xmlns="">
      <p:transition spd="slow" advTm="6640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9895585" y="6290386"/>
            <a:ext cx="249554" cy="204351"/>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8</a:t>
            </a:fld>
            <a:endParaRPr sz="1400">
              <a:latin typeface="Arial"/>
              <a:cs typeface="Arial"/>
            </a:endParaRPr>
          </a:p>
        </p:txBody>
      </p:sp>
      <p:sp>
        <p:nvSpPr>
          <p:cNvPr id="3" name="object 3"/>
          <p:cNvSpPr txBox="1"/>
          <p:nvPr/>
        </p:nvSpPr>
        <p:spPr>
          <a:xfrm>
            <a:off x="1337308" y="1219200"/>
            <a:ext cx="10702292" cy="1951175"/>
          </a:xfrm>
          <a:prstGeom prst="rect">
            <a:avLst/>
          </a:prstGeom>
        </p:spPr>
        <p:txBody>
          <a:bodyPr vert="horz" wrap="square" lIns="0" tIns="67945" rIns="0" bIns="0" rtlCol="0">
            <a:spAutoFit/>
          </a:bodyPr>
          <a:lstStyle/>
          <a:p>
            <a:pPr marL="527050" indent="-514350">
              <a:spcBef>
                <a:spcPts val="330"/>
              </a:spcBef>
              <a:buFont typeface="+mj-lt"/>
              <a:buAutoNum type="arabicPeriod"/>
              <a:tabLst>
                <a:tab pos="354965" algn="l"/>
                <a:tab pos="355600" algn="l"/>
                <a:tab pos="3557904" algn="l"/>
                <a:tab pos="3919220" algn="l"/>
                <a:tab pos="5520690" algn="l"/>
              </a:tabLst>
            </a:pPr>
            <a:r>
              <a:rPr sz="2800" b="1" i="1" dirty="0">
                <a:latin typeface="Maiandra GD" panose="020E0502030308020204" pitchFamily="34" charset="0"/>
              </a:rPr>
              <a:t>Salmonella typhi</a:t>
            </a:r>
            <a:r>
              <a:rPr lang="en-US" sz="2800" b="1" dirty="0">
                <a:latin typeface="Maiandra GD" panose="020E0502030308020204" pitchFamily="34" charset="0"/>
              </a:rPr>
              <a:t> c</a:t>
            </a:r>
            <a:r>
              <a:rPr sz="2800" b="1" dirty="0">
                <a:latin typeface="Maiandra GD" panose="020E0502030308020204" pitchFamily="34" charset="0"/>
              </a:rPr>
              <a:t>auses</a:t>
            </a:r>
            <a:r>
              <a:rPr lang="en-US" sz="2800" b="1" dirty="0">
                <a:latin typeface="Maiandra GD" panose="020E0502030308020204" pitchFamily="34" charset="0"/>
              </a:rPr>
              <a:t>: </a:t>
            </a:r>
            <a:r>
              <a:rPr sz="2800" b="1" dirty="0">
                <a:latin typeface="Maiandra GD" panose="020E0502030308020204" pitchFamily="34" charset="0"/>
              </a:rPr>
              <a:t>Typhoid</a:t>
            </a:r>
            <a:r>
              <a:rPr lang="en-US" sz="2800" b="1" dirty="0">
                <a:latin typeface="Maiandra GD" panose="020E0502030308020204" pitchFamily="34" charset="0"/>
              </a:rPr>
              <a:t> fevers</a:t>
            </a:r>
            <a:endParaRPr sz="2800" b="1" dirty="0">
              <a:latin typeface="Maiandra GD" panose="020E0502030308020204" pitchFamily="34" charset="0"/>
            </a:endParaRPr>
          </a:p>
          <a:p>
            <a:pPr marL="527050" marR="520065" indent="-514350">
              <a:lnSpc>
                <a:spcPts val="3460"/>
              </a:lnSpc>
              <a:spcBef>
                <a:spcPts val="815"/>
              </a:spcBef>
              <a:buFont typeface="+mj-lt"/>
              <a:buAutoNum type="arabicPeriod"/>
              <a:tabLst>
                <a:tab pos="354965" algn="l"/>
                <a:tab pos="355600" algn="l"/>
              </a:tabLst>
            </a:pPr>
            <a:r>
              <a:rPr sz="2800" b="1" i="1" dirty="0">
                <a:latin typeface="Maiandra GD" panose="020E0502030308020204" pitchFamily="34" charset="0"/>
              </a:rPr>
              <a:t>Salmonella </a:t>
            </a:r>
            <a:r>
              <a:rPr lang="en-US" sz="2800" b="1" i="1" dirty="0" err="1">
                <a:latin typeface="Maiandra GD" panose="020E0502030308020204" pitchFamily="34" charset="0"/>
              </a:rPr>
              <a:t>p</a:t>
            </a:r>
            <a:r>
              <a:rPr sz="2800" b="1" i="1" dirty="0" err="1">
                <a:latin typeface="Maiandra GD" panose="020E0502030308020204" pitchFamily="34" charset="0"/>
              </a:rPr>
              <a:t>aratyphi</a:t>
            </a:r>
            <a:r>
              <a:rPr sz="2800" b="1" i="1" dirty="0">
                <a:latin typeface="Maiandra GD" panose="020E0502030308020204" pitchFamily="34" charset="0"/>
              </a:rPr>
              <a:t> </a:t>
            </a:r>
            <a:r>
              <a:rPr sz="2800" b="1" dirty="0">
                <a:latin typeface="Maiandra GD" panose="020E0502030308020204" pitchFamily="34" charset="0"/>
              </a:rPr>
              <a:t>A,B,C</a:t>
            </a:r>
            <a:r>
              <a:rPr lang="en-US" sz="2800" b="1" dirty="0">
                <a:latin typeface="Maiandra GD" panose="020E0502030308020204" pitchFamily="34" charset="0"/>
              </a:rPr>
              <a:t> c</a:t>
            </a:r>
            <a:r>
              <a:rPr sz="2800" b="1" dirty="0">
                <a:latin typeface="Maiandra GD" panose="020E0502030308020204" pitchFamily="34" charset="0"/>
              </a:rPr>
              <a:t>auses</a:t>
            </a:r>
            <a:r>
              <a:rPr lang="en-US" sz="2800" b="1" dirty="0">
                <a:latin typeface="Maiandra GD" panose="020E0502030308020204" pitchFamily="34" charset="0"/>
              </a:rPr>
              <a:t>: </a:t>
            </a:r>
            <a:r>
              <a:rPr sz="2800" b="1" dirty="0">
                <a:latin typeface="Maiandra GD" panose="020E0502030308020204" pitchFamily="34" charset="0"/>
              </a:rPr>
              <a:t>Paratyphoid fevers.</a:t>
            </a:r>
          </a:p>
          <a:p>
            <a:pPr marL="527050" indent="-514350">
              <a:spcBef>
                <a:spcPts val="330"/>
              </a:spcBef>
              <a:buFont typeface="+mj-lt"/>
              <a:buAutoNum type="arabicPeriod"/>
              <a:tabLst>
                <a:tab pos="354965" algn="l"/>
                <a:tab pos="355600" algn="l"/>
              </a:tabLst>
            </a:pPr>
            <a:r>
              <a:rPr sz="2800" b="1" dirty="0">
                <a:latin typeface="Maiandra GD" panose="020E0502030308020204" pitchFamily="34" charset="0"/>
              </a:rPr>
              <a:t>Food </a:t>
            </a:r>
            <a:r>
              <a:rPr lang="en-US" sz="2800" b="1" dirty="0">
                <a:latin typeface="Maiandra GD" panose="020E0502030308020204" pitchFamily="34" charset="0"/>
              </a:rPr>
              <a:t>p</a:t>
            </a:r>
            <a:r>
              <a:rPr sz="2800" b="1" dirty="0">
                <a:latin typeface="Maiandra GD" panose="020E0502030308020204" pitchFamily="34" charset="0"/>
              </a:rPr>
              <a:t>oison group</a:t>
            </a:r>
            <a:r>
              <a:rPr lang="en-US" sz="2800" b="1" dirty="0">
                <a:latin typeface="Maiandra GD" panose="020E0502030308020204" pitchFamily="34" charset="0"/>
              </a:rPr>
              <a:t> causes: Gastroenteritis, Septicemias, Localized infection  (</a:t>
            </a:r>
            <a:r>
              <a:rPr sz="2800" dirty="0">
                <a:latin typeface="Maiandra GD" panose="020E0502030308020204" pitchFamily="34" charset="0"/>
              </a:rPr>
              <a:t>Spread from </a:t>
            </a:r>
            <a:r>
              <a:rPr lang="en-US" sz="2800" dirty="0">
                <a:latin typeface="Maiandra GD" panose="020E0502030308020204" pitchFamily="34" charset="0"/>
              </a:rPr>
              <a:t>a</a:t>
            </a:r>
            <a:r>
              <a:rPr sz="2800" dirty="0">
                <a:latin typeface="Maiandra GD" panose="020E0502030308020204" pitchFamily="34" charset="0"/>
              </a:rPr>
              <a:t>nimals </a:t>
            </a:r>
            <a:r>
              <a:rPr lang="en-US" sz="2800" dirty="0">
                <a:latin typeface="Maiandra GD" panose="020E0502030308020204" pitchFamily="34" charset="0"/>
              </a:rPr>
              <a:t>to</a:t>
            </a:r>
            <a:r>
              <a:rPr sz="2800" dirty="0">
                <a:latin typeface="Maiandra GD" panose="020E0502030308020204" pitchFamily="34" charset="0"/>
              </a:rPr>
              <a:t> </a:t>
            </a:r>
            <a:r>
              <a:rPr lang="en-US" sz="2800" dirty="0">
                <a:latin typeface="Maiandra GD" panose="020E0502030308020204" pitchFamily="34" charset="0"/>
              </a:rPr>
              <a:t>h</a:t>
            </a:r>
            <a:r>
              <a:rPr sz="2800" dirty="0">
                <a:latin typeface="Maiandra GD" panose="020E0502030308020204" pitchFamily="34" charset="0"/>
              </a:rPr>
              <a:t>umans</a:t>
            </a:r>
            <a:r>
              <a:rPr lang="en-US" sz="2800" dirty="0">
                <a:latin typeface="Maiandra GD" panose="020E0502030308020204" pitchFamily="34" charset="0"/>
              </a:rPr>
              <a:t>)</a:t>
            </a:r>
            <a:endParaRPr sz="2800" dirty="0">
              <a:latin typeface="Maiandra GD" panose="020E0502030308020204" pitchFamily="34" charset="0"/>
            </a:endParaRPr>
          </a:p>
        </p:txBody>
      </p:sp>
      <p:sp>
        <p:nvSpPr>
          <p:cNvPr id="6" name="Title 5"/>
          <p:cNvSpPr>
            <a:spLocks noGrp="1"/>
          </p:cNvSpPr>
          <p:nvPr>
            <p:ph type="title"/>
          </p:nvPr>
        </p:nvSpPr>
        <p:spPr>
          <a:xfrm>
            <a:off x="457201" y="365127"/>
            <a:ext cx="9582149" cy="777874"/>
          </a:xfrm>
        </p:spPr>
        <p:txBody>
          <a:bodyPr>
            <a:normAutofit/>
          </a:bodyPr>
          <a:lstStyle/>
          <a:p>
            <a:pPr algn="ctr"/>
            <a:r>
              <a:rPr lang="en-GB" sz="4000" b="1" dirty="0">
                <a:solidFill>
                  <a:srgbClr val="FF0000"/>
                </a:solidFill>
                <a:latin typeface="Maiandra GD" panose="020E0502030308020204" pitchFamily="34" charset="0"/>
                <a:ea typeface="+mn-ea"/>
                <a:cs typeface="+mn-cs"/>
              </a:rPr>
              <a:t>Enteric Fever (Typhoid Fever</a:t>
            </a:r>
            <a:r>
              <a:rPr lang="en-GB" sz="3200" dirty="0">
                <a:solidFill>
                  <a:srgbClr val="FF0000"/>
                </a:solidFill>
                <a:latin typeface="Maiandra GD" panose="020E0502030308020204" pitchFamily="34" charset="0"/>
                <a:ea typeface="+mn-ea"/>
                <a:cs typeface="+mn-cs"/>
              </a:rPr>
              <a:t>)</a:t>
            </a:r>
          </a:p>
        </p:txBody>
      </p:sp>
      <p:sp>
        <p:nvSpPr>
          <p:cNvPr id="8" name="Slide Number Placeholder 7"/>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8</a:t>
            </a:fld>
            <a:endParaRPr lang="en-GB" dirty="0"/>
          </a:p>
        </p:txBody>
      </p:sp>
      <p:sp>
        <p:nvSpPr>
          <p:cNvPr id="4" name="Date Placeholder 3">
            <a:extLst>
              <a:ext uri="{FF2B5EF4-FFF2-40B4-BE49-F238E27FC236}">
                <a16:creationId xmlns:a16="http://schemas.microsoft.com/office/drawing/2014/main" id="{910F94B1-75E1-78AA-66F5-BD4467423D00}"/>
              </a:ext>
            </a:extLst>
          </p:cNvPr>
          <p:cNvSpPr>
            <a:spLocks noGrp="1"/>
          </p:cNvSpPr>
          <p:nvPr>
            <p:ph type="dt" sz="half" idx="10"/>
          </p:nvPr>
        </p:nvSpPr>
        <p:spPr/>
        <p:txBody>
          <a:bodyPr/>
          <a:lstStyle/>
          <a:p>
            <a:fld id="{CFAF91A2-313F-4E3D-B4D0-3F82993790DB}"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72920"/>
    </mc:Choice>
    <mc:Fallback xmlns="">
      <p:transition spd="slow" advTm="7292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1" y="152400"/>
            <a:ext cx="9546362" cy="505267"/>
          </a:xfrm>
          <a:prstGeom prst="rect">
            <a:avLst/>
          </a:prstGeom>
        </p:spPr>
        <p:txBody>
          <a:bodyPr vert="horz" wrap="square" lIns="0" tIns="12700" rIns="0" bIns="0" rtlCol="0" anchor="ctr">
            <a:spAutoFit/>
          </a:bodyPr>
          <a:lstStyle/>
          <a:p>
            <a:pPr marL="12700">
              <a:lnSpc>
                <a:spcPct val="100000"/>
              </a:lnSpc>
              <a:spcBef>
                <a:spcPts val="100"/>
              </a:spcBef>
            </a:pPr>
            <a:r>
              <a:rPr sz="3200" b="1" dirty="0">
                <a:solidFill>
                  <a:srgbClr val="FF0000"/>
                </a:solidFill>
                <a:latin typeface="Maiandra GD" panose="020E0502030308020204" pitchFamily="34" charset="0"/>
                <a:ea typeface="+mn-ea"/>
                <a:cs typeface="+mn-cs"/>
              </a:rPr>
              <a:t>Morphology of Salmonella</a:t>
            </a:r>
          </a:p>
        </p:txBody>
      </p:sp>
      <p:sp>
        <p:nvSpPr>
          <p:cNvPr id="3" name="object 3"/>
          <p:cNvSpPr txBox="1"/>
          <p:nvPr/>
        </p:nvSpPr>
        <p:spPr>
          <a:xfrm>
            <a:off x="228601" y="914400"/>
            <a:ext cx="11811000" cy="1536318"/>
          </a:xfrm>
          <a:prstGeom prst="rect">
            <a:avLst/>
          </a:prstGeom>
        </p:spPr>
        <p:txBody>
          <a:bodyPr vert="horz" wrap="square" lIns="0" tIns="12700" rIns="0" bIns="0" rtlCol="0">
            <a:spAutoFit/>
          </a:bodyPr>
          <a:lstStyle/>
          <a:p>
            <a:pPr marL="355600" marR="5080" indent="-342900" algn="just">
              <a:spcBef>
                <a:spcPts val="100"/>
              </a:spcBef>
              <a:buChar char="•"/>
              <a:tabLst>
                <a:tab pos="355600" algn="l"/>
              </a:tabLst>
            </a:pPr>
            <a:r>
              <a:rPr sz="2800" dirty="0">
                <a:latin typeface="Maiandra GD" panose="020E0502030308020204" pitchFamily="34" charset="0"/>
              </a:rPr>
              <a:t>Gram negative bacilli</a:t>
            </a:r>
          </a:p>
          <a:p>
            <a:pPr marL="355600" indent="-342900" algn="just">
              <a:spcBef>
                <a:spcPts val="865"/>
              </a:spcBef>
              <a:buChar char="•"/>
              <a:tabLst>
                <a:tab pos="355600" algn="l"/>
              </a:tabLst>
            </a:pPr>
            <a:r>
              <a:rPr lang="en-US" sz="2800" dirty="0">
                <a:latin typeface="Maiandra GD" panose="020E0502030308020204" pitchFamily="34" charset="0"/>
              </a:rPr>
              <a:t>Salmonella produces colonies of approximately 2–4 mm in diameter. </a:t>
            </a:r>
          </a:p>
          <a:p>
            <a:pPr marL="355600" indent="-342900" algn="just">
              <a:spcBef>
                <a:spcPts val="865"/>
              </a:spcBef>
              <a:buChar char="•"/>
              <a:tabLst>
                <a:tab pos="355600" algn="l"/>
              </a:tabLst>
            </a:pPr>
            <a:r>
              <a:rPr sz="2800" dirty="0">
                <a:latin typeface="Maiandra GD" panose="020E0502030308020204" pitchFamily="34" charset="0"/>
              </a:rPr>
              <a:t>Motile by</a:t>
            </a:r>
            <a:r>
              <a:rPr lang="en-US" sz="2800" dirty="0">
                <a:latin typeface="Maiandra GD" panose="020E0502030308020204" pitchFamily="34" charset="0"/>
              </a:rPr>
              <a:t> </a:t>
            </a:r>
            <a:r>
              <a:rPr sz="2800" dirty="0">
                <a:latin typeface="Maiandra GD" panose="020E0502030308020204" pitchFamily="34" charset="0"/>
              </a:rPr>
              <a:t>peritrichous flagella</a:t>
            </a:r>
            <a:r>
              <a:rPr lang="en-US" sz="2800" dirty="0">
                <a:latin typeface="Maiandra GD" panose="020E0502030308020204" pitchFamily="34" charset="0"/>
              </a:rPr>
              <a:t>.</a:t>
            </a:r>
            <a:endParaRPr sz="2800" dirty="0">
              <a:latin typeface="Maiandra GD" panose="020E0502030308020204" pitchFamily="34" charset="0"/>
            </a:endParaRPr>
          </a:p>
        </p:txBody>
      </p:sp>
      <p:sp>
        <p:nvSpPr>
          <p:cNvPr id="4" name="object 4"/>
          <p:cNvSpPr/>
          <p:nvPr/>
        </p:nvSpPr>
        <p:spPr>
          <a:xfrm>
            <a:off x="6705600" y="3368992"/>
            <a:ext cx="5029200" cy="320040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9895585" y="6290386"/>
            <a:ext cx="249554" cy="204351"/>
          </a:xfrm>
          <a:prstGeom prst="rect">
            <a:avLst/>
          </a:prstGeom>
        </p:spPr>
        <p:txBody>
          <a:bodyPr vert="horz" wrap="square" lIns="0" tIns="0" rIns="0" bIns="0" rtlCol="0">
            <a:spAutoFit/>
          </a:bodyPr>
          <a:lstStyle/>
          <a:p>
            <a:pPr marL="25400">
              <a:lnSpc>
                <a:spcPts val="1650"/>
              </a:lnSpc>
            </a:pPr>
            <a:fld id="{81D60167-4931-47E6-BA6A-407CBD079E47}" type="slidenum">
              <a:rPr sz="1400" dirty="0">
                <a:latin typeface="Arial"/>
                <a:cs typeface="Arial"/>
              </a:rPr>
              <a:pPr marL="25400">
                <a:lnSpc>
                  <a:spcPts val="1650"/>
                </a:lnSpc>
              </a:pPr>
              <a:t>9</a:t>
            </a:fld>
            <a:endParaRPr sz="1400">
              <a:latin typeface="Arial"/>
              <a:cs typeface="Arial"/>
            </a:endParaRPr>
          </a:p>
        </p:txBody>
      </p:sp>
      <p:sp>
        <p:nvSpPr>
          <p:cNvPr id="8" name="Slide Number Placeholder 7"/>
          <p:cNvSpPr>
            <a:spLocks noGrp="1"/>
          </p:cNvSpPr>
          <p:nvPr>
            <p:ph type="sldNum" sz="quarter" idx="12"/>
          </p:nvPr>
        </p:nvSpPr>
        <p:spPr/>
        <p:txBody>
          <a:bodyPr/>
          <a:lstStyle/>
          <a:p>
            <a:pPr marL="25400">
              <a:lnSpc>
                <a:spcPts val="1650"/>
              </a:lnSpc>
            </a:pPr>
            <a:fld id="{81D60167-4931-47E6-BA6A-407CBD079E47}" type="slidenum">
              <a:rPr lang="en-GB" smtClean="0"/>
              <a:pPr marL="25400">
                <a:lnSpc>
                  <a:spcPts val="1650"/>
                </a:lnSpc>
              </a:pPr>
              <a:t>9</a:t>
            </a:fld>
            <a:endParaRPr lang="en-GB" dirty="0"/>
          </a:p>
        </p:txBody>
      </p:sp>
      <p:sp>
        <p:nvSpPr>
          <p:cNvPr id="9" name="Date Placeholder 8">
            <a:extLst>
              <a:ext uri="{FF2B5EF4-FFF2-40B4-BE49-F238E27FC236}">
                <a16:creationId xmlns:a16="http://schemas.microsoft.com/office/drawing/2014/main" id="{419FB9E9-73BE-E8AB-D28A-8A337BEBEDDD}"/>
              </a:ext>
            </a:extLst>
          </p:cNvPr>
          <p:cNvSpPr>
            <a:spLocks noGrp="1"/>
          </p:cNvSpPr>
          <p:nvPr>
            <p:ph type="dt" sz="half" idx="10"/>
          </p:nvPr>
        </p:nvSpPr>
        <p:spPr/>
        <p:txBody>
          <a:bodyPr/>
          <a:lstStyle/>
          <a:p>
            <a:fld id="{50C1A336-CC52-4436-B1DE-9CED86647186}" type="datetime1">
              <a:rPr lang="en-US" smtClean="0"/>
              <a:t>2023-02-05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advTm="52584"/>
    </mc:Choice>
    <mc:Fallback xmlns="">
      <p:transition spd="slow" advTm="52584"/>
    </mc:Fallback>
  </mc:AlternateContent>
  <p:extLst>
    <p:ext uri="{3A86A75C-4F4B-4683-9AE1-C65F6400EC91}">
      <p14:laserTraceLst xmlns:p14="http://schemas.microsoft.com/office/powerpoint/2010/main">
        <p14:tracePtLst>
          <p14:tracePt t="29150" x="5499100" y="4356100"/>
          <p14:tracePt t="29398" x="5486400" y="4356100"/>
          <p14:tracePt t="29404" x="5467350" y="4362450"/>
          <p14:tracePt t="29416" x="5410200" y="4400550"/>
          <p14:tracePt t="29432" x="5346700" y="4438650"/>
          <p14:tracePt t="29465" x="5226050" y="4533900"/>
          <p14:tracePt t="29470" x="5187950" y="4572000"/>
          <p14:tracePt t="29498" x="5105400" y="4692650"/>
          <p14:tracePt t="29515" x="5022850" y="4838700"/>
          <p14:tracePt t="29533" x="4972050" y="4965700"/>
          <p14:tracePt t="29549" x="4953000" y="5029200"/>
          <p14:tracePt t="29565" x="4940300" y="5060950"/>
          <p14:tracePt t="29582" x="4940300" y="5080000"/>
          <p14:tracePt t="29599" x="4940300" y="5099050"/>
          <p14:tracePt t="29615" x="4940300" y="5105400"/>
          <p14:tracePt t="29648" x="4965700" y="5111750"/>
          <p14:tracePt t="29665" x="5041900" y="5111750"/>
          <p14:tracePt t="29682" x="5162550" y="5105400"/>
          <p14:tracePt t="29699" x="5289550" y="5080000"/>
          <p14:tracePt t="29716" x="5765800" y="4965700"/>
          <p14:tracePt t="29732" x="6159500" y="4864100"/>
          <p14:tracePt t="29748" x="6457950" y="4794250"/>
          <p14:tracePt t="29765" x="6610350" y="4737100"/>
          <p14:tracePt t="29783" x="6718300" y="4699000"/>
          <p14:tracePt t="29798" x="6769100" y="4679950"/>
          <p14:tracePt t="29815" x="6794500" y="4673600"/>
          <p14:tracePt t="29832" x="6800850" y="4667250"/>
          <p14:tracePt t="29849" x="6807200" y="4667250"/>
          <p14:tracePt t="29889" x="6813550" y="4667250"/>
          <p14:tracePt t="30027" x="6819900" y="4667250"/>
          <p14:tracePt t="30044" x="6826250" y="4660900"/>
          <p14:tracePt t="30051" x="6838950" y="4660900"/>
          <p14:tracePt t="30065" x="6889750" y="4641850"/>
          <p14:tracePt t="30082" x="6921500" y="4635500"/>
          <p14:tracePt t="30099" x="6991350" y="4610100"/>
          <p14:tracePt t="30115" x="7073900" y="4584700"/>
          <p14:tracePt t="30132" x="7143750" y="4559300"/>
          <p14:tracePt t="30150" x="7194550" y="4546600"/>
          <p14:tracePt t="30165" x="7213600" y="4540250"/>
          <p14:tracePt t="30181" x="7226300" y="4533900"/>
          <p14:tracePt t="30215" x="7232650" y="4533900"/>
          <p14:tracePt t="30638" x="7245350" y="4527550"/>
          <p14:tracePt t="30646" x="7270750" y="4508500"/>
          <p14:tracePt t="30653" x="7296150" y="4495800"/>
          <p14:tracePt t="30665" x="7359650" y="4464050"/>
          <p14:tracePt t="30682" x="7435850" y="4432300"/>
          <p14:tracePt t="30699" x="7524750" y="4400550"/>
          <p14:tracePt t="30731" x="7683500" y="4368800"/>
          <p14:tracePt t="30767" x="7772400" y="4356100"/>
          <p14:tracePt t="30782" x="7797800" y="4356100"/>
          <p14:tracePt t="30798" x="7823200" y="4349750"/>
          <p14:tracePt t="30815" x="7848600" y="4349750"/>
          <p14:tracePt t="30834" x="7880350" y="4349750"/>
          <p14:tracePt t="30848" x="7899400" y="4349750"/>
          <p14:tracePt t="30865" x="7924800" y="4343400"/>
          <p14:tracePt t="30882" x="7943850" y="4343400"/>
          <p14:tracePt t="30899" x="7975600" y="4343400"/>
          <p14:tracePt t="30915" x="8007350" y="4343400"/>
          <p14:tracePt t="30931" x="8032750" y="4343400"/>
          <p14:tracePt t="30950" x="8064500" y="4343400"/>
          <p14:tracePt t="30965" x="8083550" y="4343400"/>
          <p14:tracePt t="30981" x="8102600" y="4343400"/>
          <p14:tracePt t="30998" x="8115300" y="4343400"/>
          <p14:tracePt t="31017" x="8128000" y="4349750"/>
          <p14:tracePt t="31032" x="8128000" y="4356100"/>
          <p14:tracePt t="31049" x="8134350" y="4368800"/>
          <p14:tracePt t="31065" x="8134350" y="4387850"/>
          <p14:tracePt t="31082" x="8115300" y="4425950"/>
          <p14:tracePt t="31098" x="8096250" y="4451350"/>
          <p14:tracePt t="31115" x="8083550" y="4470400"/>
          <p14:tracePt t="31133" x="8070850" y="4489450"/>
          <p14:tracePt t="31148" x="8051800" y="4508500"/>
          <p14:tracePt t="31165" x="8039100" y="4514850"/>
          <p14:tracePt t="31182" x="8026400" y="4527550"/>
          <p14:tracePt t="31201" x="8001000" y="4546600"/>
          <p14:tracePt t="31215" x="7981950" y="4559300"/>
          <p14:tracePt t="31232" x="7956550" y="4565650"/>
          <p14:tracePt t="31248" x="7931150" y="4572000"/>
          <p14:tracePt t="31267" x="7886700" y="4578350"/>
          <p14:tracePt t="31282" x="7861300" y="4578350"/>
          <p14:tracePt t="31298" x="7829550" y="4578350"/>
          <p14:tracePt t="31316" x="7791450" y="4578350"/>
          <p14:tracePt t="31332" x="7747000" y="4578350"/>
          <p14:tracePt t="31348" x="7708900" y="4578350"/>
          <p14:tracePt t="31365" x="7664450" y="4578350"/>
          <p14:tracePt t="31383" x="7620000" y="4578350"/>
          <p14:tracePt t="31398" x="7569200" y="4578350"/>
          <p14:tracePt t="31415" x="7499350" y="4578350"/>
          <p14:tracePt t="31432" x="7429500" y="4578350"/>
          <p14:tracePt t="31450" x="7289800" y="4584700"/>
          <p14:tracePt t="31465" x="7213600" y="4597400"/>
          <p14:tracePt t="31471" x="7181850" y="4597400"/>
          <p14:tracePt t="31481" x="7150100" y="4597400"/>
          <p14:tracePt t="31498" x="7086600" y="4597400"/>
          <p14:tracePt t="31515" x="7004050" y="4597400"/>
          <p14:tracePt t="31531" x="6965950" y="4597400"/>
          <p14:tracePt t="31549" x="6927850" y="4597400"/>
          <p14:tracePt t="31567" x="6845300" y="4584700"/>
          <p14:tracePt t="31583" x="6807200" y="4578350"/>
          <p14:tracePt t="31599" x="6775450" y="4565650"/>
          <p14:tracePt t="31615" x="6756400" y="4559300"/>
          <p14:tracePt t="31633" x="6705600" y="4533900"/>
          <p14:tracePt t="31648" x="6680200" y="4514850"/>
          <p14:tracePt t="31665" x="6654800" y="4502150"/>
          <p14:tracePt t="31682" x="6629400" y="4489450"/>
          <p14:tracePt t="31699" x="6572250" y="4470400"/>
          <p14:tracePt t="31715" x="6546850" y="4451350"/>
          <p14:tracePt t="31731" x="6521450" y="4438650"/>
          <p14:tracePt t="31749" x="6477000" y="4400550"/>
          <p14:tracePt t="31766" x="6394450" y="4343400"/>
          <p14:tracePt t="31781" x="6343650" y="4311650"/>
          <p14:tracePt t="31798" x="6299200" y="4267200"/>
          <p14:tracePt t="31817" x="6235700" y="4197350"/>
          <p14:tracePt t="31832" x="6197600" y="4165600"/>
          <p14:tracePt t="31848" x="6146800" y="4114800"/>
          <p14:tracePt t="31865" x="6102350" y="4038600"/>
          <p14:tracePt t="31884" x="6057900" y="3962400"/>
          <p14:tracePt t="31898" x="6032500" y="3886200"/>
          <p14:tracePt t="31915" x="6007100" y="3771900"/>
          <p14:tracePt t="31932" x="5981700" y="3689350"/>
          <p14:tracePt t="31950" x="5943600" y="3505200"/>
          <p14:tracePt t="31965" x="5924550" y="3416300"/>
          <p14:tracePt t="31981" x="5892800" y="3321050"/>
          <p14:tracePt t="31998" x="5867400" y="3194050"/>
          <p14:tracePt t="32016" x="5861050" y="3035300"/>
          <p14:tracePt t="32032" x="5873750" y="2882900"/>
          <p14:tracePt t="32053" x="5924550" y="2730500"/>
          <p14:tracePt t="32067" x="5994400" y="2584450"/>
          <p14:tracePt t="32082" x="6096000" y="2457450"/>
          <p14:tracePt t="32098" x="6273800" y="2273300"/>
          <p14:tracePt t="32115" x="6432550" y="2108200"/>
          <p14:tracePt t="32133" x="6718300" y="1905000"/>
          <p14:tracePt t="32148" x="7010400" y="1803400"/>
          <p14:tracePt t="32165" x="7315200" y="1746250"/>
          <p14:tracePt t="32182" x="7620000" y="1720850"/>
          <p14:tracePt t="32198" x="7950200" y="1720850"/>
          <p14:tracePt t="32215" x="8185150" y="1758950"/>
          <p14:tracePt t="32231" x="8413750" y="1803400"/>
          <p14:tracePt t="32250" x="8731250" y="1879600"/>
          <p14:tracePt t="32265" x="8940800" y="1968500"/>
          <p14:tracePt t="32281" x="9112250" y="2095500"/>
          <p14:tracePt t="32517" x="9112250" y="3663950"/>
          <p14:tracePt t="32525" x="9074150" y="3689350"/>
          <p14:tracePt t="32532" x="9036050" y="3727450"/>
          <p14:tracePt t="32548" x="8883650" y="3848100"/>
          <p14:tracePt t="32566" x="8667750" y="4013200"/>
          <p14:tracePt t="32598" x="8413750" y="4146550"/>
          <p14:tracePt t="32632" x="8153400" y="4286250"/>
          <p14:tracePt t="32648" x="8051800" y="4337050"/>
          <p14:tracePt t="32665" x="7981950" y="4368800"/>
          <p14:tracePt t="32683" x="7937500" y="4381500"/>
          <p14:tracePt t="32698" x="7924800" y="4387850"/>
          <p14:tracePt t="32714" x="7912100" y="4394200"/>
          <p14:tracePt t="32731" x="7893050" y="4394200"/>
          <p14:tracePt t="32750" x="7880350" y="4400550"/>
          <p14:tracePt t="32766" x="7874000" y="4400550"/>
          <p14:tracePt t="32781" x="7867650" y="4400550"/>
          <p14:tracePt t="32798" x="7861300" y="4400550"/>
          <p14:tracePt t="32833" x="7861300" y="4387850"/>
          <p14:tracePt t="32848" x="7874000" y="4356100"/>
          <p14:tracePt t="32865" x="7886700" y="4330700"/>
          <p14:tracePt t="32882" x="7924800" y="4279900"/>
          <p14:tracePt t="32898" x="7943850" y="4254500"/>
          <p14:tracePt t="32915" x="7962900" y="4235450"/>
          <p14:tracePt t="32934" x="7994650" y="4210050"/>
          <p14:tracePt t="32948" x="8032750" y="4178300"/>
          <p14:tracePt t="32964" x="8102600" y="4121150"/>
          <p14:tracePt t="32969" x="8121650" y="4102100"/>
          <p14:tracePt t="32981" x="8153400" y="4076700"/>
          <p14:tracePt t="33000" x="8210550" y="4038600"/>
          <p14:tracePt t="33015" x="8235950" y="4019550"/>
          <p14:tracePt t="33031" x="8255000" y="4000500"/>
          <p14:tracePt t="33048" x="8274050" y="3987800"/>
          <p14:tracePt t="33065" x="8286750" y="3968750"/>
          <p14:tracePt t="33081" x="8293100" y="3968750"/>
          <p14:tracePt t="33098" x="8293100" y="3962400"/>
          <p14:tracePt t="33117" x="8299450" y="3962400"/>
          <p14:tracePt t="33412" x="8305800" y="3956050"/>
          <p14:tracePt t="33420" x="8318500" y="3949700"/>
          <p14:tracePt t="33433" x="8337550" y="3930650"/>
          <p14:tracePt t="33464" x="8388350" y="3860800"/>
          <p14:tracePt t="33471" x="8401050" y="3848100"/>
          <p14:tracePt t="33498" x="8426450" y="3810000"/>
          <p14:tracePt t="33514" x="8432800" y="3790950"/>
          <p14:tracePt t="33531" x="8439150" y="3778250"/>
          <p14:tracePt t="33550" x="8445500" y="3771900"/>
          <p14:tracePt t="33566" x="8451850" y="3765550"/>
          <p14:tracePt t="33598" x="8451850" y="3759200"/>
          <p14:tracePt t="33625" x="8451850" y="3752850"/>
          <p14:tracePt t="33654" x="8445500" y="3746500"/>
          <p14:tracePt t="33662" x="8445500" y="3740150"/>
          <p14:tracePt t="33670" x="8439150" y="3740150"/>
          <p14:tracePt t="33681" x="8426450" y="3727450"/>
          <p14:tracePt t="33698" x="8407400" y="3714750"/>
          <p14:tracePt t="33714" x="8388350" y="3702050"/>
          <p14:tracePt t="33733" x="8369300" y="3689350"/>
          <p14:tracePt t="33748" x="8362950" y="3683000"/>
          <p14:tracePt t="33765" x="8356600" y="3683000"/>
          <p14:tracePt t="33911" x="8362950" y="3683000"/>
          <p14:tracePt t="33919" x="8369300" y="3683000"/>
          <p14:tracePt t="33935" x="8375650" y="3689350"/>
          <p14:tracePt t="33948" x="8382000" y="3695700"/>
          <p14:tracePt t="33964" x="8388350" y="3695700"/>
          <p14:tracePt t="33970" x="8388350" y="3702050"/>
          <p14:tracePt t="33981" x="8394700" y="3702050"/>
          <p14:tracePt t="34001" x="8401050" y="3702050"/>
          <p14:tracePt t="34042" x="8407400" y="3702050"/>
          <p14:tracePt t="34382" x="8407400" y="3708400"/>
          <p14:tracePt t="34397" x="8407400" y="3714750"/>
          <p14:tracePt t="34404" x="8407400" y="3721100"/>
          <p14:tracePt t="34415" x="8407400" y="3746500"/>
          <p14:tracePt t="34431" x="8407400" y="3765550"/>
          <p14:tracePt t="34448" x="8407400" y="3797300"/>
          <p14:tracePt t="34481" x="8394700" y="3860800"/>
          <p14:tracePt t="34515" x="8388350" y="3905250"/>
          <p14:tracePt t="34532" x="8375650" y="3937000"/>
          <p14:tracePt t="34548" x="8375650" y="3949700"/>
          <p14:tracePt t="34565" x="8369300" y="3962400"/>
          <p14:tracePt t="34581" x="8369300" y="3968750"/>
          <p14:tracePt t="34598" x="8369300" y="3975100"/>
          <p14:tracePt t="34614" x="8362950" y="3981450"/>
          <p14:tracePt t="34631" x="8362950" y="3987800"/>
          <p14:tracePt t="34648" x="8362950" y="3994150"/>
          <p14:tracePt t="34665" x="8356600" y="4000500"/>
          <p14:tracePt t="34697" x="8350250" y="4000500"/>
          <p14:tracePt t="34716" x="8350250" y="4006850"/>
          <p14:tracePt t="34731" x="8350250" y="4013200"/>
          <p14:tracePt t="36384" x="8350250" y="4006850"/>
          <p14:tracePt t="36392" x="8350250" y="4000500"/>
          <p14:tracePt t="36406" x="8350250" y="3994150"/>
          <p14:tracePt t="36414" x="8350250" y="3981450"/>
          <p14:tracePt t="36433" x="8350250" y="3943350"/>
          <p14:tracePt t="36447" x="8350250" y="3911600"/>
          <p14:tracePt t="36481" x="8350250" y="3879850"/>
          <p14:tracePt t="36487" x="8350250" y="3860800"/>
          <p14:tracePt t="36515" x="8350250" y="3797300"/>
          <p14:tracePt t="36531" x="8356600" y="3778250"/>
          <p14:tracePt t="36547" x="8356600" y="3752850"/>
          <p14:tracePt t="36565" x="8369300" y="3702050"/>
          <p14:tracePt t="36581" x="8375650" y="3670300"/>
          <p14:tracePt t="36597" x="8388350" y="3651250"/>
          <p14:tracePt t="36616" x="8394700" y="3625850"/>
          <p14:tracePt t="36632" x="8401050" y="3613150"/>
          <p14:tracePt t="36648" x="8401050" y="3606800"/>
          <p14:tracePt t="36664" x="8401050" y="3600450"/>
          <p14:tracePt t="36681" x="8407400" y="3594100"/>
          <p14:tracePt t="36913" x="8413750" y="3594100"/>
          <p14:tracePt t="36929" x="8413750" y="3587750"/>
          <p14:tracePt t="36937" x="8420100" y="3587750"/>
          <p14:tracePt t="36947" x="8432800" y="3575050"/>
          <p14:tracePt t="36964" x="8458200" y="3556000"/>
          <p14:tracePt t="36972" x="8470900" y="3549650"/>
          <p14:tracePt t="36999" x="8509000" y="3498850"/>
          <p14:tracePt t="37031" x="8515350" y="3479800"/>
          <p14:tracePt t="37048" x="8521700" y="3479800"/>
          <p14:tracePt t="37064" x="8521700" y="3473450"/>
          <p14:tracePt t="37162" x="8509000" y="3473450"/>
          <p14:tracePt t="37169" x="8502650" y="3473450"/>
          <p14:tracePt t="37181" x="8496300" y="3473450"/>
          <p14:tracePt t="37197" x="8470900" y="3473450"/>
          <p14:tracePt t="37214" x="8458200" y="3473450"/>
          <p14:tracePt t="37231" x="8445500" y="3473450"/>
          <p14:tracePt t="37248" x="8432800" y="3473450"/>
          <p14:tracePt t="37264" x="8426450" y="3473450"/>
          <p14:tracePt t="37281" x="8420100" y="3473450"/>
          <p14:tracePt t="37595" x="8420100" y="3492500"/>
          <p14:tracePt t="37603" x="8420100" y="3505200"/>
          <p14:tracePt t="37616" x="8420100" y="3530600"/>
          <p14:tracePt t="37631" x="8413750" y="3581400"/>
          <p14:tracePt t="37648" x="8407400" y="3670300"/>
          <p14:tracePt t="37664" x="8394700" y="3771900"/>
          <p14:tracePt t="37681" x="8362950" y="3917950"/>
          <p14:tracePt t="37697" x="8343900" y="4013200"/>
          <p14:tracePt t="37714" x="8318500" y="4102100"/>
          <p14:tracePt t="37730" x="8293100" y="4165600"/>
          <p14:tracePt t="37747" x="8280400" y="4222750"/>
          <p14:tracePt t="37764" x="8267700" y="4273550"/>
          <p14:tracePt t="37781" x="8255000" y="4311650"/>
          <p14:tracePt t="37799" x="8248650" y="4349750"/>
          <p14:tracePt t="37814" x="8242300" y="4375150"/>
          <p14:tracePt t="37831" x="8229600" y="4394200"/>
          <p14:tracePt t="37848" x="8229600" y="4400550"/>
          <p14:tracePt t="37865" x="8223250" y="4419600"/>
          <p14:tracePt t="37881" x="8216900" y="4432300"/>
          <p14:tracePt t="37897" x="8216900" y="4445000"/>
          <p14:tracePt t="37915" x="8210550" y="4457700"/>
          <p14:tracePt t="37931" x="8204200" y="4457700"/>
          <p14:tracePt t="41242" x="8191500" y="4457700"/>
          <p14:tracePt t="41249" x="8172450" y="4457700"/>
          <p14:tracePt t="41264" x="8115300" y="4464050"/>
          <p14:tracePt t="41280" x="8064500" y="4464050"/>
          <p14:tracePt t="41298" x="7994650" y="4470400"/>
          <p14:tracePt t="41313" x="7956550" y="4470400"/>
          <p14:tracePt t="41330" x="7924800" y="4470400"/>
          <p14:tracePt t="41364" x="7886700" y="4470400"/>
          <p14:tracePt t="41397" x="7874000" y="4470400"/>
          <p14:tracePt t="41514" x="7880350" y="4470400"/>
          <p14:tracePt t="41522" x="7886700" y="4470400"/>
          <p14:tracePt t="41530" x="7905750" y="4470400"/>
          <p14:tracePt t="41548" x="7950200" y="4470400"/>
          <p14:tracePt t="41564" x="7975600" y="4470400"/>
          <p14:tracePt t="41580" x="8007350" y="4470400"/>
          <p14:tracePt t="41598" x="8058150" y="4470400"/>
          <p14:tracePt t="41614" x="8096250" y="4457700"/>
          <p14:tracePt t="41630" x="8121650" y="4445000"/>
          <p14:tracePt t="41647" x="8140700" y="4432300"/>
          <p14:tracePt t="41665" x="8166100" y="4419600"/>
          <p14:tracePt t="41776" x="8166100" y="4413250"/>
          <p14:tracePt t="41807" x="8166100" y="4406900"/>
          <p14:tracePt t="41816" x="8159750" y="4406900"/>
          <p14:tracePt t="41830" x="8147050" y="4400550"/>
          <p14:tracePt t="41848" x="8140700" y="4394200"/>
          <p14:tracePt t="41863" x="8134350" y="4394200"/>
          <p14:tracePt t="41880" x="8121650" y="4394200"/>
          <p14:tracePt t="41897" x="8115300" y="4394200"/>
          <p14:tracePt t="41914" x="8108950" y="4387850"/>
          <p14:tracePt t="41930" x="8102600" y="4387850"/>
          <p14:tracePt t="42196" x="8096250" y="4387850"/>
          <p14:tracePt t="42203" x="8077200" y="4387850"/>
          <p14:tracePt t="42214" x="8026400" y="4375150"/>
          <p14:tracePt t="42230" x="7956550" y="4356100"/>
          <p14:tracePt t="42247" x="7842250" y="4305300"/>
          <p14:tracePt t="42263" x="7759700" y="4248150"/>
          <p14:tracePt t="42280" x="7658100" y="4171950"/>
          <p14:tracePt t="42313" x="7588250" y="4102100"/>
          <p14:tracePt t="42347" x="7556500" y="4051300"/>
          <p14:tracePt t="42363" x="7550150" y="4044950"/>
          <p14:tracePt t="42397" x="7550150" y="4038600"/>
          <p14:tracePt t="42446" x="7550150" y="4032250"/>
          <p14:tracePt t="42520" x="7543800" y="4032250"/>
          <p14:tracePt t="42526" x="7537450" y="4032250"/>
          <p14:tracePt t="42535" x="7531100" y="4025900"/>
          <p14:tracePt t="42546" x="7518400" y="4025900"/>
          <p14:tracePt t="42563" x="7505700" y="4019550"/>
          <p14:tracePt t="42580" x="7486650" y="4019550"/>
          <p14:tracePt t="42598" x="7473950" y="4013200"/>
          <p14:tracePt t="42613" x="7461250" y="4013200"/>
          <p14:tracePt t="42630" x="7454900" y="4013200"/>
          <p14:tracePt t="42648" x="7442200" y="4013200"/>
          <p14:tracePt t="42663" x="7435850" y="4013200"/>
          <p14:tracePt t="42680" x="7410450" y="4019550"/>
          <p14:tracePt t="42697" x="7378700" y="4038600"/>
          <p14:tracePt t="42714" x="7346950" y="4076700"/>
          <p14:tracePt t="42730" x="7308850" y="4102100"/>
          <p14:tracePt t="42747" x="7258050" y="4140200"/>
          <p14:tracePt t="42765" x="7169150" y="4197350"/>
          <p14:tracePt t="42780" x="7118350" y="4222750"/>
          <p14:tracePt t="42797" x="7048500" y="4248150"/>
          <p14:tracePt t="42813" x="6991350" y="4260850"/>
          <p14:tracePt t="42831" x="6877050" y="4260850"/>
          <p14:tracePt t="42847" x="6788150" y="4260850"/>
          <p14:tracePt t="42863" x="6724650" y="4254500"/>
          <p14:tracePt t="42880" x="6654800" y="4241800"/>
          <p14:tracePt t="42898" x="6565900" y="4222750"/>
          <p14:tracePt t="42913" x="6515100" y="4210050"/>
          <p14:tracePt t="42930" x="6470650" y="4197350"/>
          <p14:tracePt t="42947" x="6419850" y="4178300"/>
          <p14:tracePt t="42964" x="6337300" y="4133850"/>
          <p14:tracePt t="42980" x="6299200" y="4102100"/>
          <p14:tracePt t="42997" x="6261100" y="4064000"/>
          <p14:tracePt t="43016" x="6210300" y="4019550"/>
          <p14:tracePt t="43030" x="6159500" y="3968750"/>
          <p14:tracePt t="43047" x="6115050" y="3911600"/>
          <p14:tracePt t="43063" x="6089650" y="3873500"/>
          <p14:tracePt t="43083" x="6051550" y="3822700"/>
          <p14:tracePt t="43096" x="6032500" y="3784600"/>
          <p14:tracePt t="43113" x="6019800" y="3752850"/>
          <p14:tracePt t="43130" x="6007100" y="3727450"/>
          <p14:tracePt t="43148" x="6000750" y="3676650"/>
          <p14:tracePt t="43163" x="6000750" y="3594100"/>
          <p14:tracePt t="43180" x="6000750" y="3524250"/>
          <p14:tracePt t="43198" x="6032500" y="3378200"/>
          <p14:tracePt t="43213" x="6057900" y="3282950"/>
          <p14:tracePt t="43230" x="6076950" y="3206750"/>
          <p14:tracePt t="43247" x="6096000" y="3155950"/>
          <p14:tracePt t="43265" x="6115050" y="3105150"/>
          <p14:tracePt t="43280" x="6146800" y="3060700"/>
          <p14:tracePt t="43297" x="6184900" y="3016250"/>
          <p14:tracePt t="43313" x="6248400" y="2978150"/>
          <p14:tracePt t="43332" x="6369050" y="2921000"/>
          <p14:tracePt t="43347" x="6419850" y="2908300"/>
          <p14:tracePt t="43363" x="6483350" y="2889250"/>
          <p14:tracePt t="43380" x="6565900" y="2882900"/>
          <p14:tracePt t="43397" x="6692900" y="2882900"/>
          <p14:tracePt t="43413" x="6800850" y="2882900"/>
          <p14:tracePt t="43430" x="6940550" y="2895600"/>
          <p14:tracePt t="43449" x="7181850" y="2927350"/>
          <p14:tracePt t="43463" x="7340600" y="2946400"/>
          <p14:tracePt t="43480" x="7518400" y="2984500"/>
          <p14:tracePt t="43497" x="7651750" y="3009900"/>
          <p14:tracePt t="43514" x="7899400" y="3105150"/>
          <p14:tracePt t="43530" x="8039100" y="3181350"/>
          <p14:tracePt t="43547" x="8147050" y="3244850"/>
          <p14:tracePt t="43563" x="8235950" y="3302000"/>
          <p14:tracePt t="43581" x="8343900" y="3384550"/>
          <p14:tracePt t="43597" x="8432800" y="3486150"/>
          <p14:tracePt t="43613" x="8477250" y="3549650"/>
          <p14:tracePt t="43632" x="8528050" y="3594100"/>
          <p14:tracePt t="43647" x="8553450" y="3625850"/>
          <p14:tracePt t="43663" x="8585200" y="3663950"/>
          <p14:tracePt t="43680" x="8610600" y="3702050"/>
          <p14:tracePt t="43698" x="8636000" y="3733800"/>
          <p14:tracePt t="43713" x="8648700" y="3752850"/>
          <p14:tracePt t="43730" x="8674100" y="3784600"/>
          <p14:tracePt t="43749" x="8699500" y="3873500"/>
          <p14:tracePt t="43765" x="8712200" y="3930650"/>
          <p14:tracePt t="43780" x="8718550" y="4006850"/>
          <p14:tracePt t="43797" x="8718550" y="4070350"/>
          <p14:tracePt t="43814" x="8718550" y="4140200"/>
          <p14:tracePt t="43830" x="8699500" y="4298950"/>
          <p14:tracePt t="43847" x="8661400" y="4425950"/>
          <p14:tracePt t="43863" x="8610600" y="4584700"/>
          <p14:tracePt t="43881" x="8534400" y="4730750"/>
          <p14:tracePt t="43897" x="8470900" y="4838700"/>
          <p14:tracePt t="43913" x="8394700" y="4940300"/>
          <p14:tracePt t="43930" x="8261350" y="5054600"/>
          <p14:tracePt t="43948" x="7905750" y="5308600"/>
          <p14:tracePt t="43964" x="7658100" y="5422900"/>
          <p14:tracePt t="43969" x="7537450" y="5461000"/>
          <p14:tracePt t="43980" x="7435850" y="5492750"/>
          <p14:tracePt t="43999" x="7073900" y="5549900"/>
          <p14:tracePt t="44013" x="6807200" y="5562600"/>
          <p14:tracePt t="44030" x="6654800" y="5562600"/>
          <p14:tracePt t="44046" x="6483350" y="5562600"/>
          <p14:tracePt t="44065" x="6273800" y="5543550"/>
          <p14:tracePt t="44080" x="6153150" y="5511800"/>
          <p14:tracePt t="44096" x="6045200" y="5480050"/>
          <p14:tracePt t="44113" x="5956300" y="5435600"/>
          <p14:tracePt t="44132" x="5861050" y="5384800"/>
          <p14:tracePt t="44147" x="5835650" y="5365750"/>
          <p14:tracePt t="44163" x="5816600" y="5353050"/>
          <p14:tracePt t="44180" x="5791200" y="5321300"/>
          <p14:tracePt t="44197" x="5759450" y="5276850"/>
          <p14:tracePt t="44213" x="5746750" y="5257800"/>
          <p14:tracePt t="44231" x="5740400" y="5251450"/>
          <p14:tracePt t="44248" x="5727700" y="5232400"/>
          <p14:tracePt t="44264" x="5721350" y="5226050"/>
          <p14:tracePt t="44280" x="5715000" y="5207000"/>
          <p14:tracePt t="44296" x="5708650" y="5187950"/>
          <p14:tracePt t="44315" x="5695950" y="5162550"/>
          <p14:tracePt t="44330" x="5689600" y="5149850"/>
          <p14:tracePt t="44346" x="5683250" y="5137150"/>
          <p14:tracePt t="44363" x="5676900" y="5111750"/>
          <p14:tracePt t="44381" x="5670550" y="5073650"/>
          <p14:tracePt t="44397" x="5664200" y="5048250"/>
          <p14:tracePt t="44413" x="5664200" y="5035550"/>
          <p14:tracePt t="44432" x="5657850" y="5010150"/>
          <p14:tracePt t="44447" x="5651500" y="4984750"/>
          <p14:tracePt t="44463" x="5651500" y="4959350"/>
          <p14:tracePt t="44470" x="5651500" y="4953000"/>
          <p14:tracePt t="44480" x="5651500" y="4946650"/>
          <p14:tracePt t="44498" x="5651500" y="4933950"/>
          <p14:tracePt t="44530" x="5651500" y="4927600"/>
          <p14:tracePt t="44573" x="5657850" y="4921250"/>
          <p14:tracePt t="44582" x="5664200" y="4914900"/>
          <p14:tracePt t="44596" x="5676900" y="4908550"/>
          <p14:tracePt t="44613" x="5695950" y="4895850"/>
          <p14:tracePt t="44631" x="5721350" y="4883150"/>
          <p14:tracePt t="44646" x="5740400" y="4876800"/>
          <p14:tracePt t="44663" x="5765800" y="4864100"/>
          <p14:tracePt t="44682" x="5829300" y="4845050"/>
          <p14:tracePt t="44697" x="5924550" y="4819650"/>
          <p14:tracePt t="44713" x="6000750" y="4800600"/>
          <p14:tracePt t="44941" x="6007100" y="4787900"/>
          <p14:tracePt t="44948" x="6019800" y="4775200"/>
          <p14:tracePt t="44963" x="6083300" y="4724400"/>
          <p14:tracePt t="44969" x="6134100" y="4679950"/>
          <p14:tracePt t="44980" x="6191250" y="4635500"/>
          <p14:tracePt t="44998" x="6426200" y="4445000"/>
          <p14:tracePt t="45013" x="6553200" y="4356100"/>
          <p14:tracePt t="45030" x="6642100" y="4298950"/>
          <p14:tracePt t="45049" x="6711950" y="4260850"/>
          <p14:tracePt t="45063" x="6724650" y="4254500"/>
          <p14:tracePt t="45081" x="6724650" y="4248150"/>
          <p14:tracePt t="45096" x="6731000" y="4248150"/>
          <p14:tracePt t="45125" x="6731000" y="4241800"/>
          <p14:tracePt t="45161" x="6731000" y="4235450"/>
          <p14:tracePt t="45168" x="6731000" y="4229100"/>
          <p14:tracePt t="45181" x="6731000" y="4210050"/>
          <p14:tracePt t="45196" x="6724650" y="4184650"/>
          <p14:tracePt t="45213" x="6718300" y="4152900"/>
          <p14:tracePt t="45230" x="6711950" y="4102100"/>
          <p14:tracePt t="45247" x="6705600" y="4038600"/>
          <p14:tracePt t="45263" x="6705600" y="3962400"/>
          <p14:tracePt t="45280" x="6705600" y="3917950"/>
          <p14:tracePt t="45298" x="6705600" y="3873500"/>
          <p14:tracePt t="45313" x="6705600" y="3860800"/>
          <p14:tracePt t="45330" x="6705600" y="3854450"/>
          <p14:tracePt t="45346" x="6705600" y="3848100"/>
          <p14:tracePt t="45364" x="6705600" y="3841750"/>
          <p14:tracePt t="45380" x="6699250" y="3841750"/>
          <p14:tracePt t="45418" x="6699250" y="3835400"/>
          <p14:tracePt t="45430" x="6692900" y="3835400"/>
          <p14:tracePt t="45455" x="6692900" y="3829050"/>
          <p14:tracePt t="45463" x="6686550" y="3829050"/>
          <p14:tracePt t="45481" x="6680200" y="3822700"/>
          <p14:tracePt t="45496" x="6673850" y="3822700"/>
          <p14:tracePt t="45513" x="6667500" y="3816350"/>
          <p14:tracePt t="45530" x="6654800" y="3816350"/>
          <p14:tracePt t="45547" x="6642100" y="3816350"/>
          <p14:tracePt t="45563" x="6623050" y="3816350"/>
          <p14:tracePt t="45580" x="6616700" y="3816350"/>
          <p14:tracePt t="45596" x="6591300" y="3816350"/>
          <p14:tracePt t="45615" x="6546850" y="3816350"/>
          <p14:tracePt t="45630" x="6521450" y="3816350"/>
          <p14:tracePt t="45647" x="6483350" y="3829050"/>
          <p14:tracePt t="45664" x="6438900" y="3829050"/>
          <p14:tracePt t="45680" x="6413500" y="3829050"/>
          <p14:tracePt t="45696" x="6394450" y="3829050"/>
          <p14:tracePt t="45713" x="6375400" y="3829050"/>
          <p14:tracePt t="45731" x="6343650" y="3829050"/>
          <p14:tracePt t="45746" x="6324600" y="3829050"/>
          <p14:tracePt t="45763" x="6305550" y="3829050"/>
          <p14:tracePt t="45780" x="6299200" y="3829050"/>
          <p14:tracePt t="45797" x="6286500" y="3829050"/>
          <p14:tracePt t="45813" x="6280150" y="3829050"/>
          <p14:tracePt t="45830" x="6273800" y="3829050"/>
          <p14:tracePt t="45863" x="6267450" y="3829050"/>
          <p14:tracePt t="45902" x="6261100" y="3829050"/>
          <p14:tracePt t="46058" x="6261100" y="3822700"/>
          <p14:tracePt t="46998" x="6267450" y="3822700"/>
          <p14:tracePt t="47005" x="6273800" y="3822700"/>
          <p14:tracePt t="47012" x="6280150" y="3822700"/>
          <p14:tracePt t="47046" x="6369050" y="3816350"/>
          <p14:tracePt t="47079" x="6584950" y="3765550"/>
          <p14:tracePt t="47097" x="7035800" y="3689350"/>
          <p14:tracePt t="47113" x="7385050" y="3644900"/>
          <p14:tracePt t="47130" x="7772400" y="3587750"/>
          <p14:tracePt t="47148" x="8159750" y="3517900"/>
          <p14:tracePt t="47163" x="8369300" y="3486150"/>
          <p14:tracePt t="47179" x="8509000" y="3460750"/>
          <p14:tracePt t="47196" x="8616950" y="3448050"/>
          <p14:tracePt t="47214" x="8712200" y="3435350"/>
          <p14:tracePt t="47229" x="8750300" y="3429000"/>
          <p14:tracePt t="47246" x="8775700" y="3429000"/>
          <p14:tracePt t="47263" x="8794750" y="3429000"/>
          <p14:tracePt t="47280" x="8807450" y="3429000"/>
          <p14:tracePt t="47313" x="8813800" y="3429000"/>
          <p14:tracePt t="47331" x="8826500" y="3429000"/>
          <p14:tracePt t="47964" x="8820150" y="3435350"/>
          <p14:tracePt t="47973" x="8813800" y="3441700"/>
          <p14:tracePt t="47980" x="8794750" y="3448050"/>
          <p14:tracePt t="47996" x="8750300" y="3486150"/>
          <p14:tracePt t="48015" x="8680450" y="3536950"/>
          <p14:tracePt t="48029" x="8604250" y="3600450"/>
          <p14:tracePt t="48063" x="8401050" y="3765550"/>
          <p14:tracePt t="48096" x="8064500" y="4025900"/>
          <p14:tracePt t="48113" x="7950200" y="4108450"/>
          <p14:tracePt t="48131" x="7747000" y="4241800"/>
          <p14:tracePt t="48146" x="7651750" y="4311650"/>
          <p14:tracePt t="48163" x="7562850" y="4394200"/>
          <p14:tracePt t="48179" x="7435850" y="4483100"/>
          <p14:tracePt t="48198" x="7251700" y="4597400"/>
          <p14:tracePt t="48213" x="7156450" y="4667250"/>
          <p14:tracePt t="48229" x="7073900" y="4737100"/>
          <p14:tracePt t="48246" x="6997700" y="4787900"/>
          <p14:tracePt t="48263" x="6940550" y="4819650"/>
          <p14:tracePt t="48279" x="6927850" y="4832350"/>
          <p14:tracePt t="48296" x="6902450" y="4864100"/>
          <p14:tracePt t="48315" x="6870700" y="4908550"/>
          <p14:tracePt t="48331" x="6858000" y="4933950"/>
          <p14:tracePt t="48346" x="6851650" y="4940300"/>
          <p14:tracePt t="48363" x="6845300" y="4946650"/>
          <p14:tracePt t="48381" x="6838950" y="4953000"/>
          <p14:tracePt t="48396" x="6838950" y="4959350"/>
          <p14:tracePt t="48412" x="6838950" y="4965700"/>
          <p14:tracePt t="48447" x="6838950" y="4978400"/>
          <p14:tracePt t="48463" x="6838950" y="4984750"/>
          <p14:tracePt t="48479" x="6838950" y="4991100"/>
          <p14:tracePt t="48496" x="6838950" y="4997450"/>
          <p14:tracePt t="51135" x="6838950" y="4984750"/>
          <p14:tracePt t="51142" x="6838950" y="4978400"/>
          <p14:tracePt t="51150" x="6845300" y="4965700"/>
          <p14:tracePt t="51162" x="6845300" y="4940300"/>
          <p14:tracePt t="51179" x="6845300" y="4914900"/>
          <p14:tracePt t="51197" x="6826250" y="4826000"/>
          <p14:tracePt t="51229" x="6616700" y="4419600"/>
          <p14:tracePt t="51264" x="6388100" y="3803650"/>
          <p14:tracePt t="51279" x="6362700" y="3575050"/>
          <p14:tracePt t="51296" x="6362700" y="3441700"/>
          <p14:tracePt t="51314" x="6432550" y="3200400"/>
          <p14:tracePt t="51329" x="6502400" y="3060700"/>
          <p14:tracePt t="51345" x="6597650" y="2895600"/>
          <p14:tracePt t="51362" x="6692900" y="2774950"/>
          <p14:tracePt t="51380" x="6864350" y="2647950"/>
          <p14:tracePt t="51397" x="7118350" y="2508250"/>
          <p14:tracePt t="51412" x="7391400" y="2368550"/>
          <p14:tracePt t="51429" x="7734300" y="2247900"/>
          <p14:tracePt t="51447" x="8064500" y="2178050"/>
          <p14:tracePt t="51462" x="8229600" y="2159000"/>
          <p14:tracePt t="51479" x="8312150" y="2159000"/>
          <p14:tracePt t="51496" x="8388350" y="2159000"/>
          <p14:tracePt t="51512" x="8515350" y="2260600"/>
          <p14:tracePt t="51529" x="8591550" y="2400300"/>
          <p14:tracePt t="51545" x="8636000" y="2647950"/>
          <p14:tracePt t="51564" x="8534400" y="3028950"/>
          <p14:tracePt t="51579" x="8356600" y="3321050"/>
          <p14:tracePt t="51596" x="8070850" y="3689350"/>
          <p14:tracePt t="51613" x="7937500" y="3816350"/>
          <p14:tracePt t="51629" x="7766050" y="3943350"/>
          <p14:tracePt t="51646" x="7683500" y="3987800"/>
          <p14:tracePt t="51662" x="7626350" y="4013200"/>
          <p14:tracePt t="51680" x="7562850" y="4038600"/>
          <p14:tracePt t="51696" x="7524750" y="4051300"/>
          <p14:tracePt t="51712" x="7505700" y="4057650"/>
          <p14:tracePt t="51729" x="7486650" y="4064000"/>
          <p14:tracePt t="51747" x="7473950" y="4070350"/>
          <p14:tracePt t="51763" x="7454900" y="4076700"/>
        </p14:tracePtLst>
      </p14:laserTraceLst>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TotalTime>
  <Words>979</Words>
  <Application>Microsoft Office PowerPoint</Application>
  <PresentationFormat>Widescreen</PresentationFormat>
  <Paragraphs>200</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Century Gothic</vt:lpstr>
      <vt:lpstr>Courier New</vt:lpstr>
      <vt:lpstr>Gill Sans MT</vt:lpstr>
      <vt:lpstr>Maiandra GD</vt:lpstr>
      <vt:lpstr>Office Theme</vt:lpstr>
      <vt:lpstr>PowerPoint Presentation</vt:lpstr>
      <vt:lpstr>Gram-Positive Bacilli:</vt:lpstr>
      <vt:lpstr>PowerPoint Presentation</vt:lpstr>
      <vt:lpstr>PowerPoint Presentation</vt:lpstr>
      <vt:lpstr>Gram-Negative Rods: </vt:lpstr>
      <vt:lpstr>PowerPoint Presentation</vt:lpstr>
      <vt:lpstr>Salmonella</vt:lpstr>
      <vt:lpstr>Enteric Fever (Typhoid Fever)</vt:lpstr>
      <vt:lpstr>Morphology of Salmonella</vt:lpstr>
      <vt:lpstr>PowerPoint Presentation</vt:lpstr>
      <vt:lpstr>Bacteriology –Typhoid fever</vt:lpstr>
      <vt:lpstr>Cultural Characters</vt:lpstr>
      <vt:lpstr>PowerPoint Presentation</vt:lpstr>
      <vt:lpstr>Identifying Enteric Organisms</vt:lpstr>
      <vt:lpstr>Biochemical tests are used to identify bacterial species by differentiating them on the basis of biochemical activities. The difference in protein, fat metabolism, carbohydrate metabolism, enzyme production, compound utilization ability, etc. are some factors that aid in bacterial identification.</vt:lpstr>
      <vt:lpstr>Antigenic structure of  Salmonella</vt:lpstr>
      <vt:lpstr>PowerPoint Presentation</vt:lpstr>
      <vt:lpstr>Clinical manifestation</vt:lpstr>
      <vt:lpstr>Complications of Enteric  fever (Typhoid  Fever)</vt:lpstr>
      <vt:lpstr>How we diagnose Typhoid  Fever</vt:lpstr>
      <vt:lpstr>PowerPoint Presentation</vt:lpstr>
      <vt:lpstr>What are the latest serological tests for salmonellosis?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Salmonella</dc:title>
  <dc:creator>Dr. Muayad</dc:creator>
  <cp:lastModifiedBy>sherko muhammed</cp:lastModifiedBy>
  <cp:revision>80</cp:revision>
  <dcterms:created xsi:type="dcterms:W3CDTF">2021-05-03T05:26:40Z</dcterms:created>
  <dcterms:modified xsi:type="dcterms:W3CDTF">2023-02-05T18:35:49Z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2012-04-22T00:00:00Z</vt:filetime>
  </property>
  <property fmtid="{D5CDD505-2E9C-101B-9397-08002B2CF9AE}" pid="3" name="Creator">
    <vt:lpwstr>Microsoft® Office PowerPoint® 2007</vt:lpwstr>
  </property>
  <property fmtid="{D5CDD505-2E9C-101B-9397-08002B2CF9AE}" pid="4" name="LastSaved">
    <vt:filetime>2021-05-03T00:00:00Z</vt:filetime>
  </property>
</Properties>
</file>