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31"/>
  </p:notesMasterIdLst>
  <p:handoutMasterIdLst>
    <p:handoutMasterId r:id="rId32"/>
  </p:handoutMasterIdLst>
  <p:sldIdLst>
    <p:sldId id="260" r:id="rId2"/>
    <p:sldId id="311" r:id="rId3"/>
    <p:sldId id="335" r:id="rId4"/>
    <p:sldId id="262" r:id="rId5"/>
    <p:sldId id="263" r:id="rId6"/>
    <p:sldId id="314" r:id="rId7"/>
    <p:sldId id="364" r:id="rId8"/>
    <p:sldId id="365" r:id="rId9"/>
    <p:sldId id="366" r:id="rId10"/>
    <p:sldId id="367" r:id="rId11"/>
    <p:sldId id="315" r:id="rId12"/>
    <p:sldId id="265" r:id="rId13"/>
    <p:sldId id="266" r:id="rId14"/>
    <p:sldId id="333" r:id="rId15"/>
    <p:sldId id="319" r:id="rId16"/>
    <p:sldId id="316" r:id="rId17"/>
    <p:sldId id="317" r:id="rId18"/>
    <p:sldId id="318" r:id="rId19"/>
    <p:sldId id="320" r:id="rId20"/>
    <p:sldId id="369" r:id="rId21"/>
    <p:sldId id="371" r:id="rId22"/>
    <p:sldId id="379" r:id="rId23"/>
    <p:sldId id="372" r:id="rId24"/>
    <p:sldId id="378" r:id="rId25"/>
    <p:sldId id="373" r:id="rId26"/>
    <p:sldId id="374" r:id="rId27"/>
    <p:sldId id="375" r:id="rId28"/>
    <p:sldId id="376" r:id="rId29"/>
    <p:sldId id="377" r:id="rId30"/>
  </p:sldIdLst>
  <p:sldSz cx="12192000" cy="6858000"/>
  <p:notesSz cx="1023302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32" autoAdjust="0"/>
  </p:normalViewPr>
  <p:slideViewPr>
    <p:cSldViewPr>
      <p:cViewPr varScale="1">
        <p:scale>
          <a:sx n="63" d="100"/>
          <a:sy n="63" d="100"/>
        </p:scale>
        <p:origin x="996" y="72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434650" cy="3560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6684" y="2"/>
            <a:ext cx="4434650" cy="3560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91746-3BAA-4C6C-A29D-0A599FE1FC9D}" type="datetimeFigureOut">
              <a:rPr lang="en-GB" smtClean="0"/>
              <a:t>18/02/2023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427"/>
            <a:ext cx="4434650" cy="3560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6684" y="6746427"/>
            <a:ext cx="4434650" cy="3560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BFBBB-7D05-428E-A7EB-DEA3DAF86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6266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311" cy="35676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6938" y="0"/>
            <a:ext cx="4434311" cy="35676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B08A591-1B75-4B78-8E83-5953F33F7542}" type="datetimeFigureOut">
              <a:rPr lang="en-GB" smtClean="0"/>
              <a:t>18/02/2023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86088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303" y="3418068"/>
            <a:ext cx="8186420" cy="279659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5710"/>
            <a:ext cx="4434311" cy="356768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6938" y="6745710"/>
            <a:ext cx="4434311" cy="356768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D0B8769-5595-4B9A-BAD5-061A7751F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5059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31">
            <a:extLst>
              <a:ext uri="{FF2B5EF4-FFF2-40B4-BE49-F238E27FC236}">
                <a16:creationId xmlns:a16="http://schemas.microsoft.com/office/drawing/2014/main" id="{77904BCD-7EF4-20EA-56F1-FB9F4F8687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DD82F70-B8F4-4E2C-8089-9A1CFE55070D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70C0CC5D-568D-6F39-1F01-6D4B7DB432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B671DEC9-DEC5-119B-CA5C-6D1ACD9006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Anthrax mid November 2001</a:t>
            </a:r>
          </a:p>
          <a:p>
            <a:r>
              <a:rPr lang="en-US" altLang="en-US"/>
              <a:t>5 killed -  at least 13 infected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12B8-3464-4F78-9E8B-B35E9A174616}" type="datetime1">
              <a:rPr lang="en-US" smtClean="0"/>
              <a:t>2023-02-18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50"/>
              </a:lnSpc>
            </a:pPr>
            <a:endParaRPr lang="en-GB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lang="en-GB" smtClean="0"/>
              <a:pPr marL="25400">
                <a:lnSpc>
                  <a:spcPts val="165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98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410E-FCF8-4476-B08E-52A5060A3386}" type="datetime1">
              <a:rPr lang="en-US" smtClean="0"/>
              <a:t>2023-02-18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50"/>
              </a:lnSpc>
            </a:pPr>
            <a:endParaRPr lang="en-GB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lang="en-GB" smtClean="0"/>
              <a:pPr marL="25400">
                <a:lnSpc>
                  <a:spcPts val="165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61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2A01-038D-4534-B45A-F90BF8548DE0}" type="datetime1">
              <a:rPr lang="en-US" smtClean="0"/>
              <a:t>2023-02-18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50"/>
              </a:lnSpc>
            </a:pPr>
            <a:endParaRPr lang="en-GB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lang="en-GB" smtClean="0"/>
              <a:pPr marL="25400">
                <a:lnSpc>
                  <a:spcPts val="165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621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051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0051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953251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75496-EBD9-D837-DA21-5CABBA07DD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0051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1D067-7875-4EE0-A31D-612A55159869}" type="datetime1">
              <a:rPr lang="en-US" smtClean="0"/>
              <a:t>2023-02-18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61F5F-E0AC-A9FE-D539-0C9959C81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1251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8049-9114-3312-47D3-2FB620E13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3251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8E9EE96-8520-4783-BF3B-ACF1C31639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71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8ED7-1593-4B32-AFE4-0DBE0E012283}" type="datetime1">
              <a:rPr lang="en-US" smtClean="0"/>
              <a:t>2023-02-18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50"/>
              </a:lnSpc>
            </a:pPr>
            <a:endParaRPr lang="en-GB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lang="en-GB" smtClean="0"/>
              <a:pPr marL="25400">
                <a:lnSpc>
                  <a:spcPts val="165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96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160B-BC58-4078-ACD8-76DF25F6B76C}" type="datetime1">
              <a:rPr lang="en-US" smtClean="0"/>
              <a:t>2023-02-18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50"/>
              </a:lnSpc>
            </a:pPr>
            <a:endParaRPr lang="en-GB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lang="en-GB" smtClean="0"/>
              <a:pPr marL="25400">
                <a:lnSpc>
                  <a:spcPts val="165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91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C712-AC5A-40EF-A4E8-FB8505F1873C}" type="datetime1">
              <a:rPr lang="en-US" smtClean="0"/>
              <a:t>2023-02-18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50"/>
              </a:lnSpc>
            </a:pPr>
            <a:endParaRPr lang="en-GB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lang="en-GB" smtClean="0"/>
              <a:pPr marL="25400">
                <a:lnSpc>
                  <a:spcPts val="165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70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CC4C-FBA5-489D-8559-8D2B6F9481ED}" type="datetime1">
              <a:rPr lang="en-US" smtClean="0"/>
              <a:t>2023-02-18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50"/>
              </a:lnSpc>
            </a:pPr>
            <a:endParaRPr lang="en-GB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lang="en-GB" smtClean="0"/>
              <a:pPr marL="25400">
                <a:lnSpc>
                  <a:spcPts val="165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49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59D9-2A4C-423D-928C-CAA7883C7363}" type="datetime1">
              <a:rPr lang="en-US" smtClean="0"/>
              <a:t>2023-02-18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50"/>
              </a:lnSpc>
            </a:pPr>
            <a:endParaRPr lang="en-GB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lang="en-GB" smtClean="0"/>
              <a:pPr marL="25400">
                <a:lnSpc>
                  <a:spcPts val="165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74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894D-F667-46EA-BFE2-2244DE8E51CB}" type="datetime1">
              <a:rPr lang="en-US" smtClean="0"/>
              <a:t>2023-02-18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50"/>
              </a:lnSpc>
            </a:pPr>
            <a:endParaRPr lang="en-GB" spc="-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lang="en-GB" smtClean="0"/>
              <a:pPr marL="25400">
                <a:lnSpc>
                  <a:spcPts val="165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02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6196-2FAE-4279-B4B7-E9C6294D2E9D}" type="datetime1">
              <a:rPr lang="en-US" smtClean="0"/>
              <a:t>2023-02-18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50"/>
              </a:lnSpc>
            </a:pPr>
            <a:endParaRPr lang="en-GB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lang="en-GB" smtClean="0"/>
              <a:pPr marL="25400">
                <a:lnSpc>
                  <a:spcPts val="165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25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E37E-90CE-4A99-BFBE-EECD1D1D627D}" type="datetime1">
              <a:rPr lang="en-US" smtClean="0"/>
              <a:t>2023-02-18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50"/>
              </a:lnSpc>
            </a:pPr>
            <a:endParaRPr lang="en-GB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lang="en-GB" smtClean="0"/>
              <a:pPr marL="25400">
                <a:lnSpc>
                  <a:spcPts val="165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420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D9F15-4411-43DA-9E42-C891B3908C50}" type="datetime1">
              <a:rPr lang="en-US" smtClean="0"/>
              <a:t>2023-02-18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650"/>
              </a:lnSpc>
            </a:pPr>
            <a:endParaRPr lang="en-GB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25400">
              <a:lnSpc>
                <a:spcPts val="1650"/>
              </a:lnSpc>
            </a:pPr>
            <a:fld id="{81D60167-4931-47E6-BA6A-407CBD079E47}" type="slidenum">
              <a:rPr lang="en-GB" smtClean="0"/>
              <a:pPr marL="25400">
                <a:lnSpc>
                  <a:spcPts val="165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86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AFC517-5D59-465C-9FE7-FD24DD57D973}"/>
              </a:ext>
            </a:extLst>
          </p:cNvPr>
          <p:cNvSpPr/>
          <p:nvPr/>
        </p:nvSpPr>
        <p:spPr>
          <a:xfrm>
            <a:off x="130629" y="140844"/>
            <a:ext cx="11919857" cy="3798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u="sng" dirty="0">
                <a:latin typeface="Century Gothic" panose="020B0502020202020204" pitchFamily="34" charset="0"/>
                <a:ea typeface="Times New Roman" panose="02020603050405020304" pitchFamily="18" charset="0"/>
              </a:rPr>
              <a:t>Microbiology</a:t>
            </a:r>
            <a:r>
              <a:rPr lang="en-US" sz="2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                                                                                 </a:t>
            </a:r>
            <a:r>
              <a:rPr lang="en-US" sz="2400" u="sng" dirty="0">
                <a:latin typeface="Century Gothic" panose="020B0502020202020204" pitchFamily="34" charset="0"/>
                <a:ea typeface="Times New Roman" panose="02020603050405020304" pitchFamily="18" charset="0"/>
              </a:rPr>
              <a:t>Second Course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</a:t>
            </a:r>
            <a:r>
              <a:rPr lang="en-US" sz="24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Lec</a:t>
            </a:r>
            <a:r>
              <a:rPr lang="en-US" sz="2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. 6&amp;7                                                                                               Fourth Stage</a:t>
            </a:r>
          </a:p>
          <a:p>
            <a:pPr algn="ctr">
              <a:spcAft>
                <a:spcPts val="0"/>
              </a:spcAft>
            </a:pPr>
            <a:endParaRPr lang="en-US" sz="6000" b="1" dirty="0">
              <a:solidFill>
                <a:srgbClr val="00B05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altLang="en-US" sz="6600" dirty="0">
                <a:latin typeface="Maiandra GD" panose="020E0502030308020204" pitchFamily="34" charset="0"/>
              </a:rPr>
              <a:t>Medically Important Gram-Positive Bacilli</a:t>
            </a:r>
            <a:endParaRPr lang="en-US" sz="6600" dirty="0">
              <a:latin typeface="Maiandra GD" panose="020E0502030308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F82D03-56EA-4720-8B0B-0056C360E875}"/>
              </a:ext>
            </a:extLst>
          </p:cNvPr>
          <p:cNvSpPr txBox="1"/>
          <p:nvPr/>
        </p:nvSpPr>
        <p:spPr>
          <a:xfrm>
            <a:off x="1414463" y="4886236"/>
            <a:ext cx="96154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en-US" altLang="en-US" sz="2400" dirty="0">
                <a:latin typeface="Maiandra GD" panose="020E0502030308020204" pitchFamily="34" charset="0"/>
              </a:rPr>
              <a:t>Assist. </a:t>
            </a:r>
            <a:r>
              <a:rPr lang="en-US" altLang="en-US" sz="2400" dirty="0" err="1">
                <a:latin typeface="Maiandra GD" panose="020E0502030308020204" pitchFamily="34" charset="0"/>
              </a:rPr>
              <a:t>Lec</a:t>
            </a:r>
            <a:r>
              <a:rPr lang="en-US" altLang="en-US" sz="2400" dirty="0">
                <a:latin typeface="Maiandra GD" panose="020E0502030308020204" pitchFamily="34" charset="0"/>
              </a:rPr>
              <a:t>.</a:t>
            </a:r>
          </a:p>
          <a:p>
            <a:pPr algn="ctr" rtl="1">
              <a:defRPr/>
            </a:pPr>
            <a:r>
              <a:rPr lang="en-US" altLang="en-US" sz="2400" dirty="0">
                <a:latin typeface="Maiandra GD" panose="020E0502030308020204" pitchFamily="34" charset="0"/>
              </a:rPr>
              <a:t>Sherko Muhammed Abdul-Rahman</a:t>
            </a:r>
          </a:p>
          <a:p>
            <a:pPr algn="ctr" eaLnBrk="1" hangingPunct="1">
              <a:defRPr/>
            </a:pPr>
            <a:r>
              <a:rPr lang="en-US" sz="2400" dirty="0">
                <a:latin typeface="Maiandra GD" panose="020E0502030308020204" pitchFamily="34" charset="0"/>
              </a:rPr>
              <a:t>MSc. in Microbiology</a:t>
            </a:r>
          </a:p>
          <a:p>
            <a:pPr algn="ctr" eaLnBrk="1" hangingPunct="1">
              <a:defRPr/>
            </a:pPr>
            <a:r>
              <a:rPr lang="en-US" sz="2400" dirty="0">
                <a:latin typeface="Maiandra GD" panose="020E0502030308020204" pitchFamily="34" charset="0"/>
              </a:rPr>
              <a:t>Email: </a:t>
            </a:r>
            <a:r>
              <a:rPr lang="en-US" sz="2400" dirty="0" err="1">
                <a:latin typeface="Maiandra GD" panose="020E0502030308020204" pitchFamily="34" charset="0"/>
              </a:rPr>
              <a:t>sherko.abdulrahman@su.edu.krd</a:t>
            </a:r>
            <a:r>
              <a:rPr lang="en-US" sz="2400" dirty="0">
                <a:latin typeface="Maiandra GD" panose="020E0502030308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12578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63EBBC1-47F7-B3D0-83B8-FB5A5165F4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9982200" cy="914400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Maiandra GD" panose="020E0502030308020204" pitchFamily="34" charset="0"/>
                <a:ea typeface="+mn-ea"/>
                <a:cs typeface="+mn-cs"/>
              </a:rPr>
              <a:t>Anthrax as a Biological Weapon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4AB16A1-24F6-74A4-E87A-FC5449FB1B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11277600" cy="5105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latin typeface="Maiandra GD" panose="020E0502030308020204" pitchFamily="34" charset="0"/>
              </a:rPr>
              <a:t>Deadly if not treated early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Maiandra GD" panose="020E0502030308020204" pitchFamily="34" charset="0"/>
              </a:rPr>
              <a:t>Spores can be produced in large quantities using basic knowledge of biology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Maiandra GD" panose="020E0502030308020204" pitchFamily="34" charset="0"/>
              </a:rPr>
              <a:t>Spores may remain viable for years (60 at least)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Maiandra GD" panose="020E0502030308020204" pitchFamily="34" charset="0"/>
              </a:rPr>
              <a:t>Spores can be spread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Maiandra GD" panose="020E0502030308020204" pitchFamily="34" charset="0"/>
              </a:rPr>
              <a:t>Missiles,  rockets, bombs,  mail, crop dusters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Maiandra GD" panose="020E0502030308020204" pitchFamily="34" charset="0"/>
              </a:rPr>
              <a:t>No smell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Maiandra GD" panose="020E0502030308020204" pitchFamily="34" charset="0"/>
              </a:rPr>
              <a:t>No taste</a:t>
            </a:r>
          </a:p>
          <a:p>
            <a:r>
              <a:rPr lang="en-US" altLang="en-US" dirty="0">
                <a:latin typeface="Maiandra GD" panose="020E0502030308020204" pitchFamily="34" charset="0"/>
              </a:rPr>
              <a:t>No cloud or color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Maiandra GD" panose="020E0502030308020204" pitchFamily="34" charset="0"/>
              </a:rPr>
              <a:t>Antibiotics – only effective if administered early (within 24 –48 hours)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A9DB4F-33F8-90EA-9496-87B40004F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C707-98DB-4E3A-8754-13C89B9E247A}" type="datetime1">
              <a:rPr lang="en-US" smtClean="0"/>
              <a:t>2023-02-18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C6BC8F-89F9-BBE6-5B72-B6E75D28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lang="en-GB" smtClean="0"/>
              <a:pPr marL="25400">
                <a:lnSpc>
                  <a:spcPts val="1650"/>
                </a:lnSpc>
              </a:pPr>
              <a:t>10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5C326679-D78F-EA8D-FF76-DD760A74E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9E16988-BE34-484C-8629-71701D171D8E}" type="slidenum">
              <a:rPr lang="en-US" altLang="en-US" sz="1400"/>
              <a:pPr eaLnBrk="1" hangingPunct="1"/>
              <a:t>11</a:t>
            </a:fld>
            <a:endParaRPr lang="en-US" altLang="en-US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F1A21257-7A76-AF3C-B136-EB5735F32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96012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Maiandra GD" panose="020E0502030308020204" pitchFamily="34" charset="0"/>
                <a:ea typeface="+mn-ea"/>
                <a:cs typeface="+mn-cs"/>
              </a:rPr>
              <a:t>Control and Treatment of </a:t>
            </a:r>
            <a:r>
              <a:rPr lang="en-US" altLang="en-US" sz="3200" b="1" i="1" dirty="0">
                <a:solidFill>
                  <a:srgbClr val="FF0000"/>
                </a:solidFill>
                <a:latin typeface="Maiandra GD" panose="020E0502030308020204" pitchFamily="34" charset="0"/>
                <a:ea typeface="+mn-ea"/>
                <a:cs typeface="+mn-cs"/>
              </a:rPr>
              <a:t>Bacillus anthracis</a:t>
            </a:r>
            <a:endParaRPr lang="en-US" altLang="en-US" sz="3200" b="1" dirty="0">
              <a:solidFill>
                <a:srgbClr val="FF0000"/>
              </a:solidFill>
              <a:latin typeface="Maiandra GD" panose="020E0502030308020204" pitchFamily="34" charset="0"/>
              <a:ea typeface="+mn-ea"/>
              <a:cs typeface="+mn-cs"/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C1254005-82C2-DD48-2137-80EBB5AC6F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11506200" cy="3962400"/>
          </a:xfrm>
        </p:spPr>
        <p:txBody>
          <a:bodyPr/>
          <a:lstStyle/>
          <a:p>
            <a:pPr algn="just" eaLnBrk="1" hangingPunct="1"/>
            <a:r>
              <a:rPr lang="en-US" altLang="en-US" b="1" dirty="0">
                <a:latin typeface="Maiandra GD" panose="020E0502030308020204" pitchFamily="34" charset="0"/>
              </a:rPr>
              <a:t>Treated</a:t>
            </a:r>
            <a:r>
              <a:rPr lang="en-US" altLang="en-US" dirty="0">
                <a:latin typeface="Maiandra GD" panose="020E0502030308020204" pitchFamily="34" charset="0"/>
              </a:rPr>
              <a:t> with penicillin, tetracycline, or ciprofloxacin</a:t>
            </a:r>
          </a:p>
          <a:p>
            <a:pPr algn="just" eaLnBrk="1" hangingPunct="1"/>
            <a:r>
              <a:rPr lang="en-US" altLang="en-US" b="1" dirty="0">
                <a:latin typeface="Maiandra GD" panose="020E0502030308020204" pitchFamily="34" charset="0"/>
              </a:rPr>
              <a:t>Vaccines </a:t>
            </a:r>
          </a:p>
          <a:p>
            <a:pPr lvl="1" algn="just" eaLnBrk="1" hangingPunct="1"/>
            <a:r>
              <a:rPr lang="en-US" altLang="en-US" sz="2800" dirty="0">
                <a:latin typeface="Maiandra GD" panose="020E0502030308020204" pitchFamily="34" charset="0"/>
              </a:rPr>
              <a:t>live spores and toxoid to protect livestock</a:t>
            </a:r>
          </a:p>
          <a:p>
            <a:pPr algn="just" eaLnBrk="1" hangingPunct="1"/>
            <a:r>
              <a:rPr lang="en-US" altLang="en-US" b="1" dirty="0">
                <a:latin typeface="Maiandra GD" panose="020E0502030308020204" pitchFamily="34" charset="0"/>
              </a:rPr>
              <a:t>purified toxoid</a:t>
            </a:r>
            <a:r>
              <a:rPr lang="en-US" altLang="en-US" dirty="0">
                <a:latin typeface="Maiandra GD" panose="020E0502030308020204" pitchFamily="34" charset="0"/>
              </a:rPr>
              <a:t>; for high risk occupations and military personnel;. </a:t>
            </a:r>
          </a:p>
          <a:p>
            <a:pPr algn="just" eaLnBrk="1" hangingPunct="1"/>
            <a:r>
              <a:rPr lang="en-US" altLang="en-US" dirty="0">
                <a:latin typeface="Maiandra GD" panose="020E0502030308020204" pitchFamily="34" charset="0"/>
              </a:rPr>
              <a:t>The diagnostic procedure involves detection of the pathogen in</a:t>
            </a:r>
            <a:r>
              <a:rPr lang="ar-SA" altLang="en-US" dirty="0">
                <a:latin typeface="Maiandra GD" panose="020E0502030308020204" pitchFamily="34" charset="0"/>
              </a:rPr>
              <a:t> </a:t>
            </a:r>
            <a:r>
              <a:rPr lang="en-US" altLang="en-US" dirty="0">
                <a:latin typeface="Maiandra GD" panose="020E0502030308020204" pitchFamily="34" charset="0"/>
              </a:rPr>
              <a:t>dermal lesions, sputum, and/or blood cultures using microscopic and culturing</a:t>
            </a:r>
            <a:r>
              <a:rPr lang="ar-SA" altLang="en-US" dirty="0">
                <a:latin typeface="Maiandra GD" panose="020E0502030308020204" pitchFamily="34" charset="0"/>
              </a:rPr>
              <a:t> </a:t>
            </a:r>
            <a:r>
              <a:rPr lang="en-US" altLang="en-US" dirty="0">
                <a:latin typeface="Maiandra GD" panose="020E0502030308020204" pitchFamily="34" charset="0"/>
              </a:rPr>
              <a:t>methods</a:t>
            </a:r>
          </a:p>
          <a:p>
            <a:pPr lvl="1" eaLnBrk="1" hangingPunct="1"/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5CE3A6-AA6B-936A-588D-AC75F02DE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4A70-DBE1-4F87-B9CA-1913DE8D2BE3}" type="datetime1">
              <a:rPr lang="en-US" smtClean="0"/>
              <a:t>2023-02-18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C64FD176-AD4B-AE5B-2B85-D6FDAFEC2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6918A6E-1557-4B56-8C7C-F7F326700E17}" type="slidenum">
              <a:rPr lang="en-US" altLang="en-US" sz="1400"/>
              <a:pPr eaLnBrk="1" hangingPunct="1"/>
              <a:t>12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CFA01D1-FC84-DA29-0B16-CB16B68349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92202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i="1" dirty="0">
                <a:solidFill>
                  <a:srgbClr val="FF0000"/>
                </a:solidFill>
                <a:latin typeface="Maiandra GD" panose="020E0502030308020204" pitchFamily="34" charset="0"/>
                <a:ea typeface="+mn-ea"/>
                <a:cs typeface="+mn-cs"/>
              </a:rPr>
              <a:t>Bacillus cereus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80AE301-3662-1040-5006-650A1A78B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11506200" cy="4953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dirty="0">
                <a:latin typeface="Maiandra GD" panose="020E0502030308020204" pitchFamily="34" charset="0"/>
              </a:rPr>
              <a:t>Common airborne and dust-borne; usual methods of disinfection and antisepsis are ineffective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>
                <a:latin typeface="Maiandra GD" panose="020E0502030308020204" pitchFamily="34" charset="0"/>
              </a:rPr>
              <a:t>Grows in foods, spores survive cooking and reheating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>
                <a:latin typeface="Maiandra GD" panose="020E0502030308020204" pitchFamily="34" charset="0"/>
              </a:rPr>
              <a:t>Ingestion of toxin-containing food causes nausea, vomiting, abdominal cramps and diarrhea; 24 hour duration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>
                <a:latin typeface="Maiandra GD" panose="020E0502030308020204" pitchFamily="34" charset="0"/>
              </a:rPr>
              <a:t>No treatment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>
                <a:latin typeface="Maiandra GD" panose="020E0502030308020204" pitchFamily="34" charset="0"/>
              </a:rPr>
              <a:t>Increasingly reported in immunosuppressed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4A6AAB-960B-CEDC-333C-E567E03DD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58B9-FB9A-45AA-A304-9D81F08366DA}" type="datetime1">
              <a:rPr lang="en-US" smtClean="0"/>
              <a:t>2023-02-18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719FA52F-A4A8-6DA7-8C22-B3CC04D3D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F34D0F5-4451-4F18-B936-ADC3EA5A6086}" type="slidenum">
              <a:rPr lang="en-US" altLang="en-US" sz="1400"/>
              <a:pPr eaLnBrk="1" hangingPunct="1"/>
              <a:t>13</a:t>
            </a:fld>
            <a:endParaRPr lang="en-US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6EE9183-7090-06E9-B370-1DEB5F6D19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94488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rgbClr val="FF0000"/>
                </a:solidFill>
                <a:latin typeface="Maiandra GD" panose="020E0502030308020204" pitchFamily="34" charset="0"/>
                <a:ea typeface="+mn-ea"/>
                <a:cs typeface="+mn-cs"/>
              </a:rPr>
              <a:t>The Genus </a:t>
            </a:r>
            <a:r>
              <a:rPr lang="en-US" altLang="en-US" sz="4800" b="1" i="1" dirty="0">
                <a:solidFill>
                  <a:srgbClr val="FF0000"/>
                </a:solidFill>
                <a:latin typeface="Maiandra GD" panose="020E0502030308020204" pitchFamily="34" charset="0"/>
                <a:ea typeface="+mn-ea"/>
                <a:cs typeface="+mn-cs"/>
              </a:rPr>
              <a:t>Clostridium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96F09DC9-F6DA-4CC5-3761-BB4738810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11506200" cy="41148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en-US" dirty="0">
                <a:latin typeface="Maiandra GD" panose="020E0502030308020204" pitchFamily="34" charset="0"/>
              </a:rPr>
              <a:t>Gram-positive, spore-forming rods</a:t>
            </a:r>
          </a:p>
          <a:p>
            <a:pPr algn="just" eaLnBrk="1" hangingPunct="1"/>
            <a:r>
              <a:rPr lang="en-US" altLang="en-US" dirty="0">
                <a:latin typeface="Maiandra GD" panose="020E0502030308020204" pitchFamily="34" charset="0"/>
              </a:rPr>
              <a:t>Anaerobic and catalase negative</a:t>
            </a:r>
          </a:p>
          <a:p>
            <a:pPr algn="just" eaLnBrk="1" hangingPunct="1"/>
            <a:r>
              <a:rPr lang="en-US" altLang="en-US" dirty="0">
                <a:latin typeface="Maiandra GD" panose="020E0502030308020204" pitchFamily="34" charset="0"/>
              </a:rPr>
              <a:t>120 species</a:t>
            </a:r>
          </a:p>
          <a:p>
            <a:pPr algn="just" eaLnBrk="1" hangingPunct="1"/>
            <a:r>
              <a:rPr lang="en-US" altLang="en-US" dirty="0">
                <a:latin typeface="Maiandra GD" panose="020E0502030308020204" pitchFamily="34" charset="0"/>
              </a:rPr>
              <a:t>Oval or spherical spores produced only under</a:t>
            </a:r>
            <a:r>
              <a:rPr lang="en-US" altLang="en-US" b="1" dirty="0">
                <a:latin typeface="Maiandra GD" panose="020E0502030308020204" pitchFamily="34" charset="0"/>
              </a:rPr>
              <a:t> anaerobic conditions</a:t>
            </a:r>
          </a:p>
          <a:p>
            <a:pPr algn="just" eaLnBrk="1" hangingPunct="1"/>
            <a:r>
              <a:rPr lang="en-US" altLang="en-US" dirty="0">
                <a:latin typeface="Maiandra GD" panose="020E0502030308020204" pitchFamily="34" charset="0"/>
              </a:rPr>
              <a:t>Synthesize organic acids, alcohols, and exotoxins</a:t>
            </a:r>
          </a:p>
          <a:p>
            <a:pPr algn="just" eaLnBrk="1" hangingPunct="1"/>
            <a:r>
              <a:rPr lang="en-US" altLang="en-US" dirty="0">
                <a:latin typeface="Maiandra GD" panose="020E0502030308020204" pitchFamily="34" charset="0"/>
              </a:rPr>
              <a:t>Cause </a:t>
            </a:r>
            <a:r>
              <a:rPr lang="en-US" altLang="en-US" b="1" dirty="0">
                <a:latin typeface="Maiandra GD" panose="020E0502030308020204" pitchFamily="34" charset="0"/>
              </a:rPr>
              <a:t>wound infections, tissue infections, </a:t>
            </a:r>
            <a:r>
              <a:rPr lang="en-US" altLang="en-US" dirty="0">
                <a:latin typeface="Maiandra GD" panose="020E0502030308020204" pitchFamily="34" charset="0"/>
              </a:rPr>
              <a:t>and</a:t>
            </a:r>
            <a:r>
              <a:rPr lang="en-US" altLang="en-US" b="1" dirty="0">
                <a:latin typeface="Maiandra GD" panose="020E0502030308020204" pitchFamily="34" charset="0"/>
              </a:rPr>
              <a:t> food intoxications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37426-D2CB-51AB-8F14-4D3F2561A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26916-2F25-4209-B495-BB3AE7E07362}" type="datetime1">
              <a:rPr lang="en-US" smtClean="0"/>
              <a:t>2023-02-18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96965BD2-1F64-9B22-5DCE-25A2B1F78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375EABC-BFC4-4B06-BBE0-24CE31C289AA}" type="slidenum">
              <a:rPr lang="en-US" altLang="en-US" sz="1400"/>
              <a:pPr eaLnBrk="1" hangingPunct="1"/>
              <a:t>14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BEFEE806-48D8-38A2-54A3-1A790138E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93726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Maiandra GD" panose="020E0502030308020204" pitchFamily="34" charset="0"/>
                <a:ea typeface="+mn-ea"/>
                <a:cs typeface="+mn-cs"/>
              </a:rPr>
              <a:t>Clostridial Gastroenteritis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322B8C6C-66A6-741C-D215-4C25BD9E9B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11963400" cy="4876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i="1" dirty="0">
                <a:latin typeface="Maiandra GD" panose="020E0502030308020204" pitchFamily="34" charset="0"/>
              </a:rPr>
              <a:t>Clostridium perfringens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>
                <a:latin typeface="Maiandra GD" panose="020E0502030308020204" pitchFamily="34" charset="0"/>
              </a:rPr>
              <a:t>Spores contaminate food that has not been cooked thoroughly enough to destroy spores.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>
                <a:latin typeface="Maiandra GD" panose="020E0502030308020204" pitchFamily="34" charset="0"/>
              </a:rPr>
              <a:t>Spores germinate and multiply (especially if unrefrigerated).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>
                <a:latin typeface="Maiandra GD" panose="020E0502030308020204" pitchFamily="34" charset="0"/>
              </a:rPr>
              <a:t>When consumed, toxin is produced in the intestine; acts on </a:t>
            </a:r>
            <a:r>
              <a:rPr lang="en-US" altLang="en-US" b="1" dirty="0">
                <a:latin typeface="Maiandra GD" panose="020E0502030308020204" pitchFamily="34" charset="0"/>
              </a:rPr>
              <a:t>epithelial cells, acute abdominal pain, diarrhea,</a:t>
            </a:r>
            <a:r>
              <a:rPr lang="en-US" altLang="en-US" dirty="0">
                <a:latin typeface="Maiandra GD" panose="020E0502030308020204" pitchFamily="34" charset="0"/>
              </a:rPr>
              <a:t> and </a:t>
            </a:r>
            <a:r>
              <a:rPr lang="en-US" altLang="en-US" b="1" dirty="0">
                <a:latin typeface="Maiandra GD" panose="020E0502030308020204" pitchFamily="34" charset="0"/>
              </a:rPr>
              <a:t>nausea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>
                <a:latin typeface="Maiandra GD" panose="020E0502030308020204" pitchFamily="34" charset="0"/>
              </a:rPr>
              <a:t>Rapid recovery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62DB08-E7A5-4F6B-44C3-5D3906D10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E191-B8E0-4910-9688-3EB1ABB150D9}" type="datetime1">
              <a:rPr lang="en-US" smtClean="0"/>
              <a:t>2023-02-18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66CDD177-3CC5-3681-BA46-F165DBCF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4C3A18A-AB32-43BB-BD5D-A250F3FB8C90}" type="slidenum">
              <a:rPr lang="en-US" altLang="en-US" sz="1400"/>
              <a:pPr eaLnBrk="1" hangingPunct="1"/>
              <a:t>15</a:t>
            </a:fld>
            <a:endParaRPr lang="en-US" altLang="en-US" sz="1400"/>
          </a:p>
        </p:txBody>
      </p:sp>
      <p:pic>
        <p:nvPicPr>
          <p:cNvPr id="18435" name="Picture 3" descr="stain_of_Clostridium_pe_784">
            <a:extLst>
              <a:ext uri="{FF2B5EF4-FFF2-40B4-BE49-F238E27FC236}">
                <a16:creationId xmlns:a16="http://schemas.microsoft.com/office/drawing/2014/main" id="{1F283529-99C6-3B43-8800-A9C5FF76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"/>
            <a:ext cx="92964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c_tetani_710_Its_typical_784">
            <a:extLst>
              <a:ext uri="{FF2B5EF4-FFF2-40B4-BE49-F238E27FC236}">
                <a16:creationId xmlns:a16="http://schemas.microsoft.com/office/drawing/2014/main" id="{C270F067-3351-A775-B26B-A1008063F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59176"/>
            <a:ext cx="929640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7886B-9AE5-E165-CE4F-2B847840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5BCF-9218-4B34-8498-F79004513A81}" type="datetime1">
              <a:rPr lang="en-US" smtClean="0"/>
              <a:t>2023-02-18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FE4018B9-C391-97C3-EC9C-3690CCC8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EE83742-9E0B-4E90-A56F-03D89CEE8BAC}" type="slidenum">
              <a:rPr lang="en-US" altLang="en-US" sz="1400"/>
              <a:pPr eaLnBrk="1" hangingPunct="1"/>
              <a:t>16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8202CDC4-45C3-0EE5-0851-7B7F2E317F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92202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Maiandra GD" panose="020E0502030308020204" pitchFamily="34" charset="0"/>
                <a:ea typeface="+mn-ea"/>
                <a:cs typeface="+mn-cs"/>
              </a:rPr>
              <a:t>Gas Gangrene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0197355-2B06-2D3C-B1DC-0E1E065A1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11734800" cy="4800600"/>
          </a:xfrm>
        </p:spPr>
        <p:txBody>
          <a:bodyPr/>
          <a:lstStyle/>
          <a:p>
            <a:pPr eaLnBrk="1" hangingPunct="1"/>
            <a:r>
              <a:rPr lang="en-US" altLang="en-US" i="1" dirty="0">
                <a:latin typeface="Maiandra GD" panose="020E0502030308020204" pitchFamily="34" charset="0"/>
              </a:rPr>
              <a:t>Clostridium perfringens </a:t>
            </a:r>
            <a:r>
              <a:rPr lang="en-US" altLang="en-US" dirty="0">
                <a:latin typeface="Maiandra GD" panose="020E0502030308020204" pitchFamily="34" charset="0"/>
              </a:rPr>
              <a:t>most frequent clostridia involved in </a:t>
            </a:r>
            <a:r>
              <a:rPr lang="en-US" altLang="en-US" b="1" dirty="0">
                <a:latin typeface="Maiandra GD" panose="020E0502030308020204" pitchFamily="34" charset="0"/>
              </a:rPr>
              <a:t>soft tissue </a:t>
            </a:r>
            <a:r>
              <a:rPr lang="en-US" altLang="en-US" dirty="0">
                <a:latin typeface="Maiandra GD" panose="020E0502030308020204" pitchFamily="34" charset="0"/>
              </a:rPr>
              <a:t>and</a:t>
            </a:r>
            <a:r>
              <a:rPr lang="en-US" altLang="en-US" b="1" dirty="0">
                <a:latin typeface="Maiandra GD" panose="020E0502030308020204" pitchFamily="34" charset="0"/>
              </a:rPr>
              <a:t> wound infections-myonecrosis</a:t>
            </a:r>
          </a:p>
          <a:p>
            <a:pPr eaLnBrk="1" hangingPunct="1"/>
            <a:r>
              <a:rPr lang="en-US" altLang="en-US" dirty="0">
                <a:latin typeface="Maiandra GD" panose="020E0502030308020204" pitchFamily="34" charset="0"/>
              </a:rPr>
              <a:t>Spores found in </a:t>
            </a:r>
            <a:r>
              <a:rPr lang="en-US" altLang="en-US" b="1" dirty="0">
                <a:latin typeface="Maiandra GD" panose="020E0502030308020204" pitchFamily="34" charset="0"/>
              </a:rPr>
              <a:t>soil, human skin, intestine, </a:t>
            </a:r>
            <a:r>
              <a:rPr lang="en-US" altLang="en-US" dirty="0">
                <a:latin typeface="Maiandra GD" panose="020E0502030308020204" pitchFamily="34" charset="0"/>
              </a:rPr>
              <a:t>and </a:t>
            </a:r>
            <a:r>
              <a:rPr lang="en-US" altLang="en-US" b="1" dirty="0">
                <a:latin typeface="Maiandra GD" panose="020E0502030308020204" pitchFamily="34" charset="0"/>
              </a:rPr>
              <a:t>vagina</a:t>
            </a:r>
          </a:p>
          <a:p>
            <a:pPr eaLnBrk="1" hangingPunct="1"/>
            <a:r>
              <a:rPr lang="en-US" altLang="en-US" sz="3200" b="1" dirty="0">
                <a:latin typeface="Maiandra GD" panose="020E0502030308020204" pitchFamily="34" charset="0"/>
              </a:rPr>
              <a:t>Predisposing factors</a:t>
            </a:r>
            <a:r>
              <a:rPr lang="ar-SA" altLang="en-US" sz="3200" b="1" dirty="0">
                <a:latin typeface="Maiandra GD" panose="020E0502030308020204" pitchFamily="34" charset="0"/>
              </a:rPr>
              <a:t> </a:t>
            </a:r>
            <a:r>
              <a:rPr lang="en-US" altLang="en-US" sz="3200" b="1" dirty="0">
                <a:latin typeface="Maiandra GD" panose="020E0502030308020204" pitchFamily="34" charset="0"/>
              </a:rPr>
              <a:t>(</a:t>
            </a:r>
            <a:r>
              <a:rPr lang="en-US" altLang="en-US" sz="3200" b="1" u="sng" dirty="0">
                <a:latin typeface="Maiandra GD" panose="020E0502030308020204" pitchFamily="34" charset="0"/>
              </a:rPr>
              <a:t>Gas Gangrene</a:t>
            </a:r>
            <a:r>
              <a:rPr lang="en-US" altLang="en-US" sz="3200" b="1" dirty="0">
                <a:latin typeface="Maiandra GD" panose="020E0502030308020204" pitchFamily="34" charset="0"/>
              </a:rPr>
              <a:t>)</a:t>
            </a:r>
            <a:endParaRPr lang="ar-SA" altLang="en-US" sz="3200" b="1" dirty="0">
              <a:latin typeface="Maiandra GD" panose="020E0502030308020204" pitchFamily="34" charset="0"/>
            </a:endParaRPr>
          </a:p>
          <a:p>
            <a:pPr eaLnBrk="1" hangingPunct="1"/>
            <a:r>
              <a:rPr lang="en-US" altLang="en-US" b="1" dirty="0">
                <a:latin typeface="Maiandra GD" panose="020E0502030308020204" pitchFamily="34" charset="0"/>
              </a:rPr>
              <a:t>Surgical incisions, compound fractures, diabetic ulcers, septic abortions, puncture wounds, </a:t>
            </a:r>
            <a:r>
              <a:rPr lang="en-US" altLang="en-US" dirty="0">
                <a:latin typeface="Maiandra GD" panose="020E0502030308020204" pitchFamily="34" charset="0"/>
              </a:rPr>
              <a:t>and </a:t>
            </a:r>
            <a:r>
              <a:rPr lang="en-US" altLang="en-US" b="1" dirty="0">
                <a:latin typeface="Maiandra GD" panose="020E0502030308020204" pitchFamily="34" charset="0"/>
              </a:rPr>
              <a:t>gunshot wounds</a:t>
            </a:r>
            <a:r>
              <a:rPr lang="en-US" altLang="en-US" i="1" dirty="0">
                <a:latin typeface="Maiandra GD" panose="020E0502030308020204" pitchFamily="34" charset="0"/>
              </a:rPr>
              <a:t>.</a:t>
            </a:r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C2B4AC-E622-D530-A224-CF98AFF32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7B0A-F783-486C-BBF4-43FE84799523}" type="datetime1">
              <a:rPr lang="en-US" smtClean="0"/>
              <a:t>2023-02-18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FBFAE98A-8564-2B71-414A-3493DBF1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6FFF635-C55B-4772-BD8B-B795164189A2}" type="slidenum">
              <a:rPr lang="en-US" altLang="en-US" sz="1400"/>
              <a:pPr eaLnBrk="1" hangingPunct="1"/>
              <a:t>17</a:t>
            </a:fld>
            <a:endParaRPr lang="en-US" altLang="en-US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0E328E0-7AE1-33E6-CD9F-2F872AADC3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91440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Maiandra GD" panose="020E0502030308020204" pitchFamily="34" charset="0"/>
                <a:ea typeface="+mn-ea"/>
                <a:cs typeface="+mn-cs"/>
              </a:rPr>
              <a:t>Virulence Factors of </a:t>
            </a:r>
            <a:r>
              <a:rPr lang="en-US" altLang="en-US" sz="3200" b="1" i="1" dirty="0">
                <a:solidFill>
                  <a:srgbClr val="FF0000"/>
                </a:solidFill>
                <a:latin typeface="Maiandra GD" panose="020E0502030308020204" pitchFamily="34" charset="0"/>
                <a:ea typeface="+mn-ea"/>
                <a:cs typeface="+mn-cs"/>
              </a:rPr>
              <a:t>Clostridium perfringens 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E915DBFA-7712-E934-BFE0-ADA6D74B1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12039600" cy="4114800"/>
          </a:xfrm>
        </p:spPr>
        <p:txBody>
          <a:bodyPr/>
          <a:lstStyle/>
          <a:p>
            <a:pPr lvl="1" eaLnBrk="1" hangingPunct="1"/>
            <a:r>
              <a:rPr lang="en-US" altLang="en-US" sz="2800" dirty="0">
                <a:latin typeface="Maiandra GD" panose="020E0502030308020204" pitchFamily="34" charset="0"/>
              </a:rPr>
              <a:t>Toxins: alpha toxin: causes RBC rupture, edema and tissue destruction.</a:t>
            </a:r>
          </a:p>
          <a:p>
            <a:pPr lvl="1" eaLnBrk="1" hangingPunct="1"/>
            <a:r>
              <a:rPr lang="en-US" altLang="en-US" sz="2800" dirty="0">
                <a:latin typeface="Maiandra GD" panose="020E0502030308020204" pitchFamily="34" charset="0"/>
              </a:rPr>
              <a:t>Collagenase</a:t>
            </a:r>
          </a:p>
          <a:p>
            <a:pPr lvl="1" eaLnBrk="1" hangingPunct="1"/>
            <a:r>
              <a:rPr lang="en-US" altLang="en-US" sz="2800" dirty="0">
                <a:latin typeface="Maiandra GD" panose="020E0502030308020204" pitchFamily="34" charset="0"/>
              </a:rPr>
              <a:t>Hyaluronidase</a:t>
            </a:r>
          </a:p>
          <a:p>
            <a:pPr lvl="1" eaLnBrk="1" hangingPunct="1"/>
            <a:r>
              <a:rPr lang="en-US" altLang="en-US" sz="2800" dirty="0">
                <a:latin typeface="Maiandra GD" panose="020E0502030308020204" pitchFamily="34" charset="0"/>
              </a:rPr>
              <a:t>DNase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107C73-6F95-C26C-EDB2-F167A66E7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47D6-D60A-446E-B9DE-EE7C28465CBD}" type="datetime1">
              <a:rPr lang="en-US" smtClean="0"/>
              <a:t>2023-02-18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4DF53915-3A24-3750-E1F5-8F47A84FD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1A172DE-BFB5-4FC8-8405-09003E8336F4}" type="slidenum">
              <a:rPr lang="en-US" altLang="en-US" sz="1400"/>
              <a:pPr eaLnBrk="1" hangingPunct="1"/>
              <a:t>18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25C0D4D8-EB76-BBFE-C384-65DEBB684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41960"/>
            <a:ext cx="85344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Maiandra GD" panose="020E0502030308020204" pitchFamily="34" charset="0"/>
                <a:ea typeface="+mn-ea"/>
                <a:cs typeface="+mn-cs"/>
              </a:rPr>
              <a:t>Pathology of </a:t>
            </a:r>
            <a:r>
              <a:rPr lang="en-US" altLang="en-US" sz="3200" b="1" i="1" dirty="0">
                <a:solidFill>
                  <a:srgbClr val="FF0000"/>
                </a:solidFill>
                <a:latin typeface="Maiandra GD" panose="020E0502030308020204" pitchFamily="34" charset="0"/>
                <a:ea typeface="+mn-ea"/>
                <a:cs typeface="+mn-cs"/>
              </a:rPr>
              <a:t>Clostridium perfringens </a:t>
            </a:r>
            <a:endParaRPr lang="en-US" altLang="en-US" sz="3200" b="1" dirty="0">
              <a:solidFill>
                <a:srgbClr val="FF0000"/>
              </a:solidFill>
              <a:latin typeface="Maiandra GD" panose="020E0502030308020204" pitchFamily="34" charset="0"/>
              <a:ea typeface="+mn-ea"/>
              <a:cs typeface="+mn-cs"/>
            </a:endParaRP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EB90EECB-6F39-26AE-D838-C892F32C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11734800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dirty="0">
                <a:latin typeface="Maiandra GD" panose="020E0502030308020204" pitchFamily="34" charset="0"/>
              </a:rPr>
              <a:t>Not highly invasive; (requires </a:t>
            </a:r>
            <a:r>
              <a:rPr lang="en-US" altLang="en-US" b="1" dirty="0">
                <a:latin typeface="Maiandra GD" panose="020E0502030308020204" pitchFamily="34" charset="0"/>
              </a:rPr>
              <a:t>damaged </a:t>
            </a:r>
            <a:r>
              <a:rPr lang="en-US" altLang="en-US" dirty="0">
                <a:latin typeface="Maiandra GD" panose="020E0502030308020204" pitchFamily="34" charset="0"/>
              </a:rPr>
              <a:t>and </a:t>
            </a:r>
            <a:r>
              <a:rPr lang="en-US" altLang="en-US" b="1" dirty="0">
                <a:latin typeface="Maiandra GD" panose="020E0502030308020204" pitchFamily="34" charset="0"/>
              </a:rPr>
              <a:t>dead tissue </a:t>
            </a:r>
            <a:r>
              <a:rPr lang="en-US" altLang="en-US" dirty="0">
                <a:latin typeface="Maiandra GD" panose="020E0502030308020204" pitchFamily="34" charset="0"/>
              </a:rPr>
              <a:t>and </a:t>
            </a:r>
            <a:r>
              <a:rPr lang="en-US" altLang="en-US" b="1" dirty="0">
                <a:latin typeface="Maiandra GD" panose="020E0502030308020204" pitchFamily="34" charset="0"/>
              </a:rPr>
              <a:t>anaerobic conditions</a:t>
            </a:r>
            <a:r>
              <a:rPr lang="en-US" altLang="en-US" dirty="0">
                <a:latin typeface="Maiandra GD" panose="020E0502030308020204" pitchFamily="34" charset="0"/>
              </a:rPr>
              <a:t>)</a:t>
            </a:r>
            <a:r>
              <a:rPr lang="en-US" altLang="en-US" b="1" dirty="0">
                <a:latin typeface="Maiandra GD" panose="020E0502030308020204" pitchFamily="34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>
                <a:latin typeface="Maiandra GD" panose="020E0502030308020204" pitchFamily="34" charset="0"/>
              </a:rPr>
              <a:t>Conditions stimulate </a:t>
            </a:r>
            <a:r>
              <a:rPr lang="en-US" altLang="en-US" b="1" dirty="0">
                <a:latin typeface="Maiandra GD" panose="020E0502030308020204" pitchFamily="34" charset="0"/>
              </a:rPr>
              <a:t>spore germination</a:t>
            </a:r>
            <a:r>
              <a:rPr lang="en-US" altLang="en-US" dirty="0">
                <a:latin typeface="Maiandra GD" panose="020E0502030308020204" pitchFamily="34" charset="0"/>
              </a:rPr>
              <a:t>, </a:t>
            </a:r>
            <a:r>
              <a:rPr lang="en-US" altLang="en-US" b="1" dirty="0">
                <a:latin typeface="Maiandra GD" panose="020E0502030308020204" pitchFamily="34" charset="0"/>
              </a:rPr>
              <a:t>vegetative growth</a:t>
            </a:r>
            <a:r>
              <a:rPr lang="en-US" altLang="en-US" dirty="0">
                <a:latin typeface="Maiandra GD" panose="020E0502030308020204" pitchFamily="34" charset="0"/>
              </a:rPr>
              <a:t> and </a:t>
            </a:r>
            <a:r>
              <a:rPr lang="en-US" altLang="en-US" b="1" dirty="0">
                <a:latin typeface="Maiandra GD" panose="020E0502030308020204" pitchFamily="34" charset="0"/>
              </a:rPr>
              <a:t>release of exotoxins</a:t>
            </a:r>
            <a:r>
              <a:rPr lang="en-US" altLang="en-US" dirty="0">
                <a:latin typeface="Maiandra GD" panose="020E0502030308020204" pitchFamily="34" charset="0"/>
              </a:rPr>
              <a:t>, and other virulence factors.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b="1" dirty="0">
                <a:latin typeface="Maiandra GD" panose="020E0502030308020204" pitchFamily="34" charset="0"/>
              </a:rPr>
              <a:t>Fermentation of muscle carbohydrates </a:t>
            </a:r>
            <a:r>
              <a:rPr lang="en-US" altLang="en-US" dirty="0">
                <a:latin typeface="Maiandra GD" panose="020E0502030308020204" pitchFamily="34" charset="0"/>
              </a:rPr>
              <a:t>results in the </a:t>
            </a:r>
            <a:r>
              <a:rPr lang="en-US" altLang="en-US" b="1" dirty="0">
                <a:latin typeface="Maiandra GD" panose="020E0502030308020204" pitchFamily="34" charset="0"/>
              </a:rPr>
              <a:t>formation of gas </a:t>
            </a:r>
            <a:r>
              <a:rPr lang="en-US" altLang="en-US" dirty="0">
                <a:latin typeface="Maiandra GD" panose="020E0502030308020204" pitchFamily="34" charset="0"/>
              </a:rPr>
              <a:t>and </a:t>
            </a:r>
            <a:r>
              <a:rPr lang="en-US" altLang="en-US" b="1" dirty="0">
                <a:latin typeface="Maiandra GD" panose="020E0502030308020204" pitchFamily="34" charset="0"/>
              </a:rPr>
              <a:t>further destruction of tissue.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F6686D-393C-0174-0713-41B53CBEE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4AD7-1194-47CB-B9BC-5594CD466D5A}" type="datetime1">
              <a:rPr lang="en-US" smtClean="0"/>
              <a:t>2023-02-18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4712A44B-7144-365B-B3D5-5DF2C5F33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F1FA4D8-0530-4D7E-9C18-77CB0D07C79E}" type="slidenum">
              <a:rPr lang="en-US" altLang="en-US" sz="1400"/>
              <a:pPr eaLnBrk="1" hangingPunct="1"/>
              <a:t>19</a:t>
            </a:fld>
            <a:endParaRPr lang="en-US" altLang="en-US" sz="1400"/>
          </a:p>
        </p:txBody>
      </p:sp>
      <p:pic>
        <p:nvPicPr>
          <p:cNvPr id="22531" name="Picture 3" descr="growth_of_clostridium_784">
            <a:extLst>
              <a:ext uri="{FF2B5EF4-FFF2-40B4-BE49-F238E27FC236}">
                <a16:creationId xmlns:a16="http://schemas.microsoft.com/office/drawing/2014/main" id="{F8C2965E-B04D-2EC9-C0BB-682141959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9966960" cy="54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83BD40-F221-1E21-BA57-C1A98584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29A6-1680-4ED4-AD1A-39CC671B5D7C}" type="datetime1">
              <a:rPr lang="en-US" smtClean="0"/>
              <a:t>2023-02-18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12CD9028-951C-3C21-A1B1-BB077A10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2B33C03-0D54-4633-975C-EC0E7270DEC5}" type="slidenum">
              <a:rPr lang="en-US" altLang="en-US" sz="1400"/>
              <a:pPr eaLnBrk="1" hangingPunct="1"/>
              <a:t>2</a:t>
            </a:fld>
            <a:endParaRPr lang="en-US" altLang="en-US" sz="1400"/>
          </a:p>
        </p:txBody>
      </p:sp>
      <p:sp>
        <p:nvSpPr>
          <p:cNvPr id="4099" name="Rectangle 1026">
            <a:extLst>
              <a:ext uri="{FF2B5EF4-FFF2-40B4-BE49-F238E27FC236}">
                <a16:creationId xmlns:a16="http://schemas.microsoft.com/office/drawing/2014/main" id="{8A11B39F-0747-A014-9FDC-6CA2F89E8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9525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Maiandra GD" panose="020E0502030308020204" pitchFamily="34" charset="0"/>
                <a:ea typeface="+mn-ea"/>
                <a:cs typeface="+mn-cs"/>
              </a:rPr>
              <a:t>Medically Important Gram-Positive Bacilli</a:t>
            </a:r>
          </a:p>
        </p:txBody>
      </p:sp>
      <p:sp>
        <p:nvSpPr>
          <p:cNvPr id="4100" name="Rectangle 1027">
            <a:extLst>
              <a:ext uri="{FF2B5EF4-FFF2-40B4-BE49-F238E27FC236}">
                <a16:creationId xmlns:a16="http://schemas.microsoft.com/office/drawing/2014/main" id="{C711E7C8-CD82-214A-FD1E-4055C889DA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10744200" cy="5562600"/>
          </a:xfrm>
        </p:spPr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en-US" altLang="en-US" sz="3200" dirty="0">
                <a:latin typeface="Maiandra GD" panose="020E0502030308020204" pitchFamily="34" charset="0"/>
              </a:rPr>
              <a:t>Three general groups: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2800" dirty="0">
                <a:latin typeface="Maiandra GD" panose="020E0502030308020204" pitchFamily="34" charset="0"/>
              </a:rPr>
              <a:t>Endospore-formers</a:t>
            </a:r>
          </a:p>
          <a:p>
            <a:pPr lvl="2"/>
            <a:r>
              <a:rPr lang="en-US" altLang="en-US" sz="2800" i="1" dirty="0">
                <a:latin typeface="Maiandra GD" panose="020E0502030308020204" pitchFamily="34" charset="0"/>
              </a:rPr>
              <a:t> </a:t>
            </a:r>
            <a:r>
              <a:rPr lang="en-US" altLang="en-US" sz="2800" b="1" i="1" dirty="0">
                <a:latin typeface="Maiandra GD" panose="020E0502030308020204" pitchFamily="34" charset="0"/>
              </a:rPr>
              <a:t>Bacillus, </a:t>
            </a:r>
            <a:endParaRPr lang="en-US" altLang="en-US" sz="2800" b="1" dirty="0">
              <a:latin typeface="Maiandra GD" panose="020E0502030308020204" pitchFamily="34" charset="0"/>
            </a:endParaRPr>
          </a:p>
          <a:p>
            <a:pPr lvl="2"/>
            <a:r>
              <a:rPr lang="en-US" altLang="en-US" sz="2800" b="1" i="1" dirty="0">
                <a:latin typeface="Maiandra GD" panose="020E0502030308020204" pitchFamily="34" charset="0"/>
              </a:rPr>
              <a:t>Clostridium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2800" dirty="0">
                <a:latin typeface="Maiandra GD" panose="020E0502030308020204" pitchFamily="34" charset="0"/>
              </a:rPr>
              <a:t>Non-endospore-formers</a:t>
            </a:r>
          </a:p>
          <a:p>
            <a:pPr lvl="2"/>
            <a:r>
              <a:rPr lang="en-US" altLang="en-US" sz="2800" i="1" dirty="0">
                <a:latin typeface="Maiandra GD" panose="020E0502030308020204" pitchFamily="34" charset="0"/>
              </a:rPr>
              <a:t> </a:t>
            </a:r>
            <a:r>
              <a:rPr lang="en-US" altLang="en-US" sz="2800" b="1" i="1" dirty="0">
                <a:latin typeface="Maiandra GD" panose="020E0502030308020204" pitchFamily="34" charset="0"/>
              </a:rPr>
              <a:t>Listeria, </a:t>
            </a:r>
            <a:endParaRPr lang="en-US" altLang="en-US" sz="2800" b="1" dirty="0">
              <a:latin typeface="Maiandra GD" panose="020E0502030308020204" pitchFamily="34" charset="0"/>
            </a:endParaRPr>
          </a:p>
          <a:p>
            <a:pPr lvl="2"/>
            <a:r>
              <a:rPr lang="en-US" altLang="en-US" sz="2800" b="1" i="1" dirty="0" err="1">
                <a:latin typeface="Maiandra GD" panose="020E0502030308020204" pitchFamily="34" charset="0"/>
              </a:rPr>
              <a:t>Erysipelothrix</a:t>
            </a:r>
            <a:endParaRPr lang="en-US" altLang="en-US" sz="2800" b="1" i="1" dirty="0">
              <a:latin typeface="Maiandra GD" panose="020E0502030308020204" pitchFamily="34" charset="0"/>
            </a:endParaRPr>
          </a:p>
          <a:p>
            <a:pPr marL="990600" lvl="1" indent="-533400">
              <a:buFontTx/>
              <a:buAutoNum type="arabicPeriod"/>
            </a:pPr>
            <a:r>
              <a:rPr lang="en-US" altLang="en-US" sz="2800" dirty="0">
                <a:latin typeface="Maiandra GD" panose="020E0502030308020204" pitchFamily="34" charset="0"/>
              </a:rPr>
              <a:t>Irregular shaped and staining properties</a:t>
            </a:r>
          </a:p>
          <a:p>
            <a:pPr lvl="2"/>
            <a:r>
              <a:rPr lang="en-US" altLang="en-US" sz="2800" b="1" i="1" dirty="0">
                <a:latin typeface="Maiandra GD" panose="020E0502030308020204" pitchFamily="34" charset="0"/>
              </a:rPr>
              <a:t>Corynebacterium,</a:t>
            </a:r>
          </a:p>
          <a:p>
            <a:pPr lvl="2"/>
            <a:r>
              <a:rPr lang="en-US" altLang="en-US" sz="2800" b="1" i="1" dirty="0" err="1">
                <a:latin typeface="Maiandra GD" panose="020E0502030308020204" pitchFamily="34" charset="0"/>
              </a:rPr>
              <a:t>Proprionibacterium</a:t>
            </a:r>
            <a:r>
              <a:rPr lang="en-US" altLang="en-US" sz="2800" b="1" i="1" dirty="0">
                <a:latin typeface="Maiandra GD" panose="020E0502030308020204" pitchFamily="34" charset="0"/>
              </a:rPr>
              <a:t>,</a:t>
            </a:r>
          </a:p>
          <a:p>
            <a:pPr lvl="2"/>
            <a:r>
              <a:rPr lang="en-US" altLang="en-US" sz="2800" b="1" i="1" dirty="0">
                <a:latin typeface="Maiandra GD" panose="020E0502030308020204" pitchFamily="34" charset="0"/>
              </a:rPr>
              <a:t>Mycobacterium, </a:t>
            </a:r>
          </a:p>
          <a:p>
            <a:pPr lvl="2"/>
            <a:r>
              <a:rPr lang="en-US" altLang="en-US" sz="2800" b="1" i="1" dirty="0">
                <a:latin typeface="Maiandra GD" panose="020E0502030308020204" pitchFamily="34" charset="0"/>
              </a:rPr>
              <a:t>Actinomyces, </a:t>
            </a:r>
            <a:endParaRPr lang="en-US" altLang="en-US" sz="2800" i="1" dirty="0">
              <a:latin typeface="Maiandra GD" panose="020E0502030308020204" pitchFamily="34" charset="0"/>
            </a:endParaRPr>
          </a:p>
          <a:p>
            <a:pPr lvl="2"/>
            <a:r>
              <a:rPr lang="en-US" altLang="en-US" sz="2800" b="1" i="1" dirty="0">
                <a:latin typeface="Maiandra GD" panose="020E0502030308020204" pitchFamily="34" charset="0"/>
              </a:rPr>
              <a:t>Nocardia</a:t>
            </a:r>
          </a:p>
          <a:p>
            <a:pPr marL="990600" lvl="1" indent="-533400">
              <a:buFontTx/>
              <a:buAutoNum type="arabicPeriod"/>
            </a:pPr>
            <a:endParaRPr lang="en-US" altLang="en-US" sz="3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6A8E68-DFBD-0737-93F1-5D5EBBD16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04E0-8F24-4C1C-A437-5A1AD172D3EE}" type="datetime1">
              <a:rPr lang="en-US" smtClean="0"/>
              <a:t>2023-02-18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2CA44D32-A082-FEF5-EC7A-95A4A2C3A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15FCC4E-F279-46A5-9E19-4999483D604B}" type="slidenum">
              <a:rPr lang="en-US" altLang="en-US" sz="1400"/>
              <a:pPr eaLnBrk="1" hangingPunct="1"/>
              <a:t>20</a:t>
            </a:fld>
            <a:endParaRPr lang="en-US" altLang="en-US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0DBD0401-1619-503D-046B-40B6C635E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9525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i="1" dirty="0">
                <a:solidFill>
                  <a:srgbClr val="FF0000"/>
                </a:solidFill>
              </a:rPr>
              <a:t>Clostridium difficile </a:t>
            </a:r>
            <a:r>
              <a:rPr lang="en-US" altLang="en-US" sz="4000" b="1" dirty="0">
                <a:solidFill>
                  <a:srgbClr val="FF0000"/>
                </a:solidFill>
              </a:rPr>
              <a:t>Associated Disease (CDAD)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80EF875A-DB0E-560D-11B1-44734B33FC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11582400" cy="4114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dirty="0">
                <a:latin typeface="Maiandra GD" panose="020E0502030308020204" pitchFamily="34" charset="0"/>
              </a:rPr>
              <a:t>Normal resident of </a:t>
            </a:r>
            <a:r>
              <a:rPr lang="en-US" altLang="en-US" b="1" dirty="0">
                <a:latin typeface="Maiandra GD" panose="020E0502030308020204" pitchFamily="34" charset="0"/>
              </a:rPr>
              <a:t>colon</a:t>
            </a:r>
            <a:r>
              <a:rPr lang="en-US" altLang="en-US" dirty="0">
                <a:latin typeface="Maiandra GD" panose="020E0502030308020204" pitchFamily="34" charset="0"/>
              </a:rPr>
              <a:t>, in low numbers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>
                <a:latin typeface="Maiandra GD" panose="020E0502030308020204" pitchFamily="34" charset="0"/>
              </a:rPr>
              <a:t>Causes antibiotic-associated colitis.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2800" dirty="0">
                <a:latin typeface="Maiandra GD" panose="020E0502030308020204" pitchFamily="34" charset="0"/>
              </a:rPr>
              <a:t>relatively non-invasive; treatment with broad-spectrum antibiotics kills the other bacteria, </a:t>
            </a:r>
            <a:r>
              <a:rPr lang="en-US" altLang="en-US" sz="2800" b="1" dirty="0">
                <a:latin typeface="Maiandra GD" panose="020E0502030308020204" pitchFamily="34" charset="0"/>
              </a:rPr>
              <a:t>allowing </a:t>
            </a:r>
            <a:r>
              <a:rPr lang="en-US" altLang="en-US" sz="2800" b="1" i="1" dirty="0">
                <a:latin typeface="Maiandra GD" panose="020E0502030308020204" pitchFamily="34" charset="0"/>
              </a:rPr>
              <a:t>C. difficile </a:t>
            </a:r>
            <a:r>
              <a:rPr lang="en-US" altLang="en-US" sz="2800" b="1" dirty="0">
                <a:latin typeface="Maiandra GD" panose="020E0502030308020204" pitchFamily="34" charset="0"/>
              </a:rPr>
              <a:t>to overgrow.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>
                <a:latin typeface="Maiandra GD" panose="020E0502030308020204" pitchFamily="34" charset="0"/>
              </a:rPr>
              <a:t>Produces </a:t>
            </a:r>
            <a:r>
              <a:rPr lang="en-US" altLang="en-US" b="1" dirty="0">
                <a:latin typeface="Maiandra GD" panose="020E0502030308020204" pitchFamily="34" charset="0"/>
              </a:rPr>
              <a:t>enterotoxins</a:t>
            </a:r>
            <a:r>
              <a:rPr lang="en-US" altLang="en-US" dirty="0">
                <a:latin typeface="Maiandra GD" panose="020E0502030308020204" pitchFamily="34" charset="0"/>
              </a:rPr>
              <a:t> that damage intestines.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>
                <a:latin typeface="Maiandra GD" panose="020E0502030308020204" pitchFamily="34" charset="0"/>
              </a:rPr>
              <a:t>Major cause of </a:t>
            </a:r>
            <a:r>
              <a:rPr lang="en-US" altLang="en-US" b="1" dirty="0">
                <a:latin typeface="Maiandra GD" panose="020E0502030308020204" pitchFamily="34" charset="0"/>
              </a:rPr>
              <a:t>diarrhea in hospitals.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>
                <a:latin typeface="Maiandra GD" panose="020E0502030308020204" pitchFamily="34" charset="0"/>
              </a:rPr>
              <a:t>Increasingly more common in community </a:t>
            </a:r>
            <a:r>
              <a:rPr lang="en-US" altLang="en-US" b="1" dirty="0">
                <a:latin typeface="Maiandra GD" panose="020E0502030308020204" pitchFamily="34" charset="0"/>
              </a:rPr>
              <a:t>acquired diarrhea.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B3A37D-8A84-A52E-3D56-A87B4970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B189-F524-47E1-A035-4A4E3C92DA98}" type="datetime1">
              <a:rPr lang="en-US" smtClean="0"/>
              <a:t>2023-02-18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31AF028B-824B-7B58-354C-68E52C59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2EB91C3-0C80-45AF-8B5D-88F885CFF02E}" type="slidenum">
              <a:rPr lang="en-US" altLang="en-US" sz="1400"/>
              <a:pPr eaLnBrk="1" hangingPunct="1"/>
              <a:t>21</a:t>
            </a:fld>
            <a:endParaRPr lang="en-US" altLang="en-US" sz="1400"/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140553E-D9E9-962D-9C26-413D47376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36525"/>
            <a:ext cx="11734800" cy="649287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3800" dirty="0">
                <a:solidFill>
                  <a:srgbClr val="FF0000"/>
                </a:solidFill>
                <a:latin typeface="Maiandra GD" panose="020E0502030308020204" pitchFamily="34" charset="0"/>
              </a:rPr>
              <a:t>Tetanus</a:t>
            </a:r>
          </a:p>
          <a:p>
            <a:pPr algn="just" eaLnBrk="1" hangingPunct="1"/>
            <a:r>
              <a:rPr lang="en-US" altLang="en-US" b="1" i="1" dirty="0">
                <a:latin typeface="Maiandra GD" panose="020E0502030308020204" pitchFamily="34" charset="0"/>
              </a:rPr>
              <a:t>Clostridium tetani</a:t>
            </a:r>
          </a:p>
          <a:p>
            <a:pPr algn="just"/>
            <a:r>
              <a:rPr lang="en-US" altLang="en-US" dirty="0">
                <a:latin typeface="Maiandra GD" panose="020E0502030308020204" pitchFamily="34" charset="0"/>
              </a:rPr>
              <a:t>Common resident of </a:t>
            </a:r>
            <a:r>
              <a:rPr lang="en-US" altLang="en-US" b="1" dirty="0">
                <a:latin typeface="Maiandra GD" panose="020E0502030308020204" pitchFamily="34" charset="0"/>
              </a:rPr>
              <a:t>soil</a:t>
            </a:r>
            <a:r>
              <a:rPr lang="en-US" altLang="en-US" dirty="0">
                <a:latin typeface="Maiandra GD" panose="020E0502030308020204" pitchFamily="34" charset="0"/>
              </a:rPr>
              <a:t> and </a:t>
            </a:r>
            <a:r>
              <a:rPr lang="en-US" b="1" dirty="0">
                <a:latin typeface="Maiandra GD" panose="020E0502030308020204" pitchFamily="34" charset="0"/>
              </a:rPr>
              <a:t>Gastrointestinal (</a:t>
            </a:r>
            <a:r>
              <a:rPr lang="en-US" altLang="en-US" b="1" dirty="0">
                <a:latin typeface="Maiandra GD" panose="020E0502030308020204" pitchFamily="34" charset="0"/>
              </a:rPr>
              <a:t>GI) tracts of animals </a:t>
            </a:r>
          </a:p>
          <a:p>
            <a:pPr algn="just" eaLnBrk="1" hangingPunct="1"/>
            <a:r>
              <a:rPr lang="en-US" altLang="en-US" dirty="0">
                <a:latin typeface="Maiandra GD" panose="020E0502030308020204" pitchFamily="34" charset="0"/>
              </a:rPr>
              <a:t>Causes </a:t>
            </a:r>
            <a:r>
              <a:rPr lang="en-US" altLang="en-US" b="1" dirty="0">
                <a:latin typeface="Maiandra GD" panose="020E0502030308020204" pitchFamily="34" charset="0"/>
              </a:rPr>
              <a:t>tetanus</a:t>
            </a:r>
            <a:r>
              <a:rPr lang="en-US" altLang="en-US" dirty="0">
                <a:latin typeface="Maiandra GD" panose="020E0502030308020204" pitchFamily="34" charset="0"/>
              </a:rPr>
              <a:t> or </a:t>
            </a:r>
            <a:r>
              <a:rPr lang="en-US" altLang="en-US" b="1" dirty="0">
                <a:latin typeface="Maiandra GD" panose="020E0502030308020204" pitchFamily="34" charset="0"/>
              </a:rPr>
              <a:t>Lockjaw (</a:t>
            </a:r>
            <a:r>
              <a:rPr lang="en-US" b="1" dirty="0">
                <a:latin typeface="Maiandra GD" panose="020E0502030308020204" pitchFamily="34" charset="0"/>
              </a:rPr>
              <a:t>It often causes a person's neck and jaw muscles to lock, making it hard to open the mouth or swallow.)</a:t>
            </a:r>
            <a:r>
              <a:rPr lang="en-US" altLang="en-US" b="1" dirty="0">
                <a:latin typeface="Maiandra GD" panose="020E0502030308020204" pitchFamily="34" charset="0"/>
              </a:rPr>
              <a:t>, a neuromuscular disease</a:t>
            </a:r>
          </a:p>
          <a:p>
            <a:pPr algn="just" eaLnBrk="1" hangingPunct="1"/>
            <a:r>
              <a:rPr lang="en-US" altLang="en-US" dirty="0">
                <a:latin typeface="Maiandra GD" panose="020E0502030308020204" pitchFamily="34" charset="0"/>
              </a:rPr>
              <a:t>Most commonly among </a:t>
            </a:r>
            <a:r>
              <a:rPr lang="en-US" altLang="en-US" b="1" dirty="0">
                <a:latin typeface="Maiandra GD" panose="020E0502030308020204" pitchFamily="34" charset="0"/>
              </a:rPr>
              <a:t>geriatric patients </a:t>
            </a:r>
            <a:r>
              <a:rPr lang="en-US" altLang="en-US" dirty="0">
                <a:latin typeface="Maiandra GD" panose="020E0502030308020204" pitchFamily="34" charset="0"/>
              </a:rPr>
              <a:t>and </a:t>
            </a:r>
            <a:r>
              <a:rPr lang="en-US" altLang="en-US" b="1" dirty="0">
                <a:latin typeface="Maiandra GD" panose="020E0502030308020204" pitchFamily="34" charset="0"/>
              </a:rPr>
              <a:t>IV drug abusers</a:t>
            </a:r>
            <a:r>
              <a:rPr lang="en-US" altLang="en-US" dirty="0">
                <a:latin typeface="Maiandra GD" panose="020E0502030308020204" pitchFamily="34" charset="0"/>
              </a:rPr>
              <a:t>; </a:t>
            </a:r>
            <a:r>
              <a:rPr lang="en-US" altLang="en-US" b="1" dirty="0">
                <a:latin typeface="Maiandra GD" panose="020E0502030308020204" pitchFamily="34" charset="0"/>
              </a:rPr>
              <a:t>neonates in developing countries</a:t>
            </a:r>
            <a:r>
              <a:rPr lang="en-US" altLang="en-US" dirty="0">
                <a:latin typeface="Maiandra GD" panose="020E0502030308020204" pitchFamily="34" charset="0"/>
              </a:rPr>
              <a:t>.</a:t>
            </a:r>
          </a:p>
          <a:p>
            <a:pPr algn="just"/>
            <a:r>
              <a:rPr lang="en-US" altLang="en-US" b="1" dirty="0">
                <a:latin typeface="Maiandra GD" panose="020E0502030308020204" pitchFamily="34" charset="0"/>
              </a:rPr>
              <a:t>Diagnosis: </a:t>
            </a:r>
            <a:r>
              <a:rPr lang="en-US" altLang="en-US" dirty="0">
                <a:latin typeface="Maiandra GD" panose="020E0502030308020204" pitchFamily="34" charset="0"/>
              </a:rPr>
              <a:t>The preferred method is </a:t>
            </a:r>
            <a:r>
              <a:rPr lang="en-US" altLang="en-US" b="1" dirty="0">
                <a:latin typeface="Maiandra GD" panose="020E0502030308020204" pitchFamily="34" charset="0"/>
              </a:rPr>
              <a:t>toxin detection </a:t>
            </a:r>
            <a:r>
              <a:rPr lang="en-US" altLang="en-US" dirty="0">
                <a:latin typeface="Maiandra GD" panose="020E0502030308020204" pitchFamily="34" charset="0"/>
              </a:rPr>
              <a:t>in wound material in an animal test (mouse) based either on </a:t>
            </a:r>
            <a:r>
              <a:rPr lang="en-US" altLang="en-US" b="1" dirty="0">
                <a:latin typeface="Maiandra GD" panose="020E0502030308020204" pitchFamily="34" charset="0"/>
              </a:rPr>
              <a:t>neutralization or detection of the toxin gene with PCR.</a:t>
            </a:r>
            <a:r>
              <a:rPr lang="en-US" altLang="en-US" dirty="0">
                <a:latin typeface="Maiandra GD" panose="020E0502030308020204" pitchFamily="34" charset="0"/>
              </a:rPr>
              <a:t> The pathogen is difficult to culture.</a:t>
            </a:r>
          </a:p>
          <a:p>
            <a:pPr eaLnBrk="1" hangingPunct="1"/>
            <a:endParaRPr lang="en-US" altLang="en-US" i="1" dirty="0"/>
          </a:p>
          <a:p>
            <a:pPr eaLnBrk="1" hangingPunct="1"/>
            <a:endParaRPr lang="en-US" altLang="en-US" i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A17DD4-6CDB-2452-0ED8-E7F0CB700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EDBA-8C97-4969-9D78-766510C01046}" type="datetime1">
              <a:rPr lang="en-US" smtClean="0"/>
              <a:t>2023-02-18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B35E6-C15C-598A-0BD0-5C855191E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8ED7-1593-4B32-AFE4-0DBE0E012283}" type="datetime1">
              <a:rPr lang="en-US" smtClean="0"/>
              <a:t>2023-02-18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CCB50F-B3CD-4531-50C8-B89A0FA3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lang="en-GB" smtClean="0"/>
              <a:pPr marL="25400">
                <a:lnSpc>
                  <a:spcPts val="1650"/>
                </a:lnSpc>
              </a:pPr>
              <a:t>22</a:t>
            </a:fld>
            <a:endParaRPr lang="en-GB" dirty="0"/>
          </a:p>
        </p:txBody>
      </p:sp>
      <p:pic>
        <p:nvPicPr>
          <p:cNvPr id="1030" name="Picture 6" descr="Neuromuscular disorders | Neuroscience nursing | Royal College of Nursing">
            <a:extLst>
              <a:ext uri="{FF2B5EF4-FFF2-40B4-BE49-F238E27FC236}">
                <a16:creationId xmlns:a16="http://schemas.microsoft.com/office/drawing/2014/main" id="{21CD8406-1998-2F77-0A13-3F038AC4D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533400"/>
            <a:ext cx="626745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MJ - Manassas Dental - Lockjaw vs Jaw Lock - Dr. Taimour Raja">
            <a:extLst>
              <a:ext uri="{FF2B5EF4-FFF2-40B4-BE49-F238E27FC236}">
                <a16:creationId xmlns:a16="http://schemas.microsoft.com/office/drawing/2014/main" id="{5325727F-3C55-DB44-4B53-25532D951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5486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A3D33-29C7-0B06-F4CF-DFCF2622A365}"/>
              </a:ext>
            </a:extLst>
          </p:cNvPr>
          <p:cNvSpPr txBox="1"/>
          <p:nvPr/>
        </p:nvSpPr>
        <p:spPr>
          <a:xfrm>
            <a:off x="228600" y="5706070"/>
            <a:ext cx="1158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400" b="1" dirty="0">
                <a:latin typeface="Maiandra GD" panose="020E0502030308020204" pitchFamily="34" charset="0"/>
              </a:rPr>
              <a:t>                     Lockjaw                                            neuromuscular disease </a:t>
            </a:r>
          </a:p>
        </p:txBody>
      </p:sp>
    </p:spTree>
    <p:extLst>
      <p:ext uri="{BB962C8B-B14F-4D97-AF65-F5344CB8AC3E}">
        <p14:creationId xmlns:p14="http://schemas.microsoft.com/office/powerpoint/2010/main" val="1794878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FA9DE1B8-B097-2D64-2B73-A0D9C5B7C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518723D-32B6-42F7-9B60-E5AEE07843B1}" type="slidenum">
              <a:rPr lang="en-US" altLang="en-US" sz="1400"/>
              <a:pPr eaLnBrk="1" hangingPunct="1"/>
              <a:t>23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59E0ED10-C666-E192-3CE1-16E6F594B2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73050"/>
            <a:ext cx="8153400" cy="9144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Maiandra GD" panose="020E0502030308020204" pitchFamily="34" charset="0"/>
                <a:ea typeface="+mn-ea"/>
                <a:cs typeface="+mn-cs"/>
              </a:rPr>
              <a:t>Pathology of </a:t>
            </a:r>
            <a:r>
              <a:rPr lang="en-US" altLang="en-US" sz="3200" i="1" dirty="0">
                <a:solidFill>
                  <a:srgbClr val="FF0000"/>
                </a:solidFill>
                <a:latin typeface="Maiandra GD" panose="020E0502030308020204" pitchFamily="34" charset="0"/>
                <a:ea typeface="+mn-ea"/>
                <a:cs typeface="+mn-cs"/>
              </a:rPr>
              <a:t>Clostridium tetani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74E4C3CB-2A4F-F8EF-EBD3-23836504E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11353800" cy="49530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600" dirty="0">
                <a:latin typeface="Maiandra GD" panose="020E0502030308020204" pitchFamily="34" charset="0"/>
              </a:rPr>
              <a:t>Spores usually enter through </a:t>
            </a:r>
            <a:r>
              <a:rPr lang="en-US" altLang="en-US" sz="2600" b="1" dirty="0">
                <a:latin typeface="Maiandra GD" panose="020E0502030308020204" pitchFamily="34" charset="0"/>
              </a:rPr>
              <a:t>accidental puncture wounds, burns</a:t>
            </a:r>
            <a:r>
              <a:rPr lang="en-US" altLang="en-US" sz="2600" dirty="0">
                <a:latin typeface="Maiandra GD" panose="020E0502030308020204" pitchFamily="34" charset="0"/>
              </a:rPr>
              <a:t>, and crushed body parts.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600" dirty="0">
                <a:latin typeface="Maiandra GD" panose="020E0502030308020204" pitchFamily="34" charset="0"/>
              </a:rPr>
              <a:t>Anaerobic environment is ideal for vegetative cells to grow and release toxin.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600" dirty="0">
                <a:latin typeface="Maiandra GD" panose="020E0502030308020204" pitchFamily="34" charset="0"/>
              </a:rPr>
              <a:t>Tetanospasmin–neurotoxin causes </a:t>
            </a:r>
            <a:r>
              <a:rPr lang="en-US" altLang="en-US" sz="2600" b="1" dirty="0">
                <a:latin typeface="Maiandra GD" panose="020E0502030308020204" pitchFamily="34" charset="0"/>
              </a:rPr>
              <a:t>paralysis</a:t>
            </a:r>
            <a:r>
              <a:rPr lang="en-US" altLang="en-US" sz="2600" dirty="0">
                <a:latin typeface="Maiandra GD" panose="020E0502030308020204" pitchFamily="34" charset="0"/>
              </a:rPr>
              <a:t> by </a:t>
            </a:r>
            <a:r>
              <a:rPr lang="en-US" altLang="en-US" sz="2600" b="1" dirty="0">
                <a:latin typeface="Maiandra GD" panose="020E0502030308020204" pitchFamily="34" charset="0"/>
              </a:rPr>
              <a:t>binding to motor nerve </a:t>
            </a:r>
            <a:r>
              <a:rPr lang="en-US" altLang="en-US" sz="2600" dirty="0">
                <a:latin typeface="Maiandra GD" panose="020E0502030308020204" pitchFamily="34" charset="0"/>
              </a:rPr>
              <a:t>endings; </a:t>
            </a:r>
            <a:r>
              <a:rPr lang="en-US" altLang="en-US" sz="2600" b="1" dirty="0">
                <a:latin typeface="Maiandra GD" panose="020E0502030308020204" pitchFamily="34" charset="0"/>
              </a:rPr>
              <a:t>blocking the release of neurotransmitter for muscular contraction inhibition; muscles contract uncontrollably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600" dirty="0">
                <a:latin typeface="Maiandra GD" panose="020E0502030308020204" pitchFamily="34" charset="0"/>
              </a:rPr>
              <a:t>Death most often due to </a:t>
            </a:r>
            <a:r>
              <a:rPr lang="en-US" altLang="en-US" sz="2600" b="1" dirty="0">
                <a:latin typeface="Maiandra GD" panose="020E0502030308020204" pitchFamily="34" charset="0"/>
              </a:rPr>
              <a:t>paralysis of respiratory muscles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E82EB1-F681-EBFA-7200-67427B9FB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6C3B-814D-434E-84E8-646A6A70E378}" type="datetime1">
              <a:rPr lang="en-US" smtClean="0"/>
              <a:t>2023-02-18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B3989-3F14-704A-E8A2-FA487BD4F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8ED7-1593-4B32-AFE4-0DBE0E012283}" type="datetime1">
              <a:rPr lang="en-US" smtClean="0"/>
              <a:t>2023-02-18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68094-9E9C-2CE2-D363-95430EEEB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lang="en-GB" smtClean="0"/>
              <a:pPr marL="25400">
                <a:lnSpc>
                  <a:spcPts val="1650"/>
                </a:lnSpc>
              </a:pPr>
              <a:t>24</a:t>
            </a:fld>
            <a:endParaRPr lang="en-GB" dirty="0"/>
          </a:p>
        </p:txBody>
      </p:sp>
      <p:sp>
        <p:nvSpPr>
          <p:cNvPr id="6" name="AutoShape 2" descr="Clostridium tetani: Properties, Pathogenesis, Lab Diagnosis • Microbe Online">
            <a:extLst>
              <a:ext uri="{FF2B5EF4-FFF2-40B4-BE49-F238E27FC236}">
                <a16:creationId xmlns:a16="http://schemas.microsoft.com/office/drawing/2014/main" id="{E8A65127-835D-797A-433B-AE34C52A95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Clostridium tetani: Properties, Pathogenesis, Lab Diagnosis • Microbe Online">
            <a:extLst>
              <a:ext uri="{FF2B5EF4-FFF2-40B4-BE49-F238E27FC236}">
                <a16:creationId xmlns:a16="http://schemas.microsoft.com/office/drawing/2014/main" id="{C9E9C215-B64D-D924-0D42-8D1521A45D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Clostridium tetani: Properties, Pathogenesis, Lab Diagnosis • Microbe Online">
            <a:extLst>
              <a:ext uri="{FF2B5EF4-FFF2-40B4-BE49-F238E27FC236}">
                <a16:creationId xmlns:a16="http://schemas.microsoft.com/office/drawing/2014/main" id="{DCD9A7BC-0D9D-766D-1479-7C08C7527A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5672DA-88FF-0099-030A-A7182A536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56" y="304800"/>
            <a:ext cx="11590688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7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DDDFD844-566D-2815-AA31-EC929760B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CC0FB62-3083-4426-A42E-63C7DAE6895B}" type="slidenum">
              <a:rPr lang="en-US" altLang="en-US" sz="1400"/>
              <a:pPr eaLnBrk="1" hangingPunct="1"/>
              <a:t>25</a:t>
            </a:fld>
            <a:endParaRPr lang="en-US" altLang="en-US" sz="1400"/>
          </a:p>
        </p:txBody>
      </p:sp>
      <p:pic>
        <p:nvPicPr>
          <p:cNvPr id="28675" name="Picture 3" descr="the_events_in_tetanus_784">
            <a:extLst>
              <a:ext uri="{FF2B5EF4-FFF2-40B4-BE49-F238E27FC236}">
                <a16:creationId xmlns:a16="http://schemas.microsoft.com/office/drawing/2014/main" id="{D24A85D4-B7BC-0DA6-13DC-2920F2F91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5" y="304800"/>
            <a:ext cx="11432555" cy="641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E18EF1-6602-11C2-AEF9-0B146D77F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4C8C-1BEC-4BE7-940D-E9CCBA7ECDD8}" type="datetime1">
              <a:rPr lang="en-US" smtClean="0"/>
              <a:t>2023-02-18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6D0485F0-53C2-9A35-772F-13269C21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1EA0D88-6AAE-4944-A15A-0E99ACD983AD}" type="slidenum">
              <a:rPr lang="en-US" altLang="en-US" sz="1400"/>
              <a:pPr eaLnBrk="1" hangingPunct="1"/>
              <a:t>26</a:t>
            </a:fld>
            <a:endParaRPr lang="en-US" altLang="en-US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C08E312-03FF-10B5-4DB8-D465718A0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9067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Maiandra GD" panose="020E0502030308020204" pitchFamily="34" charset="0"/>
                <a:ea typeface="+mn-ea"/>
                <a:cs typeface="+mn-cs"/>
              </a:rPr>
              <a:t>Clostridial Food Poisoning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C94FFAB3-02D0-500E-D89F-DBA8D1BB6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9906000" cy="1981200"/>
          </a:xfrm>
        </p:spPr>
        <p:txBody>
          <a:bodyPr/>
          <a:lstStyle/>
          <a:p>
            <a:pPr marL="514350" indent="-514350" algn="just" eaLnBrk="1" hangingPunct="1">
              <a:buFont typeface="+mj-lt"/>
              <a:buAutoNum type="arabicPeriod"/>
            </a:pPr>
            <a:r>
              <a:rPr lang="en-US" altLang="en-US" sz="2600" b="1" i="1" dirty="0">
                <a:latin typeface="Maiandra GD" panose="020E0502030308020204" pitchFamily="34" charset="0"/>
              </a:rPr>
              <a:t>Clostridium botulinum</a:t>
            </a:r>
            <a:r>
              <a:rPr lang="en-US" altLang="en-US" sz="2600" b="1" dirty="0">
                <a:latin typeface="Maiandra GD" panose="020E0502030308020204" pitchFamily="34" charset="0"/>
              </a:rPr>
              <a:t>: </a:t>
            </a:r>
            <a:r>
              <a:rPr lang="en-US" altLang="en-US" sz="2600" dirty="0">
                <a:latin typeface="Maiandra GD" panose="020E0502030308020204" pitchFamily="34" charset="0"/>
              </a:rPr>
              <a:t>rare but severe intoxication usually from </a:t>
            </a:r>
            <a:r>
              <a:rPr lang="en-US" altLang="en-US" sz="2600" b="1" dirty="0">
                <a:latin typeface="Maiandra GD" panose="020E0502030308020204" pitchFamily="34" charset="0"/>
              </a:rPr>
              <a:t>home canned food.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en-US" altLang="en-US" sz="2600" b="1" i="1" dirty="0">
                <a:latin typeface="Maiandra GD" panose="020E0502030308020204" pitchFamily="34" charset="0"/>
              </a:rPr>
              <a:t>Clostridium perfringens</a:t>
            </a:r>
            <a:r>
              <a:rPr lang="en-US" altLang="en-US" sz="2600" b="1" dirty="0">
                <a:latin typeface="Maiandra GD" panose="020E0502030308020204" pitchFamily="34" charset="0"/>
              </a:rPr>
              <a:t>: </a:t>
            </a:r>
            <a:r>
              <a:rPr lang="en-US" altLang="en-US" sz="2600" dirty="0">
                <a:latin typeface="Maiandra GD" panose="020E0502030308020204" pitchFamily="34" charset="0"/>
              </a:rPr>
              <a:t>mild intestinal illness; </a:t>
            </a:r>
            <a:r>
              <a:rPr lang="en-US" altLang="en-US" sz="2600" b="1" dirty="0">
                <a:latin typeface="Maiandra GD" panose="020E0502030308020204" pitchFamily="34" charset="0"/>
              </a:rPr>
              <a:t>second most common form of food poisoning worldwide.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027BE7-1564-4C6A-3AAE-F3F8102AA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8CFC-F042-4D78-B5D6-8EA6FDA5BD7D}" type="datetime1">
              <a:rPr lang="en-US" smtClean="0"/>
              <a:t>2023-02-18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7DFA2679-F44E-44CD-1B65-A50CF2C60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ED035F7-17CC-46E4-BDFB-7BD81F5BA263}" type="slidenum">
              <a:rPr lang="en-US" altLang="en-US" sz="1400"/>
              <a:pPr eaLnBrk="1" hangingPunct="1"/>
              <a:t>27</a:t>
            </a:fld>
            <a:endParaRPr lang="en-US" altLang="en-US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57DB1742-FBC4-71BC-9615-F4FEA0B302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95250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Maiandra GD" panose="020E0502030308020204" pitchFamily="34" charset="0"/>
                <a:ea typeface="+mn-ea"/>
                <a:cs typeface="+mn-cs"/>
              </a:rPr>
              <a:t>Pathogenesis of Clostridial Food Poisoning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73D6F36-A936-2772-8284-D4C612E12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11430000" cy="49530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00000"/>
              </a:lnSpc>
            </a:pPr>
            <a:r>
              <a:rPr lang="en-US" altLang="en-US" sz="2600" dirty="0">
                <a:latin typeface="Maiandra GD" panose="020E0502030308020204" pitchFamily="34" charset="0"/>
              </a:rPr>
              <a:t>Spores are present on food when gathered and processed.</a:t>
            </a:r>
          </a:p>
          <a:p>
            <a:pPr algn="just" eaLnBrk="1" hangingPunct="1">
              <a:lnSpc>
                <a:spcPct val="100000"/>
              </a:lnSpc>
            </a:pPr>
            <a:r>
              <a:rPr lang="en-US" altLang="en-US" sz="2600" dirty="0">
                <a:latin typeface="Maiandra GD" panose="020E0502030308020204" pitchFamily="34" charset="0"/>
              </a:rPr>
              <a:t>If reliable temperature and pressure are not achieved air will be evacuated but spores will remain.</a:t>
            </a:r>
          </a:p>
          <a:p>
            <a:pPr algn="just" eaLnBrk="1" hangingPunct="1">
              <a:lnSpc>
                <a:spcPct val="100000"/>
              </a:lnSpc>
            </a:pPr>
            <a:r>
              <a:rPr lang="en-US" altLang="en-US" sz="2600" dirty="0">
                <a:latin typeface="Maiandra GD" panose="020E0502030308020204" pitchFamily="34" charset="0"/>
              </a:rPr>
              <a:t>Anaerobic conditions favor spore germination and vegetative growth.</a:t>
            </a:r>
          </a:p>
          <a:p>
            <a:pPr algn="just" eaLnBrk="1" hangingPunct="1">
              <a:lnSpc>
                <a:spcPct val="100000"/>
              </a:lnSpc>
            </a:pPr>
            <a:r>
              <a:rPr lang="en-US" altLang="en-US" sz="2600" dirty="0">
                <a:latin typeface="Maiandra GD" panose="020E0502030308020204" pitchFamily="34" charset="0"/>
              </a:rPr>
              <a:t>Potent toxin, </a:t>
            </a:r>
            <a:r>
              <a:rPr lang="en-US" altLang="en-US" sz="2600" b="1" dirty="0">
                <a:latin typeface="Maiandra GD" panose="020E0502030308020204" pitchFamily="34" charset="0"/>
              </a:rPr>
              <a:t>botulin</a:t>
            </a:r>
            <a:r>
              <a:rPr lang="en-US" altLang="en-US" sz="2600" dirty="0">
                <a:latin typeface="Maiandra GD" panose="020E0502030308020204" pitchFamily="34" charset="0"/>
              </a:rPr>
              <a:t>, is released.</a:t>
            </a:r>
          </a:p>
          <a:p>
            <a:pPr algn="just" eaLnBrk="1" hangingPunct="1">
              <a:lnSpc>
                <a:spcPct val="100000"/>
              </a:lnSpc>
            </a:pPr>
            <a:r>
              <a:rPr lang="en-US" altLang="en-US" sz="2600" dirty="0">
                <a:latin typeface="Maiandra GD" panose="020E0502030308020204" pitchFamily="34" charset="0"/>
              </a:rPr>
              <a:t>Toxin is carried to neuromuscular junctions and </a:t>
            </a:r>
            <a:r>
              <a:rPr lang="en-US" altLang="en-US" sz="2600" b="1" dirty="0">
                <a:latin typeface="Maiandra GD" panose="020E0502030308020204" pitchFamily="34" charset="0"/>
              </a:rPr>
              <a:t>blocks the release of acetylcholine</a:t>
            </a:r>
            <a:r>
              <a:rPr lang="en-US" altLang="en-US" sz="2600" dirty="0">
                <a:latin typeface="Maiandra GD" panose="020E0502030308020204" pitchFamily="34" charset="0"/>
              </a:rPr>
              <a:t>, necessary for muscle contraction to occur.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600" dirty="0">
                <a:latin typeface="Maiandra GD" panose="020E0502030308020204" pitchFamily="34" charset="0"/>
              </a:rPr>
              <a:t>Double or blurred vision, difficulty swallowing, neuromuscular symptoms.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7DD9B0-3D40-2C53-5908-A9F3988F5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FE95-57CD-45C6-BF96-716BB88EC005}" type="datetime1">
              <a:rPr lang="en-US" smtClean="0"/>
              <a:t>2023-02-18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7939FE78-2978-EDE6-5BC0-258F484FD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D74FA66-1869-4AE1-92FE-02CC55B0B95E}" type="slidenum">
              <a:rPr lang="en-US" altLang="en-US" sz="1400"/>
              <a:pPr eaLnBrk="1" hangingPunct="1"/>
              <a:t>28</a:t>
            </a:fld>
            <a:endParaRPr lang="en-US" altLang="en-US" sz="1400"/>
          </a:p>
        </p:txBody>
      </p:sp>
      <p:pic>
        <p:nvPicPr>
          <p:cNvPr id="32771" name="Picture 3" descr="The_physiological _effects_784">
            <a:extLst>
              <a:ext uri="{FF2B5EF4-FFF2-40B4-BE49-F238E27FC236}">
                <a16:creationId xmlns:a16="http://schemas.microsoft.com/office/drawing/2014/main" id="{72F6EB55-618A-0FCC-BA42-6AED822CC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9601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52D589-3114-53A0-B59C-B032ADB6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41298-4487-423B-8AD0-324E88E3E25A}" type="datetime1">
              <a:rPr lang="en-US" smtClean="0"/>
              <a:t>2023-02-18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E1684CE6-7DF7-1C91-D188-ACF963E4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653BF60-7746-49EB-9454-B22DE2A886C2}" type="slidenum">
              <a:rPr lang="en-US" altLang="en-US" sz="1400"/>
              <a:pPr eaLnBrk="1" hangingPunct="1"/>
              <a:t>29</a:t>
            </a:fld>
            <a:endParaRPr lang="en-US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08F8E4CE-788E-50E6-5837-24584A2D8B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599"/>
            <a:ext cx="11963400" cy="2312035"/>
          </a:xfrm>
        </p:spPr>
        <p:txBody>
          <a:bodyPr>
            <a:normAutofit/>
          </a:bodyPr>
          <a:lstStyle/>
          <a:p>
            <a:pPr marL="609600" indent="-609600" rt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FF0000"/>
                </a:solidFill>
                <a:latin typeface="Maiandra GD" panose="020E0502030308020204" pitchFamily="34" charset="0"/>
                <a:ea typeface="+mn-ea"/>
                <a:cs typeface="+mn-cs"/>
              </a:rPr>
              <a:t>Infant and Wound Botulism</a:t>
            </a:r>
            <a:br>
              <a:rPr lang="en-US" altLang="en-US" sz="3200" b="1" dirty="0">
                <a:solidFill>
                  <a:srgbClr val="FF0000"/>
                </a:solidFill>
                <a:latin typeface="Maiandra GD" panose="020E0502030308020204" pitchFamily="34" charset="0"/>
                <a:ea typeface="+mn-ea"/>
                <a:cs typeface="+mn-cs"/>
              </a:rPr>
            </a:br>
            <a:r>
              <a:rPr lang="en-US" altLang="en-US" sz="2800" b="1" dirty="0">
                <a:latin typeface="Maiandra GD" panose="020E0502030308020204" pitchFamily="34" charset="0"/>
              </a:rPr>
              <a:t>Infant botulism: </a:t>
            </a:r>
            <a:r>
              <a:rPr lang="en-US" altLang="en-US" sz="2800" dirty="0">
                <a:latin typeface="Maiandra GD" panose="020E0502030308020204" pitchFamily="34" charset="0"/>
              </a:rPr>
              <a:t>caused by ingested spores that germinate and release toxin; flaccid paralysis.</a:t>
            </a:r>
            <a:br>
              <a:rPr lang="en-US" altLang="en-US" sz="2800" dirty="0">
                <a:latin typeface="Maiandra GD" panose="020E0502030308020204" pitchFamily="34" charset="0"/>
              </a:rPr>
            </a:br>
            <a:r>
              <a:rPr lang="en-US" altLang="en-US" sz="2800" b="1" dirty="0">
                <a:latin typeface="Maiandra GD" panose="020E0502030308020204" pitchFamily="34" charset="0"/>
              </a:rPr>
              <a:t>Wound botulism: </a:t>
            </a:r>
            <a:r>
              <a:rPr lang="en-US" altLang="en-US" sz="2800" dirty="0">
                <a:latin typeface="Maiandra GD" panose="020E0502030308020204" pitchFamily="34" charset="0"/>
              </a:rPr>
              <a:t>spores enter wound and cause food poisoning symptoms.</a:t>
            </a:r>
            <a:endParaRPr lang="en-US" altLang="en-US" sz="3200" b="1" dirty="0">
              <a:solidFill>
                <a:srgbClr val="FF0000"/>
              </a:solidFill>
              <a:latin typeface="Maiandra GD" panose="020E0502030308020204" pitchFamily="34" charset="0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E0E746-0E40-4D70-6FA4-0AAFB53C2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B4E6-522E-41B4-BB3F-42E4931DEC66}" type="datetime1">
              <a:rPr lang="en-US" smtClean="0"/>
              <a:t>2023-02-18</a:t>
            </a:fld>
            <a:endParaRPr lang="en-US"/>
          </a:p>
        </p:txBody>
      </p:sp>
      <p:pic>
        <p:nvPicPr>
          <p:cNvPr id="1026" name="Picture 2" descr="Information for Health Professionals | Botulism | CDC">
            <a:extLst>
              <a:ext uri="{FF2B5EF4-FFF2-40B4-BE49-F238E27FC236}">
                <a16:creationId xmlns:a16="http://schemas.microsoft.com/office/drawing/2014/main" id="{BE7DD1AF-9C04-0EE8-292F-F768B0760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62848"/>
            <a:ext cx="5181600" cy="426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ound Botulism | NEJM">
            <a:extLst>
              <a:ext uri="{FF2B5EF4-FFF2-40B4-BE49-F238E27FC236}">
                <a16:creationId xmlns:a16="http://schemas.microsoft.com/office/drawing/2014/main" id="{6C68DB3B-1DDE-8B5A-E156-4E73D5489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62847"/>
            <a:ext cx="6324600" cy="425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303FC376-20AB-CD2C-2137-22CC664E6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10BF45A-77BC-41FD-8CFA-C5A433E67EB6}" type="slidenum">
              <a:rPr lang="en-US" altLang="en-US" sz="1400"/>
              <a:pPr eaLnBrk="1" hangingPunct="1"/>
              <a:t>3</a:t>
            </a:fld>
            <a:endParaRPr lang="en-US" altLang="en-US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44A1933-8C26-A654-F49B-CEFC5B6186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Maiandra GD" panose="020E0502030308020204" pitchFamily="34" charset="0"/>
                <a:ea typeface="+mn-ea"/>
                <a:cs typeface="+mn-cs"/>
              </a:rPr>
              <a:t>Spore-forming Bacilli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2DC9865-14A2-B885-A37B-7EB3F8338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9448800" cy="9144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dirty="0">
                <a:latin typeface="Maiandra GD" panose="020E0502030308020204" pitchFamily="34" charset="0"/>
              </a:rPr>
              <a:t>Genus </a:t>
            </a:r>
            <a:r>
              <a:rPr lang="en-US" altLang="en-US" b="1" i="1" dirty="0">
                <a:latin typeface="Maiandra GD" panose="020E0502030308020204" pitchFamily="34" charset="0"/>
              </a:rPr>
              <a:t>Bacillus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latin typeface="Maiandra GD" panose="020E0502030308020204" pitchFamily="34" charset="0"/>
              </a:rPr>
              <a:t>Genus </a:t>
            </a:r>
            <a:r>
              <a:rPr lang="en-US" altLang="en-US" b="1" i="1" dirty="0">
                <a:latin typeface="Maiandra GD" panose="020E0502030308020204" pitchFamily="34" charset="0"/>
              </a:rPr>
              <a:t>Clostridium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id="{77F2434A-5C60-EBCD-65E0-11DB38C05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743200"/>
            <a:ext cx="118110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Maiandra GD" panose="020E0502030308020204" pitchFamily="34" charset="0"/>
              </a:rPr>
              <a:t>The genera </a:t>
            </a:r>
            <a:r>
              <a:rPr lang="en-US" altLang="en-US" sz="2800" b="1" i="1" dirty="0">
                <a:latin typeface="Maiandra GD" panose="020E0502030308020204" pitchFamily="34" charset="0"/>
              </a:rPr>
              <a:t>Bacillus</a:t>
            </a:r>
            <a:r>
              <a:rPr lang="en-US" altLang="en-US" sz="2800" dirty="0">
                <a:latin typeface="Maiandra GD" panose="020E0502030308020204" pitchFamily="34" charset="0"/>
              </a:rPr>
              <a:t> and </a:t>
            </a:r>
            <a:r>
              <a:rPr lang="en-US" altLang="en-US" sz="2800" b="1" dirty="0">
                <a:latin typeface="Maiandra GD" panose="020E0502030308020204" pitchFamily="34" charset="0"/>
              </a:rPr>
              <a:t>Clostridium</a:t>
            </a:r>
            <a:r>
              <a:rPr lang="en-US" altLang="en-US" sz="2800" dirty="0">
                <a:latin typeface="Maiandra GD" panose="020E0502030308020204" pitchFamily="34" charset="0"/>
              </a:rPr>
              <a:t> belong to the </a:t>
            </a:r>
            <a:r>
              <a:rPr lang="en-US" altLang="en-US" sz="2800" b="1" dirty="0" err="1">
                <a:latin typeface="Maiandra GD" panose="020E0502030308020204" pitchFamily="34" charset="0"/>
              </a:rPr>
              <a:t>Bacillaceae</a:t>
            </a:r>
            <a:r>
              <a:rPr lang="en-US" altLang="en-US" sz="2800" b="1" dirty="0">
                <a:latin typeface="Maiandra GD" panose="020E0502030308020204" pitchFamily="34" charset="0"/>
              </a:rPr>
              <a:t> family </a:t>
            </a:r>
            <a:r>
              <a:rPr lang="en-US" altLang="en-US" sz="2800" dirty="0">
                <a:latin typeface="Maiandra GD" panose="020E0502030308020204" pitchFamily="34" charset="0"/>
              </a:rPr>
              <a:t>of sporing bacteria. 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Maiandra GD" panose="020E0502030308020204" pitchFamily="34" charset="0"/>
              </a:rPr>
              <a:t>The organism in the group that is of veterinary and human medical interest is </a:t>
            </a:r>
            <a:r>
              <a:rPr lang="en-US" altLang="en-US" sz="2800" b="1" i="1" dirty="0">
                <a:latin typeface="Maiandra GD" panose="020E0502030308020204" pitchFamily="34" charset="0"/>
              </a:rPr>
              <a:t>Bacillus anthracis</a:t>
            </a:r>
            <a:r>
              <a:rPr lang="en-US" altLang="en-US" sz="2800" dirty="0">
                <a:latin typeface="Maiandra GD" panose="020E0502030308020204" pitchFamily="34" charset="0"/>
              </a:rPr>
              <a:t>.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Maiandra GD" panose="020E0502030308020204" pitchFamily="34" charset="0"/>
              </a:rPr>
              <a:t>There are numerous species e.g., </a:t>
            </a:r>
            <a:r>
              <a:rPr lang="en-US" altLang="en-US" sz="2800" b="1" i="1" dirty="0">
                <a:latin typeface="Maiandra GD" panose="020E0502030308020204" pitchFamily="34" charset="0"/>
              </a:rPr>
              <a:t>B. cereus, B. subtilis</a:t>
            </a:r>
            <a:r>
              <a:rPr lang="en-US" altLang="en-US" sz="2800" dirty="0">
                <a:latin typeface="Maiandra GD" panose="020E0502030308020204" pitchFamily="34" charset="0"/>
              </a:rPr>
              <a:t>, etc. that normally live in the soil.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endParaRPr lang="en-US" altLang="en-US" sz="2800" dirty="0">
              <a:latin typeface="Maiandra GD" panose="020E0502030308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34AF86-1F89-7DE3-1879-4E1B36029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D93F-3F4E-47BF-BE04-4D7198BE0798}" type="datetime1">
              <a:rPr lang="en-US" smtClean="0"/>
              <a:t>2023-02-18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E2F0DBDB-FDC5-AAF6-549B-1111990B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B6DCBFE-343E-418F-9374-DA054D171265}" type="slidenum">
              <a:rPr lang="en-US" altLang="en-US" sz="1400"/>
              <a:pPr eaLnBrk="1" hangingPunct="1"/>
              <a:t>4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4C2A45A-9465-7FA4-2EB0-76E4E2AA7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9677400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rgbClr val="FF0000"/>
                </a:solidFill>
                <a:latin typeface="Maiandra GD" panose="020E0502030308020204" pitchFamily="34" charset="0"/>
                <a:ea typeface="+mn-ea"/>
                <a:cs typeface="+mn-cs"/>
              </a:rPr>
              <a:t>The Genus </a:t>
            </a:r>
            <a:r>
              <a:rPr lang="en-US" altLang="en-US" sz="4800" b="1" i="1" dirty="0">
                <a:solidFill>
                  <a:srgbClr val="FF0000"/>
                </a:solidFill>
                <a:latin typeface="Maiandra GD" panose="020E0502030308020204" pitchFamily="34" charset="0"/>
                <a:ea typeface="+mn-ea"/>
                <a:cs typeface="+mn-cs"/>
              </a:rPr>
              <a:t>Bacillus 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DE519E2-5D73-3596-F1AD-8E095C1C0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Maiandra GD" panose="020E0502030308020204" pitchFamily="34" charset="0"/>
              </a:rPr>
              <a:t>Gram-positive, endospore-forming, motile rods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Maiandra GD" panose="020E0502030308020204" pitchFamily="34" charset="0"/>
              </a:rPr>
              <a:t>Aerobic and catalase positive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Maiandra GD" panose="020E0502030308020204" pitchFamily="34" charset="0"/>
              </a:rPr>
              <a:t>Source of antibiotics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Maiandra GD" panose="020E0502030308020204" pitchFamily="34" charset="0"/>
              </a:rPr>
              <a:t>Primary habitat is soil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Maiandra GD" panose="020E0502030308020204" pitchFamily="34" charset="0"/>
              </a:rPr>
              <a:t>Two species of medical importance: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i="1" dirty="0">
                <a:latin typeface="Maiandra GD" panose="020E0502030308020204" pitchFamily="34" charset="0"/>
              </a:rPr>
              <a:t>Bacillus anthracis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i="1" dirty="0">
                <a:latin typeface="Maiandra GD" panose="020E0502030308020204" pitchFamily="34" charset="0"/>
              </a:rPr>
              <a:t>Bacillus cereus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867589-76B4-0C9B-E3D9-68A0E1163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D335-7AB9-4189-BF55-8FAE8C531DFE}" type="datetime1">
              <a:rPr lang="en-US" smtClean="0"/>
              <a:t>2023-02-18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6EF84FEA-FF43-6290-9013-9C7C7ED2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80F4D62-78EF-4F8F-ACAD-17D68B3DA07C}" type="slidenum">
              <a:rPr lang="en-US" altLang="en-US" sz="1400"/>
              <a:pPr eaLnBrk="1" hangingPunct="1"/>
              <a:t>5</a:t>
            </a:fld>
            <a:endParaRPr lang="en-US" altLang="en-US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BE71D66-D0FA-A437-769F-17AC28279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95250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i="1" dirty="0">
                <a:solidFill>
                  <a:srgbClr val="FF0000"/>
                </a:solidFill>
                <a:latin typeface="Maiandra GD" panose="020E0502030308020204" pitchFamily="34" charset="0"/>
                <a:ea typeface="+mn-ea"/>
                <a:cs typeface="+mn-cs"/>
              </a:rPr>
              <a:t>Bacillus anthracis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D50ECB40-B6C9-5B84-C1B4-437B33973C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121920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Maiandra GD" panose="020E0502030308020204" pitchFamily="34" charset="0"/>
              </a:rPr>
              <a:t>Large, black-shaped rods</a:t>
            </a:r>
          </a:p>
          <a:p>
            <a:pPr lvl="1"/>
            <a:r>
              <a:rPr lang="en-US" altLang="en-US" sz="2800" dirty="0">
                <a:latin typeface="Maiandra GD" panose="020E0502030308020204" pitchFamily="34" charset="0"/>
              </a:rPr>
              <a:t>Gram (+</a:t>
            </a:r>
            <a:r>
              <a:rPr lang="en-US" altLang="en-US" sz="2800" dirty="0" err="1">
                <a:latin typeface="Maiandra GD" panose="020E0502030308020204" pitchFamily="34" charset="0"/>
              </a:rPr>
              <a:t>ve</a:t>
            </a:r>
            <a:r>
              <a:rPr lang="en-US" altLang="en-US" sz="2800" dirty="0">
                <a:latin typeface="Maiandra GD" panose="020E0502030308020204" pitchFamily="34" charset="0"/>
              </a:rPr>
              <a:t>), non-motile, aerobic, spore forming rod</a:t>
            </a:r>
          </a:p>
          <a:p>
            <a:pPr lvl="1"/>
            <a:r>
              <a:rPr lang="en-US" altLang="en-US" sz="2800" dirty="0">
                <a:latin typeface="Maiandra GD" panose="020E0502030308020204" pitchFamily="34" charset="0"/>
              </a:rPr>
              <a:t>Streptobacilli with central spores</a:t>
            </a:r>
          </a:p>
          <a:p>
            <a:pPr lvl="1"/>
            <a:r>
              <a:rPr lang="en-US" altLang="en-US" sz="2800" dirty="0">
                <a:latin typeface="Maiandra GD" panose="020E0502030308020204" pitchFamily="34" charset="0"/>
              </a:rPr>
              <a:t>Livestock </a:t>
            </a:r>
          </a:p>
          <a:p>
            <a:pPr lvl="2"/>
            <a:r>
              <a:rPr lang="en-US" altLang="en-US" sz="2800" dirty="0">
                <a:latin typeface="Maiandra GD" panose="020E0502030308020204" pitchFamily="34" charset="0"/>
              </a:rPr>
              <a:t>Sheep, Cattle, Goats, and Humans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>
                <a:latin typeface="Maiandra GD" panose="020E0502030308020204" pitchFamily="34" charset="0"/>
              </a:rPr>
              <a:t>Virulence factors: </a:t>
            </a:r>
            <a:r>
              <a:rPr lang="en-US" altLang="en-US" dirty="0">
                <a:latin typeface="Maiandra GD" panose="020E0502030308020204" pitchFamily="34" charset="0"/>
              </a:rPr>
              <a:t>polypeptide capsule and exotoxins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>
                <a:latin typeface="Maiandra GD" panose="020E0502030308020204" pitchFamily="34" charset="0"/>
              </a:rPr>
              <a:t>Three types of anthrax: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b="1" dirty="0">
                <a:latin typeface="Maiandra GD" panose="020E0502030308020204" pitchFamily="34" charset="0"/>
              </a:rPr>
              <a:t>Cutaneous</a:t>
            </a:r>
            <a:r>
              <a:rPr lang="en-US" altLang="en-US" sz="2800" dirty="0">
                <a:latin typeface="Maiandra GD" panose="020E0502030308020204" pitchFamily="34" charset="0"/>
              </a:rPr>
              <a:t>: spores enter through skin, black sore- eschar; least dangerous.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b="1" dirty="0">
                <a:latin typeface="Maiandra GD" panose="020E0502030308020204" pitchFamily="34" charset="0"/>
              </a:rPr>
              <a:t>Gastrointestinal:</a:t>
            </a:r>
            <a:r>
              <a:rPr lang="en-US" altLang="en-US" sz="2800" dirty="0">
                <a:latin typeface="Maiandra GD" panose="020E0502030308020204" pitchFamily="34" charset="0"/>
              </a:rPr>
              <a:t> ingested spores.</a:t>
            </a:r>
          </a:p>
          <a:p>
            <a:pPr lvl="1">
              <a:lnSpc>
                <a:spcPct val="80000"/>
              </a:lnSpc>
            </a:pPr>
            <a:r>
              <a:rPr lang="en-US" altLang="en-US" sz="2800" b="1" dirty="0">
                <a:latin typeface="Maiandra GD" panose="020E0502030308020204" pitchFamily="34" charset="0"/>
              </a:rPr>
              <a:t>Pulmonary</a:t>
            </a:r>
            <a:r>
              <a:rPr lang="en-US" altLang="en-US" sz="2800" dirty="0">
                <a:latin typeface="Maiandra GD" panose="020E0502030308020204" pitchFamily="34" charset="0"/>
              </a:rPr>
              <a:t>: inhalation of spores.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800" dirty="0">
              <a:latin typeface="Maiandra GD" panose="020E0502030308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1DA8-431B-5F40-B96A-41420669B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A4A4-2E68-4864-AA91-BDE21077EB28}" type="datetime1">
              <a:rPr lang="en-US" smtClean="0"/>
              <a:t>2023-02-18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22B2CF10-6B3B-82D3-5017-2CCC7D639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D7287CA-C656-40AC-B0B4-45083C31C9BA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  <p:pic>
        <p:nvPicPr>
          <p:cNvPr id="10243" name="Picture 4" descr="morphological_appearance_784">
            <a:extLst>
              <a:ext uri="{FF2B5EF4-FFF2-40B4-BE49-F238E27FC236}">
                <a16:creationId xmlns:a16="http://schemas.microsoft.com/office/drawing/2014/main" id="{049A544F-A9DD-CF53-870F-E94F3E3C9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1138"/>
            <a:ext cx="8153400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2B6078-B8D0-4E47-EC8E-BD03FE918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F584-BBA0-427C-8456-CC6D33DF7DB2}" type="datetime1">
              <a:rPr lang="en-US" smtClean="0"/>
              <a:t>2023-02-18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7C22397-D97E-90FC-EBB1-40C1B1951B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10134600" cy="1066800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Maiandra GD" panose="020E0502030308020204" pitchFamily="34" charset="0"/>
                <a:ea typeface="+mn-ea"/>
                <a:cs typeface="+mn-cs"/>
              </a:rPr>
              <a:t>Three Forms of Human Anthrax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B105F069-294E-4610-BFA5-A10EE5BC071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981200"/>
            <a:ext cx="7315200" cy="25146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altLang="en-US" dirty="0"/>
              <a:t>1</a:t>
            </a:r>
            <a:r>
              <a:rPr lang="en-US" altLang="en-US" dirty="0">
                <a:latin typeface="Maiandra GD" panose="020E0502030308020204" pitchFamily="34" charset="0"/>
              </a:rPr>
              <a:t>. </a:t>
            </a:r>
            <a:r>
              <a:rPr lang="en-US" altLang="en-US" b="1" dirty="0">
                <a:latin typeface="Maiandra GD" panose="020E0502030308020204" pitchFamily="34" charset="0"/>
              </a:rPr>
              <a:t>Cutaneous Anthrax</a:t>
            </a:r>
          </a:p>
          <a:p>
            <a:pPr lvl="1" algn="just"/>
            <a:r>
              <a:rPr lang="en-US" altLang="en-US" sz="2800" dirty="0">
                <a:latin typeface="Maiandra GD" panose="020E0502030308020204" pitchFamily="34" charset="0"/>
              </a:rPr>
              <a:t>Enters thru cut or abrasion</a:t>
            </a:r>
          </a:p>
          <a:p>
            <a:pPr lvl="1" algn="just"/>
            <a:r>
              <a:rPr lang="en-US" altLang="en-US" sz="2800" dirty="0">
                <a:latin typeface="Maiandra GD" panose="020E0502030308020204" pitchFamily="34" charset="0"/>
              </a:rPr>
              <a:t>Results in painless ulcer (1-3cm) with black (necrotic) center</a:t>
            </a:r>
          </a:p>
          <a:p>
            <a:pPr lvl="1" algn="just"/>
            <a:r>
              <a:rPr lang="en-US" altLang="en-US" sz="2800" dirty="0">
                <a:latin typeface="Maiandra GD" panose="020E0502030308020204" pitchFamily="34" charset="0"/>
              </a:rPr>
              <a:t>About 20% mortality rate in untreated cases</a:t>
            </a:r>
          </a:p>
        </p:txBody>
      </p:sp>
      <p:pic>
        <p:nvPicPr>
          <p:cNvPr id="59398" name="Picture 6" descr="U:\PowerPoint\Scanner\Micro\Anthrax 1.jpg">
            <a:extLst>
              <a:ext uri="{FF2B5EF4-FFF2-40B4-BE49-F238E27FC236}">
                <a16:creationId xmlns:a16="http://schemas.microsoft.com/office/drawing/2014/main" id="{FA1BFBDD-E046-EFF6-F75F-E1A964C4AAA8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0" y="1828800"/>
            <a:ext cx="4300538" cy="4419600"/>
          </a:xfr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E65172-5823-A24D-221E-37BF51333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B5765F-EFEA-4DD0-B4DF-0F038BA54094}" type="datetime1">
              <a:rPr lang="en-US" smtClean="0"/>
              <a:t>2023-02-18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C4CEDF-FD2A-EE5D-0FE3-DDFC8C19F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9EE96-8520-4783-BF3B-ACF1C31639D4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>
            <a:extLst>
              <a:ext uri="{FF2B5EF4-FFF2-40B4-BE49-F238E27FC236}">
                <a16:creationId xmlns:a16="http://schemas.microsoft.com/office/drawing/2014/main" id="{646D657C-F5A5-320D-AD2F-36BBCED43C2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533400"/>
            <a:ext cx="6019800" cy="2819400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dirty="0"/>
              <a:t>2. </a:t>
            </a:r>
            <a:r>
              <a:rPr lang="en-US" altLang="en-US" b="1" dirty="0">
                <a:latin typeface="Maiandra GD" panose="020E0502030308020204" pitchFamily="34" charset="0"/>
              </a:rPr>
              <a:t>Gastrointestinal Anthrax</a:t>
            </a:r>
          </a:p>
          <a:p>
            <a:pPr lvl="1" algn="just"/>
            <a:r>
              <a:rPr lang="en-US" altLang="en-US" sz="2800" dirty="0">
                <a:latin typeface="Maiandra GD" panose="020E0502030308020204" pitchFamily="34" charset="0"/>
              </a:rPr>
              <a:t>Contaminated meat</a:t>
            </a:r>
          </a:p>
          <a:p>
            <a:pPr lvl="1" algn="just"/>
            <a:r>
              <a:rPr lang="en-US" altLang="en-US" sz="2800" dirty="0">
                <a:latin typeface="Maiandra GD" panose="020E0502030308020204" pitchFamily="34" charset="0"/>
              </a:rPr>
              <a:t>Abdominal pain, fever, vomiting blood, severe diarrhea</a:t>
            </a:r>
          </a:p>
          <a:p>
            <a:pPr lvl="1" algn="just"/>
            <a:r>
              <a:rPr lang="en-US" altLang="en-US" sz="2800" dirty="0">
                <a:latin typeface="Maiandra GD" panose="020E0502030308020204" pitchFamily="34" charset="0"/>
              </a:rPr>
              <a:t>25% to 60% mortality rate</a:t>
            </a:r>
          </a:p>
        </p:txBody>
      </p:sp>
      <p:pic>
        <p:nvPicPr>
          <p:cNvPr id="60422" name="Picture 6" descr="U:\PowerPoint\Scanner\Micro\G.I. tract copy.jpg">
            <a:extLst>
              <a:ext uri="{FF2B5EF4-FFF2-40B4-BE49-F238E27FC236}">
                <a16:creationId xmlns:a16="http://schemas.microsoft.com/office/drawing/2014/main" id="{C1DCF815-1931-2C54-A38E-AC29FFDFAB3C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1" y="914400"/>
            <a:ext cx="4495799" cy="4876800"/>
          </a:xfr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EF92B7-1100-F86A-2344-05624ED0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D9C221-3069-4D86-8417-3FFF7FE16BC9}" type="datetime1">
              <a:rPr lang="en-US" smtClean="0"/>
              <a:t>2023-02-18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B5ECBE-CC3E-8F63-28D6-6B71E23E2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9EE96-8520-4783-BF3B-ACF1C31639D4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>
            <a:extLst>
              <a:ext uri="{FF2B5EF4-FFF2-40B4-BE49-F238E27FC236}">
                <a16:creationId xmlns:a16="http://schemas.microsoft.com/office/drawing/2014/main" id="{0A44DC52-E138-21AD-7E80-58A0F685F9F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304800"/>
            <a:ext cx="69342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dirty="0">
                <a:latin typeface="Maiandra GD" panose="020E0502030308020204" pitchFamily="34" charset="0"/>
              </a:rPr>
              <a:t>3. </a:t>
            </a:r>
            <a:r>
              <a:rPr lang="en-US" altLang="en-US" b="1" dirty="0">
                <a:latin typeface="Maiandra GD" panose="020E0502030308020204" pitchFamily="34" charset="0"/>
              </a:rPr>
              <a:t>Inhalation Anthrax</a:t>
            </a:r>
          </a:p>
          <a:p>
            <a:pPr lvl="1" algn="just"/>
            <a:r>
              <a:rPr lang="en-US" altLang="en-US" sz="2800" dirty="0">
                <a:latin typeface="Maiandra GD" panose="020E0502030308020204" pitchFamily="34" charset="0"/>
              </a:rPr>
              <a:t>Initial symptoms resemble common cold.</a:t>
            </a:r>
          </a:p>
          <a:p>
            <a:pPr lvl="1" algn="just"/>
            <a:r>
              <a:rPr lang="en-US" altLang="en-US" sz="2800" dirty="0">
                <a:latin typeface="Maiandra GD" panose="020E0502030308020204" pitchFamily="34" charset="0"/>
              </a:rPr>
              <a:t>Progress to severe breathing problems and shock.</a:t>
            </a:r>
          </a:p>
          <a:p>
            <a:pPr lvl="1" algn="just"/>
            <a:r>
              <a:rPr lang="en-US" altLang="en-US" sz="2800" dirty="0">
                <a:latin typeface="Maiandra GD" panose="020E0502030308020204" pitchFamily="34" charset="0"/>
              </a:rPr>
              <a:t>Usually results in death 1-2 days after onset of acute symptoms.</a:t>
            </a:r>
          </a:p>
          <a:p>
            <a:pPr lvl="1" algn="just"/>
            <a:r>
              <a:rPr lang="en-US" altLang="en-US" sz="2800" dirty="0">
                <a:latin typeface="Maiandra GD" panose="020E0502030308020204" pitchFamily="34" charset="0"/>
              </a:rPr>
              <a:t>Mortality rate  99% in untreated cases.</a:t>
            </a:r>
          </a:p>
          <a:p>
            <a:pPr lvl="1" algn="just"/>
            <a:r>
              <a:rPr lang="en-US" altLang="en-US" sz="2800" dirty="0">
                <a:latin typeface="Maiandra GD" panose="020E0502030308020204" pitchFamily="34" charset="0"/>
              </a:rPr>
              <a:t>Treatment usually not effective after symptoms are present.</a:t>
            </a:r>
          </a:p>
        </p:txBody>
      </p:sp>
      <p:pic>
        <p:nvPicPr>
          <p:cNvPr id="61446" name="Picture 6" descr="C:\WINDOWS\Desktop\anthrax.gif">
            <a:extLst>
              <a:ext uri="{FF2B5EF4-FFF2-40B4-BE49-F238E27FC236}">
                <a16:creationId xmlns:a16="http://schemas.microsoft.com/office/drawing/2014/main" id="{5F73EA9A-F2BD-A6B8-CB3E-C1E6593B80D0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0" y="114300"/>
            <a:ext cx="4495800" cy="6629400"/>
          </a:xfr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5C6801-6524-62DA-EAB4-15CC54DC0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049A23-9B76-4A07-9B25-CEBBAD68AF01}" type="datetime1">
              <a:rPr lang="en-US" smtClean="0"/>
              <a:t>2023-02-18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24B761-ACB0-2DFF-472D-68B8EDB9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9EE96-8520-4783-BF3B-ACF1C31639D4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2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1128</TotalTime>
  <Words>1161</Words>
  <Application>Microsoft Office PowerPoint</Application>
  <PresentationFormat>Widescreen</PresentationFormat>
  <Paragraphs>200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Maiandra GD</vt:lpstr>
      <vt:lpstr>Times New Roman</vt:lpstr>
      <vt:lpstr>Office Theme</vt:lpstr>
      <vt:lpstr>PowerPoint Presentation</vt:lpstr>
      <vt:lpstr>Medically Important Gram-Positive Bacilli</vt:lpstr>
      <vt:lpstr>Spore-forming Bacilli</vt:lpstr>
      <vt:lpstr>The Genus Bacillus </vt:lpstr>
      <vt:lpstr>Bacillus anthracis</vt:lpstr>
      <vt:lpstr>PowerPoint Presentation</vt:lpstr>
      <vt:lpstr>Three Forms of Human Anthrax</vt:lpstr>
      <vt:lpstr>PowerPoint Presentation</vt:lpstr>
      <vt:lpstr>PowerPoint Presentation</vt:lpstr>
      <vt:lpstr>Anthrax as a Biological Weapon</vt:lpstr>
      <vt:lpstr>Control and Treatment of Bacillus anthracis</vt:lpstr>
      <vt:lpstr>Bacillus cereus</vt:lpstr>
      <vt:lpstr>The Genus Clostridium</vt:lpstr>
      <vt:lpstr>Clostridial Gastroenteritis</vt:lpstr>
      <vt:lpstr>PowerPoint Presentation</vt:lpstr>
      <vt:lpstr>Gas Gangrene</vt:lpstr>
      <vt:lpstr>Virulence Factors of Clostridium perfringens </vt:lpstr>
      <vt:lpstr>Pathology of Clostridium perfringens </vt:lpstr>
      <vt:lpstr>PowerPoint Presentation</vt:lpstr>
      <vt:lpstr>Clostridium difficile Associated Disease (CDAD)</vt:lpstr>
      <vt:lpstr>PowerPoint Presentation</vt:lpstr>
      <vt:lpstr>PowerPoint Presentation</vt:lpstr>
      <vt:lpstr>Pathology of Clostridium tetani</vt:lpstr>
      <vt:lpstr>PowerPoint Presentation</vt:lpstr>
      <vt:lpstr>PowerPoint Presentation</vt:lpstr>
      <vt:lpstr>Clostridial Food Poisoning</vt:lpstr>
      <vt:lpstr>Pathogenesis of Clostridial Food Poisoning</vt:lpstr>
      <vt:lpstr>PowerPoint Presentation</vt:lpstr>
      <vt:lpstr>Infant and Wound Botulism Infant botulism: caused by ingested spores that germinate and release toxin; flaccid paralysis. Wound botulism: spores enter wound and cause food poisoning symptoms.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Salmonella</dc:title>
  <dc:creator>Dr. Muayad</dc:creator>
  <cp:lastModifiedBy>sherko muhammed</cp:lastModifiedBy>
  <cp:revision>104</cp:revision>
  <dcterms:created xsi:type="dcterms:W3CDTF">2021-05-03T05:26:40Z</dcterms:created>
  <dcterms:modified xsi:type="dcterms:W3CDTF">2023-02-18T14:03:17Z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2012-04-22T00:00:00Z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2021-05-03T00:00:00Z</vt:filetime>
  </property>
</Properties>
</file>