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260" r:id="rId2"/>
    <p:sldId id="378" r:id="rId3"/>
    <p:sldId id="279" r:id="rId4"/>
    <p:sldId id="336" r:id="rId5"/>
    <p:sldId id="379" r:id="rId6"/>
    <p:sldId id="380" r:id="rId7"/>
    <p:sldId id="337" r:id="rId8"/>
    <p:sldId id="382" r:id="rId9"/>
    <p:sldId id="381" r:id="rId10"/>
    <p:sldId id="383" r:id="rId11"/>
    <p:sldId id="280" r:id="rId12"/>
  </p:sldIdLst>
  <p:sldSz cx="12192000" cy="6858000"/>
  <p:notesSz cx="1023302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>
      <p:cViewPr varScale="1">
        <p:scale>
          <a:sx n="59" d="100"/>
          <a:sy n="59" d="100"/>
        </p:scale>
        <p:origin x="1152" y="78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34650" cy="3560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6684" y="2"/>
            <a:ext cx="4434650" cy="3560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91746-3BAA-4C6C-A29D-0A599FE1FC9D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427"/>
            <a:ext cx="4434650" cy="3560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6684" y="6746427"/>
            <a:ext cx="4434650" cy="3560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BFBBB-7D05-428E-A7EB-DEA3DAF86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626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311" cy="35676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6938" y="0"/>
            <a:ext cx="4434311" cy="35676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B08A591-1B75-4B78-8E83-5953F33F7542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303" y="3418068"/>
            <a:ext cx="8186420" cy="279659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5710"/>
            <a:ext cx="4434311" cy="35676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6938" y="6745710"/>
            <a:ext cx="4434311" cy="35676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D0B8769-5595-4B9A-BAD5-061A7751F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505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CC74-EB69-44F6-8ED7-8429834D09D7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DC7-92AD-4421-86B5-639ABB89135B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61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491F-BF43-4892-A156-F0BADF10A39E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62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5E9-8D87-44E7-9577-836F1326E5B7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96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D310-0B64-4C54-A248-326F5F2197D2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1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FB29-6BF8-445D-9A03-AD193CC74E71}" type="datetime1">
              <a:rPr lang="en-US" smtClean="0"/>
              <a:t>2023-02-26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70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1E1E-E249-4FB8-89A6-2FED681E4830}" type="datetime1">
              <a:rPr lang="en-US" smtClean="0"/>
              <a:t>2023-02-26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49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590B-5799-4495-A1E1-9DD5C384CD1F}" type="datetime1">
              <a:rPr lang="en-US" smtClean="0"/>
              <a:t>2023-02-26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74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BD04-1F38-45FF-AD6B-269A0635DC8B}" type="datetime1">
              <a:rPr lang="en-US" smtClean="0"/>
              <a:t>2023-02-26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02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8C01-D22E-4488-9557-B30B77AC5D13}" type="datetime1">
              <a:rPr lang="en-US" smtClean="0"/>
              <a:t>2023-02-26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25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B1E8-FE71-4268-8EF1-AD8205756C30}" type="datetime1">
              <a:rPr lang="en-US" smtClean="0"/>
              <a:t>2023-02-26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20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A76B-ACA8-478C-B7E7-76D56CEBB2CA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650"/>
              </a:lnSpc>
            </a:pPr>
            <a:endParaRPr lang="en-GB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86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uraminidase" TargetMode="External"/><Relationship Id="rId2" Type="http://schemas.openxmlformats.org/officeDocument/2006/relationships/hyperlink" Target="https://en.wikipedia.org/wiki/Hyaluronida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Zoonosis" TargetMode="External"/><Relationship Id="rId2" Type="http://schemas.openxmlformats.org/officeDocument/2006/relationships/hyperlink" Target="https://en.wikipedia.org/wiki/Pathog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Erysipeloi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130629" y="140844"/>
            <a:ext cx="11919857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Microbiology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Second Course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</a:t>
            </a:r>
            <a:r>
              <a:rPr lang="en-US" sz="24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Lec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. 8                                                                                                  Fourth Stage</a:t>
            </a:r>
          </a:p>
          <a:p>
            <a:pPr algn="ctr">
              <a:spcAft>
                <a:spcPts val="0"/>
              </a:spcAft>
            </a:pPr>
            <a:endParaRPr lang="en-US" sz="60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altLang="en-US" sz="6600" dirty="0">
                <a:latin typeface="Maiandra GD" panose="020E0502030308020204" pitchFamily="34" charset="0"/>
              </a:rPr>
              <a:t>Gram-Positive Regular Non-Spore-Forming Bacilli</a:t>
            </a:r>
            <a:endParaRPr lang="en-US" sz="6600" dirty="0">
              <a:latin typeface="Maiandra GD" panose="020E0502030308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1414463" y="4886236"/>
            <a:ext cx="96154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Assist. </a:t>
            </a: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</a:t>
            </a:r>
          </a:p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Sherko Muhammed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57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F73D9-98C3-D9EF-F857-A0D5A9A9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3AB4-BD4C-4B33-92DD-043F73B4A104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D24BF-5635-F4FA-39F9-CD6C529D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10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5A910D-9AC4-DF65-9469-76DE81E00E80}"/>
              </a:ext>
            </a:extLst>
          </p:cNvPr>
          <p:cNvSpPr txBox="1"/>
          <p:nvPr/>
        </p:nvSpPr>
        <p:spPr>
          <a:xfrm>
            <a:off x="457200" y="381000"/>
            <a:ext cx="10896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Various virulence factors have been suggested as being involved in the pathogenicity of </a:t>
            </a:r>
            <a:r>
              <a:rPr lang="en-US" sz="2800" b="1" i="1" dirty="0">
                <a:latin typeface="Maiandra GD" panose="020E0502030308020204" pitchFamily="34" charset="0"/>
              </a:rPr>
              <a:t> </a:t>
            </a:r>
            <a:r>
              <a:rPr lang="en-US" sz="2800" b="1" i="1" dirty="0" err="1">
                <a:latin typeface="Maiandra GD" panose="020E0502030308020204" pitchFamily="34" charset="0"/>
              </a:rPr>
              <a:t>Erysipelothrix</a:t>
            </a:r>
            <a:r>
              <a:rPr lang="en-US" sz="2800" b="1" i="1" dirty="0">
                <a:latin typeface="Maiandra GD" panose="020E0502030308020204" pitchFamily="34" charset="0"/>
              </a:rPr>
              <a:t> </a:t>
            </a:r>
            <a:r>
              <a:rPr lang="en-US" sz="2800" b="1" i="1" dirty="0" err="1">
                <a:latin typeface="Maiandra GD" panose="020E0502030308020204" pitchFamily="34" charset="0"/>
              </a:rPr>
              <a:t>rhusiopathiae</a:t>
            </a:r>
            <a:r>
              <a:rPr lang="en-US" sz="2800" dirty="0">
                <a:latin typeface="Maiandra GD" panose="020E0502030308020204" pitchFamily="34" charset="0"/>
              </a:rPr>
              <a:t>. The presence of a </a:t>
            </a:r>
            <a:r>
              <a:rPr lang="en-US" sz="2800" b="1" dirty="0">
                <a:latin typeface="Maiandra GD" panose="020E0502030308020204" pitchFamily="34" charset="0"/>
                <a:hlinkClick r:id="rId2" tooltip="Hyaluronida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hyaluronidase</a:t>
            </a:r>
            <a:r>
              <a:rPr lang="en-US" sz="2800" dirty="0">
                <a:latin typeface="Maiandra GD" panose="020E0502030308020204" pitchFamily="34" charset="0"/>
              </a:rPr>
              <a:t> and </a:t>
            </a:r>
            <a:r>
              <a:rPr lang="en-US" sz="2800" b="1" dirty="0">
                <a:latin typeface="Maiandra GD" panose="020E0502030308020204" pitchFamily="34" charset="0"/>
                <a:hlinkClick r:id="rId3" tooltip="Neuraminida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neuraminidase</a:t>
            </a:r>
            <a:r>
              <a:rPr lang="en-US" sz="2800" dirty="0">
                <a:latin typeface="Maiandra GD" panose="020E0502030308020204" pitchFamily="34" charset="0"/>
              </a:rPr>
              <a:t> has been recognized, and neuraminidase was shown to play a significant role in bacterial attachment and subsequent invasion into host cells.</a:t>
            </a:r>
          </a:p>
        </p:txBody>
      </p:sp>
    </p:spTree>
    <p:extLst>
      <p:ext uri="{BB962C8B-B14F-4D97-AF65-F5344CB8AC3E}">
        <p14:creationId xmlns:p14="http://schemas.microsoft.com/office/powerpoint/2010/main" val="388396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160F57A4-3347-B9ED-2165-80084247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D2C4DFD-F798-4209-8F85-F3DFB5213EAF}" type="slidenum">
              <a:rPr lang="en-US" altLang="en-US" sz="1400"/>
              <a:pPr eaLnBrk="1" hangingPunct="1"/>
              <a:t>11</a:t>
            </a:fld>
            <a:endParaRPr lang="en-US" altLang="en-US" sz="1400" dirty="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D60396D-625A-4789-C3D9-0361C61B2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latin typeface="Maiandra GD" panose="020E0502030308020204" pitchFamily="34" charset="0"/>
                <a:ea typeface="+mn-ea"/>
                <a:cs typeface="+mn-cs"/>
              </a:rPr>
              <a:t>Diagnosis and Control</a:t>
            </a:r>
            <a:endParaRPr lang="en-US" altLang="en-US" sz="3600" b="1" i="1" dirty="0">
              <a:latin typeface="Maiandra GD" panose="020E0502030308020204" pitchFamily="34" charset="0"/>
              <a:ea typeface="+mn-ea"/>
              <a:cs typeface="+mn-cs"/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8F321F9-8CE7-5CC2-E55D-CDE54E5E6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12039600" cy="54864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Maiandra GD" panose="020E0502030308020204" pitchFamily="34" charset="0"/>
              </a:rPr>
              <a:t>Diagnostic procedures involve identification of the pathogen in wound.</a:t>
            </a:r>
          </a:p>
          <a:p>
            <a:r>
              <a:rPr lang="en-US" altLang="en-US" dirty="0">
                <a:latin typeface="Maiandra GD" panose="020E0502030308020204" pitchFamily="34" charset="0"/>
              </a:rPr>
              <a:t>Secretion using the methods of microscopy and culturing.</a:t>
            </a:r>
          </a:p>
          <a:p>
            <a:pPr eaLnBrk="1" hangingPunct="1"/>
            <a:r>
              <a:rPr lang="en-US" altLang="en-US" dirty="0">
                <a:latin typeface="Maiandra GD" panose="020E0502030308020204" pitchFamily="34" charset="0"/>
              </a:rPr>
              <a:t>Penicillin or erythromycin</a:t>
            </a:r>
          </a:p>
          <a:p>
            <a:pPr eaLnBrk="1" hangingPunct="1"/>
            <a:r>
              <a:rPr lang="en-US" altLang="en-US" dirty="0">
                <a:latin typeface="Maiandra GD" panose="020E0502030308020204" pitchFamily="34" charset="0"/>
              </a:rPr>
              <a:t>Vaccine for pigs</a:t>
            </a:r>
            <a:endParaRPr lang="ar-SA" altLang="en-US" dirty="0">
              <a:latin typeface="Maiandra GD" panose="020E0502030308020204" pitchFamily="34" charset="0"/>
            </a:endParaRPr>
          </a:p>
          <a:p>
            <a:endParaRPr lang="en-US" altLang="en-US" dirty="0">
              <a:latin typeface="Maiandra GD" panose="020E0502030308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2B7C-7111-7A5C-2C75-8E989FA0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391A-E5F0-4F1D-88E1-99F730BD8562}" type="datetime1">
              <a:rPr lang="en-US" smtClean="0"/>
              <a:t>2023-02-26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648EFEFE-1963-EBFB-E0A1-7F3F55DE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71D229-1D96-4A8A-808A-4A2656527261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77B0C3C-998B-1AB4-E933-905D5DFCE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9220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latin typeface="Maiandra GD" panose="020E0502030308020204" pitchFamily="34" charset="0"/>
                <a:ea typeface="+mn-ea"/>
                <a:cs typeface="+mn-cs"/>
              </a:rPr>
              <a:t>Gram-Positive Regular Non-Spore-Forming Bacilli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2C1D839-0586-7791-17F5-20DCED43A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Maiandra GD" panose="020E0502030308020204" pitchFamily="34" charset="0"/>
              </a:rPr>
              <a:t>Medically important:</a:t>
            </a:r>
          </a:p>
          <a:p>
            <a:pPr eaLnBrk="1" hangingPunct="1"/>
            <a:r>
              <a:rPr lang="en-US" altLang="en-US" b="1" i="1" dirty="0">
                <a:latin typeface="Maiandra GD" panose="020E0502030308020204" pitchFamily="34" charset="0"/>
              </a:rPr>
              <a:t>Listeria monocytogenes</a:t>
            </a:r>
          </a:p>
          <a:p>
            <a:pPr eaLnBrk="1" hangingPunct="1"/>
            <a:r>
              <a:rPr lang="en-US" altLang="en-US" b="1" i="1" dirty="0" err="1">
                <a:latin typeface="Maiandra GD" panose="020E0502030308020204" pitchFamily="34" charset="0"/>
              </a:rPr>
              <a:t>Erysipelothrix</a:t>
            </a:r>
            <a:r>
              <a:rPr lang="en-US" altLang="en-US" b="1" i="1" dirty="0">
                <a:latin typeface="Maiandra GD" panose="020E0502030308020204" pitchFamily="34" charset="0"/>
              </a:rPr>
              <a:t> </a:t>
            </a:r>
            <a:r>
              <a:rPr lang="en-US" altLang="en-US" b="1" i="1" dirty="0" err="1">
                <a:latin typeface="Maiandra GD" panose="020E0502030308020204" pitchFamily="34" charset="0"/>
              </a:rPr>
              <a:t>rhusiopathiae</a:t>
            </a:r>
            <a:endParaRPr lang="en-US" altLang="en-US" b="1" i="1" dirty="0">
              <a:latin typeface="Maiandra GD" panose="020E0502030308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42C18-BFD3-9D68-2C17-EF272CA5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63CF-90E8-47CC-B7A6-726B8A1BE8E0}" type="datetime1">
              <a:rPr lang="en-US" smtClean="0"/>
              <a:t>2023-02-26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1CDAC275-02D2-2CF1-537D-AF1D6D7E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073DB7-F6DF-4A4E-A9D3-58A91413DBC8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F9D8947-B40D-885C-E678-9C030A222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i="1" dirty="0">
                <a:latin typeface="Maiandra GD" panose="020E0502030308020204" pitchFamily="34" charset="0"/>
                <a:ea typeface="+mn-ea"/>
                <a:cs typeface="+mn-cs"/>
              </a:rPr>
              <a:t>Listeria monocytogenes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F530BAC-64CB-7F42-6937-22B928120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11887200" cy="52578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Non-spore-forming Gram-positive </a:t>
            </a:r>
          </a:p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Ranging from coccobacilli to long filaments</a:t>
            </a:r>
          </a:p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1-4 flagella</a:t>
            </a:r>
          </a:p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No capsules</a:t>
            </a:r>
          </a:p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Resistant to cold, heat, salt, pH extremes and bile.</a:t>
            </a:r>
          </a:p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Virulence attributed to ability to </a:t>
            </a:r>
            <a:r>
              <a:rPr lang="en-US" altLang="en-US" b="1" dirty="0">
                <a:latin typeface="Maiandra GD" panose="020E0502030308020204" pitchFamily="34" charset="0"/>
              </a:rPr>
              <a:t>replicate in the cytoplasm of cells after inducing phagocytosis; avoids humoral immune system.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1AE06-AF85-334D-EF2B-7ACD2DCC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E2E5-E9C2-4D7B-BA04-3B18A1326842}" type="datetime1">
              <a:rPr lang="en-US" smtClean="0"/>
              <a:t>2023-02-26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4D641156-0150-A80A-3CC0-6BF6B943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12AB075-B701-42C8-97DF-B5987C7B5FEE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91617D8-A106-9121-921B-516DE89B8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9372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latin typeface="Maiandra GD" panose="020E0502030308020204" pitchFamily="34" charset="0"/>
                <a:ea typeface="+mn-ea"/>
                <a:cs typeface="+mn-cs"/>
              </a:rPr>
              <a:t>Epidemiology and Pathology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3D0F4E2-3479-8225-43EC-EDE7D7ADC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11582400" cy="30480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Primary reservoir are soil, water and animal intestines.</a:t>
            </a:r>
          </a:p>
          <a:p>
            <a:pPr algn="just" eaLnBrk="1" hangingPunct="1"/>
            <a:r>
              <a:rPr lang="en-US" altLang="en-US" dirty="0">
                <a:latin typeface="Maiandra GD" panose="020E0502030308020204" pitchFamily="34" charset="0"/>
              </a:rPr>
              <a:t>Can contaminate foods and grow during refrigeration.</a:t>
            </a:r>
          </a:p>
          <a:p>
            <a:pPr algn="just" eaLnBrk="1" hangingPunct="1"/>
            <a:r>
              <a:rPr lang="en-US" altLang="en-US" b="1" dirty="0">
                <a:latin typeface="Maiandra GD" panose="020E0502030308020204" pitchFamily="34" charset="0"/>
              </a:rPr>
              <a:t>Listeriosis:</a:t>
            </a:r>
            <a:r>
              <a:rPr lang="en-US" altLang="en-US" dirty="0">
                <a:latin typeface="Maiandra GD" panose="020E0502030308020204" pitchFamily="34" charset="0"/>
              </a:rPr>
              <a:t> most cases associated with </a:t>
            </a:r>
            <a:r>
              <a:rPr lang="en-US" altLang="en-US" b="1" dirty="0">
                <a:latin typeface="Maiandra GD" panose="020E0502030308020204" pitchFamily="34" charset="0"/>
              </a:rPr>
              <a:t>dairy products, poultry</a:t>
            </a:r>
            <a:r>
              <a:rPr lang="en-US" altLang="en-US" dirty="0">
                <a:latin typeface="Maiandra GD" panose="020E0502030308020204" pitchFamily="34" charset="0"/>
              </a:rPr>
              <a:t>, and </a:t>
            </a:r>
            <a:r>
              <a:rPr lang="en-US" altLang="en-US" b="1" dirty="0">
                <a:latin typeface="Maiandra GD" panose="020E0502030308020204" pitchFamily="34" charset="0"/>
              </a:rPr>
              <a:t>meat</a:t>
            </a:r>
            <a:r>
              <a:rPr lang="en-US" altLang="en-US" dirty="0">
                <a:latin typeface="Maiandra GD" panose="020E0502030308020204" pitchFamily="34" charset="0"/>
              </a:rPr>
              <a:t>. Often mild or subclinical in normal adults.  </a:t>
            </a:r>
            <a:r>
              <a:rPr lang="en-US" altLang="en-US" b="1" dirty="0">
                <a:latin typeface="Maiandra GD" panose="020E0502030308020204" pitchFamily="34" charset="0"/>
              </a:rPr>
              <a:t>Immunocompromised patients, fetuses </a:t>
            </a:r>
            <a:r>
              <a:rPr lang="en-US" altLang="en-US" dirty="0">
                <a:latin typeface="Maiandra GD" panose="020E0502030308020204" pitchFamily="34" charset="0"/>
              </a:rPr>
              <a:t>and</a:t>
            </a:r>
            <a:r>
              <a:rPr lang="en-US" altLang="en-US" b="1" dirty="0">
                <a:latin typeface="Maiandra GD" panose="020E0502030308020204" pitchFamily="34" charset="0"/>
              </a:rPr>
              <a:t> neonates</a:t>
            </a:r>
            <a:r>
              <a:rPr lang="en-US" altLang="en-US" dirty="0">
                <a:latin typeface="Maiandra GD" panose="020E0502030308020204" pitchFamily="34" charset="0"/>
              </a:rPr>
              <a:t>; affects brain and meninges, </a:t>
            </a:r>
            <a:r>
              <a:rPr lang="en-US" altLang="en-US" sz="2800" dirty="0">
                <a:latin typeface="Maiandra GD" panose="020E0502030308020204" pitchFamily="34" charset="0"/>
              </a:rPr>
              <a:t>20% death rate.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F399A-99FC-F217-6F42-7618390FC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277F-534C-4BA7-A1E4-D574DD754028}" type="datetime1">
              <a:rPr lang="en-US" smtClean="0"/>
              <a:t>2023-02-26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19694983-5518-03E8-85C6-7B09D13EB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altLang="en-US" sz="2600" b="1" dirty="0">
                <a:latin typeface="Maiandra GD" panose="020E0502030308020204" pitchFamily="34" charset="0"/>
              </a:rPr>
              <a:t>The pathogenesis </a:t>
            </a:r>
            <a:r>
              <a:rPr lang="en-US" altLang="en-US" sz="2600" dirty="0">
                <a:latin typeface="Maiandra GD" panose="020E0502030308020204" pitchFamily="34" charset="0"/>
              </a:rPr>
              <a:t>of Listeria depends on the </a:t>
            </a:r>
            <a:r>
              <a:rPr lang="en-US" altLang="en-US" sz="2600" b="1" dirty="0">
                <a:latin typeface="Maiandra GD" panose="020E0502030308020204" pitchFamily="34" charset="0"/>
              </a:rPr>
              <a:t>organism's ability to invade and survive within cells.</a:t>
            </a:r>
            <a:r>
              <a:rPr lang="en-US" altLang="en-US" sz="2600" dirty="0">
                <a:latin typeface="Maiandra GD" panose="020E0502030308020204" pitchFamily="34" charset="0"/>
              </a:rPr>
              <a:t> </a:t>
            </a:r>
            <a:r>
              <a:rPr lang="en-US" altLang="en-US" sz="2600" b="1" dirty="0">
                <a:latin typeface="Maiandra GD" panose="020E0502030308020204" pitchFamily="34" charset="0"/>
              </a:rPr>
              <a:t>Invasion of cells is mediated by protein internalin made by Listeria </a:t>
            </a:r>
            <a:r>
              <a:rPr lang="en-US" altLang="en-US" sz="2600" dirty="0">
                <a:latin typeface="Maiandra GD" panose="020E0502030308020204" pitchFamily="34" charset="0"/>
              </a:rPr>
              <a:t>and </a:t>
            </a:r>
            <a:r>
              <a:rPr lang="en-US" altLang="en-US" sz="2600" b="1" dirty="0">
                <a:latin typeface="Maiandra GD" panose="020E0502030308020204" pitchFamily="34" charset="0"/>
              </a:rPr>
              <a:t>E-cadherin on the surface of human cells</a:t>
            </a:r>
            <a:r>
              <a:rPr lang="en-US" altLang="en-US" sz="2600" dirty="0">
                <a:latin typeface="Maiandra GD" panose="020E0502030308020204" pitchFamily="34" charset="0"/>
              </a:rPr>
              <a:t>. The ability of Listeria to </a:t>
            </a:r>
            <a:r>
              <a:rPr lang="en-US" altLang="en-US" sz="2600" b="1" dirty="0">
                <a:latin typeface="Maiandra GD" panose="020E0502030308020204" pitchFamily="34" charset="0"/>
              </a:rPr>
              <a:t>pass the placenta, enter the meninges,</a:t>
            </a:r>
            <a:r>
              <a:rPr lang="en-US" altLang="en-US" sz="2600" dirty="0">
                <a:latin typeface="Maiandra GD" panose="020E0502030308020204" pitchFamily="34" charset="0"/>
              </a:rPr>
              <a:t> and </a:t>
            </a:r>
            <a:r>
              <a:rPr lang="en-US" altLang="en-US" sz="2600" b="1" dirty="0">
                <a:latin typeface="Maiandra GD" panose="020E0502030308020204" pitchFamily="34" charset="0"/>
              </a:rPr>
              <a:t>invade the gastrointestinal tract depends </a:t>
            </a:r>
            <a:r>
              <a:rPr lang="en-US" altLang="en-US" sz="2600" dirty="0">
                <a:latin typeface="Maiandra GD" panose="020E0502030308020204" pitchFamily="34" charset="0"/>
              </a:rPr>
              <a:t>on the </a:t>
            </a:r>
            <a:r>
              <a:rPr lang="en-US" altLang="en-US" sz="2600" b="1" dirty="0">
                <a:latin typeface="Maiandra GD" panose="020E0502030308020204" pitchFamily="34" charset="0"/>
              </a:rPr>
              <a:t>interaction of protein internalin and E-cadherin</a:t>
            </a:r>
            <a:r>
              <a:rPr lang="en-US" altLang="en-US" sz="2600" dirty="0">
                <a:latin typeface="Maiandra GD" panose="020E0502030308020204" pitchFamily="34" charset="0"/>
              </a:rPr>
              <a:t> on those tissues. Upon entering the cell, the organism produces </a:t>
            </a:r>
            <a:r>
              <a:rPr lang="en-US" altLang="en-US" sz="2600" b="1" dirty="0" err="1">
                <a:latin typeface="Maiandra GD" panose="020E0502030308020204" pitchFamily="34" charset="0"/>
              </a:rPr>
              <a:t>listeriolysin</a:t>
            </a:r>
            <a:r>
              <a:rPr lang="en-US" altLang="en-US" sz="2600" dirty="0">
                <a:latin typeface="Maiandra GD" panose="020E0502030308020204" pitchFamily="34" charset="0"/>
              </a:rPr>
              <a:t>, which allows it to </a:t>
            </a:r>
            <a:r>
              <a:rPr lang="en-US" altLang="en-US" sz="2600" b="1" dirty="0">
                <a:latin typeface="Maiandra GD" panose="020E0502030308020204" pitchFamily="34" charset="0"/>
              </a:rPr>
              <a:t>escape from the phagosome into the cytoplasm</a:t>
            </a:r>
            <a:r>
              <a:rPr lang="en-US" altLang="en-US" sz="2600" dirty="0">
                <a:latin typeface="Maiandra GD" panose="020E0502030308020204" pitchFamily="34" charset="0"/>
              </a:rPr>
              <a:t>, thereby escaping destruction in the phagosome. Because Listeria preferentially grows </a:t>
            </a:r>
            <a:r>
              <a:rPr lang="en-US" altLang="en-US" sz="2600" b="1" dirty="0">
                <a:latin typeface="Maiandra GD" panose="020E0502030308020204" pitchFamily="34" charset="0"/>
              </a:rPr>
              <a:t>intracellularly,</a:t>
            </a:r>
            <a:r>
              <a:rPr lang="en-US" altLang="en-US" sz="2600" dirty="0">
                <a:latin typeface="Maiandra GD" panose="020E0502030308020204" pitchFamily="34" charset="0"/>
              </a:rPr>
              <a:t> </a:t>
            </a:r>
            <a:r>
              <a:rPr lang="en-US" altLang="en-US" sz="2600" b="1" dirty="0">
                <a:latin typeface="Maiandra GD" panose="020E0502030308020204" pitchFamily="34" charset="0"/>
              </a:rPr>
              <a:t>cell-mediated immunity </a:t>
            </a:r>
            <a:r>
              <a:rPr lang="en-US" altLang="en-US" sz="2600" dirty="0">
                <a:latin typeface="Maiandra GD" panose="020E0502030308020204" pitchFamily="34" charset="0"/>
              </a:rPr>
              <a:t>is a more important host defense than </a:t>
            </a:r>
            <a:r>
              <a:rPr lang="en-US" altLang="en-US" sz="2600" b="1" dirty="0">
                <a:latin typeface="Maiandra GD" panose="020E0502030308020204" pitchFamily="34" charset="0"/>
              </a:rPr>
              <a:t>humoral immunity</a:t>
            </a:r>
            <a:r>
              <a:rPr lang="en-US" altLang="en-US" sz="2600" dirty="0">
                <a:latin typeface="Maiandra GD" panose="020E0502030308020204" pitchFamily="34" charset="0"/>
              </a:rPr>
              <a:t>, then </a:t>
            </a:r>
            <a:r>
              <a:rPr lang="en-US" altLang="en-US" sz="2600" b="1" dirty="0">
                <a:latin typeface="Maiandra GD" panose="020E0502030308020204" pitchFamily="34" charset="0"/>
              </a:rPr>
              <a:t>replication of the listeriae in the cytoplasm of infected cells. Suppression of cell-mediated immunity predisposes to Listeria infections.</a:t>
            </a:r>
          </a:p>
          <a:p>
            <a:pPr algn="just">
              <a:lnSpc>
                <a:spcPct val="120000"/>
              </a:lnSpc>
            </a:pPr>
            <a:r>
              <a:rPr lang="en-US" altLang="en-US" sz="2600" b="1" i="1" dirty="0">
                <a:latin typeface="Maiandra GD" panose="020E0502030308020204" pitchFamily="34" charset="0"/>
              </a:rPr>
              <a:t>L. monocytogenes </a:t>
            </a:r>
            <a:r>
              <a:rPr lang="en-US" altLang="en-US" sz="2600" dirty="0">
                <a:latin typeface="Maiandra GD" panose="020E0502030308020204" pitchFamily="34" charset="0"/>
              </a:rPr>
              <a:t>can </a:t>
            </a:r>
            <a:r>
              <a:rPr lang="en-US" altLang="en-US" sz="2600" b="1" dirty="0">
                <a:latin typeface="Maiandra GD" panose="020E0502030308020204" pitchFamily="34" charset="0"/>
              </a:rPr>
              <a:t>move from cell to cell </a:t>
            </a:r>
            <a:r>
              <a:rPr lang="en-US" altLang="en-US" sz="2600" dirty="0">
                <a:latin typeface="Maiandra GD" panose="020E0502030308020204" pitchFamily="34" charset="0"/>
              </a:rPr>
              <a:t>by means of  </a:t>
            </a:r>
            <a:r>
              <a:rPr lang="en-US" altLang="en-US" sz="2600" b="1" dirty="0">
                <a:latin typeface="Maiandra GD" panose="020E0502030308020204" pitchFamily="34" charset="0"/>
              </a:rPr>
              <a:t>actin rockets filaments </a:t>
            </a:r>
            <a:r>
              <a:rPr lang="en-US" altLang="en-US" sz="2600" dirty="0">
                <a:latin typeface="Maiandra GD" panose="020E0502030308020204" pitchFamily="34" charset="0"/>
              </a:rPr>
              <a:t>of </a:t>
            </a:r>
            <a:r>
              <a:rPr lang="en-US" altLang="en-US" sz="2600" b="1" dirty="0">
                <a:latin typeface="Maiandra GD" panose="020E0502030308020204" pitchFamily="34" charset="0"/>
              </a:rPr>
              <a:t>actin polymerize </a:t>
            </a:r>
            <a:r>
              <a:rPr lang="en-US" altLang="en-US" sz="2600" dirty="0">
                <a:latin typeface="Maiandra GD" panose="020E0502030308020204" pitchFamily="34" charset="0"/>
              </a:rPr>
              <a:t>and </a:t>
            </a:r>
            <a:r>
              <a:rPr lang="en-US" altLang="en-US" sz="2600" b="1" dirty="0">
                <a:latin typeface="Maiandra GD" panose="020E0502030308020204" pitchFamily="34" charset="0"/>
              </a:rPr>
              <a:t>propel the bacteria </a:t>
            </a:r>
            <a:r>
              <a:rPr lang="en-US" altLang="en-US" sz="2600" dirty="0">
                <a:latin typeface="Maiandra GD" panose="020E0502030308020204" pitchFamily="34" charset="0"/>
              </a:rPr>
              <a:t>through the membrane of one human cell and into another.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D6D039B4-6CDA-EED1-DCEC-ECA273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465518-2C61-4D97-B595-DD2DA1D1894F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51A616-972C-3225-3F19-8D3C3503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0F31-80A3-4E8E-A0AF-52087F36CE25}" type="datetime1">
              <a:rPr lang="en-US" smtClean="0"/>
              <a:t>2023-02-26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C9C4742B-810E-2960-E61C-9ADC5B8D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CCDA95-6991-4915-A500-9504F0EF8CAD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pic>
        <p:nvPicPr>
          <p:cNvPr id="40963" name="Picture 3" descr="multiplication_cycle_784">
            <a:extLst>
              <a:ext uri="{FF2B5EF4-FFF2-40B4-BE49-F238E27FC236}">
                <a16:creationId xmlns:a16="http://schemas.microsoft.com/office/drawing/2014/main" id="{922D4C30-D3F6-15E3-2D3C-E08CBA97D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42900"/>
            <a:ext cx="335497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8D739-AE0D-6126-BE91-9CD05B4D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EEF-84C6-44F3-BE6A-2F1978F8234E}" type="datetime1">
              <a:rPr lang="en-US" smtClean="0"/>
              <a:t>2023-02-26</a:t>
            </a:fld>
            <a:endParaRPr lang="en-US"/>
          </a:p>
        </p:txBody>
      </p:sp>
      <p:pic>
        <p:nvPicPr>
          <p:cNvPr id="1026" name="Picture 2" descr="Listeria monocytogenes | Mechanisms of Pathogenicity">
            <a:extLst>
              <a:ext uri="{FF2B5EF4-FFF2-40B4-BE49-F238E27FC236}">
                <a16:creationId xmlns:a16="http://schemas.microsoft.com/office/drawing/2014/main" id="{EB981015-B745-6034-2614-41A8CFCF0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42900"/>
            <a:ext cx="7734300" cy="5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C039BF22-412F-EF33-436A-04B1FA23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19DAB4D-C7B0-4C46-BB9E-04CC9E51BC6B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C08D046-32BF-55B8-1033-19D8CEFB1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9448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latin typeface="Maiandra GD" panose="020E0502030308020204" pitchFamily="34" charset="0"/>
                <a:ea typeface="+mn-ea"/>
                <a:cs typeface="+mn-cs"/>
              </a:rPr>
              <a:t>Diagnosis and Control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FDEB10E-01D3-4A66-861E-DD8DCE792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117348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Maiandra GD" panose="020E0502030308020204" pitchFamily="34" charset="0"/>
              </a:rPr>
              <a:t>Culture requires lengthy cold enrichment process.</a:t>
            </a:r>
          </a:p>
          <a:p>
            <a:pPr eaLnBrk="1" hangingPunct="1"/>
            <a:r>
              <a:rPr lang="en-US" altLang="en-US" dirty="0">
                <a:latin typeface="Maiandra GD" panose="020E0502030308020204" pitchFamily="34" charset="0"/>
              </a:rPr>
              <a:t>Rapid diagnostic tests using </a:t>
            </a:r>
            <a:r>
              <a:rPr lang="en-US" b="1" dirty="0">
                <a:latin typeface="Maiandra GD" panose="020E0502030308020204" pitchFamily="34" charset="0"/>
              </a:rPr>
              <a:t>Enzyme-linked immunosorbent assay 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altLang="en-US" dirty="0">
                <a:latin typeface="Maiandra GD" panose="020E0502030308020204" pitchFamily="34" charset="0"/>
              </a:rPr>
              <a:t>ELISA) available.</a:t>
            </a:r>
          </a:p>
          <a:p>
            <a:pPr eaLnBrk="1" hangingPunct="1"/>
            <a:r>
              <a:rPr lang="en-US" altLang="en-US" dirty="0">
                <a:latin typeface="Maiandra GD" panose="020E0502030308020204" pitchFamily="34" charset="0"/>
              </a:rPr>
              <a:t>Ampicillin and trimethoprim sulfamethoxazole</a:t>
            </a:r>
          </a:p>
          <a:p>
            <a:pPr eaLnBrk="1" hangingPunct="1"/>
            <a:r>
              <a:rPr lang="en-US" altLang="en-US" dirty="0">
                <a:latin typeface="Maiandra GD" panose="020E0502030308020204" pitchFamily="34" charset="0"/>
              </a:rPr>
              <a:t>Prevention – pasteurization and cooking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091A5-8E48-964C-777B-04722D2B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C47E-9438-4217-BD4B-D31394E4AE8E}" type="datetime1">
              <a:rPr lang="en-US" smtClean="0"/>
              <a:t>2023-02-26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4AC0-7388-9989-5CC1-5A3FEEDA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B604-A0BA-475E-B636-2C4099B41C55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C91ED-0CC6-757A-92C7-AF78D3D4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9DBF55-5458-398E-A781-E68E53D00547}"/>
              </a:ext>
            </a:extLst>
          </p:cNvPr>
          <p:cNvSpPr txBox="1"/>
          <p:nvPr/>
        </p:nvSpPr>
        <p:spPr>
          <a:xfrm>
            <a:off x="152400" y="214491"/>
            <a:ext cx="118872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i="1" dirty="0" err="1">
                <a:latin typeface="Maiandra GD" panose="020E0502030308020204" pitchFamily="34" charset="0"/>
              </a:rPr>
              <a:t>Erysipelothrix</a:t>
            </a:r>
            <a:r>
              <a:rPr lang="en-US" sz="3200" b="1" i="1" dirty="0">
                <a:latin typeface="Maiandra GD" panose="020E0502030308020204" pitchFamily="34" charset="0"/>
              </a:rPr>
              <a:t> </a:t>
            </a:r>
            <a:r>
              <a:rPr lang="en-US" sz="3200" b="1" i="1" dirty="0" err="1">
                <a:latin typeface="Maiandra GD" panose="020E0502030308020204" pitchFamily="34" charset="0"/>
              </a:rPr>
              <a:t>rhusiopathiae</a:t>
            </a:r>
            <a:endParaRPr lang="en-US" sz="3200" b="1" i="1" dirty="0">
              <a:latin typeface="Maiandra GD" panose="020E0502030308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</a:rPr>
              <a:t>Gram-positive, catalase</a:t>
            </a:r>
            <a:r>
              <a:rPr lang="en-US" sz="2800" dirty="0">
                <a:latin typeface="Maiandra GD" panose="020E0502030308020204" pitchFamily="34" charset="0"/>
              </a:rPr>
              <a:t>-negative, rod-shaped, non-spore-forming, nonmotile. </a:t>
            </a:r>
            <a:r>
              <a:rPr lang="en-US" altLang="en-US" sz="2800" dirty="0">
                <a:latin typeface="Maiandra GD" panose="020E0502030308020204" pitchFamily="34" charset="0"/>
              </a:rPr>
              <a:t>widely distributed in animals and the environment.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</a:rPr>
              <a:t>Primary reservoir– </a:t>
            </a:r>
            <a:r>
              <a:rPr lang="en-US" altLang="en-US" sz="2800" b="1" dirty="0">
                <a:latin typeface="Maiandra GD" panose="020E0502030308020204" pitchFamily="34" charset="0"/>
              </a:rPr>
              <a:t>tonsils of healthy pigs</a:t>
            </a:r>
            <a:r>
              <a:rPr lang="en-US" altLang="en-US" sz="2800" dirty="0">
                <a:latin typeface="Maiandra GD" panose="020E0502030308020204" pitchFamily="34" charset="0"/>
              </a:rPr>
              <a:t>.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</a:rPr>
              <a:t>Enters through skin abrasion, multiples to produce </a:t>
            </a:r>
            <a:r>
              <a:rPr lang="en-US" altLang="en-US" sz="2800" dirty="0" err="1">
                <a:latin typeface="Maiandra GD" panose="020E0502030308020204" pitchFamily="34" charset="0"/>
              </a:rPr>
              <a:t>erysipeloid</a:t>
            </a:r>
            <a:r>
              <a:rPr lang="en-US" altLang="en-US" sz="2800" dirty="0">
                <a:latin typeface="Maiandra GD" panose="020E0502030308020204" pitchFamily="34" charset="0"/>
              </a:rPr>
              <a:t>, dark red lesions.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>
                <a:latin typeface="Maiandra GD" panose="020E0502030308020204" pitchFamily="34" charset="0"/>
              </a:rPr>
              <a:t>E. </a:t>
            </a:r>
            <a:r>
              <a:rPr lang="en-US" sz="2800" i="1" dirty="0" err="1">
                <a:latin typeface="Maiandra GD" panose="020E0502030308020204" pitchFamily="34" charset="0"/>
              </a:rPr>
              <a:t>rhusiopathiae</a:t>
            </a:r>
            <a:r>
              <a:rPr lang="en-US" sz="2800" i="1" dirty="0">
                <a:latin typeface="Maiandra GD" panose="020E0502030308020204" pitchFamily="34" charset="0"/>
              </a:rPr>
              <a:t> </a:t>
            </a:r>
            <a:r>
              <a:rPr lang="en-US" sz="2800" dirty="0">
                <a:latin typeface="Maiandra GD" panose="020E0502030308020204" pitchFamily="34" charset="0"/>
              </a:rPr>
              <a:t>is primarily considered an animal </a:t>
            </a:r>
            <a:r>
              <a:rPr lang="en-US" sz="2800" dirty="0">
                <a:latin typeface="Maiandra GD" panose="020E0502030308020204" pitchFamily="34" charset="0"/>
                <a:hlinkClick r:id="rId2" tooltip="Pathog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pathogen</a:t>
            </a:r>
            <a:r>
              <a:rPr lang="en-US" sz="2800" dirty="0">
                <a:latin typeface="Maiandra GD" panose="020E0502030308020204" pitchFamily="34" charset="0"/>
              </a:rPr>
              <a:t>, causing the disease known as </a:t>
            </a:r>
            <a:r>
              <a:rPr lang="en-US" sz="2800" b="1" dirty="0">
                <a:latin typeface="Maiandra GD" panose="020E0502030308020204" pitchFamily="34" charset="0"/>
              </a:rPr>
              <a:t>erysipelas</a:t>
            </a:r>
            <a:r>
              <a:rPr lang="en-US" sz="2800" dirty="0">
                <a:latin typeface="Maiandra GD" panose="020E0502030308020204" pitchFamily="34" charset="0"/>
              </a:rPr>
              <a:t> that may affect a wide range of animals. </a:t>
            </a:r>
            <a:r>
              <a:rPr lang="en-US" sz="2800" b="1" dirty="0">
                <a:latin typeface="Maiandra GD" panose="020E0502030308020204" pitchFamily="34" charset="0"/>
              </a:rPr>
              <a:t>Pigs, turkeys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laying hens </a:t>
            </a:r>
            <a:r>
              <a:rPr lang="en-US" sz="2800" dirty="0">
                <a:latin typeface="Maiandra GD" panose="020E0502030308020204" pitchFamily="34" charset="0"/>
              </a:rPr>
              <a:t>are most commonly affected, but cases have been reported in other mammals, </a:t>
            </a:r>
            <a:r>
              <a:rPr lang="en-US" sz="2800" b="1" dirty="0">
                <a:latin typeface="Maiandra GD" panose="020E0502030308020204" pitchFamily="34" charset="0"/>
              </a:rPr>
              <a:t>birds, fish</a:t>
            </a:r>
            <a:r>
              <a:rPr lang="en-US" sz="2800" dirty="0">
                <a:latin typeface="Maiandra GD" panose="020E0502030308020204" pitchFamily="34" charset="0"/>
              </a:rPr>
              <a:t>, and </a:t>
            </a:r>
            <a:r>
              <a:rPr lang="en-US" sz="2800" b="1" dirty="0">
                <a:latin typeface="Maiandra GD" panose="020E0502030308020204" pitchFamily="34" charset="0"/>
              </a:rPr>
              <a:t>reptiles</a:t>
            </a:r>
            <a:r>
              <a:rPr lang="en-US" sz="2800" dirty="0">
                <a:latin typeface="Maiandra GD" panose="020E0502030308020204" pitchFamily="34" charset="0"/>
              </a:rPr>
              <a:t>. In pigs, the disease is known as </a:t>
            </a:r>
            <a:r>
              <a:rPr lang="en-US" sz="2800" b="1" dirty="0">
                <a:latin typeface="Maiandra GD" panose="020E0502030308020204" pitchFamily="34" charset="0"/>
              </a:rPr>
              <a:t>diamond skin disease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bacterium can also cause </a:t>
            </a:r>
            <a:r>
              <a:rPr lang="en-US" sz="2800" dirty="0">
                <a:latin typeface="Maiandra GD" panose="020E0502030308020204" pitchFamily="34" charset="0"/>
                <a:hlinkClick r:id="rId3" tooltip="Zoonos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zoonotic</a:t>
            </a:r>
            <a:r>
              <a:rPr lang="en-US" sz="2800" dirty="0">
                <a:latin typeface="Maiandra GD" panose="020E0502030308020204" pitchFamily="34" charset="0"/>
              </a:rPr>
              <a:t> infections in humans, called </a:t>
            </a:r>
            <a:r>
              <a:rPr lang="en-US" sz="2800" b="1" dirty="0" err="1">
                <a:latin typeface="Maiandra GD" panose="020E0502030308020204" pitchFamily="34" charset="0"/>
                <a:hlinkClick r:id="rId4" tooltip="Erysipeloi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erysipeloid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  <a:endParaRPr lang="en-US" sz="2800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8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A9BDE-475A-FD4F-EFB7-6AD3F210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B284-08AE-41BA-A2C0-F114890A5CA7}" type="datetime1">
              <a:rPr lang="en-US" smtClean="0"/>
              <a:t>2023-02-26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20FCA-5874-0147-7A82-2FEE0615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en-GB" smtClean="0"/>
              <a:pPr marL="25400">
                <a:lnSpc>
                  <a:spcPts val="1650"/>
                </a:lnSpc>
              </a:pPr>
              <a:t>9</a:t>
            </a:fld>
            <a:endParaRPr lang="en-GB" dirty="0"/>
          </a:p>
        </p:txBody>
      </p:sp>
      <p:pic>
        <p:nvPicPr>
          <p:cNvPr id="1026" name="Picture 2" descr="Pathogenicity of Erysipelothrix rhusiopathiae: virulence ...">
            <a:extLst>
              <a:ext uri="{FF2B5EF4-FFF2-40B4-BE49-F238E27FC236}">
                <a16:creationId xmlns:a16="http://schemas.microsoft.com/office/drawing/2014/main" id="{AB427E75-2906-768C-4B56-0DCE9E725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47619"/>
            <a:ext cx="7315199" cy="497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50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</TotalTime>
  <Words>565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Century Gothic</vt:lpstr>
      <vt:lpstr>Maiandra GD</vt:lpstr>
      <vt:lpstr>Times New Roman</vt:lpstr>
      <vt:lpstr>Office Theme</vt:lpstr>
      <vt:lpstr>PowerPoint Presentation</vt:lpstr>
      <vt:lpstr>Gram-Positive Regular Non-Spore-Forming Bacilli</vt:lpstr>
      <vt:lpstr>Listeria monocytogenes</vt:lpstr>
      <vt:lpstr>Epidemiology and Pathology</vt:lpstr>
      <vt:lpstr>PowerPoint Presentation</vt:lpstr>
      <vt:lpstr>PowerPoint Presentation</vt:lpstr>
      <vt:lpstr>Diagnosis and Control</vt:lpstr>
      <vt:lpstr>PowerPoint Presentation</vt:lpstr>
      <vt:lpstr>PowerPoint Presentation</vt:lpstr>
      <vt:lpstr>PowerPoint Presentation</vt:lpstr>
      <vt:lpstr>Diagnosis and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Salmonella</dc:title>
  <dc:creator>Dr. Muayad</dc:creator>
  <cp:lastModifiedBy>sherko muhammed</cp:lastModifiedBy>
  <cp:revision>103</cp:revision>
  <dcterms:created xsi:type="dcterms:W3CDTF">2021-05-03T05:26:40Z</dcterms:created>
  <dcterms:modified xsi:type="dcterms:W3CDTF">2023-02-26T18:03:53Z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2021-05-03T00:00:00Z</vt:filetime>
  </property>
</Properties>
</file>