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77" r:id="rId1"/>
  </p:sldMasterIdLst>
  <p:notesMasterIdLst>
    <p:notesMasterId r:id="rId17"/>
  </p:notesMasterIdLst>
  <p:handoutMasterIdLst>
    <p:handoutMasterId r:id="rId18"/>
  </p:handoutMasterIdLst>
  <p:sldIdLst>
    <p:sldId id="364" r:id="rId2"/>
    <p:sldId id="261" r:id="rId3"/>
    <p:sldId id="365" r:id="rId4"/>
    <p:sldId id="366" r:id="rId5"/>
    <p:sldId id="367" r:id="rId6"/>
    <p:sldId id="359" r:id="rId7"/>
    <p:sldId id="262" r:id="rId8"/>
    <p:sldId id="263" r:id="rId9"/>
    <p:sldId id="368" r:id="rId10"/>
    <p:sldId id="264" r:id="rId11"/>
    <p:sldId id="265" r:id="rId12"/>
    <p:sldId id="266" r:id="rId13"/>
    <p:sldId id="363" r:id="rId14"/>
    <p:sldId id="369" r:id="rId15"/>
    <p:sldId id="370"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40" autoAdjust="0"/>
    <p:restoredTop sz="94660"/>
  </p:normalViewPr>
  <p:slideViewPr>
    <p:cSldViewPr snapToGrid="0">
      <p:cViewPr varScale="1">
        <p:scale>
          <a:sx n="63" d="100"/>
          <a:sy n="63" d="100"/>
        </p:scale>
        <p:origin x="93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1DB2AA1F-8329-4D3E-944F-63811A928A39}"/>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1013CED1-611A-471B-888D-6B1F3B892470}"/>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32FDC55-F4CF-46A1-B31B-5610AA3D7648}" type="datetimeFigureOut">
              <a:rPr lang="en-US" smtClean="0"/>
              <a:t>2024-02-12</a:t>
            </a:fld>
            <a:endParaRPr lang="en-US"/>
          </a:p>
        </p:txBody>
      </p:sp>
      <p:sp>
        <p:nvSpPr>
          <p:cNvPr id="4" name="Footer Placeholder 3">
            <a:extLst>
              <a:ext uri="{FF2B5EF4-FFF2-40B4-BE49-F238E27FC236}">
                <a16:creationId xmlns:a16="http://schemas.microsoft.com/office/drawing/2014/main" id="{628659C8-0533-4E71-91B6-217FFB7088F4}"/>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B414C6FD-7985-4840-9F0F-54417CFEB66D}"/>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BA8E2B3E-6EE3-4691-9057-87319B549DF2}" type="slidenum">
              <a:rPr lang="en-US" smtClean="0"/>
              <a:t>‹#›</a:t>
            </a:fld>
            <a:endParaRPr lang="en-US"/>
          </a:p>
        </p:txBody>
      </p:sp>
    </p:spTree>
    <p:extLst>
      <p:ext uri="{BB962C8B-B14F-4D97-AF65-F5344CB8AC3E}">
        <p14:creationId xmlns:p14="http://schemas.microsoft.com/office/powerpoint/2010/main" val="118601780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9FCBDE9-EB49-4060-BCFE-16A9C6A412D8}" type="datetimeFigureOut">
              <a:rPr lang="en-US" smtClean="0"/>
              <a:t>2024-02-12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DEE7421-D7CE-4A59-A6B9-E04CA720CB4C}" type="slidenum">
              <a:rPr lang="en-US" smtClean="0"/>
              <a:t>‹#›</a:t>
            </a:fld>
            <a:endParaRPr lang="en-US"/>
          </a:p>
        </p:txBody>
      </p:sp>
    </p:spTree>
    <p:extLst>
      <p:ext uri="{BB962C8B-B14F-4D97-AF65-F5344CB8AC3E}">
        <p14:creationId xmlns:p14="http://schemas.microsoft.com/office/powerpoint/2010/main" val="855382051"/>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DC9926-8578-4C5E-8C6A-5E55107A5C0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D23FFCCD-D89F-4CA2-916B-1152D1AFC31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D716875-815E-4488-B949-E4B4B031C111}"/>
              </a:ext>
            </a:extLst>
          </p:cNvPr>
          <p:cNvSpPr>
            <a:spLocks noGrp="1"/>
          </p:cNvSpPr>
          <p:nvPr>
            <p:ph type="dt" sz="half" idx="10"/>
          </p:nvPr>
        </p:nvSpPr>
        <p:spPr/>
        <p:txBody>
          <a:bodyPr/>
          <a:lstStyle/>
          <a:p>
            <a:fld id="{9DD44E7F-A7B0-4416-93E9-F39334A60B38}" type="datetime1">
              <a:rPr lang="en-US" smtClean="0"/>
              <a:t>2024-02-12</a:t>
            </a:fld>
            <a:endParaRPr lang="en-US" dirty="0"/>
          </a:p>
        </p:txBody>
      </p:sp>
      <p:sp>
        <p:nvSpPr>
          <p:cNvPr id="5" name="Footer Placeholder 4">
            <a:extLst>
              <a:ext uri="{FF2B5EF4-FFF2-40B4-BE49-F238E27FC236}">
                <a16:creationId xmlns:a16="http://schemas.microsoft.com/office/drawing/2014/main" id="{F60D1775-523E-4857-A5E8-BCEF9541ADCA}"/>
              </a:ext>
            </a:extLst>
          </p:cNvPr>
          <p:cNvSpPr>
            <a:spLocks noGrp="1"/>
          </p:cNvSpPr>
          <p:nvPr>
            <p:ph type="ftr" sz="quarter" idx="11"/>
          </p:nvPr>
        </p:nvSpPr>
        <p:spPr/>
        <p:txBody>
          <a:bodyPr/>
          <a:lstStyle/>
          <a:p>
            <a:r>
              <a:rPr lang="en-US"/>
              <a:t>Forth Lab: Sterilization</a:t>
            </a:r>
            <a:endParaRPr lang="en-US" dirty="0"/>
          </a:p>
        </p:txBody>
      </p:sp>
      <p:sp>
        <p:nvSpPr>
          <p:cNvPr id="6" name="Slide Number Placeholder 5">
            <a:extLst>
              <a:ext uri="{FF2B5EF4-FFF2-40B4-BE49-F238E27FC236}">
                <a16:creationId xmlns:a16="http://schemas.microsoft.com/office/drawing/2014/main" id="{894F232E-1884-470F-A8BD-38CFAB6B9D4D}"/>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5598442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C856A9-E80A-4F85-B2B7-2DCAAAD6A76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C232702-944C-43E1-A4A1-8BAC98163E9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51393DF-4895-4347-A59C-6EEB293495C5}"/>
              </a:ext>
            </a:extLst>
          </p:cNvPr>
          <p:cNvSpPr>
            <a:spLocks noGrp="1"/>
          </p:cNvSpPr>
          <p:nvPr>
            <p:ph type="dt" sz="half" idx="10"/>
          </p:nvPr>
        </p:nvSpPr>
        <p:spPr/>
        <p:txBody>
          <a:bodyPr/>
          <a:lstStyle/>
          <a:p>
            <a:fld id="{EF281072-54E4-4788-9987-00E8C90D0BB6}" type="datetime1">
              <a:rPr lang="en-US" smtClean="0"/>
              <a:t>2024-02-12</a:t>
            </a:fld>
            <a:endParaRPr lang="en-US" dirty="0"/>
          </a:p>
        </p:txBody>
      </p:sp>
      <p:sp>
        <p:nvSpPr>
          <p:cNvPr id="5" name="Footer Placeholder 4">
            <a:extLst>
              <a:ext uri="{FF2B5EF4-FFF2-40B4-BE49-F238E27FC236}">
                <a16:creationId xmlns:a16="http://schemas.microsoft.com/office/drawing/2014/main" id="{F5B149B8-AEB9-4693-B0CC-3FD8AC1483A5}"/>
              </a:ext>
            </a:extLst>
          </p:cNvPr>
          <p:cNvSpPr>
            <a:spLocks noGrp="1"/>
          </p:cNvSpPr>
          <p:nvPr>
            <p:ph type="ftr" sz="quarter" idx="11"/>
          </p:nvPr>
        </p:nvSpPr>
        <p:spPr/>
        <p:txBody>
          <a:bodyPr/>
          <a:lstStyle/>
          <a:p>
            <a:r>
              <a:rPr lang="en-US"/>
              <a:t>Forth Lab: Sterilization</a:t>
            </a:r>
            <a:endParaRPr lang="en-US" dirty="0"/>
          </a:p>
        </p:txBody>
      </p:sp>
      <p:sp>
        <p:nvSpPr>
          <p:cNvPr id="6" name="Slide Number Placeholder 5">
            <a:extLst>
              <a:ext uri="{FF2B5EF4-FFF2-40B4-BE49-F238E27FC236}">
                <a16:creationId xmlns:a16="http://schemas.microsoft.com/office/drawing/2014/main" id="{8330C630-2179-4F8D-B4EE-6E8C8066CF7B}"/>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0786285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D40ADF1-6847-44C9-9FC2-36748EEB8DC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940C5B4-EEF8-4243-90F0-A485D476A73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A5AE036-EB17-4FF1-B3C2-5BEF33A09E88}"/>
              </a:ext>
            </a:extLst>
          </p:cNvPr>
          <p:cNvSpPr>
            <a:spLocks noGrp="1"/>
          </p:cNvSpPr>
          <p:nvPr>
            <p:ph type="dt" sz="half" idx="10"/>
          </p:nvPr>
        </p:nvSpPr>
        <p:spPr/>
        <p:txBody>
          <a:bodyPr/>
          <a:lstStyle/>
          <a:p>
            <a:fld id="{EBF27432-52BF-48A1-9745-012A84EFB838}" type="datetime1">
              <a:rPr lang="en-US" smtClean="0"/>
              <a:t>2024-02-12</a:t>
            </a:fld>
            <a:endParaRPr lang="en-US" dirty="0"/>
          </a:p>
        </p:txBody>
      </p:sp>
      <p:sp>
        <p:nvSpPr>
          <p:cNvPr id="5" name="Footer Placeholder 4">
            <a:extLst>
              <a:ext uri="{FF2B5EF4-FFF2-40B4-BE49-F238E27FC236}">
                <a16:creationId xmlns:a16="http://schemas.microsoft.com/office/drawing/2014/main" id="{E2A5231E-6351-4510-9A8A-19A553BD43B2}"/>
              </a:ext>
            </a:extLst>
          </p:cNvPr>
          <p:cNvSpPr>
            <a:spLocks noGrp="1"/>
          </p:cNvSpPr>
          <p:nvPr>
            <p:ph type="ftr" sz="quarter" idx="11"/>
          </p:nvPr>
        </p:nvSpPr>
        <p:spPr/>
        <p:txBody>
          <a:bodyPr/>
          <a:lstStyle/>
          <a:p>
            <a:r>
              <a:rPr lang="en-US"/>
              <a:t>Forth Lab: Sterilization</a:t>
            </a:r>
            <a:endParaRPr lang="en-US" dirty="0"/>
          </a:p>
        </p:txBody>
      </p:sp>
      <p:sp>
        <p:nvSpPr>
          <p:cNvPr id="6" name="Slide Number Placeholder 5">
            <a:extLst>
              <a:ext uri="{FF2B5EF4-FFF2-40B4-BE49-F238E27FC236}">
                <a16:creationId xmlns:a16="http://schemas.microsoft.com/office/drawing/2014/main" id="{77095281-BE77-4896-B160-F4F3A5583815}"/>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3041149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4D3DD9-E539-44E2-97DA-DB861657966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4EDAB25-2BA6-40F0-BF11-065BAA3328B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D64C911-A88D-4E33-B886-D17C9D3B603A}"/>
              </a:ext>
            </a:extLst>
          </p:cNvPr>
          <p:cNvSpPr>
            <a:spLocks noGrp="1"/>
          </p:cNvSpPr>
          <p:nvPr>
            <p:ph type="dt" sz="half" idx="10"/>
          </p:nvPr>
        </p:nvSpPr>
        <p:spPr/>
        <p:txBody>
          <a:bodyPr/>
          <a:lstStyle/>
          <a:p>
            <a:fld id="{A90A09DB-FD59-46E0-92F5-3DA8AB747D88}" type="datetime1">
              <a:rPr lang="en-US" smtClean="0"/>
              <a:t>2024-02-12</a:t>
            </a:fld>
            <a:endParaRPr lang="en-US" dirty="0"/>
          </a:p>
        </p:txBody>
      </p:sp>
      <p:sp>
        <p:nvSpPr>
          <p:cNvPr id="5" name="Footer Placeholder 4">
            <a:extLst>
              <a:ext uri="{FF2B5EF4-FFF2-40B4-BE49-F238E27FC236}">
                <a16:creationId xmlns:a16="http://schemas.microsoft.com/office/drawing/2014/main" id="{D5EB2A16-B8F7-41EE-A391-553C2F254CA6}"/>
              </a:ext>
            </a:extLst>
          </p:cNvPr>
          <p:cNvSpPr>
            <a:spLocks noGrp="1"/>
          </p:cNvSpPr>
          <p:nvPr>
            <p:ph type="ftr" sz="quarter" idx="11"/>
          </p:nvPr>
        </p:nvSpPr>
        <p:spPr/>
        <p:txBody>
          <a:bodyPr/>
          <a:lstStyle/>
          <a:p>
            <a:r>
              <a:rPr lang="en-US"/>
              <a:t>Forth Lab: Sterilization</a:t>
            </a:r>
            <a:endParaRPr lang="en-US" dirty="0"/>
          </a:p>
        </p:txBody>
      </p:sp>
      <p:sp>
        <p:nvSpPr>
          <p:cNvPr id="6" name="Slide Number Placeholder 5">
            <a:extLst>
              <a:ext uri="{FF2B5EF4-FFF2-40B4-BE49-F238E27FC236}">
                <a16:creationId xmlns:a16="http://schemas.microsoft.com/office/drawing/2014/main" id="{042FB81C-02B3-4DD9-AB16-BECBE87B5D96}"/>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6040257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605569-1342-4198-9121-29756EFF61D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2A16A05-3719-48CD-8CBE-4271D2D38F4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D348311-516A-40B2-B2C0-6FCD99AFBA4E}"/>
              </a:ext>
            </a:extLst>
          </p:cNvPr>
          <p:cNvSpPr>
            <a:spLocks noGrp="1"/>
          </p:cNvSpPr>
          <p:nvPr>
            <p:ph type="dt" sz="half" idx="10"/>
          </p:nvPr>
        </p:nvSpPr>
        <p:spPr/>
        <p:txBody>
          <a:bodyPr/>
          <a:lstStyle/>
          <a:p>
            <a:fld id="{CABC67E4-3388-4CF7-A366-D4061CAB50C0}" type="datetime1">
              <a:rPr lang="en-US" smtClean="0"/>
              <a:t>2024-02-12</a:t>
            </a:fld>
            <a:endParaRPr lang="en-US" dirty="0"/>
          </a:p>
        </p:txBody>
      </p:sp>
      <p:sp>
        <p:nvSpPr>
          <p:cNvPr id="5" name="Footer Placeholder 4">
            <a:extLst>
              <a:ext uri="{FF2B5EF4-FFF2-40B4-BE49-F238E27FC236}">
                <a16:creationId xmlns:a16="http://schemas.microsoft.com/office/drawing/2014/main" id="{A3F8C841-6658-43E8-9F98-7D6B1DF171B9}"/>
              </a:ext>
            </a:extLst>
          </p:cNvPr>
          <p:cNvSpPr>
            <a:spLocks noGrp="1"/>
          </p:cNvSpPr>
          <p:nvPr>
            <p:ph type="ftr" sz="quarter" idx="11"/>
          </p:nvPr>
        </p:nvSpPr>
        <p:spPr/>
        <p:txBody>
          <a:bodyPr/>
          <a:lstStyle/>
          <a:p>
            <a:r>
              <a:rPr lang="en-US"/>
              <a:t>Forth Lab: Sterilization</a:t>
            </a:r>
            <a:endParaRPr lang="en-US" dirty="0"/>
          </a:p>
        </p:txBody>
      </p:sp>
      <p:sp>
        <p:nvSpPr>
          <p:cNvPr id="6" name="Slide Number Placeholder 5">
            <a:extLst>
              <a:ext uri="{FF2B5EF4-FFF2-40B4-BE49-F238E27FC236}">
                <a16:creationId xmlns:a16="http://schemas.microsoft.com/office/drawing/2014/main" id="{233777EF-4964-48C0-A6B3-E17E569C9CC6}"/>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6163279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34D876-4B05-418D-94C8-D408F45C94C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D88ED5A-BDB6-48E3-BE82-515E4B776F2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73829DD7-0D57-4335-A26D-258AA188E32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C3B5542-6FDD-4A1F-8F94-C5953CB506A7}"/>
              </a:ext>
            </a:extLst>
          </p:cNvPr>
          <p:cNvSpPr>
            <a:spLocks noGrp="1"/>
          </p:cNvSpPr>
          <p:nvPr>
            <p:ph type="dt" sz="half" idx="10"/>
          </p:nvPr>
        </p:nvSpPr>
        <p:spPr/>
        <p:txBody>
          <a:bodyPr/>
          <a:lstStyle/>
          <a:p>
            <a:fld id="{1A7B2B6B-5114-4723-B7D2-DE0B70028597}" type="datetime1">
              <a:rPr lang="en-US" smtClean="0"/>
              <a:t>2024-02-12</a:t>
            </a:fld>
            <a:endParaRPr lang="en-US" dirty="0"/>
          </a:p>
        </p:txBody>
      </p:sp>
      <p:sp>
        <p:nvSpPr>
          <p:cNvPr id="6" name="Footer Placeholder 5">
            <a:extLst>
              <a:ext uri="{FF2B5EF4-FFF2-40B4-BE49-F238E27FC236}">
                <a16:creationId xmlns:a16="http://schemas.microsoft.com/office/drawing/2014/main" id="{0754D162-8661-4D86-AABB-3CCD57DCAC89}"/>
              </a:ext>
            </a:extLst>
          </p:cNvPr>
          <p:cNvSpPr>
            <a:spLocks noGrp="1"/>
          </p:cNvSpPr>
          <p:nvPr>
            <p:ph type="ftr" sz="quarter" idx="11"/>
          </p:nvPr>
        </p:nvSpPr>
        <p:spPr/>
        <p:txBody>
          <a:bodyPr/>
          <a:lstStyle/>
          <a:p>
            <a:r>
              <a:rPr lang="en-US"/>
              <a:t>Forth Lab: Sterilization</a:t>
            </a:r>
            <a:endParaRPr lang="en-US" dirty="0"/>
          </a:p>
        </p:txBody>
      </p:sp>
      <p:sp>
        <p:nvSpPr>
          <p:cNvPr id="7" name="Slide Number Placeholder 6">
            <a:extLst>
              <a:ext uri="{FF2B5EF4-FFF2-40B4-BE49-F238E27FC236}">
                <a16:creationId xmlns:a16="http://schemas.microsoft.com/office/drawing/2014/main" id="{60F00B8A-FB27-4933-8A34-17040B03DDF1}"/>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6984465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B5B90B-DE98-4AF8-87B1-9A6A34CA69EE}"/>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2411CD5-274D-4E54-89D4-C36C59386AB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745C352-85A9-4E48-9644-C723DE181E8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3F474B5-E65C-4491-90F5-91C2C9B7068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7121BDD-CC61-497F-B5D8-8610EAB9DB8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B295C31-9DEE-46F2-B8D5-23BB76FD31FF}"/>
              </a:ext>
            </a:extLst>
          </p:cNvPr>
          <p:cNvSpPr>
            <a:spLocks noGrp="1"/>
          </p:cNvSpPr>
          <p:nvPr>
            <p:ph type="dt" sz="half" idx="10"/>
          </p:nvPr>
        </p:nvSpPr>
        <p:spPr/>
        <p:txBody>
          <a:bodyPr/>
          <a:lstStyle/>
          <a:p>
            <a:fld id="{4CAA8FEE-DDC6-4057-83FD-6CC8E00DBBB9}" type="datetime1">
              <a:rPr lang="en-US" smtClean="0"/>
              <a:t>2024-02-12</a:t>
            </a:fld>
            <a:endParaRPr lang="en-US" dirty="0"/>
          </a:p>
        </p:txBody>
      </p:sp>
      <p:sp>
        <p:nvSpPr>
          <p:cNvPr id="8" name="Footer Placeholder 7">
            <a:extLst>
              <a:ext uri="{FF2B5EF4-FFF2-40B4-BE49-F238E27FC236}">
                <a16:creationId xmlns:a16="http://schemas.microsoft.com/office/drawing/2014/main" id="{83AA4B3E-53D8-49C7-BA3C-8237D2B7B155}"/>
              </a:ext>
            </a:extLst>
          </p:cNvPr>
          <p:cNvSpPr>
            <a:spLocks noGrp="1"/>
          </p:cNvSpPr>
          <p:nvPr>
            <p:ph type="ftr" sz="quarter" idx="11"/>
          </p:nvPr>
        </p:nvSpPr>
        <p:spPr/>
        <p:txBody>
          <a:bodyPr/>
          <a:lstStyle/>
          <a:p>
            <a:r>
              <a:rPr lang="en-US"/>
              <a:t>Forth Lab: Sterilization</a:t>
            </a:r>
            <a:endParaRPr lang="en-US" dirty="0"/>
          </a:p>
        </p:txBody>
      </p:sp>
      <p:sp>
        <p:nvSpPr>
          <p:cNvPr id="9" name="Slide Number Placeholder 8">
            <a:extLst>
              <a:ext uri="{FF2B5EF4-FFF2-40B4-BE49-F238E27FC236}">
                <a16:creationId xmlns:a16="http://schemas.microsoft.com/office/drawing/2014/main" id="{6FDB63E8-9880-4368-ACE4-BB03A6B04A97}"/>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7750197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736024-1FFC-4883-A245-20DF1403BC2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7D591CF-1E37-4C89-8F88-CA91C0431A92}"/>
              </a:ext>
            </a:extLst>
          </p:cNvPr>
          <p:cNvSpPr>
            <a:spLocks noGrp="1"/>
          </p:cNvSpPr>
          <p:nvPr>
            <p:ph type="dt" sz="half" idx="10"/>
          </p:nvPr>
        </p:nvSpPr>
        <p:spPr/>
        <p:txBody>
          <a:bodyPr/>
          <a:lstStyle/>
          <a:p>
            <a:fld id="{8C3F4E4F-D793-417B-A4E2-E1612456887F}" type="datetime1">
              <a:rPr lang="en-US" smtClean="0"/>
              <a:t>2024-02-12</a:t>
            </a:fld>
            <a:endParaRPr lang="en-US" dirty="0"/>
          </a:p>
        </p:txBody>
      </p:sp>
      <p:sp>
        <p:nvSpPr>
          <p:cNvPr id="4" name="Footer Placeholder 3">
            <a:extLst>
              <a:ext uri="{FF2B5EF4-FFF2-40B4-BE49-F238E27FC236}">
                <a16:creationId xmlns:a16="http://schemas.microsoft.com/office/drawing/2014/main" id="{348DE93F-E898-4B59-857E-EA1054052F94}"/>
              </a:ext>
            </a:extLst>
          </p:cNvPr>
          <p:cNvSpPr>
            <a:spLocks noGrp="1"/>
          </p:cNvSpPr>
          <p:nvPr>
            <p:ph type="ftr" sz="quarter" idx="11"/>
          </p:nvPr>
        </p:nvSpPr>
        <p:spPr/>
        <p:txBody>
          <a:bodyPr/>
          <a:lstStyle/>
          <a:p>
            <a:r>
              <a:rPr lang="en-US"/>
              <a:t>Forth Lab: Sterilization</a:t>
            </a:r>
            <a:endParaRPr lang="en-US" dirty="0"/>
          </a:p>
        </p:txBody>
      </p:sp>
      <p:sp>
        <p:nvSpPr>
          <p:cNvPr id="5" name="Slide Number Placeholder 4">
            <a:extLst>
              <a:ext uri="{FF2B5EF4-FFF2-40B4-BE49-F238E27FC236}">
                <a16:creationId xmlns:a16="http://schemas.microsoft.com/office/drawing/2014/main" id="{4AF102D3-120B-4BFF-8657-7981E7EC5CFD}"/>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815045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307316E-4EA4-43EE-8FF7-D99B2258BDCE}"/>
              </a:ext>
            </a:extLst>
          </p:cNvPr>
          <p:cNvSpPr>
            <a:spLocks noGrp="1"/>
          </p:cNvSpPr>
          <p:nvPr>
            <p:ph type="dt" sz="half" idx="10"/>
          </p:nvPr>
        </p:nvSpPr>
        <p:spPr/>
        <p:txBody>
          <a:bodyPr/>
          <a:lstStyle/>
          <a:p>
            <a:fld id="{B12B6517-759F-432F-B5C9-E0DE420821B6}" type="datetime1">
              <a:rPr lang="en-US" smtClean="0"/>
              <a:t>2024-02-12</a:t>
            </a:fld>
            <a:endParaRPr lang="en-US" dirty="0"/>
          </a:p>
        </p:txBody>
      </p:sp>
      <p:sp>
        <p:nvSpPr>
          <p:cNvPr id="3" name="Footer Placeholder 2">
            <a:extLst>
              <a:ext uri="{FF2B5EF4-FFF2-40B4-BE49-F238E27FC236}">
                <a16:creationId xmlns:a16="http://schemas.microsoft.com/office/drawing/2014/main" id="{1813A586-6E36-4BDE-AEEB-CE0FEC6BFEB2}"/>
              </a:ext>
            </a:extLst>
          </p:cNvPr>
          <p:cNvSpPr>
            <a:spLocks noGrp="1"/>
          </p:cNvSpPr>
          <p:nvPr>
            <p:ph type="ftr" sz="quarter" idx="11"/>
          </p:nvPr>
        </p:nvSpPr>
        <p:spPr/>
        <p:txBody>
          <a:bodyPr/>
          <a:lstStyle/>
          <a:p>
            <a:r>
              <a:rPr lang="en-US"/>
              <a:t>Forth Lab: Sterilization</a:t>
            </a:r>
            <a:endParaRPr lang="en-US" dirty="0"/>
          </a:p>
        </p:txBody>
      </p:sp>
      <p:sp>
        <p:nvSpPr>
          <p:cNvPr id="4" name="Slide Number Placeholder 3">
            <a:extLst>
              <a:ext uri="{FF2B5EF4-FFF2-40B4-BE49-F238E27FC236}">
                <a16:creationId xmlns:a16="http://schemas.microsoft.com/office/drawing/2014/main" id="{D4ABAB06-3636-40E3-98D2-AD6B8DA70CF1}"/>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1962868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9228AE-FE0F-4519-8FD0-B9E8D7C3B95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7468DFA9-6B63-4DBD-972F-B71C5A2250F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D19EE95-5B33-41D7-9980-F80F91D28B0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397FC1C-9895-4C17-8F12-9E88B414CFC8}"/>
              </a:ext>
            </a:extLst>
          </p:cNvPr>
          <p:cNvSpPr>
            <a:spLocks noGrp="1"/>
          </p:cNvSpPr>
          <p:nvPr>
            <p:ph type="dt" sz="half" idx="10"/>
          </p:nvPr>
        </p:nvSpPr>
        <p:spPr/>
        <p:txBody>
          <a:bodyPr/>
          <a:lstStyle/>
          <a:p>
            <a:fld id="{E2621F9C-45FD-4ECC-9705-E286FAAB956E}" type="datetime1">
              <a:rPr lang="en-US" smtClean="0"/>
              <a:t>2024-02-12</a:t>
            </a:fld>
            <a:endParaRPr lang="en-US" dirty="0"/>
          </a:p>
        </p:txBody>
      </p:sp>
      <p:sp>
        <p:nvSpPr>
          <p:cNvPr id="6" name="Footer Placeholder 5">
            <a:extLst>
              <a:ext uri="{FF2B5EF4-FFF2-40B4-BE49-F238E27FC236}">
                <a16:creationId xmlns:a16="http://schemas.microsoft.com/office/drawing/2014/main" id="{8D29EBE2-C7D0-4D67-9B8C-E3E8BF77FB40}"/>
              </a:ext>
            </a:extLst>
          </p:cNvPr>
          <p:cNvSpPr>
            <a:spLocks noGrp="1"/>
          </p:cNvSpPr>
          <p:nvPr>
            <p:ph type="ftr" sz="quarter" idx="11"/>
          </p:nvPr>
        </p:nvSpPr>
        <p:spPr/>
        <p:txBody>
          <a:bodyPr/>
          <a:lstStyle/>
          <a:p>
            <a:r>
              <a:rPr lang="en-US"/>
              <a:t>Forth Lab: Sterilization</a:t>
            </a:r>
            <a:endParaRPr lang="en-US" dirty="0"/>
          </a:p>
        </p:txBody>
      </p:sp>
      <p:sp>
        <p:nvSpPr>
          <p:cNvPr id="7" name="Slide Number Placeholder 6">
            <a:extLst>
              <a:ext uri="{FF2B5EF4-FFF2-40B4-BE49-F238E27FC236}">
                <a16:creationId xmlns:a16="http://schemas.microsoft.com/office/drawing/2014/main" id="{8DE4F362-C27F-4A10-B454-D36734424732}"/>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8250109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87CE1F-AD23-44B5-A540-F4FF716F805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88FFF2F-56B9-43AD-BE97-9DB85B5C3E0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2DCDBEC-FA4D-4543-9A09-46F8DF5AAD7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8132A18-7D6B-4751-B613-3D13578D098E}"/>
              </a:ext>
            </a:extLst>
          </p:cNvPr>
          <p:cNvSpPr>
            <a:spLocks noGrp="1"/>
          </p:cNvSpPr>
          <p:nvPr>
            <p:ph type="dt" sz="half" idx="10"/>
          </p:nvPr>
        </p:nvSpPr>
        <p:spPr/>
        <p:txBody>
          <a:bodyPr/>
          <a:lstStyle/>
          <a:p>
            <a:fld id="{7F11F7A8-B6C8-4F5B-BB83-05E924121A64}" type="datetime1">
              <a:rPr lang="en-US" smtClean="0"/>
              <a:t>2024-02-12</a:t>
            </a:fld>
            <a:endParaRPr lang="en-US" dirty="0"/>
          </a:p>
        </p:txBody>
      </p:sp>
      <p:sp>
        <p:nvSpPr>
          <p:cNvPr id="6" name="Footer Placeholder 5">
            <a:extLst>
              <a:ext uri="{FF2B5EF4-FFF2-40B4-BE49-F238E27FC236}">
                <a16:creationId xmlns:a16="http://schemas.microsoft.com/office/drawing/2014/main" id="{FA9EE9B3-7539-45D6-9427-8C29A275C16D}"/>
              </a:ext>
            </a:extLst>
          </p:cNvPr>
          <p:cNvSpPr>
            <a:spLocks noGrp="1"/>
          </p:cNvSpPr>
          <p:nvPr>
            <p:ph type="ftr" sz="quarter" idx="11"/>
          </p:nvPr>
        </p:nvSpPr>
        <p:spPr/>
        <p:txBody>
          <a:bodyPr/>
          <a:lstStyle/>
          <a:p>
            <a:r>
              <a:rPr lang="en-US"/>
              <a:t>Forth Lab: Sterilization</a:t>
            </a:r>
            <a:endParaRPr lang="en-US" dirty="0"/>
          </a:p>
        </p:txBody>
      </p:sp>
      <p:sp>
        <p:nvSpPr>
          <p:cNvPr id="7" name="Slide Number Placeholder 6">
            <a:extLst>
              <a:ext uri="{FF2B5EF4-FFF2-40B4-BE49-F238E27FC236}">
                <a16:creationId xmlns:a16="http://schemas.microsoft.com/office/drawing/2014/main" id="{13ACB0E8-88CB-4CF8-AD3F-E54CD1EF15DA}"/>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4353953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0609B95-65E7-4125-A749-2DDE8E3FFFB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5B863C59-B017-4D69-9A28-3DC379D23A3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810F91E-30F2-4ACD-973F-993CBE4E848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F6CF96A-64CF-4E0D-A04C-43A9B05B0B84}" type="datetime1">
              <a:rPr lang="en-US" smtClean="0"/>
              <a:t>2024-02-12</a:t>
            </a:fld>
            <a:endParaRPr lang="en-US" dirty="0"/>
          </a:p>
        </p:txBody>
      </p:sp>
      <p:sp>
        <p:nvSpPr>
          <p:cNvPr id="5" name="Footer Placeholder 4">
            <a:extLst>
              <a:ext uri="{FF2B5EF4-FFF2-40B4-BE49-F238E27FC236}">
                <a16:creationId xmlns:a16="http://schemas.microsoft.com/office/drawing/2014/main" id="{323D9ADC-AFF4-454C-8BD4-2A2CD33CC9C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Forth Lab: Sterilization</a:t>
            </a:r>
            <a:endParaRPr lang="en-US" dirty="0"/>
          </a:p>
        </p:txBody>
      </p:sp>
      <p:sp>
        <p:nvSpPr>
          <p:cNvPr id="6" name="Slide Number Placeholder 5">
            <a:extLst>
              <a:ext uri="{FF2B5EF4-FFF2-40B4-BE49-F238E27FC236}">
                <a16:creationId xmlns:a16="http://schemas.microsoft.com/office/drawing/2014/main" id="{69280C9E-5CD9-40B1-8A22-E6360EE7B21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070106342"/>
      </p:ext>
    </p:extLst>
  </p:cSld>
  <p:clrMap bg1="lt1" tx1="dk1" bg2="lt2" tx2="dk2" accent1="accent1" accent2="accent2" accent3="accent3" accent4="accent4" accent5="accent5" accent6="accent6" hlink="hlink" folHlink="folHlink"/>
  <p:sldLayoutIdLst>
    <p:sldLayoutId id="2147483778" r:id="rId1"/>
    <p:sldLayoutId id="2147483779" r:id="rId2"/>
    <p:sldLayoutId id="2147483780" r:id="rId3"/>
    <p:sldLayoutId id="2147483781" r:id="rId4"/>
    <p:sldLayoutId id="2147483782" r:id="rId5"/>
    <p:sldLayoutId id="2147483783" r:id="rId6"/>
    <p:sldLayoutId id="2147483784" r:id="rId7"/>
    <p:sldLayoutId id="2147483785" r:id="rId8"/>
    <p:sldLayoutId id="2147483786" r:id="rId9"/>
    <p:sldLayoutId id="2147483787" r:id="rId10"/>
    <p:sldLayoutId id="2147483788" r:id="rId11"/>
  </p:sldLayoutIdLst>
  <p:hf hdr="0" ft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ags" Target="../tags/tag1.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D39B057F-27A7-4793-90B6-DAFC74A76E01}"/>
              </a:ext>
            </a:extLst>
          </p:cNvPr>
          <p:cNvSpPr>
            <a:spLocks noGrp="1"/>
          </p:cNvSpPr>
          <p:nvPr>
            <p:ph type="dt" sz="half" idx="10"/>
          </p:nvPr>
        </p:nvSpPr>
        <p:spPr/>
        <p:txBody>
          <a:bodyPr/>
          <a:lstStyle/>
          <a:p>
            <a:fld id="{8234554D-DA8B-43E9-86BC-C72B785CF4AE}" type="datetime1">
              <a:rPr lang="en-US" smtClean="0"/>
              <a:t>2024-02-12</a:t>
            </a:fld>
            <a:endParaRPr lang="en-US" dirty="0"/>
          </a:p>
        </p:txBody>
      </p:sp>
      <p:sp>
        <p:nvSpPr>
          <p:cNvPr id="9" name="Slide Number Placeholder 8">
            <a:extLst>
              <a:ext uri="{FF2B5EF4-FFF2-40B4-BE49-F238E27FC236}">
                <a16:creationId xmlns:a16="http://schemas.microsoft.com/office/drawing/2014/main" id="{51DB528A-DED0-416A-8456-70C29A3C6AF9}"/>
              </a:ext>
            </a:extLst>
          </p:cNvPr>
          <p:cNvSpPr>
            <a:spLocks noGrp="1"/>
          </p:cNvSpPr>
          <p:nvPr>
            <p:ph type="sldNum" sz="quarter" idx="12"/>
          </p:nvPr>
        </p:nvSpPr>
        <p:spPr>
          <a:xfrm>
            <a:off x="11407068" y="6490856"/>
            <a:ext cx="771089" cy="365125"/>
          </a:xfrm>
        </p:spPr>
        <p:txBody>
          <a:bodyPr/>
          <a:lstStyle/>
          <a:p>
            <a:pPr algn="ctr"/>
            <a:fld id="{6D22F896-40B5-4ADD-8801-0D06FADFA095}" type="slidenum">
              <a:rPr lang="en-US" sz="1400" smtClean="0">
                <a:solidFill>
                  <a:schemeClr val="tx1"/>
                </a:solidFill>
              </a:rPr>
              <a:pPr algn="ctr"/>
              <a:t>1</a:t>
            </a:fld>
            <a:endParaRPr lang="en-US" sz="1400" dirty="0">
              <a:solidFill>
                <a:schemeClr val="tx1"/>
              </a:solidFill>
            </a:endParaRPr>
          </a:p>
        </p:txBody>
      </p:sp>
      <p:sp>
        <p:nvSpPr>
          <p:cNvPr id="2" name="Rectangle 1">
            <a:extLst>
              <a:ext uri="{FF2B5EF4-FFF2-40B4-BE49-F238E27FC236}">
                <a16:creationId xmlns:a16="http://schemas.microsoft.com/office/drawing/2014/main" id="{2DAFC517-5D59-465C-9FE7-FD24DD57D973}"/>
              </a:ext>
            </a:extLst>
          </p:cNvPr>
          <p:cNvSpPr/>
          <p:nvPr/>
        </p:nvSpPr>
        <p:spPr>
          <a:xfrm>
            <a:off x="157163" y="540220"/>
            <a:ext cx="11830050" cy="3308598"/>
          </a:xfrm>
          <a:prstGeom prst="rect">
            <a:avLst/>
          </a:prstGeom>
        </p:spPr>
        <p:txBody>
          <a:bodyPr wrap="square">
            <a:spAutoFit/>
          </a:bodyPr>
          <a:lstStyle/>
          <a:p>
            <a:pPr>
              <a:spcAft>
                <a:spcPts val="0"/>
              </a:spcAft>
            </a:pPr>
            <a:r>
              <a:rPr lang="en-US" sz="2800" dirty="0">
                <a:latin typeface="Maiandra GD" panose="020E0502030308020204" pitchFamily="34" charset="0"/>
              </a:rPr>
              <a:t>Virology                                                                        Fourth Stage  </a:t>
            </a:r>
          </a:p>
          <a:p>
            <a:pPr>
              <a:spcAft>
                <a:spcPts val="0"/>
              </a:spcAft>
            </a:pPr>
            <a:r>
              <a:rPr lang="en-US" sz="2800" dirty="0">
                <a:latin typeface="Maiandra GD" panose="020E0502030308020204" pitchFamily="34" charset="0"/>
              </a:rPr>
              <a:t> </a:t>
            </a:r>
            <a:r>
              <a:rPr lang="en-US" sz="2800" dirty="0" err="1">
                <a:latin typeface="Maiandra GD" panose="020E0502030308020204" pitchFamily="34" charset="0"/>
              </a:rPr>
              <a:t>Lec</a:t>
            </a:r>
            <a:r>
              <a:rPr lang="en-US" sz="2800" dirty="0">
                <a:latin typeface="Maiandra GD" panose="020E0502030308020204" pitchFamily="34" charset="0"/>
              </a:rPr>
              <a:t>. 2                                                                       Second Semester</a:t>
            </a:r>
          </a:p>
          <a:p>
            <a:pPr>
              <a:spcAft>
                <a:spcPts val="0"/>
              </a:spcAft>
            </a:pPr>
            <a:endParaRPr lang="en-US" sz="2800" dirty="0">
              <a:latin typeface="Maiandra GD" panose="020E0502030308020204" pitchFamily="34" charset="0"/>
            </a:endParaRPr>
          </a:p>
          <a:p>
            <a:pPr algn="ctr">
              <a:spcAft>
                <a:spcPts val="0"/>
              </a:spcAft>
            </a:pPr>
            <a:endParaRPr lang="en-US" sz="2000" b="1" dirty="0">
              <a:solidFill>
                <a:srgbClr val="00B050"/>
              </a:solidFill>
              <a:latin typeface="Century Gothic" panose="020B0502020202020204" pitchFamily="34" charset="0"/>
              <a:ea typeface="Times New Roman" panose="02020603050405020304" pitchFamily="18" charset="0"/>
            </a:endParaRPr>
          </a:p>
          <a:p>
            <a:pPr algn="ctr"/>
            <a:r>
              <a:rPr lang="en-US" sz="10500" b="1" dirty="0">
                <a:latin typeface="Maiandra GD" panose="020E0502030308020204" pitchFamily="34" charset="0"/>
              </a:rPr>
              <a:t>Structure of Viruses </a:t>
            </a:r>
          </a:p>
        </p:txBody>
      </p:sp>
      <p:sp>
        <p:nvSpPr>
          <p:cNvPr id="6" name="TextBox 5">
            <a:extLst>
              <a:ext uri="{FF2B5EF4-FFF2-40B4-BE49-F238E27FC236}">
                <a16:creationId xmlns:a16="http://schemas.microsoft.com/office/drawing/2014/main" id="{E6F82D03-56EA-4720-8B0B-0056C360E875}"/>
              </a:ext>
            </a:extLst>
          </p:cNvPr>
          <p:cNvSpPr txBox="1"/>
          <p:nvPr/>
        </p:nvSpPr>
        <p:spPr>
          <a:xfrm>
            <a:off x="400049" y="5157702"/>
            <a:ext cx="11229975" cy="1200329"/>
          </a:xfrm>
          <a:prstGeom prst="rect">
            <a:avLst/>
          </a:prstGeom>
          <a:noFill/>
        </p:spPr>
        <p:txBody>
          <a:bodyPr wrap="square">
            <a:spAutoFit/>
          </a:bodyPr>
          <a:lstStyle/>
          <a:p>
            <a:pPr algn="ctr" rtl="1">
              <a:defRPr/>
            </a:pPr>
            <a:r>
              <a:rPr lang="en-US" altLang="en-US" sz="2400" dirty="0" err="1">
                <a:latin typeface="Maiandra GD" panose="020E0502030308020204" pitchFamily="34" charset="0"/>
              </a:rPr>
              <a:t>Lec</a:t>
            </a:r>
            <a:r>
              <a:rPr lang="en-US" altLang="en-US" sz="2400" dirty="0">
                <a:latin typeface="Maiandra GD" panose="020E0502030308020204" pitchFamily="34" charset="0"/>
              </a:rPr>
              <a:t>. Sherko M. Abdul-Rahman</a:t>
            </a:r>
          </a:p>
          <a:p>
            <a:pPr algn="ctr">
              <a:defRPr/>
            </a:pPr>
            <a:r>
              <a:rPr lang="en-US" sz="2400" dirty="0">
                <a:latin typeface="Maiandra GD" panose="020E0502030308020204" pitchFamily="34" charset="0"/>
              </a:rPr>
              <a:t>PhD. Student &amp; MSc. in Microbiology</a:t>
            </a:r>
          </a:p>
          <a:p>
            <a:pPr algn="ctr" eaLnBrk="1" hangingPunct="1">
              <a:defRPr/>
            </a:pPr>
            <a:r>
              <a:rPr lang="en-US" sz="2400" dirty="0">
                <a:latin typeface="Maiandra GD" panose="020E0502030308020204" pitchFamily="34" charset="0"/>
              </a:rPr>
              <a:t>Email: </a:t>
            </a:r>
            <a:r>
              <a:rPr lang="en-US" sz="2400" dirty="0" err="1">
                <a:latin typeface="Maiandra GD" panose="020E0502030308020204" pitchFamily="34" charset="0"/>
              </a:rPr>
              <a:t>sherko.abdulrahman@su.edu.krd</a:t>
            </a:r>
            <a:r>
              <a:rPr lang="en-US" sz="2400" dirty="0">
                <a:latin typeface="Maiandra GD" panose="020E0502030308020204" pitchFamily="34" charset="0"/>
              </a:rPr>
              <a:t>  </a:t>
            </a:r>
          </a:p>
        </p:txBody>
      </p:sp>
    </p:spTree>
    <p:extLst>
      <p:ext uri="{BB962C8B-B14F-4D97-AF65-F5344CB8AC3E}">
        <p14:creationId xmlns:p14="http://schemas.microsoft.com/office/powerpoint/2010/main" val="31418848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CB5763EF-3D32-4FF6-BC82-99C86726E908}"/>
              </a:ext>
            </a:extLst>
          </p:cNvPr>
          <p:cNvSpPr>
            <a:spLocks noGrp="1"/>
          </p:cNvSpPr>
          <p:nvPr>
            <p:ph type="dt" sz="half" idx="10"/>
          </p:nvPr>
        </p:nvSpPr>
        <p:spPr/>
        <p:txBody>
          <a:bodyPr/>
          <a:lstStyle/>
          <a:p>
            <a:fld id="{A90A09DB-FD59-46E0-92F5-3DA8AB747D88}" type="datetime1">
              <a:rPr lang="en-US" smtClean="0"/>
              <a:t>2024-02-12</a:t>
            </a:fld>
            <a:endParaRPr lang="en-US" dirty="0"/>
          </a:p>
        </p:txBody>
      </p:sp>
      <p:sp>
        <p:nvSpPr>
          <p:cNvPr id="5" name="Slide Number Placeholder 4">
            <a:extLst>
              <a:ext uri="{FF2B5EF4-FFF2-40B4-BE49-F238E27FC236}">
                <a16:creationId xmlns:a16="http://schemas.microsoft.com/office/drawing/2014/main" id="{A136E2FB-3FE5-4266-8853-90F4E6E219D7}"/>
              </a:ext>
            </a:extLst>
          </p:cNvPr>
          <p:cNvSpPr>
            <a:spLocks noGrp="1"/>
          </p:cNvSpPr>
          <p:nvPr>
            <p:ph type="sldNum" sz="quarter" idx="12"/>
          </p:nvPr>
        </p:nvSpPr>
        <p:spPr/>
        <p:txBody>
          <a:bodyPr/>
          <a:lstStyle/>
          <a:p>
            <a:fld id="{6D22F896-40B5-4ADD-8801-0D06FADFA095}" type="slidenum">
              <a:rPr lang="en-US" smtClean="0"/>
              <a:t>10</a:t>
            </a:fld>
            <a:endParaRPr lang="en-US" dirty="0"/>
          </a:p>
        </p:txBody>
      </p:sp>
      <p:pic>
        <p:nvPicPr>
          <p:cNvPr id="1026" name="Picture 2" descr="General properties of viruses">
            <a:extLst>
              <a:ext uri="{FF2B5EF4-FFF2-40B4-BE49-F238E27FC236}">
                <a16:creationId xmlns:a16="http://schemas.microsoft.com/office/drawing/2014/main" id="{54213481-9251-4783-A3DF-0434AF6986A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848600" y="762000"/>
            <a:ext cx="4084320" cy="5730240"/>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a:extLst>
              <a:ext uri="{FF2B5EF4-FFF2-40B4-BE49-F238E27FC236}">
                <a16:creationId xmlns:a16="http://schemas.microsoft.com/office/drawing/2014/main" id="{C380D93E-383A-C345-EE7D-77C8B3279571}"/>
              </a:ext>
            </a:extLst>
          </p:cNvPr>
          <p:cNvSpPr txBox="1"/>
          <p:nvPr/>
        </p:nvSpPr>
        <p:spPr>
          <a:xfrm>
            <a:off x="304800" y="155139"/>
            <a:ext cx="6659880" cy="6555641"/>
          </a:xfrm>
          <a:prstGeom prst="rect">
            <a:avLst/>
          </a:prstGeom>
          <a:noFill/>
        </p:spPr>
        <p:txBody>
          <a:bodyPr wrap="square">
            <a:spAutoFit/>
          </a:bodyPr>
          <a:lstStyle/>
          <a:p>
            <a:pPr algn="just"/>
            <a:r>
              <a:rPr lang="en-US" sz="2800" b="1" dirty="0">
                <a:latin typeface="Maiandra GD" panose="020E0502030308020204" pitchFamily="34" charset="0"/>
              </a:rPr>
              <a:t>Helical Symmetry:</a:t>
            </a:r>
          </a:p>
          <a:p>
            <a:pPr marL="457200" indent="-457200" algn="just">
              <a:buFont typeface="Arial" panose="020B0604020202020204" pitchFamily="34" charset="0"/>
              <a:buChar char="•"/>
            </a:pPr>
            <a:r>
              <a:rPr lang="en-US" sz="2800" dirty="0">
                <a:latin typeface="Maiandra GD" panose="020E0502030308020204" pitchFamily="34" charset="0"/>
              </a:rPr>
              <a:t>In viruses with helical symmetry, the capsomeres arrange themselves in a helical or spiral shape around the viral nucleic acid, forming a cylindrical or filamentous structure.</a:t>
            </a:r>
          </a:p>
          <a:p>
            <a:pPr marL="457200" indent="-457200" algn="just">
              <a:buFont typeface="Arial" panose="020B0604020202020204" pitchFamily="34" charset="0"/>
              <a:buChar char="•"/>
            </a:pPr>
            <a:r>
              <a:rPr lang="en-US" sz="2800" dirty="0">
                <a:latin typeface="Maiandra GD" panose="020E0502030308020204" pitchFamily="34" charset="0"/>
              </a:rPr>
              <a:t>The length of the helical structure is </a:t>
            </a:r>
            <a:r>
              <a:rPr lang="en-US" sz="2800" b="1" dirty="0">
                <a:latin typeface="Maiandra GD" panose="020E0502030308020204" pitchFamily="34" charset="0"/>
              </a:rPr>
              <a:t>determined by the length of the viral nucleic acid</a:t>
            </a:r>
            <a:r>
              <a:rPr lang="en-US" sz="2800" dirty="0">
                <a:latin typeface="Maiandra GD" panose="020E0502030308020204" pitchFamily="34" charset="0"/>
              </a:rPr>
              <a:t>, and the diameter of the helix is </a:t>
            </a:r>
            <a:r>
              <a:rPr lang="en-US" sz="2800" b="1" dirty="0">
                <a:latin typeface="Maiandra GD" panose="020E0502030308020204" pitchFamily="34" charset="0"/>
              </a:rPr>
              <a:t>determined by the size and arrangement of the capsomeres</a:t>
            </a:r>
            <a:r>
              <a:rPr lang="en-US" sz="2800" dirty="0">
                <a:latin typeface="Maiandra GD" panose="020E0502030308020204" pitchFamily="34" charset="0"/>
              </a:rPr>
              <a:t>.</a:t>
            </a:r>
          </a:p>
          <a:p>
            <a:pPr marL="457200" indent="-457200" algn="just">
              <a:buFont typeface="Arial" panose="020B0604020202020204" pitchFamily="34" charset="0"/>
              <a:buChar char="•"/>
            </a:pPr>
            <a:r>
              <a:rPr lang="en-US" sz="2800" dirty="0">
                <a:latin typeface="Maiandra GD" panose="020E0502030308020204" pitchFamily="34" charset="0"/>
              </a:rPr>
              <a:t>Examples of viruses with helical symmetry include </a:t>
            </a:r>
            <a:r>
              <a:rPr lang="en-US" sz="2800" b="1" dirty="0">
                <a:latin typeface="Maiandra GD" panose="020E0502030308020204" pitchFamily="34" charset="0"/>
              </a:rPr>
              <a:t>tobacco mosaic virus (TMV), influenza virus, </a:t>
            </a:r>
            <a:r>
              <a:rPr lang="en-US" sz="2800" dirty="0">
                <a:latin typeface="Maiandra GD" panose="020E0502030308020204" pitchFamily="34" charset="0"/>
              </a:rPr>
              <a:t>and </a:t>
            </a:r>
            <a:r>
              <a:rPr lang="en-US" sz="2800" b="1" dirty="0">
                <a:latin typeface="Maiandra GD" panose="020E0502030308020204" pitchFamily="34" charset="0"/>
              </a:rPr>
              <a:t>Ebola virus.</a:t>
            </a:r>
          </a:p>
        </p:txBody>
      </p:sp>
    </p:spTree>
    <p:extLst>
      <p:ext uri="{BB962C8B-B14F-4D97-AF65-F5344CB8AC3E}">
        <p14:creationId xmlns:p14="http://schemas.microsoft.com/office/powerpoint/2010/main" val="10766329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971A396E-245B-45F7-AE7D-51C0146AD90D}"/>
              </a:ext>
            </a:extLst>
          </p:cNvPr>
          <p:cNvSpPr>
            <a:spLocks noGrp="1"/>
          </p:cNvSpPr>
          <p:nvPr>
            <p:ph type="dt" sz="half" idx="10"/>
          </p:nvPr>
        </p:nvSpPr>
        <p:spPr/>
        <p:txBody>
          <a:bodyPr/>
          <a:lstStyle/>
          <a:p>
            <a:fld id="{A90A09DB-FD59-46E0-92F5-3DA8AB747D88}" type="datetime1">
              <a:rPr lang="en-US" smtClean="0"/>
              <a:t>2024-02-12</a:t>
            </a:fld>
            <a:endParaRPr lang="en-US" dirty="0"/>
          </a:p>
        </p:txBody>
      </p:sp>
      <p:sp>
        <p:nvSpPr>
          <p:cNvPr id="5" name="Slide Number Placeholder 4">
            <a:extLst>
              <a:ext uri="{FF2B5EF4-FFF2-40B4-BE49-F238E27FC236}">
                <a16:creationId xmlns:a16="http://schemas.microsoft.com/office/drawing/2014/main" id="{240CEF4E-5F9E-476C-A5CB-5F81D8231866}"/>
              </a:ext>
            </a:extLst>
          </p:cNvPr>
          <p:cNvSpPr>
            <a:spLocks noGrp="1"/>
          </p:cNvSpPr>
          <p:nvPr>
            <p:ph type="sldNum" sz="quarter" idx="12"/>
          </p:nvPr>
        </p:nvSpPr>
        <p:spPr/>
        <p:txBody>
          <a:bodyPr/>
          <a:lstStyle/>
          <a:p>
            <a:fld id="{6D22F896-40B5-4ADD-8801-0D06FADFA095}" type="slidenum">
              <a:rPr lang="en-US" smtClean="0"/>
              <a:t>11</a:t>
            </a:fld>
            <a:endParaRPr lang="en-US" dirty="0"/>
          </a:p>
        </p:txBody>
      </p:sp>
      <p:sp>
        <p:nvSpPr>
          <p:cNvPr id="7" name="TextBox 6">
            <a:extLst>
              <a:ext uri="{FF2B5EF4-FFF2-40B4-BE49-F238E27FC236}">
                <a16:creationId xmlns:a16="http://schemas.microsoft.com/office/drawing/2014/main" id="{46B90075-824E-46E9-BF6F-0212EFC096FA}"/>
              </a:ext>
            </a:extLst>
          </p:cNvPr>
          <p:cNvSpPr txBox="1"/>
          <p:nvPr/>
        </p:nvSpPr>
        <p:spPr>
          <a:xfrm>
            <a:off x="213360" y="579120"/>
            <a:ext cx="7360920" cy="4832092"/>
          </a:xfrm>
          <a:prstGeom prst="rect">
            <a:avLst/>
          </a:prstGeom>
          <a:noFill/>
        </p:spPr>
        <p:txBody>
          <a:bodyPr wrap="square">
            <a:spAutoFit/>
          </a:bodyPr>
          <a:lstStyle/>
          <a:p>
            <a:pPr algn="just"/>
            <a:r>
              <a:rPr lang="en-US" sz="2800" b="1" dirty="0">
                <a:latin typeface="Maiandra GD" panose="020E0502030308020204" pitchFamily="34" charset="0"/>
              </a:rPr>
              <a:t>Icosahedral Symmetry:</a:t>
            </a:r>
          </a:p>
          <a:p>
            <a:pPr marL="457200" indent="-457200" algn="just">
              <a:buFont typeface="Arial" panose="020B0604020202020204" pitchFamily="34" charset="0"/>
              <a:buChar char="•"/>
            </a:pPr>
            <a:r>
              <a:rPr lang="en-US" sz="2800" dirty="0">
                <a:latin typeface="Maiandra GD" panose="020E0502030308020204" pitchFamily="34" charset="0"/>
              </a:rPr>
              <a:t>Icosahedral symmetry is characterized by a symmetrical arrangement of capsomeres in a polyhedral structure with </a:t>
            </a:r>
            <a:r>
              <a:rPr lang="en-US" sz="2800" b="1" dirty="0">
                <a:latin typeface="Maiandra GD" panose="020E0502030308020204" pitchFamily="34" charset="0"/>
              </a:rPr>
              <a:t>20 equilateral triangular faces, 12 vertices, and 30 edges.</a:t>
            </a:r>
          </a:p>
          <a:p>
            <a:pPr marL="457200" indent="-457200" algn="just">
              <a:buFont typeface="Arial" panose="020B0604020202020204" pitchFamily="34" charset="0"/>
              <a:buChar char="•"/>
            </a:pPr>
            <a:r>
              <a:rPr lang="en-US" sz="2800" dirty="0">
                <a:latin typeface="Maiandra GD" panose="020E0502030308020204" pitchFamily="34" charset="0"/>
              </a:rPr>
              <a:t>The icosahedral shape is the most effective way to packet identical subunits into a closed shell, maximizing the volume of the capsid while minimizing the surface area.</a:t>
            </a:r>
          </a:p>
          <a:p>
            <a:pPr marL="457200" indent="-457200" algn="just">
              <a:buFont typeface="Arial" panose="020B0604020202020204" pitchFamily="34" charset="0"/>
              <a:buChar char="•"/>
            </a:pPr>
            <a:r>
              <a:rPr lang="en-US" sz="2800" dirty="0">
                <a:latin typeface="Maiandra GD" panose="020E0502030308020204" pitchFamily="34" charset="0"/>
              </a:rPr>
              <a:t>Many viruses, including </a:t>
            </a:r>
            <a:r>
              <a:rPr lang="en-US" sz="2800" b="1" dirty="0">
                <a:latin typeface="Maiandra GD" panose="020E0502030308020204" pitchFamily="34" charset="0"/>
              </a:rPr>
              <a:t>adenoviruses, poliovirus, </a:t>
            </a:r>
            <a:r>
              <a:rPr lang="en-US" sz="2800" dirty="0">
                <a:latin typeface="Maiandra GD" panose="020E0502030308020204" pitchFamily="34" charset="0"/>
              </a:rPr>
              <a:t>and</a:t>
            </a:r>
            <a:r>
              <a:rPr lang="en-US" sz="2800" b="1" dirty="0">
                <a:latin typeface="Maiandra GD" panose="020E0502030308020204" pitchFamily="34" charset="0"/>
              </a:rPr>
              <a:t> herpesviruses.</a:t>
            </a:r>
            <a:endParaRPr lang="en-US" sz="2800" dirty="0">
              <a:latin typeface="Maiandra GD" panose="020E0502030308020204" pitchFamily="34" charset="0"/>
            </a:endParaRPr>
          </a:p>
        </p:txBody>
      </p:sp>
      <p:pic>
        <p:nvPicPr>
          <p:cNvPr id="2" name="Picture 2" descr="Icosahedral Symmetry: Most Up-to-Date Encyclopedia, News &amp; Reviews">
            <a:extLst>
              <a:ext uri="{FF2B5EF4-FFF2-40B4-BE49-F238E27FC236}">
                <a16:creationId xmlns:a16="http://schemas.microsoft.com/office/drawing/2014/main" id="{C8201E46-B2C4-D492-BAA8-898471CC438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98512" y="1092607"/>
            <a:ext cx="4088688" cy="467278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074693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00163A2B-11AF-4A94-92E1-F8B1432A315B}"/>
              </a:ext>
            </a:extLst>
          </p:cNvPr>
          <p:cNvSpPr>
            <a:spLocks noGrp="1"/>
          </p:cNvSpPr>
          <p:nvPr>
            <p:ph type="dt" sz="half" idx="10"/>
          </p:nvPr>
        </p:nvSpPr>
        <p:spPr/>
        <p:txBody>
          <a:bodyPr/>
          <a:lstStyle/>
          <a:p>
            <a:fld id="{A90A09DB-FD59-46E0-92F5-3DA8AB747D88}" type="datetime1">
              <a:rPr lang="en-US" smtClean="0"/>
              <a:t>2024-02-12</a:t>
            </a:fld>
            <a:endParaRPr lang="en-US" dirty="0"/>
          </a:p>
        </p:txBody>
      </p:sp>
      <p:sp>
        <p:nvSpPr>
          <p:cNvPr id="5" name="Slide Number Placeholder 4">
            <a:extLst>
              <a:ext uri="{FF2B5EF4-FFF2-40B4-BE49-F238E27FC236}">
                <a16:creationId xmlns:a16="http://schemas.microsoft.com/office/drawing/2014/main" id="{3A73AA9E-E3FF-40A4-B189-80730F523D8E}"/>
              </a:ext>
            </a:extLst>
          </p:cNvPr>
          <p:cNvSpPr>
            <a:spLocks noGrp="1"/>
          </p:cNvSpPr>
          <p:nvPr>
            <p:ph type="sldNum" sz="quarter" idx="12"/>
          </p:nvPr>
        </p:nvSpPr>
        <p:spPr/>
        <p:txBody>
          <a:bodyPr/>
          <a:lstStyle/>
          <a:p>
            <a:fld id="{6D22F896-40B5-4ADD-8801-0D06FADFA095}" type="slidenum">
              <a:rPr lang="en-US" smtClean="0"/>
              <a:t>12</a:t>
            </a:fld>
            <a:endParaRPr lang="en-US" dirty="0"/>
          </a:p>
        </p:txBody>
      </p:sp>
      <p:sp>
        <p:nvSpPr>
          <p:cNvPr id="3" name="TextBox 2">
            <a:extLst>
              <a:ext uri="{FF2B5EF4-FFF2-40B4-BE49-F238E27FC236}">
                <a16:creationId xmlns:a16="http://schemas.microsoft.com/office/drawing/2014/main" id="{86824A7C-FBE9-A5B7-9008-F3B5C123EBDF}"/>
              </a:ext>
            </a:extLst>
          </p:cNvPr>
          <p:cNvSpPr txBox="1"/>
          <p:nvPr/>
        </p:nvSpPr>
        <p:spPr>
          <a:xfrm>
            <a:off x="259080" y="198180"/>
            <a:ext cx="6888480" cy="6555641"/>
          </a:xfrm>
          <a:prstGeom prst="rect">
            <a:avLst/>
          </a:prstGeom>
          <a:noFill/>
        </p:spPr>
        <p:txBody>
          <a:bodyPr wrap="square">
            <a:spAutoFit/>
          </a:bodyPr>
          <a:lstStyle/>
          <a:p>
            <a:pPr algn="just"/>
            <a:r>
              <a:rPr lang="en-US" sz="2800" b="1" dirty="0">
                <a:latin typeface="Maiandra GD" panose="020E0502030308020204" pitchFamily="34" charset="0"/>
              </a:rPr>
              <a:t>Complex Symmetry:</a:t>
            </a:r>
          </a:p>
          <a:p>
            <a:pPr marL="457200" indent="-457200" algn="just">
              <a:buFont typeface="Arial" panose="020B0604020202020204" pitchFamily="34" charset="0"/>
              <a:buChar char="•"/>
            </a:pPr>
            <a:r>
              <a:rPr lang="en-US" sz="2800" dirty="0">
                <a:latin typeface="Maiandra GD" panose="020E0502030308020204" pitchFamily="34" charset="0"/>
              </a:rPr>
              <a:t>Some viruses exhibit complex symmetry that does not fit neatly into either helical or icosahedral categories. These viruses may have </a:t>
            </a:r>
            <a:r>
              <a:rPr lang="en-US" sz="2800" b="1" dirty="0">
                <a:latin typeface="Maiandra GD" panose="020E0502030308020204" pitchFamily="34" charset="0"/>
              </a:rPr>
              <a:t>irregular shapes </a:t>
            </a:r>
            <a:r>
              <a:rPr lang="en-US" sz="2800" dirty="0">
                <a:latin typeface="Maiandra GD" panose="020E0502030308020204" pitchFamily="34" charset="0"/>
              </a:rPr>
              <a:t>or additional structural features, such as </a:t>
            </a:r>
            <a:r>
              <a:rPr lang="en-US" sz="2800" b="1" dirty="0">
                <a:latin typeface="Maiandra GD" panose="020E0502030308020204" pitchFamily="34" charset="0"/>
              </a:rPr>
              <a:t>tails </a:t>
            </a:r>
            <a:r>
              <a:rPr lang="en-US" sz="2800" dirty="0">
                <a:latin typeface="Maiandra GD" panose="020E0502030308020204" pitchFamily="34" charset="0"/>
              </a:rPr>
              <a:t>or</a:t>
            </a:r>
            <a:r>
              <a:rPr lang="en-US" sz="2800" b="1" dirty="0">
                <a:latin typeface="Maiandra GD" panose="020E0502030308020204" pitchFamily="34" charset="0"/>
              </a:rPr>
              <a:t> spikes</a:t>
            </a:r>
            <a:r>
              <a:rPr lang="en-US" sz="2800" dirty="0">
                <a:latin typeface="Maiandra GD" panose="020E0502030308020204" pitchFamily="34" charset="0"/>
              </a:rPr>
              <a:t>.</a:t>
            </a:r>
          </a:p>
          <a:p>
            <a:pPr marL="457200" indent="-457200" algn="just">
              <a:buFont typeface="Arial" panose="020B0604020202020204" pitchFamily="34" charset="0"/>
              <a:buChar char="•"/>
            </a:pPr>
            <a:r>
              <a:rPr lang="en-US" sz="2800" b="1" dirty="0">
                <a:latin typeface="Maiandra GD" panose="020E0502030308020204" pitchFamily="34" charset="0"/>
              </a:rPr>
              <a:t>Bacteriophages</a:t>
            </a:r>
            <a:r>
              <a:rPr lang="en-US" sz="2800" dirty="0">
                <a:latin typeface="Maiandra GD" panose="020E0502030308020204" pitchFamily="34" charset="0"/>
              </a:rPr>
              <a:t> (viruses that infect bacteria) often have complex symmetry, with a polyhedral head and a tail structure that attaches to host cells.</a:t>
            </a:r>
          </a:p>
          <a:p>
            <a:pPr marL="457200" indent="-457200" algn="just">
              <a:buFont typeface="Arial" panose="020B0604020202020204" pitchFamily="34" charset="0"/>
              <a:buChar char="•"/>
            </a:pPr>
            <a:r>
              <a:rPr lang="en-US" sz="2800" dirty="0">
                <a:latin typeface="Maiandra GD" panose="020E0502030308020204" pitchFamily="34" charset="0"/>
              </a:rPr>
              <a:t>Examples of viruses with complex symmetry include </a:t>
            </a:r>
            <a:r>
              <a:rPr lang="en-US" sz="2800" b="1" dirty="0">
                <a:latin typeface="Maiandra GD" panose="020E0502030308020204" pitchFamily="34" charset="0"/>
              </a:rPr>
              <a:t>bacteriophages</a:t>
            </a:r>
            <a:r>
              <a:rPr lang="en-US" sz="2800" dirty="0">
                <a:latin typeface="Maiandra GD" panose="020E0502030308020204" pitchFamily="34" charset="0"/>
              </a:rPr>
              <a:t> and some enveloped viruses such as </a:t>
            </a:r>
            <a:r>
              <a:rPr lang="en-US" sz="2800" b="1" dirty="0">
                <a:latin typeface="Maiandra GD" panose="020E0502030308020204" pitchFamily="34" charset="0"/>
              </a:rPr>
              <a:t>poxviruses</a:t>
            </a:r>
          </a:p>
        </p:txBody>
      </p:sp>
      <p:pic>
        <p:nvPicPr>
          <p:cNvPr id="1026" name="Picture 2" descr="10.2: Size and Shapes of Viruses - Biology LibreTexts">
            <a:extLst>
              <a:ext uri="{FF2B5EF4-FFF2-40B4-BE49-F238E27FC236}">
                <a16:creationId xmlns:a16="http://schemas.microsoft.com/office/drawing/2014/main" id="{0524C6C3-0FE9-05A6-7C1B-BC8EE21D317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90436" y="784859"/>
            <a:ext cx="4785360" cy="468439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829759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314E0567-1F9D-49ED-A70E-C2D78A565E86}"/>
              </a:ext>
            </a:extLst>
          </p:cNvPr>
          <p:cNvSpPr>
            <a:spLocks noGrp="1"/>
          </p:cNvSpPr>
          <p:nvPr>
            <p:ph type="dt" sz="half" idx="10"/>
          </p:nvPr>
        </p:nvSpPr>
        <p:spPr/>
        <p:txBody>
          <a:bodyPr/>
          <a:lstStyle/>
          <a:p>
            <a:fld id="{A90A09DB-FD59-46E0-92F5-3DA8AB747D88}" type="datetime1">
              <a:rPr lang="en-US" smtClean="0"/>
              <a:t>2024-02-12</a:t>
            </a:fld>
            <a:endParaRPr lang="en-US" dirty="0"/>
          </a:p>
        </p:txBody>
      </p:sp>
      <p:sp>
        <p:nvSpPr>
          <p:cNvPr id="5" name="Slide Number Placeholder 4">
            <a:extLst>
              <a:ext uri="{FF2B5EF4-FFF2-40B4-BE49-F238E27FC236}">
                <a16:creationId xmlns:a16="http://schemas.microsoft.com/office/drawing/2014/main" id="{B25F169F-F089-475B-ADD6-8A2041DCDC9C}"/>
              </a:ext>
            </a:extLst>
          </p:cNvPr>
          <p:cNvSpPr>
            <a:spLocks noGrp="1"/>
          </p:cNvSpPr>
          <p:nvPr>
            <p:ph type="sldNum" sz="quarter" idx="12"/>
          </p:nvPr>
        </p:nvSpPr>
        <p:spPr/>
        <p:txBody>
          <a:bodyPr/>
          <a:lstStyle/>
          <a:p>
            <a:fld id="{6D22F896-40B5-4ADD-8801-0D06FADFA095}" type="slidenum">
              <a:rPr lang="en-US" smtClean="0"/>
              <a:t>13</a:t>
            </a:fld>
            <a:endParaRPr lang="en-US" dirty="0"/>
          </a:p>
        </p:txBody>
      </p:sp>
      <p:sp>
        <p:nvSpPr>
          <p:cNvPr id="3" name="TextBox 2">
            <a:extLst>
              <a:ext uri="{FF2B5EF4-FFF2-40B4-BE49-F238E27FC236}">
                <a16:creationId xmlns:a16="http://schemas.microsoft.com/office/drawing/2014/main" id="{0579D655-318E-2683-F056-C9C776F1706C}"/>
              </a:ext>
            </a:extLst>
          </p:cNvPr>
          <p:cNvSpPr txBox="1"/>
          <p:nvPr/>
        </p:nvSpPr>
        <p:spPr>
          <a:xfrm>
            <a:off x="471487" y="385763"/>
            <a:ext cx="11287126" cy="5047536"/>
          </a:xfrm>
          <a:prstGeom prst="rect">
            <a:avLst/>
          </a:prstGeom>
          <a:noFill/>
        </p:spPr>
        <p:txBody>
          <a:bodyPr wrap="square">
            <a:spAutoFit/>
          </a:bodyPr>
          <a:lstStyle/>
          <a:p>
            <a:pPr algn="just"/>
            <a:r>
              <a:rPr lang="en-US" sz="2800" dirty="0">
                <a:latin typeface="Maiandra GD" panose="020E0502030308020204" pitchFamily="34" charset="0"/>
              </a:rPr>
              <a:t>Viruses typically do not possess the machinery necessary to carry out metabolic processes or produce enzymes on their own. Instead, they rely on host cell machinery to </a:t>
            </a:r>
            <a:r>
              <a:rPr lang="en-US" sz="2800" b="1" dirty="0">
                <a:latin typeface="Maiandra GD" panose="020E0502030308020204" pitchFamily="34" charset="0"/>
              </a:rPr>
              <a:t>replicate </a:t>
            </a:r>
            <a:r>
              <a:rPr lang="en-US" sz="2800" dirty="0">
                <a:latin typeface="Maiandra GD" panose="020E0502030308020204" pitchFamily="34" charset="0"/>
              </a:rPr>
              <a:t>and spread. However, some viruses encode certain enzymes or enzyme-like proteins that play critical roles in the viral life cycle. </a:t>
            </a:r>
            <a:r>
              <a:rPr lang="en-US" sz="2800" b="1" dirty="0">
                <a:latin typeface="Maiandra GD" panose="020E0502030308020204" pitchFamily="34" charset="0"/>
              </a:rPr>
              <a:t>There are some examples of viral enzymes:</a:t>
            </a:r>
          </a:p>
          <a:p>
            <a:pPr algn="just"/>
            <a:endParaRPr lang="en-US" sz="1400" dirty="0">
              <a:latin typeface="Maiandra GD" panose="020E0502030308020204" pitchFamily="34" charset="0"/>
            </a:endParaRPr>
          </a:p>
          <a:p>
            <a:pPr algn="just">
              <a:buFont typeface="+mj-lt"/>
              <a:buAutoNum type="arabicPeriod"/>
            </a:pPr>
            <a:r>
              <a:rPr lang="en-US" sz="2800" b="1" dirty="0">
                <a:latin typeface="Maiandra GD" panose="020E0502030308020204" pitchFamily="34" charset="0"/>
              </a:rPr>
              <a:t>Viral RNA Polymerase:</a:t>
            </a:r>
          </a:p>
          <a:p>
            <a:pPr marL="914400" lvl="1" indent="-457200" algn="just">
              <a:buFont typeface="Arial" panose="020B0604020202020204" pitchFamily="34" charset="0"/>
              <a:buChar char="•"/>
            </a:pPr>
            <a:r>
              <a:rPr lang="en-US" sz="2800" dirty="0">
                <a:latin typeface="Maiandra GD" panose="020E0502030308020204" pitchFamily="34" charset="0"/>
              </a:rPr>
              <a:t>Many RNA viruses encode an RNA-dependent RNA polymerase (</a:t>
            </a:r>
            <a:r>
              <a:rPr lang="en-US" sz="2800" dirty="0" err="1">
                <a:latin typeface="Maiandra GD" panose="020E0502030308020204" pitchFamily="34" charset="0"/>
              </a:rPr>
              <a:t>RdRp</a:t>
            </a:r>
            <a:r>
              <a:rPr lang="en-US" sz="2800" dirty="0">
                <a:latin typeface="Maiandra GD" panose="020E0502030308020204" pitchFamily="34" charset="0"/>
              </a:rPr>
              <a:t>) enzyme, which is responsible for replicating the viral RNA genome. </a:t>
            </a:r>
            <a:r>
              <a:rPr lang="en-US" sz="2800" dirty="0" err="1">
                <a:latin typeface="Maiandra GD" panose="020E0502030308020204" pitchFamily="34" charset="0"/>
              </a:rPr>
              <a:t>RdRp</a:t>
            </a:r>
            <a:r>
              <a:rPr lang="en-US" sz="2800" dirty="0">
                <a:latin typeface="Maiandra GD" panose="020E0502030308020204" pitchFamily="34" charset="0"/>
              </a:rPr>
              <a:t> catalyzes the synthesis of RNA from an RNA template and is essential for viral replication.</a:t>
            </a:r>
          </a:p>
        </p:txBody>
      </p:sp>
    </p:spTree>
    <p:extLst>
      <p:ext uri="{BB962C8B-B14F-4D97-AF65-F5344CB8AC3E}">
        <p14:creationId xmlns:p14="http://schemas.microsoft.com/office/powerpoint/2010/main" val="22577746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57BAF3DE-D290-CE17-3C49-E391C49BF78A}"/>
              </a:ext>
            </a:extLst>
          </p:cNvPr>
          <p:cNvSpPr>
            <a:spLocks noGrp="1"/>
          </p:cNvSpPr>
          <p:nvPr>
            <p:ph type="dt" sz="half" idx="10"/>
          </p:nvPr>
        </p:nvSpPr>
        <p:spPr/>
        <p:txBody>
          <a:bodyPr/>
          <a:lstStyle/>
          <a:p>
            <a:fld id="{A90A09DB-FD59-46E0-92F5-3DA8AB747D88}" type="datetime1">
              <a:rPr lang="en-US" smtClean="0"/>
              <a:t>2024-02-12</a:t>
            </a:fld>
            <a:endParaRPr lang="en-US" dirty="0"/>
          </a:p>
        </p:txBody>
      </p:sp>
      <p:sp>
        <p:nvSpPr>
          <p:cNvPr id="5" name="Slide Number Placeholder 4">
            <a:extLst>
              <a:ext uri="{FF2B5EF4-FFF2-40B4-BE49-F238E27FC236}">
                <a16:creationId xmlns:a16="http://schemas.microsoft.com/office/drawing/2014/main" id="{9CE7ACE1-1682-84F9-406B-2BF3C349860D}"/>
              </a:ext>
            </a:extLst>
          </p:cNvPr>
          <p:cNvSpPr>
            <a:spLocks noGrp="1"/>
          </p:cNvSpPr>
          <p:nvPr>
            <p:ph type="sldNum" sz="quarter" idx="12"/>
          </p:nvPr>
        </p:nvSpPr>
        <p:spPr/>
        <p:txBody>
          <a:bodyPr/>
          <a:lstStyle/>
          <a:p>
            <a:fld id="{6D22F896-40B5-4ADD-8801-0D06FADFA095}" type="slidenum">
              <a:rPr lang="en-US" smtClean="0"/>
              <a:t>14</a:t>
            </a:fld>
            <a:endParaRPr lang="en-US" dirty="0"/>
          </a:p>
        </p:txBody>
      </p:sp>
      <p:sp>
        <p:nvSpPr>
          <p:cNvPr id="7" name="TextBox 6">
            <a:extLst>
              <a:ext uri="{FF2B5EF4-FFF2-40B4-BE49-F238E27FC236}">
                <a16:creationId xmlns:a16="http://schemas.microsoft.com/office/drawing/2014/main" id="{48958AD8-F910-6CD1-0E63-D045679F264B}"/>
              </a:ext>
            </a:extLst>
          </p:cNvPr>
          <p:cNvSpPr txBox="1"/>
          <p:nvPr/>
        </p:nvSpPr>
        <p:spPr>
          <a:xfrm>
            <a:off x="114305" y="94120"/>
            <a:ext cx="11930062" cy="6555641"/>
          </a:xfrm>
          <a:prstGeom prst="rect">
            <a:avLst/>
          </a:prstGeom>
          <a:noFill/>
        </p:spPr>
        <p:txBody>
          <a:bodyPr wrap="square">
            <a:spAutoFit/>
          </a:bodyPr>
          <a:lstStyle/>
          <a:p>
            <a:pPr algn="just"/>
            <a:r>
              <a:rPr lang="en-US" sz="2800" b="1" dirty="0">
                <a:latin typeface="Maiandra GD" panose="020E0502030308020204" pitchFamily="34" charset="0"/>
              </a:rPr>
              <a:t>2. Viral DNA Polymerase:</a:t>
            </a:r>
          </a:p>
          <a:p>
            <a:pPr marL="914400" lvl="1" indent="-457200" algn="just">
              <a:buFont typeface="Arial" panose="020B0604020202020204" pitchFamily="34" charset="0"/>
              <a:buChar char="•"/>
            </a:pPr>
            <a:r>
              <a:rPr lang="en-US" sz="2800" dirty="0">
                <a:latin typeface="Maiandra GD" panose="020E0502030308020204" pitchFamily="34" charset="0"/>
              </a:rPr>
              <a:t>DNA viruses typically encode a viral DNA polymerase enzyme, which catalyzes the synthesis of DNA from a DNA template during viral replication. Viral DNA polymerases can vary in structure and function depending on the virus family.</a:t>
            </a:r>
          </a:p>
          <a:p>
            <a:pPr algn="just"/>
            <a:r>
              <a:rPr lang="en-US" sz="2800" b="1" dirty="0">
                <a:latin typeface="Maiandra GD" panose="020E0502030308020204" pitchFamily="34" charset="0"/>
              </a:rPr>
              <a:t>3. Reverse Transcriptase:</a:t>
            </a:r>
          </a:p>
          <a:p>
            <a:pPr marL="914400" lvl="1" indent="-457200" algn="just">
              <a:buFont typeface="Arial" panose="020B0604020202020204" pitchFamily="34" charset="0"/>
              <a:buChar char="•"/>
            </a:pPr>
            <a:r>
              <a:rPr lang="en-US" sz="2800" b="1" dirty="0">
                <a:latin typeface="Maiandra GD" panose="020E0502030308020204" pitchFamily="34" charset="0"/>
              </a:rPr>
              <a:t>Retroviruses</a:t>
            </a:r>
            <a:r>
              <a:rPr lang="en-US" sz="2800" dirty="0">
                <a:latin typeface="Maiandra GD" panose="020E0502030308020204" pitchFamily="34" charset="0"/>
              </a:rPr>
              <a:t>, encode a </a:t>
            </a:r>
            <a:r>
              <a:rPr lang="en-US" sz="2800" b="1" dirty="0">
                <a:latin typeface="Maiandra GD" panose="020E0502030308020204" pitchFamily="34" charset="0"/>
              </a:rPr>
              <a:t>unique enzyme </a:t>
            </a:r>
            <a:r>
              <a:rPr lang="en-US" sz="2800" dirty="0">
                <a:latin typeface="Maiandra GD" panose="020E0502030308020204" pitchFamily="34" charset="0"/>
              </a:rPr>
              <a:t>called reverse transcriptase. Reverse transcriptase catalyzes the synthesis of DNA from an RNA template, a process known as reverse transcription. This enzyme plays a central role in the replication of retroviral genomes.</a:t>
            </a:r>
          </a:p>
          <a:p>
            <a:pPr algn="just"/>
            <a:r>
              <a:rPr lang="en-US" sz="2800" b="1" dirty="0">
                <a:latin typeface="Maiandra GD" panose="020E0502030308020204" pitchFamily="34" charset="0"/>
              </a:rPr>
              <a:t>4. Proteases:</a:t>
            </a:r>
          </a:p>
          <a:p>
            <a:pPr marL="914400" lvl="1" indent="-457200" algn="just">
              <a:buFont typeface="Arial" panose="020B0604020202020204" pitchFamily="34" charset="0"/>
              <a:buChar char="•"/>
            </a:pPr>
            <a:r>
              <a:rPr lang="en-US" sz="2800" dirty="0">
                <a:latin typeface="Maiandra GD" panose="020E0502030308020204" pitchFamily="34" charset="0"/>
              </a:rPr>
              <a:t>Many viruses encode protease enzymes that cleave viral polyproteins into individual functional proteins during viral replication and assembly. These proteases are essential for processing viral proteins and maturing viral particles.</a:t>
            </a:r>
          </a:p>
        </p:txBody>
      </p:sp>
    </p:spTree>
    <p:extLst>
      <p:ext uri="{BB962C8B-B14F-4D97-AF65-F5344CB8AC3E}">
        <p14:creationId xmlns:p14="http://schemas.microsoft.com/office/powerpoint/2010/main" val="194900096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1F31FEE8-C3E4-4ABC-F319-100623B95EB6}"/>
              </a:ext>
            </a:extLst>
          </p:cNvPr>
          <p:cNvSpPr>
            <a:spLocks noGrp="1"/>
          </p:cNvSpPr>
          <p:nvPr>
            <p:ph type="dt" sz="half" idx="10"/>
          </p:nvPr>
        </p:nvSpPr>
        <p:spPr/>
        <p:txBody>
          <a:bodyPr/>
          <a:lstStyle/>
          <a:p>
            <a:fld id="{A90A09DB-FD59-46E0-92F5-3DA8AB747D88}" type="datetime1">
              <a:rPr lang="en-US" smtClean="0"/>
              <a:t>2024-02-12</a:t>
            </a:fld>
            <a:endParaRPr lang="en-US" dirty="0"/>
          </a:p>
        </p:txBody>
      </p:sp>
      <p:sp>
        <p:nvSpPr>
          <p:cNvPr id="5" name="Slide Number Placeholder 4">
            <a:extLst>
              <a:ext uri="{FF2B5EF4-FFF2-40B4-BE49-F238E27FC236}">
                <a16:creationId xmlns:a16="http://schemas.microsoft.com/office/drawing/2014/main" id="{59561895-BA8B-35F5-4CC1-FCF490E6B569}"/>
              </a:ext>
            </a:extLst>
          </p:cNvPr>
          <p:cNvSpPr>
            <a:spLocks noGrp="1"/>
          </p:cNvSpPr>
          <p:nvPr>
            <p:ph type="sldNum" sz="quarter" idx="12"/>
          </p:nvPr>
        </p:nvSpPr>
        <p:spPr/>
        <p:txBody>
          <a:bodyPr/>
          <a:lstStyle/>
          <a:p>
            <a:fld id="{6D22F896-40B5-4ADD-8801-0D06FADFA095}" type="slidenum">
              <a:rPr lang="en-US" smtClean="0"/>
              <a:t>15</a:t>
            </a:fld>
            <a:endParaRPr lang="en-US" dirty="0"/>
          </a:p>
        </p:txBody>
      </p:sp>
      <p:sp>
        <p:nvSpPr>
          <p:cNvPr id="9" name="TextBox 8">
            <a:extLst>
              <a:ext uri="{FF2B5EF4-FFF2-40B4-BE49-F238E27FC236}">
                <a16:creationId xmlns:a16="http://schemas.microsoft.com/office/drawing/2014/main" id="{3129CA36-D188-8F71-4823-D087406A34FD}"/>
              </a:ext>
            </a:extLst>
          </p:cNvPr>
          <p:cNvSpPr txBox="1"/>
          <p:nvPr/>
        </p:nvSpPr>
        <p:spPr>
          <a:xfrm>
            <a:off x="171451" y="185734"/>
            <a:ext cx="11801474" cy="6555641"/>
          </a:xfrm>
          <a:prstGeom prst="rect">
            <a:avLst/>
          </a:prstGeom>
          <a:noFill/>
        </p:spPr>
        <p:txBody>
          <a:bodyPr wrap="square">
            <a:spAutoFit/>
          </a:bodyPr>
          <a:lstStyle/>
          <a:p>
            <a:pPr algn="just"/>
            <a:r>
              <a:rPr lang="en-US" sz="2800" b="1" dirty="0">
                <a:latin typeface="Maiandra GD" panose="020E0502030308020204" pitchFamily="34" charset="0"/>
              </a:rPr>
              <a:t>5. Helicases:</a:t>
            </a:r>
          </a:p>
          <a:p>
            <a:pPr marL="914400" lvl="1" indent="-457200" algn="just">
              <a:buFont typeface="Arial" panose="020B0604020202020204" pitchFamily="34" charset="0"/>
              <a:buChar char="•"/>
            </a:pPr>
            <a:r>
              <a:rPr lang="en-US" sz="2800" dirty="0">
                <a:latin typeface="Maiandra GD" panose="020E0502030308020204" pitchFamily="34" charset="0"/>
              </a:rPr>
              <a:t>Helicases are enzymes that </a:t>
            </a:r>
            <a:r>
              <a:rPr lang="en-US" sz="2800" b="1" dirty="0">
                <a:latin typeface="Maiandra GD" panose="020E0502030308020204" pitchFamily="34" charset="0"/>
              </a:rPr>
              <a:t>unwind double-stranded nucleic acids,</a:t>
            </a:r>
            <a:r>
              <a:rPr lang="en-US" sz="2800" dirty="0">
                <a:latin typeface="Maiandra GD" panose="020E0502030308020204" pitchFamily="34" charset="0"/>
              </a:rPr>
              <a:t> facilitating processes such as </a:t>
            </a:r>
            <a:r>
              <a:rPr lang="en-US" sz="2800" b="1" dirty="0">
                <a:latin typeface="Maiandra GD" panose="020E0502030308020204" pitchFamily="34" charset="0"/>
              </a:rPr>
              <a:t>replication, transcription, </a:t>
            </a:r>
            <a:r>
              <a:rPr lang="en-US" sz="2800" dirty="0">
                <a:latin typeface="Maiandra GD" panose="020E0502030308020204" pitchFamily="34" charset="0"/>
              </a:rPr>
              <a:t>and </a:t>
            </a:r>
            <a:r>
              <a:rPr lang="en-US" sz="2800" b="1" dirty="0">
                <a:latin typeface="Maiandra GD" panose="020E0502030308020204" pitchFamily="34" charset="0"/>
              </a:rPr>
              <a:t>recombination.</a:t>
            </a:r>
            <a:r>
              <a:rPr lang="en-US" sz="2800" dirty="0">
                <a:latin typeface="Maiandra GD" panose="020E0502030308020204" pitchFamily="34" charset="0"/>
              </a:rPr>
              <a:t> Some viruses encode helicase enzymes that are involved in viral genome replication or RNA packaging.</a:t>
            </a:r>
          </a:p>
          <a:p>
            <a:pPr algn="just"/>
            <a:r>
              <a:rPr lang="en-US" sz="2800" b="1" dirty="0">
                <a:latin typeface="Maiandra GD" panose="020E0502030308020204" pitchFamily="34" charset="0"/>
              </a:rPr>
              <a:t>6. Methyltransferases:</a:t>
            </a:r>
          </a:p>
          <a:p>
            <a:pPr marL="914400" lvl="1" indent="-457200" algn="just">
              <a:buFont typeface="Arial" panose="020B0604020202020204" pitchFamily="34" charset="0"/>
              <a:buChar char="•"/>
            </a:pPr>
            <a:r>
              <a:rPr lang="en-US" sz="2800" dirty="0">
                <a:latin typeface="Maiandra GD" panose="020E0502030308020204" pitchFamily="34" charset="0"/>
              </a:rPr>
              <a:t>Methyltransferases are enzymes that catalyze the </a:t>
            </a:r>
            <a:r>
              <a:rPr lang="en-US" sz="2800" b="1" dirty="0">
                <a:latin typeface="Maiandra GD" panose="020E0502030308020204" pitchFamily="34" charset="0"/>
              </a:rPr>
              <a:t>transfer of methyl groups to nucleic acids </a:t>
            </a:r>
            <a:r>
              <a:rPr lang="en-US" sz="2800" dirty="0">
                <a:latin typeface="Maiandra GD" panose="020E0502030308020204" pitchFamily="34" charset="0"/>
              </a:rPr>
              <a:t>or</a:t>
            </a:r>
            <a:r>
              <a:rPr lang="en-US" sz="2800" b="1" dirty="0">
                <a:latin typeface="Maiandra GD" panose="020E0502030308020204" pitchFamily="34" charset="0"/>
              </a:rPr>
              <a:t> proteins</a:t>
            </a:r>
            <a:r>
              <a:rPr lang="en-US" sz="2800" dirty="0">
                <a:latin typeface="Maiandra GD" panose="020E0502030308020204" pitchFamily="34" charset="0"/>
              </a:rPr>
              <a:t>. Some viruses encode methyltransferase enzymes that modify viral RNA or DNA to evade host immune responses or regulate viral gene expression.</a:t>
            </a:r>
          </a:p>
          <a:p>
            <a:pPr algn="just"/>
            <a:r>
              <a:rPr lang="en-US" sz="2800" b="1" dirty="0">
                <a:latin typeface="Maiandra GD" panose="020E0502030308020204" pitchFamily="34" charset="0"/>
              </a:rPr>
              <a:t>7. Neuraminidase:</a:t>
            </a:r>
          </a:p>
          <a:p>
            <a:pPr marL="914400" lvl="1" indent="-457200" algn="just">
              <a:buFont typeface="Arial" panose="020B0604020202020204" pitchFamily="34" charset="0"/>
              <a:buChar char="•"/>
            </a:pPr>
            <a:r>
              <a:rPr lang="en-US" sz="2800" dirty="0">
                <a:latin typeface="Maiandra GD" panose="020E0502030308020204" pitchFamily="34" charset="0"/>
              </a:rPr>
              <a:t>Neuraminidase is an enzyme found in </a:t>
            </a:r>
            <a:r>
              <a:rPr lang="en-US" sz="2800" b="1" dirty="0">
                <a:latin typeface="Maiandra GD" panose="020E0502030308020204" pitchFamily="34" charset="0"/>
              </a:rPr>
              <a:t>influenza viruses </a:t>
            </a:r>
            <a:r>
              <a:rPr lang="en-US" sz="2800" dirty="0">
                <a:latin typeface="Maiandra GD" panose="020E0502030308020204" pitchFamily="34" charset="0"/>
              </a:rPr>
              <a:t>that cleaves sialic acid residues on the surface of infected cells and newly produced virions, facilitating the release of viral particles from host cells and promoting viral spread.</a:t>
            </a:r>
          </a:p>
        </p:txBody>
      </p:sp>
    </p:spTree>
    <p:extLst>
      <p:ext uri="{BB962C8B-B14F-4D97-AF65-F5344CB8AC3E}">
        <p14:creationId xmlns:p14="http://schemas.microsoft.com/office/powerpoint/2010/main" val="4455738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176B4259-71DC-4A3E-BBE7-169A4C45277F}"/>
              </a:ext>
            </a:extLst>
          </p:cNvPr>
          <p:cNvSpPr>
            <a:spLocks noGrp="1"/>
          </p:cNvSpPr>
          <p:nvPr>
            <p:ph type="dt" sz="half" idx="10"/>
          </p:nvPr>
        </p:nvSpPr>
        <p:spPr/>
        <p:txBody>
          <a:bodyPr/>
          <a:lstStyle/>
          <a:p>
            <a:fld id="{A90A09DB-FD59-46E0-92F5-3DA8AB747D88}" type="datetime1">
              <a:rPr lang="en-US" smtClean="0"/>
              <a:t>2024-02-12</a:t>
            </a:fld>
            <a:endParaRPr lang="en-US" dirty="0"/>
          </a:p>
        </p:txBody>
      </p:sp>
      <p:sp>
        <p:nvSpPr>
          <p:cNvPr id="5" name="Slide Number Placeholder 4">
            <a:extLst>
              <a:ext uri="{FF2B5EF4-FFF2-40B4-BE49-F238E27FC236}">
                <a16:creationId xmlns:a16="http://schemas.microsoft.com/office/drawing/2014/main" id="{5581E285-3846-4CF3-BA90-13A967915092}"/>
              </a:ext>
            </a:extLst>
          </p:cNvPr>
          <p:cNvSpPr>
            <a:spLocks noGrp="1"/>
          </p:cNvSpPr>
          <p:nvPr>
            <p:ph type="sldNum" sz="quarter" idx="12"/>
          </p:nvPr>
        </p:nvSpPr>
        <p:spPr/>
        <p:txBody>
          <a:bodyPr/>
          <a:lstStyle/>
          <a:p>
            <a:fld id="{6D22F896-40B5-4ADD-8801-0D06FADFA095}" type="slidenum">
              <a:rPr lang="en-US" smtClean="0"/>
              <a:t>2</a:t>
            </a:fld>
            <a:endParaRPr lang="en-US" dirty="0"/>
          </a:p>
        </p:txBody>
      </p:sp>
      <p:sp>
        <p:nvSpPr>
          <p:cNvPr id="7" name="TextBox 6">
            <a:extLst>
              <a:ext uri="{FF2B5EF4-FFF2-40B4-BE49-F238E27FC236}">
                <a16:creationId xmlns:a16="http://schemas.microsoft.com/office/drawing/2014/main" id="{A9FDE473-D930-44F4-AF4F-20DD5842B086}"/>
              </a:ext>
            </a:extLst>
          </p:cNvPr>
          <p:cNvSpPr txBox="1"/>
          <p:nvPr/>
        </p:nvSpPr>
        <p:spPr>
          <a:xfrm>
            <a:off x="838200" y="472440"/>
            <a:ext cx="9799320" cy="923330"/>
          </a:xfrm>
          <a:prstGeom prst="rect">
            <a:avLst/>
          </a:prstGeom>
          <a:noFill/>
        </p:spPr>
        <p:txBody>
          <a:bodyPr wrap="square">
            <a:spAutoFit/>
          </a:bodyPr>
          <a:lstStyle/>
          <a:p>
            <a:pPr algn="ctr"/>
            <a:r>
              <a:rPr lang="en-US" sz="3600" b="1" dirty="0">
                <a:latin typeface="Maiandra GD" panose="020E0502030308020204" pitchFamily="34" charset="0"/>
              </a:rPr>
              <a:t>Generalized Structure of Viruses</a:t>
            </a:r>
            <a:r>
              <a:rPr lang="en-US" sz="2800" dirty="0">
                <a:latin typeface="Maiandra GD" panose="020E0502030308020204" pitchFamily="34" charset="0"/>
              </a:rPr>
              <a:t>:</a:t>
            </a:r>
            <a:endParaRPr lang="en-US" altLang="en-US" sz="2800" dirty="0">
              <a:latin typeface="Maiandra GD" panose="020E0502030308020204" pitchFamily="34" charset="0"/>
            </a:endParaRPr>
          </a:p>
          <a:p>
            <a:endParaRPr lang="en-US" dirty="0"/>
          </a:p>
        </p:txBody>
      </p:sp>
      <p:pic>
        <p:nvPicPr>
          <p:cNvPr id="1026" name="Picture 2" descr="Virus strains — Science Learning Hub">
            <a:extLst>
              <a:ext uri="{FF2B5EF4-FFF2-40B4-BE49-F238E27FC236}">
                <a16:creationId xmlns:a16="http://schemas.microsoft.com/office/drawing/2014/main" id="{55E26452-4D05-9E02-C9D5-13E8B574B43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98416" y="1144946"/>
            <a:ext cx="8878887" cy="546222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710460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E0DC6DF8-40AA-5BBE-F88F-BBAC503DE601}"/>
              </a:ext>
            </a:extLst>
          </p:cNvPr>
          <p:cNvSpPr>
            <a:spLocks noGrp="1"/>
          </p:cNvSpPr>
          <p:nvPr>
            <p:ph type="dt" sz="half" idx="10"/>
          </p:nvPr>
        </p:nvSpPr>
        <p:spPr/>
        <p:txBody>
          <a:bodyPr/>
          <a:lstStyle/>
          <a:p>
            <a:fld id="{A90A09DB-FD59-46E0-92F5-3DA8AB747D88}" type="datetime1">
              <a:rPr lang="en-US" smtClean="0"/>
              <a:t>2024-02-12</a:t>
            </a:fld>
            <a:endParaRPr lang="en-US" dirty="0"/>
          </a:p>
        </p:txBody>
      </p:sp>
      <p:sp>
        <p:nvSpPr>
          <p:cNvPr id="5" name="Slide Number Placeholder 4">
            <a:extLst>
              <a:ext uri="{FF2B5EF4-FFF2-40B4-BE49-F238E27FC236}">
                <a16:creationId xmlns:a16="http://schemas.microsoft.com/office/drawing/2014/main" id="{5051A8D8-7D45-B76D-E4E4-3EEE9BFC733D}"/>
              </a:ext>
            </a:extLst>
          </p:cNvPr>
          <p:cNvSpPr>
            <a:spLocks noGrp="1"/>
          </p:cNvSpPr>
          <p:nvPr>
            <p:ph type="sldNum" sz="quarter" idx="12"/>
          </p:nvPr>
        </p:nvSpPr>
        <p:spPr/>
        <p:txBody>
          <a:bodyPr/>
          <a:lstStyle/>
          <a:p>
            <a:fld id="{6D22F896-40B5-4ADD-8801-0D06FADFA095}" type="slidenum">
              <a:rPr lang="en-US" smtClean="0"/>
              <a:t>3</a:t>
            </a:fld>
            <a:endParaRPr lang="en-US" dirty="0"/>
          </a:p>
        </p:txBody>
      </p:sp>
      <p:sp>
        <p:nvSpPr>
          <p:cNvPr id="7" name="TextBox 6">
            <a:extLst>
              <a:ext uri="{FF2B5EF4-FFF2-40B4-BE49-F238E27FC236}">
                <a16:creationId xmlns:a16="http://schemas.microsoft.com/office/drawing/2014/main" id="{2EF1BF10-A100-5BEC-3DBC-128AACDB1768}"/>
              </a:ext>
            </a:extLst>
          </p:cNvPr>
          <p:cNvSpPr txBox="1"/>
          <p:nvPr/>
        </p:nvSpPr>
        <p:spPr>
          <a:xfrm>
            <a:off x="137160" y="201365"/>
            <a:ext cx="11917680" cy="6124754"/>
          </a:xfrm>
          <a:prstGeom prst="rect">
            <a:avLst/>
          </a:prstGeom>
          <a:noFill/>
        </p:spPr>
        <p:txBody>
          <a:bodyPr wrap="square">
            <a:spAutoFit/>
          </a:bodyPr>
          <a:lstStyle/>
          <a:p>
            <a:pPr algn="just"/>
            <a:r>
              <a:rPr lang="en-US" sz="2800" dirty="0">
                <a:latin typeface="Maiandra GD" panose="020E0502030308020204" pitchFamily="34" charset="0"/>
              </a:rPr>
              <a:t>Viruses exhibit a wide range of structures, but they generally consist of the following components:</a:t>
            </a:r>
          </a:p>
          <a:p>
            <a:pPr algn="just"/>
            <a:endParaRPr lang="en-US" sz="2800" dirty="0">
              <a:latin typeface="Maiandra GD" panose="020E0502030308020204" pitchFamily="34" charset="0"/>
            </a:endParaRPr>
          </a:p>
          <a:p>
            <a:pPr algn="just">
              <a:buFont typeface="+mj-lt"/>
              <a:buAutoNum type="arabicPeriod"/>
            </a:pPr>
            <a:r>
              <a:rPr lang="en-US" sz="2800" b="1" dirty="0">
                <a:latin typeface="Maiandra GD" panose="020E0502030308020204" pitchFamily="34" charset="0"/>
              </a:rPr>
              <a:t>Genetic material (nucleic acid):</a:t>
            </a:r>
          </a:p>
          <a:p>
            <a:pPr marL="914400" lvl="1" indent="-457200" algn="just">
              <a:buFont typeface="Arial" panose="020B0604020202020204" pitchFamily="34" charset="0"/>
              <a:buChar char="•"/>
            </a:pPr>
            <a:r>
              <a:rPr lang="en-US" sz="2800" dirty="0">
                <a:latin typeface="Maiandra GD" panose="020E0502030308020204" pitchFamily="34" charset="0"/>
              </a:rPr>
              <a:t>Viruses contain either DNA (deoxyribonucleic acid) or RNA (ribonucleic acid) as their genetic material. This nucleic acid carries the information for viral replication and can be single-stranded or double-stranded.</a:t>
            </a:r>
          </a:p>
          <a:p>
            <a:pPr algn="just">
              <a:buFont typeface="+mj-lt"/>
              <a:buAutoNum type="arabicPeriod"/>
            </a:pPr>
            <a:r>
              <a:rPr lang="en-US" sz="2800" b="1" dirty="0">
                <a:latin typeface="Maiandra GD" panose="020E0502030308020204" pitchFamily="34" charset="0"/>
              </a:rPr>
              <a:t>Capsid:</a:t>
            </a:r>
          </a:p>
          <a:p>
            <a:pPr marL="914400" lvl="1" indent="-457200" algn="just">
              <a:buFont typeface="Arial" panose="020B0604020202020204" pitchFamily="34" charset="0"/>
              <a:buChar char="•"/>
            </a:pPr>
            <a:r>
              <a:rPr lang="en-US" sz="2800" dirty="0">
                <a:latin typeface="Maiandra GD" panose="020E0502030308020204" pitchFamily="34" charset="0"/>
              </a:rPr>
              <a:t>The capsid is the </a:t>
            </a:r>
            <a:r>
              <a:rPr lang="en-US" sz="2800" b="1" dirty="0">
                <a:latin typeface="Maiandra GD" panose="020E0502030308020204" pitchFamily="34" charset="0"/>
              </a:rPr>
              <a:t>protein</a:t>
            </a:r>
            <a:r>
              <a:rPr lang="en-US" sz="2800" dirty="0">
                <a:latin typeface="Maiandra GD" panose="020E0502030308020204" pitchFamily="34" charset="0"/>
              </a:rPr>
              <a:t> coat that surrounds and protects the viral genetic material. It is composed of protein subunits called </a:t>
            </a:r>
            <a:r>
              <a:rPr lang="en-US" sz="2800" b="1" dirty="0">
                <a:latin typeface="Maiandra GD" panose="020E0502030308020204" pitchFamily="34" charset="0"/>
              </a:rPr>
              <a:t>capsomeres,</a:t>
            </a:r>
            <a:r>
              <a:rPr lang="en-US" sz="2800" dirty="0">
                <a:latin typeface="Maiandra GD" panose="020E0502030308020204" pitchFamily="34" charset="0"/>
              </a:rPr>
              <a:t> which self-assemble to form the capsid structure. The capsid provides structural integrity to the virus and can vary in shape and symmetry.</a:t>
            </a:r>
          </a:p>
        </p:txBody>
      </p:sp>
    </p:spTree>
    <p:extLst>
      <p:ext uri="{BB962C8B-B14F-4D97-AF65-F5344CB8AC3E}">
        <p14:creationId xmlns:p14="http://schemas.microsoft.com/office/powerpoint/2010/main" val="33483062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AEB49CAB-7751-C492-248D-98AE6391CA22}"/>
              </a:ext>
            </a:extLst>
          </p:cNvPr>
          <p:cNvSpPr>
            <a:spLocks noGrp="1"/>
          </p:cNvSpPr>
          <p:nvPr>
            <p:ph type="dt" sz="half" idx="10"/>
          </p:nvPr>
        </p:nvSpPr>
        <p:spPr/>
        <p:txBody>
          <a:bodyPr/>
          <a:lstStyle/>
          <a:p>
            <a:fld id="{A90A09DB-FD59-46E0-92F5-3DA8AB747D88}" type="datetime1">
              <a:rPr lang="en-US" smtClean="0"/>
              <a:t>2024-02-12</a:t>
            </a:fld>
            <a:endParaRPr lang="en-US" dirty="0"/>
          </a:p>
        </p:txBody>
      </p:sp>
      <p:sp>
        <p:nvSpPr>
          <p:cNvPr id="5" name="Slide Number Placeholder 4">
            <a:extLst>
              <a:ext uri="{FF2B5EF4-FFF2-40B4-BE49-F238E27FC236}">
                <a16:creationId xmlns:a16="http://schemas.microsoft.com/office/drawing/2014/main" id="{0C565232-204D-6CA0-592A-E5CAD2AEEECE}"/>
              </a:ext>
            </a:extLst>
          </p:cNvPr>
          <p:cNvSpPr>
            <a:spLocks noGrp="1"/>
          </p:cNvSpPr>
          <p:nvPr>
            <p:ph type="sldNum" sz="quarter" idx="12"/>
          </p:nvPr>
        </p:nvSpPr>
        <p:spPr/>
        <p:txBody>
          <a:bodyPr/>
          <a:lstStyle/>
          <a:p>
            <a:fld id="{6D22F896-40B5-4ADD-8801-0D06FADFA095}" type="slidenum">
              <a:rPr lang="en-US" smtClean="0"/>
              <a:t>4</a:t>
            </a:fld>
            <a:endParaRPr lang="en-US" dirty="0"/>
          </a:p>
        </p:txBody>
      </p:sp>
      <p:sp>
        <p:nvSpPr>
          <p:cNvPr id="7" name="TextBox 6">
            <a:extLst>
              <a:ext uri="{FF2B5EF4-FFF2-40B4-BE49-F238E27FC236}">
                <a16:creationId xmlns:a16="http://schemas.microsoft.com/office/drawing/2014/main" id="{8604CF7B-807A-37C2-20BF-53586BBDB47D}"/>
              </a:ext>
            </a:extLst>
          </p:cNvPr>
          <p:cNvSpPr txBox="1"/>
          <p:nvPr/>
        </p:nvSpPr>
        <p:spPr>
          <a:xfrm>
            <a:off x="121920" y="148441"/>
            <a:ext cx="11948160" cy="6555641"/>
          </a:xfrm>
          <a:prstGeom prst="rect">
            <a:avLst/>
          </a:prstGeom>
          <a:noFill/>
        </p:spPr>
        <p:txBody>
          <a:bodyPr wrap="square">
            <a:spAutoFit/>
          </a:bodyPr>
          <a:lstStyle/>
          <a:p>
            <a:pPr algn="just"/>
            <a:r>
              <a:rPr lang="en-US" sz="2800" b="1" dirty="0">
                <a:latin typeface="Maiandra GD" panose="020E0502030308020204" pitchFamily="34" charset="0"/>
              </a:rPr>
              <a:t>3. Envelope (in some viruses):</a:t>
            </a:r>
          </a:p>
          <a:p>
            <a:pPr marL="914400" lvl="1" indent="-457200" algn="just">
              <a:buFont typeface="Arial" panose="020B0604020202020204" pitchFamily="34" charset="0"/>
              <a:buChar char="•"/>
            </a:pPr>
            <a:r>
              <a:rPr lang="en-US" sz="2800" dirty="0">
                <a:latin typeface="Maiandra GD" panose="020E0502030308020204" pitchFamily="34" charset="0"/>
              </a:rPr>
              <a:t>Some viruses have an additional </a:t>
            </a:r>
            <a:r>
              <a:rPr lang="en-US" sz="2800" b="1" dirty="0">
                <a:latin typeface="Maiandra GD" panose="020E0502030308020204" pitchFamily="34" charset="0"/>
              </a:rPr>
              <a:t>outer lipid envelope </a:t>
            </a:r>
            <a:r>
              <a:rPr lang="en-US" sz="2800" dirty="0">
                <a:latin typeface="Maiandra GD" panose="020E0502030308020204" pitchFamily="34" charset="0"/>
              </a:rPr>
              <a:t>derived from the host cell membrane. The envelope may contain </a:t>
            </a:r>
            <a:r>
              <a:rPr lang="en-US" sz="2800" b="1" dirty="0">
                <a:latin typeface="Maiandra GD" panose="020E0502030308020204" pitchFamily="34" charset="0"/>
              </a:rPr>
              <a:t>viral proteins </a:t>
            </a:r>
            <a:r>
              <a:rPr lang="en-US" sz="2800" dirty="0">
                <a:latin typeface="Maiandra GD" panose="020E0502030308020204" pitchFamily="34" charset="0"/>
              </a:rPr>
              <a:t>and</a:t>
            </a:r>
            <a:r>
              <a:rPr lang="en-US" sz="2800" b="1" dirty="0">
                <a:latin typeface="Maiandra GD" panose="020E0502030308020204" pitchFamily="34" charset="0"/>
              </a:rPr>
              <a:t> glycoproteins</a:t>
            </a:r>
            <a:r>
              <a:rPr lang="en-US" sz="2800" dirty="0">
                <a:latin typeface="Maiandra GD" panose="020E0502030308020204" pitchFamily="34" charset="0"/>
              </a:rPr>
              <a:t>. Not all viruses have an envelope, and those that do are classified as enveloped viruses.</a:t>
            </a:r>
          </a:p>
          <a:p>
            <a:pPr algn="just"/>
            <a:r>
              <a:rPr lang="en-US" sz="2800" b="1" dirty="0">
                <a:latin typeface="Maiandra GD" panose="020E0502030308020204" pitchFamily="34" charset="0"/>
              </a:rPr>
              <a:t>4. Surface Proteins and Glycoproteins</a:t>
            </a:r>
          </a:p>
          <a:p>
            <a:pPr marL="914400" lvl="1" indent="-457200" algn="just">
              <a:buFont typeface="Arial" panose="020B0604020202020204" pitchFamily="34" charset="0"/>
              <a:buChar char="•"/>
            </a:pPr>
            <a:r>
              <a:rPr lang="en-US" sz="2800" dirty="0">
                <a:latin typeface="Maiandra GD" panose="020E0502030308020204" pitchFamily="34" charset="0"/>
              </a:rPr>
              <a:t>Viruses often have surface proteins and glycoproteins surrounded in their envelope or capsid. These proteins play essential roles in virus </a:t>
            </a:r>
            <a:r>
              <a:rPr lang="en-US" sz="2800" b="1" dirty="0">
                <a:latin typeface="Maiandra GD" panose="020E0502030308020204" pitchFamily="34" charset="0"/>
              </a:rPr>
              <a:t>attachment to host cells</a:t>
            </a:r>
            <a:r>
              <a:rPr lang="en-US" sz="2800" dirty="0">
                <a:latin typeface="Maiandra GD" panose="020E0502030308020204" pitchFamily="34" charset="0"/>
              </a:rPr>
              <a:t>, entry into host cells, and evasion of host immune responses.</a:t>
            </a:r>
          </a:p>
          <a:p>
            <a:pPr algn="just"/>
            <a:r>
              <a:rPr lang="en-US" sz="2800" b="1" dirty="0">
                <a:latin typeface="Maiandra GD" panose="020E0502030308020204" pitchFamily="34" charset="0"/>
              </a:rPr>
              <a:t>5. Matrix Proteins (in enveloped viruses):</a:t>
            </a:r>
          </a:p>
          <a:p>
            <a:pPr marL="914400" lvl="1" indent="-457200" algn="just">
              <a:buFont typeface="Arial" panose="020B0604020202020204" pitchFamily="34" charset="0"/>
              <a:buChar char="•"/>
            </a:pPr>
            <a:r>
              <a:rPr lang="en-US" sz="2800" dirty="0">
                <a:latin typeface="Maiandra GD" panose="020E0502030308020204" pitchFamily="34" charset="0"/>
              </a:rPr>
              <a:t>Enveloped viruses may also contain </a:t>
            </a:r>
            <a:r>
              <a:rPr lang="en-US" sz="2800" b="1" dirty="0">
                <a:latin typeface="Maiandra GD" panose="020E0502030308020204" pitchFamily="34" charset="0"/>
              </a:rPr>
              <a:t>matrix proteins </a:t>
            </a:r>
            <a:r>
              <a:rPr lang="en-US" sz="2800" dirty="0">
                <a:latin typeface="Maiandra GD" panose="020E0502030308020204" pitchFamily="34" charset="0"/>
              </a:rPr>
              <a:t>under the lipid envelope. Matrix proteins provide structural support and help maintain the shape of the virus particle.</a:t>
            </a:r>
          </a:p>
          <a:p>
            <a:pPr marL="742950" lvl="1" indent="-285750" algn="just">
              <a:buFont typeface="+mj-lt"/>
              <a:buAutoNum type="arabicPeriod"/>
            </a:pPr>
            <a:endParaRPr lang="en-US" sz="2800" dirty="0">
              <a:latin typeface="Maiandra GD" panose="020E0502030308020204" pitchFamily="34" charset="0"/>
            </a:endParaRPr>
          </a:p>
        </p:txBody>
      </p:sp>
    </p:spTree>
    <p:extLst>
      <p:ext uri="{BB962C8B-B14F-4D97-AF65-F5344CB8AC3E}">
        <p14:creationId xmlns:p14="http://schemas.microsoft.com/office/powerpoint/2010/main" val="5570771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0672BF2A-E263-8185-8453-396245664D8D}"/>
              </a:ext>
            </a:extLst>
          </p:cNvPr>
          <p:cNvSpPr>
            <a:spLocks noGrp="1"/>
          </p:cNvSpPr>
          <p:nvPr>
            <p:ph type="dt" sz="half" idx="10"/>
          </p:nvPr>
        </p:nvSpPr>
        <p:spPr/>
        <p:txBody>
          <a:bodyPr/>
          <a:lstStyle/>
          <a:p>
            <a:fld id="{A90A09DB-FD59-46E0-92F5-3DA8AB747D88}" type="datetime1">
              <a:rPr lang="en-US" smtClean="0"/>
              <a:t>2024-02-12</a:t>
            </a:fld>
            <a:endParaRPr lang="en-US" dirty="0"/>
          </a:p>
        </p:txBody>
      </p:sp>
      <p:sp>
        <p:nvSpPr>
          <p:cNvPr id="5" name="Slide Number Placeholder 4">
            <a:extLst>
              <a:ext uri="{FF2B5EF4-FFF2-40B4-BE49-F238E27FC236}">
                <a16:creationId xmlns:a16="http://schemas.microsoft.com/office/drawing/2014/main" id="{7003D170-439D-86B8-8000-34D81AB82DD9}"/>
              </a:ext>
            </a:extLst>
          </p:cNvPr>
          <p:cNvSpPr>
            <a:spLocks noGrp="1"/>
          </p:cNvSpPr>
          <p:nvPr>
            <p:ph type="sldNum" sz="quarter" idx="12"/>
          </p:nvPr>
        </p:nvSpPr>
        <p:spPr/>
        <p:txBody>
          <a:bodyPr/>
          <a:lstStyle/>
          <a:p>
            <a:fld id="{6D22F896-40B5-4ADD-8801-0D06FADFA095}" type="slidenum">
              <a:rPr lang="en-US" smtClean="0"/>
              <a:t>5</a:t>
            </a:fld>
            <a:endParaRPr lang="en-US" dirty="0"/>
          </a:p>
        </p:txBody>
      </p:sp>
      <p:sp>
        <p:nvSpPr>
          <p:cNvPr id="7" name="TextBox 6">
            <a:extLst>
              <a:ext uri="{FF2B5EF4-FFF2-40B4-BE49-F238E27FC236}">
                <a16:creationId xmlns:a16="http://schemas.microsoft.com/office/drawing/2014/main" id="{0D984579-116F-1BE0-BE2B-13649A2E5755}"/>
              </a:ext>
            </a:extLst>
          </p:cNvPr>
          <p:cNvSpPr txBox="1"/>
          <p:nvPr/>
        </p:nvSpPr>
        <p:spPr>
          <a:xfrm>
            <a:off x="137160" y="251103"/>
            <a:ext cx="11902440" cy="6124754"/>
          </a:xfrm>
          <a:prstGeom prst="rect">
            <a:avLst/>
          </a:prstGeom>
          <a:noFill/>
        </p:spPr>
        <p:txBody>
          <a:bodyPr wrap="square">
            <a:spAutoFit/>
          </a:bodyPr>
          <a:lstStyle/>
          <a:p>
            <a:pPr algn="just"/>
            <a:r>
              <a:rPr lang="en-US" sz="2800" b="1" dirty="0">
                <a:latin typeface="Maiandra GD" panose="020E0502030308020204" pitchFamily="34" charset="0"/>
              </a:rPr>
              <a:t>6. Tail Fibers or Spikes (in some viruses):</a:t>
            </a:r>
          </a:p>
          <a:p>
            <a:pPr marL="914400" lvl="1" indent="-457200" algn="just">
              <a:buFont typeface="Arial" panose="020B0604020202020204" pitchFamily="34" charset="0"/>
              <a:buChar char="•"/>
            </a:pPr>
            <a:r>
              <a:rPr lang="en-US" sz="2800" dirty="0">
                <a:latin typeface="Maiandra GD" panose="020E0502030308020204" pitchFamily="34" charset="0"/>
              </a:rPr>
              <a:t>Certain viruses, such as </a:t>
            </a:r>
            <a:r>
              <a:rPr lang="en-US" sz="2800" b="1" dirty="0">
                <a:latin typeface="Maiandra GD" panose="020E0502030308020204" pitchFamily="34" charset="0"/>
              </a:rPr>
              <a:t>bacteriophages</a:t>
            </a:r>
            <a:r>
              <a:rPr lang="en-US" sz="2800" dirty="0">
                <a:latin typeface="Maiandra GD" panose="020E0502030308020204" pitchFamily="34" charset="0"/>
              </a:rPr>
              <a:t> (viruses that infect bacteria), have tail fibers or spikes attached to their capsid or envelope. These structures facilitate attachment to host cell receptors and the injection of viral genetic material into host cells.</a:t>
            </a:r>
          </a:p>
          <a:p>
            <a:pPr algn="just"/>
            <a:r>
              <a:rPr lang="en-US" sz="2800" b="1" dirty="0">
                <a:latin typeface="Maiandra GD" panose="020E0502030308020204" pitchFamily="34" charset="0"/>
              </a:rPr>
              <a:t>7. Nucleocapsid (capsid + nucleic acid):</a:t>
            </a:r>
          </a:p>
          <a:p>
            <a:pPr marL="914400" lvl="1" indent="-457200" algn="just">
              <a:buFont typeface="Arial" panose="020B0604020202020204" pitchFamily="34" charset="0"/>
              <a:buChar char="•"/>
            </a:pPr>
            <a:r>
              <a:rPr lang="en-US" sz="2800" dirty="0">
                <a:latin typeface="Maiandra GD" panose="020E0502030308020204" pitchFamily="34" charset="0"/>
              </a:rPr>
              <a:t>The nucleocapsid refers to the combination of the viral capsid or envelope and the surrounded nucleic acid. It represents the core structure of the virus particle.</a:t>
            </a:r>
          </a:p>
          <a:p>
            <a:pPr algn="just"/>
            <a:r>
              <a:rPr lang="en-US" sz="2800" b="1" dirty="0">
                <a:latin typeface="Maiandra GD" panose="020E0502030308020204" pitchFamily="34" charset="0"/>
              </a:rPr>
              <a:t>8. Genome Organization:</a:t>
            </a:r>
          </a:p>
          <a:p>
            <a:pPr marL="914400" lvl="1" indent="-457200" algn="just">
              <a:buFont typeface="Arial" panose="020B0604020202020204" pitchFamily="34" charset="0"/>
              <a:buChar char="•"/>
            </a:pPr>
            <a:r>
              <a:rPr lang="en-US" sz="2800" dirty="0">
                <a:latin typeface="Maiandra GD" panose="020E0502030308020204" pitchFamily="34" charset="0"/>
              </a:rPr>
              <a:t>Viral genomes can vary in organization, with some viruses having </a:t>
            </a:r>
            <a:r>
              <a:rPr lang="en-US" sz="2800" b="1" dirty="0">
                <a:latin typeface="Maiandra GD" panose="020E0502030308020204" pitchFamily="34" charset="0"/>
              </a:rPr>
              <a:t>linear genomes</a:t>
            </a:r>
            <a:r>
              <a:rPr lang="en-US" sz="2800" dirty="0">
                <a:latin typeface="Maiandra GD" panose="020E0502030308020204" pitchFamily="34" charset="0"/>
              </a:rPr>
              <a:t>, while others have </a:t>
            </a:r>
            <a:r>
              <a:rPr lang="en-US" sz="2800" b="1" dirty="0">
                <a:latin typeface="Maiandra GD" panose="020E0502030308020204" pitchFamily="34" charset="0"/>
              </a:rPr>
              <a:t>circular or segmented genomes</a:t>
            </a:r>
            <a:r>
              <a:rPr lang="en-US" sz="2800" dirty="0">
                <a:latin typeface="Maiandra GD" panose="020E0502030308020204" pitchFamily="34" charset="0"/>
              </a:rPr>
              <a:t>. The genome may also encode additional proteins necessary for viral replication, assembly, and regulation of gene expression</a:t>
            </a:r>
            <a:r>
              <a:rPr lang="en-US" b="0" i="0" dirty="0">
                <a:solidFill>
                  <a:srgbClr val="0D0D0D"/>
                </a:solidFill>
                <a:effectLst/>
                <a:latin typeface="Söhne"/>
              </a:rPr>
              <a:t>.</a:t>
            </a:r>
          </a:p>
        </p:txBody>
      </p:sp>
    </p:spTree>
    <p:extLst>
      <p:ext uri="{BB962C8B-B14F-4D97-AF65-F5344CB8AC3E}">
        <p14:creationId xmlns:p14="http://schemas.microsoft.com/office/powerpoint/2010/main" val="42565930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4"/>
          <p:cNvSpPr>
            <a:spLocks noGrp="1" noChangeArrowheads="1"/>
          </p:cNvSpPr>
          <p:nvPr>
            <p:ph type="title"/>
          </p:nvPr>
        </p:nvSpPr>
        <p:spPr>
          <a:xfrm>
            <a:off x="1676400" y="365127"/>
            <a:ext cx="8362950" cy="1325563"/>
          </a:xfrm>
        </p:spPr>
        <p:txBody>
          <a:bodyPr>
            <a:normAutofit/>
          </a:bodyPr>
          <a:lstStyle/>
          <a:p>
            <a:pPr algn="ctr" eaLnBrk="1" hangingPunct="1"/>
            <a:r>
              <a:rPr lang="en-US" altLang="en-US" sz="3600" b="1" u="sng" dirty="0">
                <a:latin typeface="Maiandra GD" panose="020E0502030308020204" pitchFamily="34" charset="0"/>
                <a:ea typeface="+mn-ea"/>
                <a:cs typeface="+mn-cs"/>
              </a:rPr>
              <a:t>Basic virus structure</a:t>
            </a:r>
          </a:p>
        </p:txBody>
      </p:sp>
      <p:sp>
        <p:nvSpPr>
          <p:cNvPr id="2" name="Date Placeholder 1">
            <a:extLst>
              <a:ext uri="{FF2B5EF4-FFF2-40B4-BE49-F238E27FC236}">
                <a16:creationId xmlns:a16="http://schemas.microsoft.com/office/drawing/2014/main" id="{038624E5-D9C8-46CA-A715-02850D90832D}"/>
              </a:ext>
            </a:extLst>
          </p:cNvPr>
          <p:cNvSpPr>
            <a:spLocks noGrp="1"/>
          </p:cNvSpPr>
          <p:nvPr>
            <p:ph type="dt" sz="half" idx="10"/>
          </p:nvPr>
        </p:nvSpPr>
        <p:spPr/>
        <p:txBody>
          <a:bodyPr/>
          <a:lstStyle/>
          <a:p>
            <a:fld id="{3CA4873D-A497-4F8E-9E9F-A3776D96A6D6}" type="datetime1">
              <a:rPr lang="en-US" smtClean="0"/>
              <a:t>2024-02-12</a:t>
            </a:fld>
            <a:endParaRPr lang="en-US"/>
          </a:p>
        </p:txBody>
      </p:sp>
      <p:sp>
        <p:nvSpPr>
          <p:cNvPr id="4" name="Slide Number Placeholder 3">
            <a:extLst>
              <a:ext uri="{FF2B5EF4-FFF2-40B4-BE49-F238E27FC236}">
                <a16:creationId xmlns:a16="http://schemas.microsoft.com/office/drawing/2014/main" id="{2972B084-7F6A-42AC-9B5B-393A197F4FD2}"/>
              </a:ext>
            </a:extLst>
          </p:cNvPr>
          <p:cNvSpPr>
            <a:spLocks noGrp="1"/>
          </p:cNvSpPr>
          <p:nvPr>
            <p:ph type="sldNum" sz="quarter" idx="12"/>
          </p:nvPr>
        </p:nvSpPr>
        <p:spPr/>
        <p:txBody>
          <a:bodyPr/>
          <a:lstStyle/>
          <a:p>
            <a:fld id="{57EEB16A-5ED9-4A44-BAE2-8D53AB0DCFE1}" type="slidenum">
              <a:rPr lang="en-US" smtClean="0"/>
              <a:t>6</a:t>
            </a:fld>
            <a:endParaRPr lang="en-US"/>
          </a:p>
        </p:txBody>
      </p:sp>
      <p:sp>
        <p:nvSpPr>
          <p:cNvPr id="2051" name="Text Box 7"/>
          <p:cNvSpPr txBox="1">
            <a:spLocks noChangeArrowheads="1"/>
          </p:cNvSpPr>
          <p:nvPr/>
        </p:nvSpPr>
        <p:spPr bwMode="auto">
          <a:xfrm>
            <a:off x="3486150" y="2119313"/>
            <a:ext cx="1689100" cy="711200"/>
          </a:xfrm>
          <a:prstGeom prst="rect">
            <a:avLst/>
          </a:prstGeom>
          <a:solidFill>
            <a:schemeClr val="bg1"/>
          </a:solidFill>
          <a:ln w="9525">
            <a:solidFill>
              <a:schemeClr val="tx1"/>
            </a:solidFill>
            <a:miter lim="800000"/>
            <a:headEnd/>
            <a:tailEnd/>
          </a:ln>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50000"/>
              </a:spcBef>
              <a:buFontTx/>
              <a:buNone/>
            </a:pPr>
            <a:r>
              <a:rPr lang="en-US" altLang="en-US" sz="2000" b="1" dirty="0"/>
              <a:t>Capsid protein</a:t>
            </a:r>
          </a:p>
        </p:txBody>
      </p:sp>
      <p:sp>
        <p:nvSpPr>
          <p:cNvPr id="2052" name="Text Box 8"/>
          <p:cNvSpPr txBox="1">
            <a:spLocks noChangeArrowheads="1"/>
          </p:cNvSpPr>
          <p:nvPr/>
        </p:nvSpPr>
        <p:spPr bwMode="auto">
          <a:xfrm>
            <a:off x="5715000" y="2273300"/>
            <a:ext cx="2173288" cy="406400"/>
          </a:xfrm>
          <a:prstGeom prst="rect">
            <a:avLst/>
          </a:prstGeom>
          <a:solidFill>
            <a:schemeClr val="bg1"/>
          </a:solidFill>
          <a:ln w="9525">
            <a:solidFill>
              <a:schemeClr val="tx1"/>
            </a:solidFill>
            <a:miter lim="800000"/>
            <a:headEnd/>
            <a:tailEnd/>
          </a:ln>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50000"/>
              </a:spcBef>
              <a:buFontTx/>
              <a:buNone/>
            </a:pPr>
            <a:r>
              <a:rPr lang="en-US" altLang="en-US" sz="2000" b="1" dirty="0"/>
              <a:t>Nucleocapsid</a:t>
            </a:r>
          </a:p>
        </p:txBody>
      </p:sp>
      <p:sp>
        <p:nvSpPr>
          <p:cNvPr id="2053" name="Text Box 9"/>
          <p:cNvSpPr txBox="1">
            <a:spLocks noChangeArrowheads="1"/>
          </p:cNvSpPr>
          <p:nvPr/>
        </p:nvSpPr>
        <p:spPr bwMode="auto">
          <a:xfrm>
            <a:off x="8466138" y="2273300"/>
            <a:ext cx="2887662" cy="400110"/>
          </a:xfrm>
          <a:prstGeom prst="rect">
            <a:avLst/>
          </a:prstGeom>
          <a:solidFill>
            <a:schemeClr val="bg1"/>
          </a:solidFill>
          <a:ln w="9525">
            <a:solidFill>
              <a:schemeClr val="tx1"/>
            </a:solidFill>
            <a:miter lim="800000"/>
            <a:headEnd/>
            <a:tailEnd/>
          </a:ln>
        </p:spPr>
        <p:txBody>
          <a:bodyPr wrap="squar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50000"/>
              </a:spcBef>
              <a:buFontTx/>
              <a:buNone/>
            </a:pPr>
            <a:r>
              <a:rPr lang="en-US" altLang="en-US" sz="2000" b="1" dirty="0"/>
              <a:t>Naked capsid virus</a:t>
            </a:r>
          </a:p>
        </p:txBody>
      </p:sp>
      <p:grpSp>
        <p:nvGrpSpPr>
          <p:cNvPr id="2054" name="Group 18"/>
          <p:cNvGrpSpPr>
            <a:grpSpLocks/>
          </p:cNvGrpSpPr>
          <p:nvPr/>
        </p:nvGrpSpPr>
        <p:grpSpPr bwMode="auto">
          <a:xfrm>
            <a:off x="2085976" y="1843089"/>
            <a:ext cx="873125" cy="1265237"/>
            <a:chOff x="542" y="1207"/>
            <a:chExt cx="550" cy="797"/>
          </a:xfrm>
        </p:grpSpPr>
        <p:sp>
          <p:nvSpPr>
            <p:cNvPr id="2064" name="Text Box 5"/>
            <p:cNvSpPr txBox="1">
              <a:spLocks noChangeArrowheads="1"/>
            </p:cNvSpPr>
            <p:nvPr/>
          </p:nvSpPr>
          <p:spPr bwMode="auto">
            <a:xfrm>
              <a:off x="543" y="1207"/>
              <a:ext cx="549" cy="256"/>
            </a:xfrm>
            <a:prstGeom prst="rect">
              <a:avLst/>
            </a:prstGeom>
            <a:solidFill>
              <a:schemeClr val="bg1"/>
            </a:solidFill>
            <a:ln w="9525">
              <a:solidFill>
                <a:schemeClr val="tx1"/>
              </a:solidFill>
              <a:miter lim="800000"/>
              <a:headEnd/>
              <a:tailEnd/>
            </a:ln>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50000"/>
                </a:spcBef>
                <a:buFontTx/>
                <a:buNone/>
              </a:pPr>
              <a:r>
                <a:rPr lang="en-US" altLang="en-US" sz="2000" b="1" dirty="0"/>
                <a:t>DNA</a:t>
              </a:r>
            </a:p>
          </p:txBody>
        </p:sp>
        <p:sp>
          <p:nvSpPr>
            <p:cNvPr id="2065" name="Text Box 6"/>
            <p:cNvSpPr txBox="1">
              <a:spLocks noChangeArrowheads="1"/>
            </p:cNvSpPr>
            <p:nvPr/>
          </p:nvSpPr>
          <p:spPr bwMode="auto">
            <a:xfrm>
              <a:off x="543" y="1748"/>
              <a:ext cx="549" cy="256"/>
            </a:xfrm>
            <a:prstGeom prst="rect">
              <a:avLst/>
            </a:prstGeom>
            <a:solidFill>
              <a:schemeClr val="bg1"/>
            </a:solidFill>
            <a:ln w="9525">
              <a:solidFill>
                <a:schemeClr val="tx1"/>
              </a:solidFill>
              <a:miter lim="800000"/>
              <a:headEnd/>
              <a:tailEnd/>
            </a:ln>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50000"/>
                </a:spcBef>
                <a:buFontTx/>
                <a:buNone/>
              </a:pPr>
              <a:r>
                <a:rPr lang="en-US" altLang="en-US" sz="2000" b="1" dirty="0"/>
                <a:t>RNA</a:t>
              </a:r>
            </a:p>
          </p:txBody>
        </p:sp>
        <p:sp>
          <p:nvSpPr>
            <p:cNvPr id="2066" name="Text Box 12"/>
            <p:cNvSpPr txBox="1">
              <a:spLocks noChangeArrowheads="1"/>
            </p:cNvSpPr>
            <p:nvPr/>
          </p:nvSpPr>
          <p:spPr bwMode="auto">
            <a:xfrm>
              <a:off x="542" y="1480"/>
              <a:ext cx="549"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50000"/>
                </a:spcBef>
                <a:buFontTx/>
                <a:buNone/>
              </a:pPr>
              <a:r>
                <a:rPr lang="en-US" altLang="en-US" sz="2000" b="1"/>
                <a:t>or</a:t>
              </a:r>
            </a:p>
          </p:txBody>
        </p:sp>
      </p:grpSp>
      <p:sp>
        <p:nvSpPr>
          <p:cNvPr id="2055" name="Text Box 19"/>
          <p:cNvSpPr txBox="1">
            <a:spLocks noChangeArrowheads="1"/>
          </p:cNvSpPr>
          <p:nvPr/>
        </p:nvSpPr>
        <p:spPr bwMode="auto">
          <a:xfrm>
            <a:off x="7985125" y="2278064"/>
            <a:ext cx="331788"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en-US" altLang="en-US" sz="2000" b="1"/>
              <a:t>=</a:t>
            </a:r>
          </a:p>
        </p:txBody>
      </p:sp>
      <p:sp>
        <p:nvSpPr>
          <p:cNvPr id="2056" name="Line 20"/>
          <p:cNvSpPr>
            <a:spLocks noChangeShapeType="1"/>
          </p:cNvSpPr>
          <p:nvPr/>
        </p:nvSpPr>
        <p:spPr bwMode="auto">
          <a:xfrm>
            <a:off x="5272089" y="2474913"/>
            <a:ext cx="344487" cy="0"/>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057" name="Text Box 21"/>
          <p:cNvSpPr txBox="1">
            <a:spLocks noChangeArrowheads="1"/>
          </p:cNvSpPr>
          <p:nvPr/>
        </p:nvSpPr>
        <p:spPr bwMode="auto">
          <a:xfrm>
            <a:off x="3055939" y="2276476"/>
            <a:ext cx="331787"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en-US" altLang="en-US" sz="2000" b="1"/>
              <a:t>+</a:t>
            </a:r>
          </a:p>
        </p:txBody>
      </p:sp>
      <p:sp>
        <p:nvSpPr>
          <p:cNvPr id="2058" name="Text Box 15"/>
          <p:cNvSpPr txBox="1">
            <a:spLocks noChangeArrowheads="1"/>
          </p:cNvSpPr>
          <p:nvPr/>
        </p:nvSpPr>
        <p:spPr bwMode="auto">
          <a:xfrm>
            <a:off x="1519238" y="4462463"/>
            <a:ext cx="2397442" cy="406400"/>
          </a:xfrm>
          <a:prstGeom prst="rect">
            <a:avLst/>
          </a:prstGeom>
          <a:solidFill>
            <a:schemeClr val="bg1"/>
          </a:solidFill>
          <a:ln w="9525">
            <a:solidFill>
              <a:schemeClr val="tx1"/>
            </a:solidFill>
            <a:miter lim="800000"/>
            <a:headEnd/>
            <a:tailEnd/>
          </a:ln>
        </p:spPr>
        <p:txBody>
          <a:bodyPr wrap="squar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50000"/>
              </a:spcBef>
              <a:buFontTx/>
              <a:buNone/>
            </a:pPr>
            <a:r>
              <a:rPr lang="en-US" altLang="en-US" sz="2000" b="1" dirty="0"/>
              <a:t>Nucleocapsid</a:t>
            </a:r>
          </a:p>
        </p:txBody>
      </p:sp>
      <p:sp>
        <p:nvSpPr>
          <p:cNvPr id="2059" name="Text Box 16"/>
          <p:cNvSpPr txBox="1">
            <a:spLocks noChangeArrowheads="1"/>
          </p:cNvSpPr>
          <p:nvPr/>
        </p:nvSpPr>
        <p:spPr bwMode="auto">
          <a:xfrm>
            <a:off x="4660265" y="4310063"/>
            <a:ext cx="3324860" cy="711200"/>
          </a:xfrm>
          <a:prstGeom prst="rect">
            <a:avLst/>
          </a:prstGeom>
          <a:solidFill>
            <a:schemeClr val="bg1"/>
          </a:solidFill>
          <a:ln w="9525">
            <a:solidFill>
              <a:schemeClr val="tx1"/>
            </a:solidFill>
            <a:miter lim="800000"/>
            <a:headEnd/>
            <a:tailEnd/>
          </a:ln>
        </p:spPr>
        <p:txBody>
          <a:bodyPr wrap="squar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50000"/>
              </a:spcBef>
              <a:buFontTx/>
              <a:buNone/>
            </a:pPr>
            <a:r>
              <a:rPr lang="en-US" altLang="en-US" sz="2000" b="1" dirty="0"/>
              <a:t>Lipid membrane, glycoproteins</a:t>
            </a:r>
          </a:p>
        </p:txBody>
      </p:sp>
      <p:sp>
        <p:nvSpPr>
          <p:cNvPr id="2060" name="Text Box 17"/>
          <p:cNvSpPr txBox="1">
            <a:spLocks noChangeArrowheads="1"/>
          </p:cNvSpPr>
          <p:nvPr/>
        </p:nvSpPr>
        <p:spPr bwMode="auto">
          <a:xfrm>
            <a:off x="8610600" y="4462463"/>
            <a:ext cx="2590800" cy="406400"/>
          </a:xfrm>
          <a:prstGeom prst="rect">
            <a:avLst/>
          </a:prstGeom>
          <a:solidFill>
            <a:schemeClr val="bg1"/>
          </a:solidFill>
          <a:ln w="9525">
            <a:solidFill>
              <a:schemeClr val="tx1"/>
            </a:solidFill>
            <a:miter lim="800000"/>
            <a:headEnd/>
            <a:tailEnd/>
          </a:ln>
        </p:spPr>
        <p:txBody>
          <a:bodyPr wrap="squar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50000"/>
              </a:spcBef>
              <a:buFontTx/>
              <a:buNone/>
            </a:pPr>
            <a:r>
              <a:rPr lang="en-US" altLang="en-US" sz="2000" b="1" dirty="0"/>
              <a:t>Enveloped virus</a:t>
            </a:r>
          </a:p>
        </p:txBody>
      </p:sp>
      <p:sp>
        <p:nvSpPr>
          <p:cNvPr id="2061" name="Text Box 22"/>
          <p:cNvSpPr txBox="1">
            <a:spLocks noChangeArrowheads="1"/>
          </p:cNvSpPr>
          <p:nvPr/>
        </p:nvSpPr>
        <p:spPr bwMode="auto">
          <a:xfrm>
            <a:off x="4205605" y="4467226"/>
            <a:ext cx="331788"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en-US" altLang="en-US" sz="2000" b="1" dirty="0"/>
              <a:t>+</a:t>
            </a:r>
          </a:p>
        </p:txBody>
      </p:sp>
      <p:sp>
        <p:nvSpPr>
          <p:cNvPr id="2062" name="Line 23"/>
          <p:cNvSpPr>
            <a:spLocks noChangeShapeType="1"/>
          </p:cNvSpPr>
          <p:nvPr/>
        </p:nvSpPr>
        <p:spPr bwMode="auto">
          <a:xfrm>
            <a:off x="8143240" y="4665663"/>
            <a:ext cx="344488" cy="0"/>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Tree>
    <p:custDataLst>
      <p:tags r:id="rId1"/>
    </p:custDataLst>
    <p:extLst>
      <p:ext uri="{BB962C8B-B14F-4D97-AF65-F5344CB8AC3E}">
        <p14:creationId xmlns:p14="http://schemas.microsoft.com/office/powerpoint/2010/main" val="2364470840"/>
      </p:ext>
    </p:extLst>
  </p:cSld>
  <p:clrMapOvr>
    <a:masterClrMapping/>
  </p:clrMapOvr>
  <p:transition advTm="269223"/>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6AC7CE05-5ED2-4230-ADCA-0DCBD8C60802}"/>
              </a:ext>
            </a:extLst>
          </p:cNvPr>
          <p:cNvSpPr>
            <a:spLocks noGrp="1"/>
          </p:cNvSpPr>
          <p:nvPr>
            <p:ph type="dt" sz="half" idx="10"/>
          </p:nvPr>
        </p:nvSpPr>
        <p:spPr/>
        <p:txBody>
          <a:bodyPr/>
          <a:lstStyle/>
          <a:p>
            <a:fld id="{A90A09DB-FD59-46E0-92F5-3DA8AB747D88}" type="datetime1">
              <a:rPr lang="en-US" smtClean="0"/>
              <a:t>2024-02-12</a:t>
            </a:fld>
            <a:endParaRPr lang="en-US" dirty="0"/>
          </a:p>
        </p:txBody>
      </p:sp>
      <p:sp>
        <p:nvSpPr>
          <p:cNvPr id="5" name="Slide Number Placeholder 4">
            <a:extLst>
              <a:ext uri="{FF2B5EF4-FFF2-40B4-BE49-F238E27FC236}">
                <a16:creationId xmlns:a16="http://schemas.microsoft.com/office/drawing/2014/main" id="{77093FCD-F9B2-4447-B3A0-5D3E7C81D580}"/>
              </a:ext>
            </a:extLst>
          </p:cNvPr>
          <p:cNvSpPr>
            <a:spLocks noGrp="1"/>
          </p:cNvSpPr>
          <p:nvPr>
            <p:ph type="sldNum" sz="quarter" idx="12"/>
          </p:nvPr>
        </p:nvSpPr>
        <p:spPr/>
        <p:txBody>
          <a:bodyPr/>
          <a:lstStyle/>
          <a:p>
            <a:fld id="{6D22F896-40B5-4ADD-8801-0D06FADFA095}" type="slidenum">
              <a:rPr lang="en-US" smtClean="0"/>
              <a:t>7</a:t>
            </a:fld>
            <a:endParaRPr lang="en-US" dirty="0"/>
          </a:p>
        </p:txBody>
      </p:sp>
      <p:sp>
        <p:nvSpPr>
          <p:cNvPr id="7" name="TextBox 6">
            <a:extLst>
              <a:ext uri="{FF2B5EF4-FFF2-40B4-BE49-F238E27FC236}">
                <a16:creationId xmlns:a16="http://schemas.microsoft.com/office/drawing/2014/main" id="{85B66988-558B-4C09-B12C-E0CB84C50A71}"/>
              </a:ext>
            </a:extLst>
          </p:cNvPr>
          <p:cNvSpPr txBox="1"/>
          <p:nvPr/>
        </p:nvSpPr>
        <p:spPr>
          <a:xfrm>
            <a:off x="0" y="5460920"/>
            <a:ext cx="12192000" cy="523220"/>
          </a:xfrm>
          <a:prstGeom prst="rect">
            <a:avLst/>
          </a:prstGeom>
          <a:noFill/>
        </p:spPr>
        <p:txBody>
          <a:bodyPr wrap="square">
            <a:spAutoFit/>
          </a:bodyPr>
          <a:lstStyle/>
          <a:p>
            <a:r>
              <a:rPr lang="en-US" sz="2300" b="1" dirty="0">
                <a:latin typeface="Maiandra GD" panose="020E0502030308020204" pitchFamily="34" charset="0"/>
              </a:rPr>
              <a:t>       </a:t>
            </a:r>
            <a:r>
              <a:rPr lang="en-US" sz="2800" b="1" dirty="0">
                <a:latin typeface="Maiandra GD" panose="020E0502030308020204" pitchFamily="34" charset="0"/>
              </a:rPr>
              <a:t>Virions lacking envelopes                   Virions having envelopes</a:t>
            </a:r>
            <a:endParaRPr lang="en-US" sz="2300" b="1" dirty="0">
              <a:latin typeface="Maiandra GD" panose="020E0502030308020204" pitchFamily="34" charset="0"/>
            </a:endParaRPr>
          </a:p>
        </p:txBody>
      </p:sp>
      <p:pic>
        <p:nvPicPr>
          <p:cNvPr id="8" name="Content Placeholder 5" descr="cow95289_06_04">
            <a:extLst>
              <a:ext uri="{FF2B5EF4-FFF2-40B4-BE49-F238E27FC236}">
                <a16:creationId xmlns:a16="http://schemas.microsoft.com/office/drawing/2014/main" id="{5D2D8B7C-037C-428A-8AD5-812FB81283C5}"/>
              </a:ext>
            </a:extLst>
          </p:cNvPr>
          <p:cNvPicPr>
            <a:picLocks noGrp="1"/>
          </p:cNvPicPr>
          <p:nvPr>
            <p:ph idx="1"/>
          </p:nvPr>
        </p:nvPicPr>
        <p:blipFill rotWithShape="1">
          <a:blip r:embed="rId2" cstate="print">
            <a:extLst>
              <a:ext uri="{28A0092B-C50C-407E-A947-70E740481C1C}">
                <a14:useLocalDpi xmlns:a14="http://schemas.microsoft.com/office/drawing/2010/main" val="0"/>
              </a:ext>
            </a:extLst>
          </a:blip>
          <a:srcRect t="6008" b="-3552"/>
          <a:stretch/>
        </p:blipFill>
        <p:spPr bwMode="auto">
          <a:xfrm>
            <a:off x="701040" y="501969"/>
            <a:ext cx="11064240" cy="4802185"/>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20351095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C845E2AF-BA92-47D6-98A1-C89C709ADA6A}"/>
              </a:ext>
            </a:extLst>
          </p:cNvPr>
          <p:cNvSpPr>
            <a:spLocks noGrp="1"/>
          </p:cNvSpPr>
          <p:nvPr>
            <p:ph type="dt" sz="half" idx="10"/>
          </p:nvPr>
        </p:nvSpPr>
        <p:spPr/>
        <p:txBody>
          <a:bodyPr/>
          <a:lstStyle/>
          <a:p>
            <a:fld id="{A90A09DB-FD59-46E0-92F5-3DA8AB747D88}" type="datetime1">
              <a:rPr lang="en-US" smtClean="0"/>
              <a:t>2024-02-12</a:t>
            </a:fld>
            <a:endParaRPr lang="en-US" dirty="0"/>
          </a:p>
        </p:txBody>
      </p:sp>
      <p:sp>
        <p:nvSpPr>
          <p:cNvPr id="5" name="Slide Number Placeholder 4">
            <a:extLst>
              <a:ext uri="{FF2B5EF4-FFF2-40B4-BE49-F238E27FC236}">
                <a16:creationId xmlns:a16="http://schemas.microsoft.com/office/drawing/2014/main" id="{8371C2EB-A83E-45E1-B59D-D160E272FE2C}"/>
              </a:ext>
            </a:extLst>
          </p:cNvPr>
          <p:cNvSpPr>
            <a:spLocks noGrp="1"/>
          </p:cNvSpPr>
          <p:nvPr>
            <p:ph type="sldNum" sz="quarter" idx="12"/>
          </p:nvPr>
        </p:nvSpPr>
        <p:spPr/>
        <p:txBody>
          <a:bodyPr/>
          <a:lstStyle/>
          <a:p>
            <a:fld id="{6D22F896-40B5-4ADD-8801-0D06FADFA095}" type="slidenum">
              <a:rPr lang="en-US" smtClean="0"/>
              <a:t>8</a:t>
            </a:fld>
            <a:endParaRPr lang="en-US" dirty="0"/>
          </a:p>
        </p:txBody>
      </p:sp>
      <p:sp>
        <p:nvSpPr>
          <p:cNvPr id="7" name="TextBox 6">
            <a:extLst>
              <a:ext uri="{FF2B5EF4-FFF2-40B4-BE49-F238E27FC236}">
                <a16:creationId xmlns:a16="http://schemas.microsoft.com/office/drawing/2014/main" id="{E4EBAB5F-49D2-428A-9E30-715887EF96BB}"/>
              </a:ext>
            </a:extLst>
          </p:cNvPr>
          <p:cNvSpPr txBox="1"/>
          <p:nvPr/>
        </p:nvSpPr>
        <p:spPr>
          <a:xfrm>
            <a:off x="533400" y="594360"/>
            <a:ext cx="11170920" cy="3508653"/>
          </a:xfrm>
          <a:prstGeom prst="rect">
            <a:avLst/>
          </a:prstGeom>
          <a:noFill/>
        </p:spPr>
        <p:txBody>
          <a:bodyPr wrap="square">
            <a:spAutoFit/>
          </a:bodyPr>
          <a:lstStyle/>
          <a:p>
            <a:pPr algn="just"/>
            <a:r>
              <a:rPr lang="en-US" sz="3200" b="1" dirty="0">
                <a:solidFill>
                  <a:srgbClr val="FF0000"/>
                </a:solidFill>
                <a:latin typeface="Maiandra GD" panose="020E0502030308020204" pitchFamily="34" charset="0"/>
              </a:rPr>
              <a:t>Principles of virus structure:</a:t>
            </a:r>
          </a:p>
          <a:p>
            <a:pPr algn="just"/>
            <a:endParaRPr lang="en-US" sz="3200" b="1" dirty="0">
              <a:solidFill>
                <a:srgbClr val="FF0000"/>
              </a:solidFill>
              <a:latin typeface="Maiandra GD" panose="020E0502030308020204" pitchFamily="34" charset="0"/>
            </a:endParaRPr>
          </a:p>
          <a:p>
            <a:pPr marL="457200" indent="-457200" algn="just">
              <a:buFont typeface="Arial" panose="020B0604020202020204" pitchFamily="34" charset="0"/>
              <a:buChar char="•"/>
            </a:pPr>
            <a:r>
              <a:rPr lang="en-US" sz="2800" dirty="0">
                <a:latin typeface="Maiandra GD" panose="020E0502030308020204" pitchFamily="34" charset="0"/>
              </a:rPr>
              <a:t>The principles of virus structure include fundamental concepts that </a:t>
            </a:r>
            <a:r>
              <a:rPr lang="en-US" sz="2800" b="1" dirty="0">
                <a:latin typeface="Maiandra GD" panose="020E0502030308020204" pitchFamily="34" charset="0"/>
              </a:rPr>
              <a:t>direct the organization </a:t>
            </a:r>
            <a:r>
              <a:rPr lang="en-US" sz="2800" dirty="0">
                <a:latin typeface="Maiandra GD" panose="020E0502030308020204" pitchFamily="34" charset="0"/>
              </a:rPr>
              <a:t>and </a:t>
            </a:r>
            <a:r>
              <a:rPr lang="en-US" sz="2800" b="1" dirty="0">
                <a:latin typeface="Maiandra GD" panose="020E0502030308020204" pitchFamily="34" charset="0"/>
              </a:rPr>
              <a:t>architecture of viruses</a:t>
            </a:r>
            <a:r>
              <a:rPr lang="en-US" sz="2800" dirty="0">
                <a:latin typeface="Maiandra GD" panose="020E0502030308020204" pitchFamily="34" charset="0"/>
              </a:rPr>
              <a:t>. These principles are essential for understanding the variety of viral structures observed across </a:t>
            </a:r>
            <a:r>
              <a:rPr lang="en-US" sz="2800" b="1" dirty="0">
                <a:latin typeface="Maiandra GD" panose="020E0502030308020204" pitchFamily="34" charset="0"/>
              </a:rPr>
              <a:t>different virus families </a:t>
            </a:r>
            <a:r>
              <a:rPr lang="en-US" sz="2800" dirty="0">
                <a:latin typeface="Maiandra GD" panose="020E0502030308020204" pitchFamily="34" charset="0"/>
              </a:rPr>
              <a:t>and for explaining their biological functions.</a:t>
            </a:r>
          </a:p>
          <a:p>
            <a:endParaRPr lang="en-US" dirty="0"/>
          </a:p>
        </p:txBody>
      </p:sp>
    </p:spTree>
    <p:extLst>
      <p:ext uri="{BB962C8B-B14F-4D97-AF65-F5344CB8AC3E}">
        <p14:creationId xmlns:p14="http://schemas.microsoft.com/office/powerpoint/2010/main" val="29204012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C72875EF-EB44-FAD1-7396-9C604C7B5250}"/>
              </a:ext>
            </a:extLst>
          </p:cNvPr>
          <p:cNvSpPr>
            <a:spLocks noGrp="1"/>
          </p:cNvSpPr>
          <p:nvPr>
            <p:ph type="dt" sz="half" idx="10"/>
          </p:nvPr>
        </p:nvSpPr>
        <p:spPr/>
        <p:txBody>
          <a:bodyPr/>
          <a:lstStyle/>
          <a:p>
            <a:fld id="{A90A09DB-FD59-46E0-92F5-3DA8AB747D88}" type="datetime1">
              <a:rPr lang="en-US" smtClean="0"/>
              <a:t>2024-02-12</a:t>
            </a:fld>
            <a:endParaRPr lang="en-US" dirty="0"/>
          </a:p>
        </p:txBody>
      </p:sp>
      <p:sp>
        <p:nvSpPr>
          <p:cNvPr id="5" name="Slide Number Placeholder 4">
            <a:extLst>
              <a:ext uri="{FF2B5EF4-FFF2-40B4-BE49-F238E27FC236}">
                <a16:creationId xmlns:a16="http://schemas.microsoft.com/office/drawing/2014/main" id="{694E1713-C982-9A59-6997-058029F31AD9}"/>
              </a:ext>
            </a:extLst>
          </p:cNvPr>
          <p:cNvSpPr>
            <a:spLocks noGrp="1"/>
          </p:cNvSpPr>
          <p:nvPr>
            <p:ph type="sldNum" sz="quarter" idx="12"/>
          </p:nvPr>
        </p:nvSpPr>
        <p:spPr/>
        <p:txBody>
          <a:bodyPr/>
          <a:lstStyle/>
          <a:p>
            <a:fld id="{6D22F896-40B5-4ADD-8801-0D06FADFA095}" type="slidenum">
              <a:rPr lang="en-US" smtClean="0"/>
              <a:t>9</a:t>
            </a:fld>
            <a:endParaRPr lang="en-US" dirty="0"/>
          </a:p>
        </p:txBody>
      </p:sp>
      <p:sp>
        <p:nvSpPr>
          <p:cNvPr id="7" name="TextBox 6">
            <a:extLst>
              <a:ext uri="{FF2B5EF4-FFF2-40B4-BE49-F238E27FC236}">
                <a16:creationId xmlns:a16="http://schemas.microsoft.com/office/drawing/2014/main" id="{EB783DBA-5B36-ECB4-6044-956D3C869BDE}"/>
              </a:ext>
            </a:extLst>
          </p:cNvPr>
          <p:cNvSpPr txBox="1"/>
          <p:nvPr/>
        </p:nvSpPr>
        <p:spPr>
          <a:xfrm>
            <a:off x="472440" y="411480"/>
            <a:ext cx="11094720" cy="4647426"/>
          </a:xfrm>
          <a:prstGeom prst="rect">
            <a:avLst/>
          </a:prstGeom>
          <a:noFill/>
        </p:spPr>
        <p:txBody>
          <a:bodyPr wrap="square">
            <a:spAutoFit/>
          </a:bodyPr>
          <a:lstStyle/>
          <a:p>
            <a:pPr algn="just"/>
            <a:r>
              <a:rPr lang="en-US" sz="3200" b="1" dirty="0">
                <a:solidFill>
                  <a:srgbClr val="FF0000"/>
                </a:solidFill>
                <a:latin typeface="Maiandra GD" panose="020E0502030308020204" pitchFamily="34" charset="0"/>
              </a:rPr>
              <a:t>Types of symmetry of virus particles:</a:t>
            </a:r>
          </a:p>
          <a:p>
            <a:pPr algn="just"/>
            <a:endParaRPr lang="en-US" sz="1200" b="1" dirty="0">
              <a:solidFill>
                <a:srgbClr val="FF0000"/>
              </a:solidFill>
              <a:latin typeface="Maiandra GD" panose="020E0502030308020204" pitchFamily="34" charset="0"/>
            </a:endParaRPr>
          </a:p>
          <a:p>
            <a:pPr marL="457200" indent="-457200" algn="just">
              <a:lnSpc>
                <a:spcPct val="100000"/>
              </a:lnSpc>
              <a:buFont typeface="Arial" panose="020B0604020202020204" pitchFamily="34" charset="0"/>
              <a:buChar char="•"/>
            </a:pPr>
            <a:r>
              <a:rPr lang="en-US" sz="2800" dirty="0">
                <a:latin typeface="Maiandra GD" panose="020E0502030308020204" pitchFamily="34" charset="0"/>
              </a:rPr>
              <a:t>Viruses exhibit different types of symmetry in their particle structure, which refers to </a:t>
            </a:r>
            <a:r>
              <a:rPr lang="en-US" sz="2800" b="1" dirty="0">
                <a:latin typeface="Maiandra GD" panose="020E0502030308020204" pitchFamily="34" charset="0"/>
              </a:rPr>
              <a:t>the arrangement of protein subunits (capsomeres) in the viral capsid</a:t>
            </a:r>
            <a:r>
              <a:rPr lang="en-US" sz="2800" dirty="0">
                <a:latin typeface="Maiandra GD" panose="020E0502030308020204" pitchFamily="34" charset="0"/>
              </a:rPr>
              <a:t>. The type of symmetry seen in a virus depends on its </a:t>
            </a:r>
            <a:r>
              <a:rPr lang="en-US" sz="2800" b="1" dirty="0">
                <a:latin typeface="Maiandra GD" panose="020E0502030308020204" pitchFamily="34" charset="0"/>
              </a:rPr>
              <a:t>structure, size, </a:t>
            </a:r>
            <a:r>
              <a:rPr lang="en-US" sz="2800" dirty="0">
                <a:latin typeface="Maiandra GD" panose="020E0502030308020204" pitchFamily="34" charset="0"/>
              </a:rPr>
              <a:t>and </a:t>
            </a:r>
            <a:r>
              <a:rPr lang="en-US" sz="2800" b="1" dirty="0">
                <a:latin typeface="Maiandra GD" panose="020E0502030308020204" pitchFamily="34" charset="0"/>
              </a:rPr>
              <a:t>mode of assembly</a:t>
            </a:r>
            <a:r>
              <a:rPr lang="en-US" sz="2800" dirty="0">
                <a:latin typeface="Maiandra GD" panose="020E0502030308020204" pitchFamily="34" charset="0"/>
              </a:rPr>
              <a:t>. The </a:t>
            </a:r>
            <a:r>
              <a:rPr lang="en-US" sz="2800" b="1" dirty="0">
                <a:latin typeface="Maiandra GD" panose="020E0502030308020204" pitchFamily="34" charset="0"/>
              </a:rPr>
              <a:t>three </a:t>
            </a:r>
            <a:r>
              <a:rPr lang="en-US" sz="2800" dirty="0">
                <a:latin typeface="Maiandra GD" panose="020E0502030308020204" pitchFamily="34" charset="0"/>
              </a:rPr>
              <a:t>main types of symmetry observed in virus particles are:</a:t>
            </a:r>
          </a:p>
          <a:p>
            <a:pPr algn="just">
              <a:lnSpc>
                <a:spcPct val="100000"/>
              </a:lnSpc>
            </a:pPr>
            <a:endParaRPr lang="en-US" sz="2800" dirty="0">
              <a:latin typeface="Maiandra GD" panose="020E0502030308020204" pitchFamily="34" charset="0"/>
            </a:endParaRPr>
          </a:p>
          <a:p>
            <a:pPr marL="628650" indent="-457200" algn="just">
              <a:buFont typeface="+mj-lt"/>
              <a:buAutoNum type="arabicPeriod"/>
            </a:pPr>
            <a:r>
              <a:rPr lang="en-US" sz="2800" dirty="0">
                <a:latin typeface="Maiandra GD" panose="020E0502030308020204" pitchFamily="34" charset="0"/>
              </a:rPr>
              <a:t>Helical symmetry</a:t>
            </a:r>
          </a:p>
          <a:p>
            <a:pPr marL="628650" indent="-457200" algn="just">
              <a:buFont typeface="+mj-lt"/>
              <a:buAutoNum type="arabicPeriod"/>
            </a:pPr>
            <a:r>
              <a:rPr lang="en-US" sz="2800" dirty="0">
                <a:latin typeface="Maiandra GD" panose="020E0502030308020204" pitchFamily="34" charset="0"/>
              </a:rPr>
              <a:t>Icosahedral symmetry</a:t>
            </a:r>
          </a:p>
          <a:p>
            <a:pPr marL="628650" indent="-457200" algn="just">
              <a:buFont typeface="+mj-lt"/>
              <a:buAutoNum type="arabicPeriod"/>
            </a:pPr>
            <a:r>
              <a:rPr lang="en-US" sz="2800" dirty="0">
                <a:latin typeface="Maiandra GD" panose="020E0502030308020204" pitchFamily="34" charset="0"/>
              </a:rPr>
              <a:t>Complex symmetry</a:t>
            </a:r>
          </a:p>
        </p:txBody>
      </p:sp>
    </p:spTree>
    <p:extLst>
      <p:ext uri="{BB962C8B-B14F-4D97-AF65-F5344CB8AC3E}">
        <p14:creationId xmlns:p14="http://schemas.microsoft.com/office/powerpoint/2010/main" val="3355564586"/>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HST_SLIDE_TITLE" val="Slide 7: Virus structure: the basics"/>
  <p:tag name="AUDIO_IMPORT" val="C:\Documents and Settings\HST 3\Desktop\Condit_R_HST27\Principles of Virology Part I_Linked\HST yos 0315.wav"/>
  <p:tag name="HST_TIMELINE" val="4.0|23.7|28.9|36.0|39.2"/>
  <p:tag name="HST_TIMELINE_INTERVALS" val="|4.0|19.7|5.2|7.1|3.2"/>
  <p:tag name="TIMING" val="|4.0|19.7|5.2|7.1|3.2"/>
  <p:tag name="HST_ACTIVE_THIS_SESSION" val="NO"/>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1654</TotalTime>
  <Words>1184</Words>
  <Application>Microsoft Office PowerPoint</Application>
  <PresentationFormat>Widescreen</PresentationFormat>
  <Paragraphs>109</Paragraphs>
  <Slides>15</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15</vt:i4>
      </vt:variant>
    </vt:vector>
  </HeadingPairs>
  <TitlesOfParts>
    <vt:vector size="22" baseType="lpstr">
      <vt:lpstr>Arial</vt:lpstr>
      <vt:lpstr>Calibri</vt:lpstr>
      <vt:lpstr>Calibri Light</vt:lpstr>
      <vt:lpstr>Century Gothic</vt:lpstr>
      <vt:lpstr>Maiandra GD</vt:lpstr>
      <vt:lpstr>Söhne</vt:lpstr>
      <vt:lpstr>Office Theme</vt:lpstr>
      <vt:lpstr>PowerPoint Presentation</vt:lpstr>
      <vt:lpstr>PowerPoint Presentation</vt:lpstr>
      <vt:lpstr>PowerPoint Presentation</vt:lpstr>
      <vt:lpstr>PowerPoint Presentation</vt:lpstr>
      <vt:lpstr>PowerPoint Presentation</vt:lpstr>
      <vt:lpstr>Basic virus structure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Rebwar</dc:creator>
  <cp:lastModifiedBy>sherko muhammed</cp:lastModifiedBy>
  <cp:revision>157</cp:revision>
  <dcterms:created xsi:type="dcterms:W3CDTF">2017-10-15T15:15:30Z</dcterms:created>
  <dcterms:modified xsi:type="dcterms:W3CDTF">2024-02-12T14:05:09Z</dcterms:modified>
</cp:coreProperties>
</file>