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77" r:id="rId1"/>
  </p:sldMasterIdLst>
  <p:notesMasterIdLst>
    <p:notesMasterId r:id="rId23"/>
  </p:notesMasterIdLst>
  <p:handoutMasterIdLst>
    <p:handoutMasterId r:id="rId24"/>
  </p:handoutMasterIdLst>
  <p:sldIdLst>
    <p:sldId id="260" r:id="rId2"/>
    <p:sldId id="261" r:id="rId3"/>
    <p:sldId id="297" r:id="rId4"/>
    <p:sldId id="348" r:id="rId5"/>
    <p:sldId id="287" r:id="rId6"/>
    <p:sldId id="302" r:id="rId7"/>
    <p:sldId id="298" r:id="rId8"/>
    <p:sldId id="303" r:id="rId9"/>
    <p:sldId id="299" r:id="rId10"/>
    <p:sldId id="304" r:id="rId11"/>
    <p:sldId id="300" r:id="rId12"/>
    <p:sldId id="305" r:id="rId13"/>
    <p:sldId id="342" r:id="rId14"/>
    <p:sldId id="301" r:id="rId15"/>
    <p:sldId id="349" r:id="rId16"/>
    <p:sldId id="275" r:id="rId17"/>
    <p:sldId id="337" r:id="rId18"/>
    <p:sldId id="338" r:id="rId19"/>
    <p:sldId id="347" r:id="rId20"/>
    <p:sldId id="310" r:id="rId21"/>
    <p:sldId id="33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3460" autoAdjust="0"/>
  </p:normalViewPr>
  <p:slideViewPr>
    <p:cSldViewPr snapToGrid="0">
      <p:cViewPr varScale="1">
        <p:scale>
          <a:sx n="59" d="100"/>
          <a:sy n="59" d="100"/>
        </p:scale>
        <p:origin x="1092"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B2AA1F-8329-4D3E-944F-63811A928A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13CED1-611A-471B-888D-6B1F3B8924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2FDC55-F4CF-46A1-B31B-5610AA3D7648}" type="datetimeFigureOut">
              <a:rPr lang="en-US" smtClean="0"/>
              <a:t>2023-09-23</a:t>
            </a:fld>
            <a:endParaRPr lang="en-US"/>
          </a:p>
        </p:txBody>
      </p:sp>
      <p:sp>
        <p:nvSpPr>
          <p:cNvPr id="4" name="Footer Placeholder 3">
            <a:extLst>
              <a:ext uri="{FF2B5EF4-FFF2-40B4-BE49-F238E27FC236}">
                <a16:creationId xmlns:a16="http://schemas.microsoft.com/office/drawing/2014/main" id="{628659C8-0533-4E71-91B6-217FFB7088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14C6FD-7985-4840-9F0F-54417CFEB6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8E2B3E-6EE3-4691-9057-87319B549DF2}" type="slidenum">
              <a:rPr lang="en-US" smtClean="0"/>
              <a:t>‹#›</a:t>
            </a:fld>
            <a:endParaRPr lang="en-US"/>
          </a:p>
        </p:txBody>
      </p:sp>
    </p:spTree>
    <p:extLst>
      <p:ext uri="{BB962C8B-B14F-4D97-AF65-F5344CB8AC3E}">
        <p14:creationId xmlns:p14="http://schemas.microsoft.com/office/powerpoint/2010/main" val="11860178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CBDE9-EB49-4060-BCFE-16A9C6A412D8}" type="datetimeFigureOut">
              <a:rPr lang="en-US" smtClean="0"/>
              <a:t>2023-09-23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E7421-D7CE-4A59-A6B9-E04CA720CB4C}" type="slidenum">
              <a:rPr lang="en-US" smtClean="0"/>
              <a:t>‹#›</a:t>
            </a:fld>
            <a:endParaRPr lang="en-US"/>
          </a:p>
        </p:txBody>
      </p:sp>
    </p:spTree>
    <p:extLst>
      <p:ext uri="{BB962C8B-B14F-4D97-AF65-F5344CB8AC3E}">
        <p14:creationId xmlns:p14="http://schemas.microsoft.com/office/powerpoint/2010/main" val="8553820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a:extLst>
              <a:ext uri="{FF2B5EF4-FFF2-40B4-BE49-F238E27FC236}">
                <a16:creationId xmlns:a16="http://schemas.microsoft.com/office/drawing/2014/main" id="{E9738CBE-88AF-67FC-DE15-C508CA7D2403}"/>
              </a:ext>
            </a:extLst>
          </p:cNvPr>
          <p:cNvSpPr>
            <a:spLocks noGrp="1" noRot="1" noChangeAspect="1" noChangeArrowheads="1" noTextEdit="1"/>
          </p:cNvSpPr>
          <p:nvPr>
            <p:ph type="sldImg"/>
          </p:nvPr>
        </p:nvSpPr>
        <p:spPr>
          <a:ln/>
        </p:spPr>
      </p:sp>
      <p:sp>
        <p:nvSpPr>
          <p:cNvPr id="86019" name="Notes Placeholder 2">
            <a:extLst>
              <a:ext uri="{FF2B5EF4-FFF2-40B4-BE49-F238E27FC236}">
                <a16:creationId xmlns:a16="http://schemas.microsoft.com/office/drawing/2014/main" id="{976EFC69-C917-25F3-F6C8-18A5AD91E098}"/>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6020" name="Slide Number Placeholder 3">
            <a:extLst>
              <a:ext uri="{FF2B5EF4-FFF2-40B4-BE49-F238E27FC236}">
                <a16:creationId xmlns:a16="http://schemas.microsoft.com/office/drawing/2014/main" id="{DC7E6D9D-65B5-6483-5E36-306BBE0A473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4222D92-EC63-440A-9102-B5A5E108D06F}" type="slidenum">
              <a:rPr lang="en-US" altLang="en-US"/>
              <a:pPr>
                <a:spcBef>
                  <a:spcPct val="0"/>
                </a:spcBef>
              </a:pPr>
              <a:t>17</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212CAC7A-36C9-9ED0-13A6-45B222503D63}"/>
              </a:ext>
            </a:extLst>
          </p:cNvPr>
          <p:cNvSpPr>
            <a:spLocks noGrp="1" noRot="1" noChangeAspect="1" noChangeArrowheads="1" noTextEdit="1"/>
          </p:cNvSpPr>
          <p:nvPr>
            <p:ph type="sldImg"/>
          </p:nvPr>
        </p:nvSpPr>
        <p:spPr>
          <a:ln/>
        </p:spPr>
      </p:sp>
      <p:sp>
        <p:nvSpPr>
          <p:cNvPr id="88067" name="Notes Placeholder 2">
            <a:extLst>
              <a:ext uri="{FF2B5EF4-FFF2-40B4-BE49-F238E27FC236}">
                <a16:creationId xmlns:a16="http://schemas.microsoft.com/office/drawing/2014/main" id="{36A6A6B6-EA02-4484-8D1F-982FB66E3F6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8068" name="Slide Number Placeholder 3">
            <a:extLst>
              <a:ext uri="{FF2B5EF4-FFF2-40B4-BE49-F238E27FC236}">
                <a16:creationId xmlns:a16="http://schemas.microsoft.com/office/drawing/2014/main" id="{85FF8A32-CF08-9963-8CC1-2A25C7DAC44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D801EF-FD82-4F89-B826-A1179CE06FCA}" type="slidenum">
              <a:rPr lang="en-US" altLang="en-US"/>
              <a:pPr>
                <a:spcBef>
                  <a:spcPct val="0"/>
                </a:spcBef>
              </a:pPr>
              <a:t>18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8F00BFFF-0C0E-F811-2941-FC85C08E1CA7}"/>
              </a:ext>
            </a:extLst>
          </p:cNvPr>
          <p:cNvSpPr>
            <a:spLocks noGrp="1" noRot="1" noChangeAspect="1" noChangeArrowheads="1" noTextEdit="1"/>
          </p:cNvSpPr>
          <p:nvPr>
            <p:ph type="sldImg"/>
          </p:nvPr>
        </p:nvSpPr>
        <p:spPr>
          <a:ln/>
        </p:spPr>
      </p:sp>
      <p:sp>
        <p:nvSpPr>
          <p:cNvPr id="91139" name="Notes Placeholder 2">
            <a:extLst>
              <a:ext uri="{FF2B5EF4-FFF2-40B4-BE49-F238E27FC236}">
                <a16:creationId xmlns:a16="http://schemas.microsoft.com/office/drawing/2014/main" id="{A955B688-FA98-9F9E-0322-33CA0BD58EC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91140" name="Slide Number Placeholder 3">
            <a:extLst>
              <a:ext uri="{FF2B5EF4-FFF2-40B4-BE49-F238E27FC236}">
                <a16:creationId xmlns:a16="http://schemas.microsoft.com/office/drawing/2014/main" id="{F2DA296A-5808-6A19-8D46-AB004E30967C}"/>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A02DE9-6B04-4ED3-8584-BF448F3CDA7D}" type="slidenum">
              <a:rPr lang="en-US" altLang="en-US"/>
              <a:pPr>
                <a:spcBef>
                  <a:spcPct val="0"/>
                </a:spcBef>
              </a:pPr>
              <a:t>20</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08FA310E-E314-1673-D317-2D7DBDC4FE5F}"/>
              </a:ext>
            </a:extLst>
          </p:cNvPr>
          <p:cNvSpPr>
            <a:spLocks noGrp="1" noRot="1" noChangeAspect="1" noChangeArrowheads="1" noTextEdit="1"/>
          </p:cNvSpPr>
          <p:nvPr>
            <p:ph type="sldImg"/>
          </p:nvPr>
        </p:nvSpPr>
        <p:spPr>
          <a:ln/>
        </p:spPr>
      </p:sp>
      <p:sp>
        <p:nvSpPr>
          <p:cNvPr id="81923" name="Notes Placeholder 2">
            <a:extLst>
              <a:ext uri="{FF2B5EF4-FFF2-40B4-BE49-F238E27FC236}">
                <a16:creationId xmlns:a16="http://schemas.microsoft.com/office/drawing/2014/main" id="{6E2FA216-DC33-7B26-8921-2F11E6A0B75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
        <p:nvSpPr>
          <p:cNvPr id="81924" name="Slide Number Placeholder 3">
            <a:extLst>
              <a:ext uri="{FF2B5EF4-FFF2-40B4-BE49-F238E27FC236}">
                <a16:creationId xmlns:a16="http://schemas.microsoft.com/office/drawing/2014/main" id="{7082B73C-374C-A58B-BFB3-69C2740E1373}"/>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2700FD-E581-481D-9806-2D906A83345F}" type="slidenum">
              <a:rPr lang="en-US" altLang="en-US"/>
              <a:pPr>
                <a:spcBef>
                  <a:spcPct val="0"/>
                </a:spcBef>
              </a:pPr>
              <a:t>21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9926-8578-4C5E-8C6A-5E55107A5C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3FFCCD-D89F-4CA2-916B-1152D1AFC3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716875-815E-4488-B949-E4B4B031C111}"/>
              </a:ext>
            </a:extLst>
          </p:cNvPr>
          <p:cNvSpPr>
            <a:spLocks noGrp="1"/>
          </p:cNvSpPr>
          <p:nvPr>
            <p:ph type="dt" sz="half" idx="10"/>
          </p:nvPr>
        </p:nvSpPr>
        <p:spPr/>
        <p:txBody>
          <a:bodyPr/>
          <a:lstStyle/>
          <a:p>
            <a:fld id="{58C2CD18-7570-498C-A653-1D630E0CF293}" type="datetime1">
              <a:rPr lang="en-US" smtClean="0"/>
              <a:t>2023-09-23</a:t>
            </a:fld>
            <a:endParaRPr lang="en-US" dirty="0"/>
          </a:p>
        </p:txBody>
      </p:sp>
      <p:sp>
        <p:nvSpPr>
          <p:cNvPr id="5" name="Footer Placeholder 4">
            <a:extLst>
              <a:ext uri="{FF2B5EF4-FFF2-40B4-BE49-F238E27FC236}">
                <a16:creationId xmlns:a16="http://schemas.microsoft.com/office/drawing/2014/main" id="{F60D1775-523E-4857-A5E8-BCEF9541ADCA}"/>
              </a:ext>
            </a:extLst>
          </p:cNvPr>
          <p:cNvSpPr>
            <a:spLocks noGrp="1"/>
          </p:cNvSpPr>
          <p:nvPr>
            <p:ph type="ftr" sz="quarter" idx="11"/>
          </p:nvPr>
        </p:nvSpPr>
        <p:spPr/>
        <p:txBody>
          <a:bodyPr/>
          <a:lstStyle/>
          <a:p>
            <a:r>
              <a:rPr lang="en-US"/>
              <a:t>Forth Lab: Sterilization</a:t>
            </a:r>
            <a:endParaRPr lang="en-US" dirty="0"/>
          </a:p>
        </p:txBody>
      </p:sp>
      <p:sp>
        <p:nvSpPr>
          <p:cNvPr id="6" name="Slide Number Placeholder 5">
            <a:extLst>
              <a:ext uri="{FF2B5EF4-FFF2-40B4-BE49-F238E27FC236}">
                <a16:creationId xmlns:a16="http://schemas.microsoft.com/office/drawing/2014/main" id="{894F232E-1884-470F-A8BD-38CFAB6B9D4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9844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856A9-E80A-4F85-B2B7-2DCAAAD6A7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232702-944C-43E1-A4A1-8BAC98163E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393DF-4895-4347-A59C-6EEB293495C5}"/>
              </a:ext>
            </a:extLst>
          </p:cNvPr>
          <p:cNvSpPr>
            <a:spLocks noGrp="1"/>
          </p:cNvSpPr>
          <p:nvPr>
            <p:ph type="dt" sz="half" idx="10"/>
          </p:nvPr>
        </p:nvSpPr>
        <p:spPr/>
        <p:txBody>
          <a:bodyPr/>
          <a:lstStyle/>
          <a:p>
            <a:fld id="{672A6AC4-EBA9-45AB-90E4-4931FC30F7C7}" type="datetime1">
              <a:rPr lang="en-US" smtClean="0"/>
              <a:t>2023-09-23</a:t>
            </a:fld>
            <a:endParaRPr lang="en-US" dirty="0"/>
          </a:p>
        </p:txBody>
      </p:sp>
      <p:sp>
        <p:nvSpPr>
          <p:cNvPr id="5" name="Footer Placeholder 4">
            <a:extLst>
              <a:ext uri="{FF2B5EF4-FFF2-40B4-BE49-F238E27FC236}">
                <a16:creationId xmlns:a16="http://schemas.microsoft.com/office/drawing/2014/main" id="{F5B149B8-AEB9-4693-B0CC-3FD8AC1483A5}"/>
              </a:ext>
            </a:extLst>
          </p:cNvPr>
          <p:cNvSpPr>
            <a:spLocks noGrp="1"/>
          </p:cNvSpPr>
          <p:nvPr>
            <p:ph type="ftr" sz="quarter" idx="11"/>
          </p:nvPr>
        </p:nvSpPr>
        <p:spPr/>
        <p:txBody>
          <a:bodyPr/>
          <a:lstStyle/>
          <a:p>
            <a:r>
              <a:rPr lang="en-US"/>
              <a:t>Forth Lab: Sterilization</a:t>
            </a:r>
            <a:endParaRPr lang="en-US" dirty="0"/>
          </a:p>
        </p:txBody>
      </p:sp>
      <p:sp>
        <p:nvSpPr>
          <p:cNvPr id="6" name="Slide Number Placeholder 5">
            <a:extLst>
              <a:ext uri="{FF2B5EF4-FFF2-40B4-BE49-F238E27FC236}">
                <a16:creationId xmlns:a16="http://schemas.microsoft.com/office/drawing/2014/main" id="{8330C630-2179-4F8D-B4EE-6E8C8066CF7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862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40ADF1-6847-44C9-9FC2-36748EEB8D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40C5B4-EEF8-4243-90F0-A485D476A7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AE036-EB17-4FF1-B3C2-5BEF33A09E88}"/>
              </a:ext>
            </a:extLst>
          </p:cNvPr>
          <p:cNvSpPr>
            <a:spLocks noGrp="1"/>
          </p:cNvSpPr>
          <p:nvPr>
            <p:ph type="dt" sz="half" idx="10"/>
          </p:nvPr>
        </p:nvSpPr>
        <p:spPr/>
        <p:txBody>
          <a:bodyPr/>
          <a:lstStyle/>
          <a:p>
            <a:fld id="{4471C4E8-E864-421D-92F6-E3890A1D24F5}" type="datetime1">
              <a:rPr lang="en-US" smtClean="0"/>
              <a:t>2023-09-23</a:t>
            </a:fld>
            <a:endParaRPr lang="en-US" dirty="0"/>
          </a:p>
        </p:txBody>
      </p:sp>
      <p:sp>
        <p:nvSpPr>
          <p:cNvPr id="5" name="Footer Placeholder 4">
            <a:extLst>
              <a:ext uri="{FF2B5EF4-FFF2-40B4-BE49-F238E27FC236}">
                <a16:creationId xmlns:a16="http://schemas.microsoft.com/office/drawing/2014/main" id="{E2A5231E-6351-4510-9A8A-19A553BD43B2}"/>
              </a:ext>
            </a:extLst>
          </p:cNvPr>
          <p:cNvSpPr>
            <a:spLocks noGrp="1"/>
          </p:cNvSpPr>
          <p:nvPr>
            <p:ph type="ftr" sz="quarter" idx="11"/>
          </p:nvPr>
        </p:nvSpPr>
        <p:spPr/>
        <p:txBody>
          <a:bodyPr/>
          <a:lstStyle/>
          <a:p>
            <a:r>
              <a:rPr lang="en-US"/>
              <a:t>Forth Lab: Sterilization</a:t>
            </a:r>
            <a:endParaRPr lang="en-US" dirty="0"/>
          </a:p>
        </p:txBody>
      </p:sp>
      <p:sp>
        <p:nvSpPr>
          <p:cNvPr id="6" name="Slide Number Placeholder 5">
            <a:extLst>
              <a:ext uri="{FF2B5EF4-FFF2-40B4-BE49-F238E27FC236}">
                <a16:creationId xmlns:a16="http://schemas.microsoft.com/office/drawing/2014/main" id="{77095281-BE77-4896-B160-F4F3A558381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411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D3DD9-E539-44E2-97DA-DB86165796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EDAB25-2BA6-40F0-BF11-065BAA3328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4C911-A88D-4E33-B886-D17C9D3B603A}"/>
              </a:ext>
            </a:extLst>
          </p:cNvPr>
          <p:cNvSpPr>
            <a:spLocks noGrp="1"/>
          </p:cNvSpPr>
          <p:nvPr>
            <p:ph type="dt" sz="half" idx="10"/>
          </p:nvPr>
        </p:nvSpPr>
        <p:spPr/>
        <p:txBody>
          <a:bodyPr/>
          <a:lstStyle/>
          <a:p>
            <a:fld id="{C48B58D4-0545-4EA9-9DBC-968D3BD476DD}" type="datetime1">
              <a:rPr lang="en-US" smtClean="0"/>
              <a:t>2023-09-23</a:t>
            </a:fld>
            <a:endParaRPr lang="en-US" dirty="0"/>
          </a:p>
        </p:txBody>
      </p:sp>
      <p:sp>
        <p:nvSpPr>
          <p:cNvPr id="5" name="Footer Placeholder 4">
            <a:extLst>
              <a:ext uri="{FF2B5EF4-FFF2-40B4-BE49-F238E27FC236}">
                <a16:creationId xmlns:a16="http://schemas.microsoft.com/office/drawing/2014/main" id="{D5EB2A16-B8F7-41EE-A391-553C2F254CA6}"/>
              </a:ext>
            </a:extLst>
          </p:cNvPr>
          <p:cNvSpPr>
            <a:spLocks noGrp="1"/>
          </p:cNvSpPr>
          <p:nvPr>
            <p:ph type="ftr" sz="quarter" idx="11"/>
          </p:nvPr>
        </p:nvSpPr>
        <p:spPr/>
        <p:txBody>
          <a:bodyPr/>
          <a:lstStyle/>
          <a:p>
            <a:r>
              <a:rPr lang="en-US"/>
              <a:t>Forth Lab: Sterilization</a:t>
            </a:r>
            <a:endParaRPr lang="en-US" dirty="0"/>
          </a:p>
        </p:txBody>
      </p:sp>
      <p:sp>
        <p:nvSpPr>
          <p:cNvPr id="6" name="Slide Number Placeholder 5">
            <a:extLst>
              <a:ext uri="{FF2B5EF4-FFF2-40B4-BE49-F238E27FC236}">
                <a16:creationId xmlns:a16="http://schemas.microsoft.com/office/drawing/2014/main" id="{042FB81C-02B3-4DD9-AB16-BECBE87B5D9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402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5569-1342-4198-9121-29756EFF61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A16A05-3719-48CD-8CBE-4271D2D38F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348311-516A-40B2-B2C0-6FCD99AFBA4E}"/>
              </a:ext>
            </a:extLst>
          </p:cNvPr>
          <p:cNvSpPr>
            <a:spLocks noGrp="1"/>
          </p:cNvSpPr>
          <p:nvPr>
            <p:ph type="dt" sz="half" idx="10"/>
          </p:nvPr>
        </p:nvSpPr>
        <p:spPr/>
        <p:txBody>
          <a:bodyPr/>
          <a:lstStyle/>
          <a:p>
            <a:fld id="{237F17E5-9FA8-4E67-8FA8-82159C72DBAF}" type="datetime1">
              <a:rPr lang="en-US" smtClean="0"/>
              <a:t>2023-09-23</a:t>
            </a:fld>
            <a:endParaRPr lang="en-US" dirty="0"/>
          </a:p>
        </p:txBody>
      </p:sp>
      <p:sp>
        <p:nvSpPr>
          <p:cNvPr id="5" name="Footer Placeholder 4">
            <a:extLst>
              <a:ext uri="{FF2B5EF4-FFF2-40B4-BE49-F238E27FC236}">
                <a16:creationId xmlns:a16="http://schemas.microsoft.com/office/drawing/2014/main" id="{A3F8C841-6658-43E8-9F98-7D6B1DF171B9}"/>
              </a:ext>
            </a:extLst>
          </p:cNvPr>
          <p:cNvSpPr>
            <a:spLocks noGrp="1"/>
          </p:cNvSpPr>
          <p:nvPr>
            <p:ph type="ftr" sz="quarter" idx="11"/>
          </p:nvPr>
        </p:nvSpPr>
        <p:spPr/>
        <p:txBody>
          <a:bodyPr/>
          <a:lstStyle/>
          <a:p>
            <a:r>
              <a:rPr lang="en-US"/>
              <a:t>Forth Lab: Sterilization</a:t>
            </a:r>
            <a:endParaRPr lang="en-US" dirty="0"/>
          </a:p>
        </p:txBody>
      </p:sp>
      <p:sp>
        <p:nvSpPr>
          <p:cNvPr id="6" name="Slide Number Placeholder 5">
            <a:extLst>
              <a:ext uri="{FF2B5EF4-FFF2-40B4-BE49-F238E27FC236}">
                <a16:creationId xmlns:a16="http://schemas.microsoft.com/office/drawing/2014/main" id="{233777EF-4964-48C0-A6B3-E17E569C9CC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632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D876-4B05-418D-94C8-D408F45C94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88ED5A-BDB6-48E3-BE82-515E4B776F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829DD7-0D57-4335-A26D-258AA188E3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3B5542-6FDD-4A1F-8F94-C5953CB506A7}"/>
              </a:ext>
            </a:extLst>
          </p:cNvPr>
          <p:cNvSpPr>
            <a:spLocks noGrp="1"/>
          </p:cNvSpPr>
          <p:nvPr>
            <p:ph type="dt" sz="half" idx="10"/>
          </p:nvPr>
        </p:nvSpPr>
        <p:spPr/>
        <p:txBody>
          <a:bodyPr/>
          <a:lstStyle/>
          <a:p>
            <a:fld id="{6D857659-1136-439A-9C72-35862DA534CA}" type="datetime1">
              <a:rPr lang="en-US" smtClean="0"/>
              <a:t>2023-09-23</a:t>
            </a:fld>
            <a:endParaRPr lang="en-US" dirty="0"/>
          </a:p>
        </p:txBody>
      </p:sp>
      <p:sp>
        <p:nvSpPr>
          <p:cNvPr id="6" name="Footer Placeholder 5">
            <a:extLst>
              <a:ext uri="{FF2B5EF4-FFF2-40B4-BE49-F238E27FC236}">
                <a16:creationId xmlns:a16="http://schemas.microsoft.com/office/drawing/2014/main" id="{0754D162-8661-4D86-AABB-3CCD57DCAC89}"/>
              </a:ext>
            </a:extLst>
          </p:cNvPr>
          <p:cNvSpPr>
            <a:spLocks noGrp="1"/>
          </p:cNvSpPr>
          <p:nvPr>
            <p:ph type="ftr" sz="quarter" idx="11"/>
          </p:nvPr>
        </p:nvSpPr>
        <p:spPr/>
        <p:txBody>
          <a:bodyPr/>
          <a:lstStyle/>
          <a:p>
            <a:r>
              <a:rPr lang="en-US"/>
              <a:t>Forth Lab: Sterilization</a:t>
            </a:r>
            <a:endParaRPr lang="en-US" dirty="0"/>
          </a:p>
        </p:txBody>
      </p:sp>
      <p:sp>
        <p:nvSpPr>
          <p:cNvPr id="7" name="Slide Number Placeholder 6">
            <a:extLst>
              <a:ext uri="{FF2B5EF4-FFF2-40B4-BE49-F238E27FC236}">
                <a16:creationId xmlns:a16="http://schemas.microsoft.com/office/drawing/2014/main" id="{60F00B8A-FB27-4933-8A34-17040B03DDF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8446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B90B-DE98-4AF8-87B1-9A6A34CA69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11CD5-274D-4E54-89D4-C36C59386A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45C352-85A9-4E48-9644-C723DE181E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F474B5-E65C-4491-90F5-91C2C9B70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121BDD-CC61-497F-B5D8-8610EAB9DB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295C31-9DEE-46F2-B8D5-23BB76FD31FF}"/>
              </a:ext>
            </a:extLst>
          </p:cNvPr>
          <p:cNvSpPr>
            <a:spLocks noGrp="1"/>
          </p:cNvSpPr>
          <p:nvPr>
            <p:ph type="dt" sz="half" idx="10"/>
          </p:nvPr>
        </p:nvSpPr>
        <p:spPr/>
        <p:txBody>
          <a:bodyPr/>
          <a:lstStyle/>
          <a:p>
            <a:fld id="{BA869471-AB64-4AFD-A0C4-CC9DA76C005B}" type="datetime1">
              <a:rPr lang="en-US" smtClean="0"/>
              <a:t>2023-09-23</a:t>
            </a:fld>
            <a:endParaRPr lang="en-US" dirty="0"/>
          </a:p>
        </p:txBody>
      </p:sp>
      <p:sp>
        <p:nvSpPr>
          <p:cNvPr id="8" name="Footer Placeholder 7">
            <a:extLst>
              <a:ext uri="{FF2B5EF4-FFF2-40B4-BE49-F238E27FC236}">
                <a16:creationId xmlns:a16="http://schemas.microsoft.com/office/drawing/2014/main" id="{83AA4B3E-53D8-49C7-BA3C-8237D2B7B155}"/>
              </a:ext>
            </a:extLst>
          </p:cNvPr>
          <p:cNvSpPr>
            <a:spLocks noGrp="1"/>
          </p:cNvSpPr>
          <p:nvPr>
            <p:ph type="ftr" sz="quarter" idx="11"/>
          </p:nvPr>
        </p:nvSpPr>
        <p:spPr/>
        <p:txBody>
          <a:bodyPr/>
          <a:lstStyle/>
          <a:p>
            <a:r>
              <a:rPr lang="en-US"/>
              <a:t>Forth Lab: Sterilization</a:t>
            </a:r>
            <a:endParaRPr lang="en-US" dirty="0"/>
          </a:p>
        </p:txBody>
      </p:sp>
      <p:sp>
        <p:nvSpPr>
          <p:cNvPr id="9" name="Slide Number Placeholder 8">
            <a:extLst>
              <a:ext uri="{FF2B5EF4-FFF2-40B4-BE49-F238E27FC236}">
                <a16:creationId xmlns:a16="http://schemas.microsoft.com/office/drawing/2014/main" id="{6FDB63E8-9880-4368-ACE4-BB03A6B04A9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5019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36024-1FFC-4883-A245-20DF1403BC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D591CF-1E37-4C89-8F88-CA91C0431A92}"/>
              </a:ext>
            </a:extLst>
          </p:cNvPr>
          <p:cNvSpPr>
            <a:spLocks noGrp="1"/>
          </p:cNvSpPr>
          <p:nvPr>
            <p:ph type="dt" sz="half" idx="10"/>
          </p:nvPr>
        </p:nvSpPr>
        <p:spPr/>
        <p:txBody>
          <a:bodyPr/>
          <a:lstStyle/>
          <a:p>
            <a:fld id="{50256980-D38C-4F73-A1FD-8F3C7292CBFB}" type="datetime1">
              <a:rPr lang="en-US" smtClean="0"/>
              <a:t>2023-09-23</a:t>
            </a:fld>
            <a:endParaRPr lang="en-US" dirty="0"/>
          </a:p>
        </p:txBody>
      </p:sp>
      <p:sp>
        <p:nvSpPr>
          <p:cNvPr id="4" name="Footer Placeholder 3">
            <a:extLst>
              <a:ext uri="{FF2B5EF4-FFF2-40B4-BE49-F238E27FC236}">
                <a16:creationId xmlns:a16="http://schemas.microsoft.com/office/drawing/2014/main" id="{348DE93F-E898-4B59-857E-EA1054052F94}"/>
              </a:ext>
            </a:extLst>
          </p:cNvPr>
          <p:cNvSpPr>
            <a:spLocks noGrp="1"/>
          </p:cNvSpPr>
          <p:nvPr>
            <p:ph type="ftr" sz="quarter" idx="11"/>
          </p:nvPr>
        </p:nvSpPr>
        <p:spPr/>
        <p:txBody>
          <a:bodyPr/>
          <a:lstStyle/>
          <a:p>
            <a:r>
              <a:rPr lang="en-US"/>
              <a:t>Forth Lab: Sterilization</a:t>
            </a:r>
            <a:endParaRPr lang="en-US" dirty="0"/>
          </a:p>
        </p:txBody>
      </p:sp>
      <p:sp>
        <p:nvSpPr>
          <p:cNvPr id="5" name="Slide Number Placeholder 4">
            <a:extLst>
              <a:ext uri="{FF2B5EF4-FFF2-40B4-BE49-F238E27FC236}">
                <a16:creationId xmlns:a16="http://schemas.microsoft.com/office/drawing/2014/main" id="{4AF102D3-120B-4BFF-8657-7981E7EC5CF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5045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07316E-4EA4-43EE-8FF7-D99B2258BDCE}"/>
              </a:ext>
            </a:extLst>
          </p:cNvPr>
          <p:cNvSpPr>
            <a:spLocks noGrp="1"/>
          </p:cNvSpPr>
          <p:nvPr>
            <p:ph type="dt" sz="half" idx="10"/>
          </p:nvPr>
        </p:nvSpPr>
        <p:spPr/>
        <p:txBody>
          <a:bodyPr/>
          <a:lstStyle/>
          <a:p>
            <a:fld id="{16BBC75F-9D5B-4F25-8B23-6CF2852CCA5D}" type="datetime1">
              <a:rPr lang="en-US" smtClean="0"/>
              <a:t>2023-09-23</a:t>
            </a:fld>
            <a:endParaRPr lang="en-US" dirty="0"/>
          </a:p>
        </p:txBody>
      </p:sp>
      <p:sp>
        <p:nvSpPr>
          <p:cNvPr id="3" name="Footer Placeholder 2">
            <a:extLst>
              <a:ext uri="{FF2B5EF4-FFF2-40B4-BE49-F238E27FC236}">
                <a16:creationId xmlns:a16="http://schemas.microsoft.com/office/drawing/2014/main" id="{1813A586-6E36-4BDE-AEEB-CE0FEC6BFEB2}"/>
              </a:ext>
            </a:extLst>
          </p:cNvPr>
          <p:cNvSpPr>
            <a:spLocks noGrp="1"/>
          </p:cNvSpPr>
          <p:nvPr>
            <p:ph type="ftr" sz="quarter" idx="11"/>
          </p:nvPr>
        </p:nvSpPr>
        <p:spPr/>
        <p:txBody>
          <a:bodyPr/>
          <a:lstStyle/>
          <a:p>
            <a:r>
              <a:rPr lang="en-US"/>
              <a:t>Forth Lab: Sterilization</a:t>
            </a:r>
            <a:endParaRPr lang="en-US" dirty="0"/>
          </a:p>
        </p:txBody>
      </p:sp>
      <p:sp>
        <p:nvSpPr>
          <p:cNvPr id="4" name="Slide Number Placeholder 3">
            <a:extLst>
              <a:ext uri="{FF2B5EF4-FFF2-40B4-BE49-F238E27FC236}">
                <a16:creationId xmlns:a16="http://schemas.microsoft.com/office/drawing/2014/main" id="{D4ABAB06-3636-40E3-98D2-AD6B8DA70CF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628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28AE-FE0F-4519-8FD0-B9E8D7C3B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68DFA9-6B63-4DBD-972F-B71C5A2250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19EE95-5B33-41D7-9980-F80F91D28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97FC1C-9895-4C17-8F12-9E88B414CFC8}"/>
              </a:ext>
            </a:extLst>
          </p:cNvPr>
          <p:cNvSpPr>
            <a:spLocks noGrp="1"/>
          </p:cNvSpPr>
          <p:nvPr>
            <p:ph type="dt" sz="half" idx="10"/>
          </p:nvPr>
        </p:nvSpPr>
        <p:spPr/>
        <p:txBody>
          <a:bodyPr/>
          <a:lstStyle/>
          <a:p>
            <a:fld id="{AA807F50-36C0-400A-8AB8-EC83128D1731}" type="datetime1">
              <a:rPr lang="en-US" smtClean="0"/>
              <a:t>2023-09-23</a:t>
            </a:fld>
            <a:endParaRPr lang="en-US" dirty="0"/>
          </a:p>
        </p:txBody>
      </p:sp>
      <p:sp>
        <p:nvSpPr>
          <p:cNvPr id="6" name="Footer Placeholder 5">
            <a:extLst>
              <a:ext uri="{FF2B5EF4-FFF2-40B4-BE49-F238E27FC236}">
                <a16:creationId xmlns:a16="http://schemas.microsoft.com/office/drawing/2014/main" id="{8D29EBE2-C7D0-4D67-9B8C-E3E8BF77FB40}"/>
              </a:ext>
            </a:extLst>
          </p:cNvPr>
          <p:cNvSpPr>
            <a:spLocks noGrp="1"/>
          </p:cNvSpPr>
          <p:nvPr>
            <p:ph type="ftr" sz="quarter" idx="11"/>
          </p:nvPr>
        </p:nvSpPr>
        <p:spPr/>
        <p:txBody>
          <a:bodyPr/>
          <a:lstStyle/>
          <a:p>
            <a:r>
              <a:rPr lang="en-US"/>
              <a:t>Forth Lab: Sterilization</a:t>
            </a:r>
            <a:endParaRPr lang="en-US" dirty="0"/>
          </a:p>
        </p:txBody>
      </p:sp>
      <p:sp>
        <p:nvSpPr>
          <p:cNvPr id="7" name="Slide Number Placeholder 6">
            <a:extLst>
              <a:ext uri="{FF2B5EF4-FFF2-40B4-BE49-F238E27FC236}">
                <a16:creationId xmlns:a16="http://schemas.microsoft.com/office/drawing/2014/main" id="{8DE4F362-C27F-4A10-B454-D3673442473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5010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CE1F-AD23-44B5-A540-F4FF716F80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8FFF2F-56B9-43AD-BE97-9DB85B5C3E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DCDBEC-FA4D-4543-9A09-46F8DF5AA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32A18-7D6B-4751-B613-3D13578D098E}"/>
              </a:ext>
            </a:extLst>
          </p:cNvPr>
          <p:cNvSpPr>
            <a:spLocks noGrp="1"/>
          </p:cNvSpPr>
          <p:nvPr>
            <p:ph type="dt" sz="half" idx="10"/>
          </p:nvPr>
        </p:nvSpPr>
        <p:spPr/>
        <p:txBody>
          <a:bodyPr/>
          <a:lstStyle/>
          <a:p>
            <a:fld id="{7F25C7B6-A2FB-427F-A0B4-9EEFB8A10997}" type="datetime1">
              <a:rPr lang="en-US" smtClean="0"/>
              <a:t>2023-09-23</a:t>
            </a:fld>
            <a:endParaRPr lang="en-US" dirty="0"/>
          </a:p>
        </p:txBody>
      </p:sp>
      <p:sp>
        <p:nvSpPr>
          <p:cNvPr id="6" name="Footer Placeholder 5">
            <a:extLst>
              <a:ext uri="{FF2B5EF4-FFF2-40B4-BE49-F238E27FC236}">
                <a16:creationId xmlns:a16="http://schemas.microsoft.com/office/drawing/2014/main" id="{FA9EE9B3-7539-45D6-9427-8C29A275C16D}"/>
              </a:ext>
            </a:extLst>
          </p:cNvPr>
          <p:cNvSpPr>
            <a:spLocks noGrp="1"/>
          </p:cNvSpPr>
          <p:nvPr>
            <p:ph type="ftr" sz="quarter" idx="11"/>
          </p:nvPr>
        </p:nvSpPr>
        <p:spPr/>
        <p:txBody>
          <a:bodyPr/>
          <a:lstStyle/>
          <a:p>
            <a:r>
              <a:rPr lang="en-US"/>
              <a:t>Forth Lab: Sterilization</a:t>
            </a:r>
            <a:endParaRPr lang="en-US" dirty="0"/>
          </a:p>
        </p:txBody>
      </p:sp>
      <p:sp>
        <p:nvSpPr>
          <p:cNvPr id="7" name="Slide Number Placeholder 6">
            <a:extLst>
              <a:ext uri="{FF2B5EF4-FFF2-40B4-BE49-F238E27FC236}">
                <a16:creationId xmlns:a16="http://schemas.microsoft.com/office/drawing/2014/main" id="{13ACB0E8-88CB-4CF8-AD3F-E54CD1EF15D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539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609B95-65E7-4125-A749-2DDE8E3FFF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863C59-B017-4D69-9A28-3DC379D23A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0F91E-30F2-4ACD-973F-993CBE4E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DDE000-038F-4665-887A-23ABA37CA7F1}" type="datetime1">
              <a:rPr lang="en-US" smtClean="0"/>
              <a:t>2023-09-23</a:t>
            </a:fld>
            <a:endParaRPr lang="en-US" dirty="0"/>
          </a:p>
        </p:txBody>
      </p:sp>
      <p:sp>
        <p:nvSpPr>
          <p:cNvPr id="5" name="Footer Placeholder 4">
            <a:extLst>
              <a:ext uri="{FF2B5EF4-FFF2-40B4-BE49-F238E27FC236}">
                <a16:creationId xmlns:a16="http://schemas.microsoft.com/office/drawing/2014/main" id="{323D9ADC-AFF4-454C-8BD4-2A2CD33CC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Forth Lab: Sterilization</a:t>
            </a:r>
            <a:endParaRPr lang="en-US" dirty="0"/>
          </a:p>
        </p:txBody>
      </p:sp>
      <p:sp>
        <p:nvSpPr>
          <p:cNvPr id="6" name="Slide Number Placeholder 5">
            <a:extLst>
              <a:ext uri="{FF2B5EF4-FFF2-40B4-BE49-F238E27FC236}">
                <a16:creationId xmlns:a16="http://schemas.microsoft.com/office/drawing/2014/main" id="{69280C9E-5CD9-40B1-8A22-E6360EE7B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010634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Bacteria" TargetMode="External"/><Relationship Id="rId2" Type="http://schemas.openxmlformats.org/officeDocument/2006/relationships/hyperlink" Target="https://en.wikipedia.org/wiki/Microorganisms" TargetMode="External"/><Relationship Id="rId1" Type="http://schemas.openxmlformats.org/officeDocument/2006/relationships/slideLayout" Target="../slideLayouts/slideLayout7.xml"/><Relationship Id="rId6" Type="http://schemas.openxmlformats.org/officeDocument/2006/relationships/hyperlink" Target="https://en.wikipedia.org/wiki/Viruses" TargetMode="External"/><Relationship Id="rId5" Type="http://schemas.openxmlformats.org/officeDocument/2006/relationships/hyperlink" Target="https://en.wikipedia.org/wiki/Parasites" TargetMode="External"/><Relationship Id="rId4" Type="http://schemas.openxmlformats.org/officeDocument/2006/relationships/hyperlink" Target="https://en.wikipedia.org/wiki/Fungi"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AFC517-5D59-465C-9FE7-FD24DD57D973}"/>
              </a:ext>
            </a:extLst>
          </p:cNvPr>
          <p:cNvSpPr/>
          <p:nvPr/>
        </p:nvSpPr>
        <p:spPr>
          <a:xfrm>
            <a:off x="146954" y="402104"/>
            <a:ext cx="11873049" cy="3662541"/>
          </a:xfrm>
          <a:prstGeom prst="rect">
            <a:avLst/>
          </a:prstGeom>
        </p:spPr>
        <p:txBody>
          <a:bodyPr wrap="square">
            <a:spAutoFit/>
          </a:bodyPr>
          <a:lstStyle/>
          <a:p>
            <a:pPr>
              <a:spcAft>
                <a:spcPts val="0"/>
              </a:spcAft>
            </a:pPr>
            <a:r>
              <a:rPr lang="en-US" sz="2400" u="sng" dirty="0">
                <a:latin typeface="Century Gothic" panose="020B0502020202020204" pitchFamily="34" charset="0"/>
                <a:ea typeface="Times New Roman" panose="02020603050405020304" pitchFamily="18" charset="0"/>
              </a:rPr>
              <a:t>Microbiology</a:t>
            </a:r>
            <a:r>
              <a:rPr lang="en-US" sz="2400" dirty="0">
                <a:latin typeface="Century Gothic" panose="020B0502020202020204" pitchFamily="34" charset="0"/>
                <a:ea typeface="Times New Roman" panose="02020603050405020304" pitchFamily="18" charset="0"/>
              </a:rPr>
              <a:t>                                                                                                </a:t>
            </a:r>
            <a:r>
              <a:rPr lang="en-US" sz="2400" u="sng" dirty="0">
                <a:latin typeface="Century Gothic" panose="020B0502020202020204" pitchFamily="34" charset="0"/>
                <a:ea typeface="Times New Roman" panose="02020603050405020304" pitchFamily="18" charset="0"/>
              </a:rPr>
              <a:t>First Course</a:t>
            </a:r>
          </a:p>
          <a:p>
            <a:pPr>
              <a:spcAft>
                <a:spcPts val="0"/>
              </a:spcAft>
            </a:pPr>
            <a:r>
              <a:rPr lang="ku-Arab-IQ" sz="2400" dirty="0">
                <a:latin typeface="Century Gothic" panose="020B0502020202020204" pitchFamily="34" charset="0"/>
                <a:ea typeface="Times New Roman" panose="02020603050405020304" pitchFamily="18" charset="0"/>
              </a:rPr>
              <a:t>  </a:t>
            </a:r>
            <a:r>
              <a:rPr lang="en-US" sz="2400" dirty="0" err="1">
                <a:latin typeface="Century Gothic" panose="020B0502020202020204" pitchFamily="34" charset="0"/>
                <a:ea typeface="Times New Roman" panose="02020603050405020304" pitchFamily="18" charset="0"/>
              </a:rPr>
              <a:t>Lec</a:t>
            </a:r>
            <a:r>
              <a:rPr lang="en-US" sz="2400" dirty="0">
                <a:latin typeface="Century Gothic" panose="020B0502020202020204" pitchFamily="34" charset="0"/>
                <a:ea typeface="Times New Roman" panose="02020603050405020304" pitchFamily="18" charset="0"/>
              </a:rPr>
              <a:t>. 1&amp;2</a:t>
            </a:r>
            <a:r>
              <a:rPr lang="ku-Arab-IQ" sz="2400" dirty="0">
                <a:latin typeface="Century Gothic" panose="020B0502020202020204" pitchFamily="34" charset="0"/>
                <a:ea typeface="Times New Roman" panose="02020603050405020304" pitchFamily="18" charset="0"/>
              </a:rPr>
              <a:t>   </a:t>
            </a:r>
            <a:r>
              <a:rPr lang="en-US" sz="2400" dirty="0">
                <a:latin typeface="Century Gothic" panose="020B0502020202020204" pitchFamily="34" charset="0"/>
                <a:ea typeface="Times New Roman" panose="02020603050405020304" pitchFamily="18" charset="0"/>
              </a:rPr>
              <a:t>                                                                                                   Third Stage</a:t>
            </a:r>
          </a:p>
          <a:p>
            <a:pPr algn="ctr">
              <a:spcAft>
                <a:spcPts val="0"/>
              </a:spcAft>
            </a:pPr>
            <a:endParaRPr lang="en-US" sz="8800" b="1" dirty="0">
              <a:solidFill>
                <a:srgbClr val="00B050"/>
              </a:solidFill>
              <a:latin typeface="Century Gothic" panose="020B0502020202020204" pitchFamily="34" charset="0"/>
              <a:ea typeface="Times New Roman" panose="02020603050405020304" pitchFamily="18" charset="0"/>
            </a:endParaRPr>
          </a:p>
          <a:p>
            <a:pPr algn="ctr"/>
            <a:r>
              <a:rPr lang="en-US" sz="9600" b="1" dirty="0">
                <a:latin typeface="Maiandra GD" panose="020E0502030308020204" pitchFamily="34" charset="0"/>
              </a:rPr>
              <a:t>Introduction</a:t>
            </a:r>
          </a:p>
        </p:txBody>
      </p:sp>
      <p:sp>
        <p:nvSpPr>
          <p:cNvPr id="6" name="TextBox 5">
            <a:extLst>
              <a:ext uri="{FF2B5EF4-FFF2-40B4-BE49-F238E27FC236}">
                <a16:creationId xmlns:a16="http://schemas.microsoft.com/office/drawing/2014/main" id="{E6F82D03-56EA-4720-8B0B-0056C360E875}"/>
              </a:ext>
            </a:extLst>
          </p:cNvPr>
          <p:cNvSpPr txBox="1"/>
          <p:nvPr/>
        </p:nvSpPr>
        <p:spPr>
          <a:xfrm>
            <a:off x="838200" y="4877640"/>
            <a:ext cx="10180320" cy="1200329"/>
          </a:xfrm>
          <a:prstGeom prst="rect">
            <a:avLst/>
          </a:prstGeom>
          <a:noFill/>
        </p:spPr>
        <p:txBody>
          <a:bodyPr wrap="square">
            <a:spAutoFit/>
          </a:bodyPr>
          <a:lstStyle/>
          <a:p>
            <a:pPr algn="ctr" rtl="1">
              <a:defRPr/>
            </a:pPr>
            <a:r>
              <a:rPr lang="en-US" altLang="en-US" sz="2400" dirty="0">
                <a:latin typeface="Maiandra GD" panose="020E0502030308020204" pitchFamily="34" charset="0"/>
              </a:rPr>
              <a:t>Assist. </a:t>
            </a:r>
            <a:r>
              <a:rPr lang="en-US" altLang="en-US" sz="2400" dirty="0" err="1">
                <a:latin typeface="Maiandra GD" panose="020E0502030308020204" pitchFamily="34" charset="0"/>
              </a:rPr>
              <a:t>Lec</a:t>
            </a:r>
            <a:r>
              <a:rPr lang="en-US" altLang="en-US" sz="2400" dirty="0">
                <a:latin typeface="Maiandra GD" panose="020E0502030308020204" pitchFamily="34" charset="0"/>
              </a:rPr>
              <a:t>. Sherko M. Abdul-Rahman</a:t>
            </a:r>
          </a:p>
          <a:p>
            <a:pPr algn="ctr" eaLnBrk="1" hangingPunct="1">
              <a:defRPr/>
            </a:pPr>
            <a:r>
              <a:rPr lang="en-US" sz="2400" dirty="0">
                <a:latin typeface="Maiandra GD" panose="020E0502030308020204" pitchFamily="34" charset="0"/>
              </a:rPr>
              <a:t>MSc. in Microbiology</a:t>
            </a:r>
          </a:p>
          <a:p>
            <a:pPr algn="ctr" eaLnBrk="1" hangingPunct="1">
              <a:defRPr/>
            </a:pPr>
            <a:r>
              <a:rPr lang="en-US" sz="2400" dirty="0">
                <a:latin typeface="Maiandra GD" panose="020E0502030308020204" pitchFamily="34" charset="0"/>
              </a:rPr>
              <a:t>Email: </a:t>
            </a:r>
            <a:r>
              <a:rPr lang="en-US" sz="2400" dirty="0" err="1">
                <a:latin typeface="Maiandra GD" panose="020E0502030308020204" pitchFamily="34" charset="0"/>
              </a:rPr>
              <a:t>sherko.abdulrahman@su.edu.krd</a:t>
            </a:r>
            <a:r>
              <a:rPr lang="en-US" sz="2400" dirty="0">
                <a:latin typeface="Maiandra GD" panose="020E0502030308020204" pitchFamily="34" charset="0"/>
              </a:rPr>
              <a:t>  </a:t>
            </a:r>
          </a:p>
        </p:txBody>
      </p:sp>
    </p:spTree>
    <p:extLst>
      <p:ext uri="{BB962C8B-B14F-4D97-AF65-F5344CB8AC3E}">
        <p14:creationId xmlns:p14="http://schemas.microsoft.com/office/powerpoint/2010/main" val="512578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F84C1C-D7AF-7A19-C452-261FB5CB66D2}"/>
              </a:ext>
            </a:extLst>
          </p:cNvPr>
          <p:cNvSpPr>
            <a:spLocks noGrp="1"/>
          </p:cNvSpPr>
          <p:nvPr>
            <p:ph type="dt" sz="half" idx="10"/>
          </p:nvPr>
        </p:nvSpPr>
        <p:spPr/>
        <p:txBody>
          <a:bodyPr/>
          <a:lstStyle/>
          <a:p>
            <a:fld id="{16BBC75F-9D5B-4F25-8B23-6CF2852CCA5D}" type="datetime1">
              <a:rPr lang="en-US" smtClean="0"/>
              <a:t>2023-09-23</a:t>
            </a:fld>
            <a:endParaRPr lang="en-US" dirty="0"/>
          </a:p>
        </p:txBody>
      </p:sp>
      <p:sp>
        <p:nvSpPr>
          <p:cNvPr id="3" name="Slide Number Placeholder 2">
            <a:extLst>
              <a:ext uri="{FF2B5EF4-FFF2-40B4-BE49-F238E27FC236}">
                <a16:creationId xmlns:a16="http://schemas.microsoft.com/office/drawing/2014/main" id="{1E32E021-3BEA-FEFE-349D-B4F85CC71DA0}"/>
              </a:ext>
            </a:extLst>
          </p:cNvPr>
          <p:cNvSpPr>
            <a:spLocks noGrp="1"/>
          </p:cNvSpPr>
          <p:nvPr>
            <p:ph type="sldNum" sz="quarter" idx="12"/>
          </p:nvPr>
        </p:nvSpPr>
        <p:spPr/>
        <p:txBody>
          <a:bodyPr/>
          <a:lstStyle/>
          <a:p>
            <a:fld id="{6D22F896-40B5-4ADD-8801-0D06FADFA095}" type="slidenum">
              <a:rPr lang="en-US" smtClean="0"/>
              <a:t>10</a:t>
            </a:fld>
            <a:endParaRPr lang="en-US" dirty="0"/>
          </a:p>
        </p:txBody>
      </p:sp>
      <p:pic>
        <p:nvPicPr>
          <p:cNvPr id="7" name="Picture 6">
            <a:extLst>
              <a:ext uri="{FF2B5EF4-FFF2-40B4-BE49-F238E27FC236}">
                <a16:creationId xmlns:a16="http://schemas.microsoft.com/office/drawing/2014/main" id="{3A53BDAF-D49F-E7C1-0440-DFBCB54117FD}"/>
              </a:ext>
            </a:extLst>
          </p:cNvPr>
          <p:cNvPicPr>
            <a:picLocks noChangeAspect="1"/>
          </p:cNvPicPr>
          <p:nvPr/>
        </p:nvPicPr>
        <p:blipFill>
          <a:blip r:embed="rId2"/>
          <a:stretch>
            <a:fillRect/>
          </a:stretch>
        </p:blipFill>
        <p:spPr>
          <a:xfrm>
            <a:off x="522514" y="512208"/>
            <a:ext cx="11167148" cy="5844141"/>
          </a:xfrm>
          <a:prstGeom prst="rect">
            <a:avLst/>
          </a:prstGeom>
        </p:spPr>
      </p:pic>
    </p:spTree>
    <p:extLst>
      <p:ext uri="{BB962C8B-B14F-4D97-AF65-F5344CB8AC3E}">
        <p14:creationId xmlns:p14="http://schemas.microsoft.com/office/powerpoint/2010/main" val="6464872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7313C2-4065-4023-8C3C-7AD0B4F47020}"/>
              </a:ext>
            </a:extLst>
          </p:cNvPr>
          <p:cNvSpPr>
            <a:spLocks noGrp="1"/>
          </p:cNvSpPr>
          <p:nvPr>
            <p:ph type="dt" sz="half" idx="10"/>
          </p:nvPr>
        </p:nvSpPr>
        <p:spPr/>
        <p:txBody>
          <a:bodyPr/>
          <a:lstStyle/>
          <a:p>
            <a:fld id="{2AB80810-C22A-4C3C-B6CD-6F66CDF5B39D}" type="datetime1">
              <a:rPr lang="en-US" smtClean="0"/>
              <a:t>2023-09-23</a:t>
            </a:fld>
            <a:endParaRPr lang="en-US" dirty="0"/>
          </a:p>
        </p:txBody>
      </p:sp>
      <p:sp>
        <p:nvSpPr>
          <p:cNvPr id="3" name="Slide Number Placeholder 2">
            <a:extLst>
              <a:ext uri="{FF2B5EF4-FFF2-40B4-BE49-F238E27FC236}">
                <a16:creationId xmlns:a16="http://schemas.microsoft.com/office/drawing/2014/main" id="{4E3F1C52-E535-442D-97E4-741ACE817F1A}"/>
              </a:ext>
            </a:extLst>
          </p:cNvPr>
          <p:cNvSpPr>
            <a:spLocks noGrp="1"/>
          </p:cNvSpPr>
          <p:nvPr>
            <p:ph type="sldNum" sz="quarter" idx="12"/>
          </p:nvPr>
        </p:nvSpPr>
        <p:spPr/>
        <p:txBody>
          <a:bodyPr/>
          <a:lstStyle/>
          <a:p>
            <a:fld id="{6D22F896-40B5-4ADD-8801-0D06FADFA095}" type="slidenum">
              <a:rPr lang="en-US" smtClean="0"/>
              <a:t>11</a:t>
            </a:fld>
            <a:endParaRPr lang="en-US" dirty="0"/>
          </a:p>
        </p:txBody>
      </p:sp>
      <p:pic>
        <p:nvPicPr>
          <p:cNvPr id="4" name="Picture 7">
            <a:extLst>
              <a:ext uri="{FF2B5EF4-FFF2-40B4-BE49-F238E27FC236}">
                <a16:creationId xmlns:a16="http://schemas.microsoft.com/office/drawing/2014/main" id="{D27A4C68-0C35-4313-9C1D-545ABFE8B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1453"/>
            <a:ext cx="10177463" cy="635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6722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327721-52FF-DA64-DF19-6C92D7BB7E87}"/>
              </a:ext>
            </a:extLst>
          </p:cNvPr>
          <p:cNvSpPr>
            <a:spLocks noGrp="1"/>
          </p:cNvSpPr>
          <p:nvPr>
            <p:ph type="dt" sz="half" idx="10"/>
          </p:nvPr>
        </p:nvSpPr>
        <p:spPr/>
        <p:txBody>
          <a:bodyPr/>
          <a:lstStyle/>
          <a:p>
            <a:fld id="{16BBC75F-9D5B-4F25-8B23-6CF2852CCA5D}" type="datetime1">
              <a:rPr lang="en-US" smtClean="0"/>
              <a:t>2023-09-23</a:t>
            </a:fld>
            <a:endParaRPr lang="en-US" dirty="0"/>
          </a:p>
        </p:txBody>
      </p:sp>
      <p:sp>
        <p:nvSpPr>
          <p:cNvPr id="3" name="Slide Number Placeholder 2">
            <a:extLst>
              <a:ext uri="{FF2B5EF4-FFF2-40B4-BE49-F238E27FC236}">
                <a16:creationId xmlns:a16="http://schemas.microsoft.com/office/drawing/2014/main" id="{477EBB1D-3AB4-F6F2-DE24-F59605384A2A}"/>
              </a:ext>
            </a:extLst>
          </p:cNvPr>
          <p:cNvSpPr>
            <a:spLocks noGrp="1"/>
          </p:cNvSpPr>
          <p:nvPr>
            <p:ph type="sldNum" sz="quarter" idx="12"/>
          </p:nvPr>
        </p:nvSpPr>
        <p:spPr/>
        <p:txBody>
          <a:bodyPr/>
          <a:lstStyle/>
          <a:p>
            <a:fld id="{6D22F896-40B5-4ADD-8801-0D06FADFA095}" type="slidenum">
              <a:rPr lang="en-US" smtClean="0"/>
              <a:t>12</a:t>
            </a:fld>
            <a:endParaRPr lang="en-US" dirty="0"/>
          </a:p>
        </p:txBody>
      </p:sp>
      <p:pic>
        <p:nvPicPr>
          <p:cNvPr id="4" name="Picture 5" descr="the_evolutionary_history_o_784">
            <a:extLst>
              <a:ext uri="{FF2B5EF4-FFF2-40B4-BE49-F238E27FC236}">
                <a16:creationId xmlns:a16="http://schemas.microsoft.com/office/drawing/2014/main" id="{93B9F71C-9A24-74E8-2914-B9C623DBD1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26" y="136525"/>
            <a:ext cx="1174282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6279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a:extLst>
              <a:ext uri="{FF2B5EF4-FFF2-40B4-BE49-F238E27FC236}">
                <a16:creationId xmlns:a16="http://schemas.microsoft.com/office/drawing/2014/main" id="{6EBB3ECC-8096-4DDD-4875-046620DBD7F5}"/>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1CE2767-9CAF-40D0-B99D-5B0306D9B04E}" type="slidenum">
              <a:rPr lang="en-US" altLang="en-US" sz="1000">
                <a:latin typeface="Times New Roman" panose="02020603050405020304" pitchFamily="18" charset="0"/>
              </a:rPr>
              <a:pPr>
                <a:spcBef>
                  <a:spcPct val="0"/>
                </a:spcBef>
                <a:buFontTx/>
                <a:buNone/>
              </a:pPr>
              <a:t>13</a:t>
            </a:fld>
            <a:endParaRPr lang="en-US" altLang="en-US" sz="1000">
              <a:latin typeface="Times New Roman" panose="02020603050405020304" pitchFamily="18" charset="0"/>
            </a:endParaRPr>
          </a:p>
        </p:txBody>
      </p:sp>
      <p:pic>
        <p:nvPicPr>
          <p:cNvPr id="93187" name="Picture 5" descr="structure_flowchart_784">
            <a:extLst>
              <a:ext uri="{FF2B5EF4-FFF2-40B4-BE49-F238E27FC236}">
                <a16:creationId xmlns:a16="http://schemas.microsoft.com/office/drawing/2014/main" id="{53633AF3-FF2D-DF4D-321A-7A855FB406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673" y="0"/>
            <a:ext cx="117107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D77CB6-F911-4E96-AAE5-85AD4C87F774}"/>
              </a:ext>
            </a:extLst>
          </p:cNvPr>
          <p:cNvSpPr>
            <a:spLocks noGrp="1"/>
          </p:cNvSpPr>
          <p:nvPr>
            <p:ph type="dt" sz="half" idx="10"/>
          </p:nvPr>
        </p:nvSpPr>
        <p:spPr/>
        <p:txBody>
          <a:bodyPr/>
          <a:lstStyle/>
          <a:p>
            <a:fld id="{689399A7-2F63-448F-88DA-A96D03EB8D91}" type="datetime1">
              <a:rPr lang="en-US" smtClean="0"/>
              <a:t>2023-09-23</a:t>
            </a:fld>
            <a:endParaRPr lang="en-US" dirty="0"/>
          </a:p>
        </p:txBody>
      </p:sp>
      <p:sp>
        <p:nvSpPr>
          <p:cNvPr id="3" name="Slide Number Placeholder 2">
            <a:extLst>
              <a:ext uri="{FF2B5EF4-FFF2-40B4-BE49-F238E27FC236}">
                <a16:creationId xmlns:a16="http://schemas.microsoft.com/office/drawing/2014/main" id="{BA07414B-2619-43A0-8702-B41E38D23440}"/>
              </a:ext>
            </a:extLst>
          </p:cNvPr>
          <p:cNvSpPr>
            <a:spLocks noGrp="1"/>
          </p:cNvSpPr>
          <p:nvPr>
            <p:ph type="sldNum" sz="quarter" idx="12"/>
          </p:nvPr>
        </p:nvSpPr>
        <p:spPr/>
        <p:txBody>
          <a:bodyPr/>
          <a:lstStyle/>
          <a:p>
            <a:fld id="{6D22F896-40B5-4ADD-8801-0D06FADFA095}" type="slidenum">
              <a:rPr lang="en-US" smtClean="0"/>
              <a:t>14</a:t>
            </a:fld>
            <a:endParaRPr lang="en-US" dirty="0"/>
          </a:p>
        </p:txBody>
      </p:sp>
      <p:sp>
        <p:nvSpPr>
          <p:cNvPr id="5" name="TextBox 4">
            <a:extLst>
              <a:ext uri="{FF2B5EF4-FFF2-40B4-BE49-F238E27FC236}">
                <a16:creationId xmlns:a16="http://schemas.microsoft.com/office/drawing/2014/main" id="{CE3FA84C-017C-497E-AD8D-F7C9627D7CC4}"/>
              </a:ext>
            </a:extLst>
          </p:cNvPr>
          <p:cNvSpPr txBox="1"/>
          <p:nvPr/>
        </p:nvSpPr>
        <p:spPr>
          <a:xfrm>
            <a:off x="80211" y="159751"/>
            <a:ext cx="11951368" cy="5509200"/>
          </a:xfrm>
          <a:prstGeom prst="rect">
            <a:avLst/>
          </a:prstGeom>
          <a:noFill/>
        </p:spPr>
        <p:txBody>
          <a:bodyPr wrap="square">
            <a:spAutoFit/>
          </a:bodyPr>
          <a:lstStyle/>
          <a:p>
            <a:r>
              <a:rPr lang="en-US" altLang="en-US" sz="3600" b="1" dirty="0">
                <a:latin typeface="Maiandra GD" panose="020E0502030308020204" pitchFamily="34" charset="0"/>
              </a:rPr>
              <a:t>Microbes Benefit Humans:</a:t>
            </a:r>
          </a:p>
          <a:p>
            <a:pPr marL="342900" indent="-342900" algn="just" eaLnBrk="1" hangingPunct="1">
              <a:buFont typeface="+mj-lt"/>
              <a:buAutoNum type="arabicPeriod"/>
            </a:pPr>
            <a:r>
              <a:rPr lang="en-US" altLang="en-US" sz="2800" dirty="0">
                <a:latin typeface="Maiandra GD" panose="020E0502030308020204" pitchFamily="34" charset="0"/>
              </a:rPr>
              <a:t>Bacteria are primary decomposers - recycle nutrients back into the environment (sewage treatment plants)</a:t>
            </a:r>
          </a:p>
          <a:p>
            <a:pPr marL="342900" indent="-342900" algn="just" eaLnBrk="1" hangingPunct="1">
              <a:buFont typeface="+mj-lt"/>
              <a:buAutoNum type="arabicPeriod"/>
            </a:pPr>
            <a:r>
              <a:rPr lang="en-US" altLang="en-US" sz="2800" dirty="0">
                <a:latin typeface="Maiandra GD" panose="020E0502030308020204" pitchFamily="34" charset="0"/>
              </a:rPr>
              <a:t>Microbes produce various food products  such as cheese, pickles,  green olives, yogurt, vinegar, bread, Beer, Wine, and  Alcohol.</a:t>
            </a:r>
          </a:p>
          <a:p>
            <a:pPr marL="342900" indent="-342900" algn="just" eaLnBrk="1" hangingPunct="1">
              <a:buFont typeface="+mj-lt"/>
              <a:buAutoNum type="arabicPeriod"/>
            </a:pPr>
            <a:r>
              <a:rPr lang="en-US" altLang="en-US" sz="2800" dirty="0">
                <a:latin typeface="Maiandra GD" panose="020E0502030308020204" pitchFamily="34" charset="0"/>
              </a:rPr>
              <a:t>Microbes are used to produce Antibiotics like Penicillin (Mold)  by Penicillium notatum, it discovered by 1928  Alexander Fleming</a:t>
            </a:r>
          </a:p>
          <a:p>
            <a:pPr marL="342900" indent="-342900" algn="just">
              <a:buFont typeface="+mj-lt"/>
              <a:buAutoNum type="arabicPeriod"/>
            </a:pPr>
            <a:r>
              <a:rPr lang="en-US" sz="2800" dirty="0">
                <a:latin typeface="Maiandra GD" panose="020E0502030308020204" pitchFamily="34" charset="0"/>
              </a:rPr>
              <a:t>Bacteria synthesize chemicals that our body needs, but cannot synthesize: </a:t>
            </a:r>
            <a:r>
              <a:rPr lang="en-US" altLang="en-US" sz="2800" dirty="0">
                <a:latin typeface="Maiandra GD" panose="020E0502030308020204" pitchFamily="34" charset="0"/>
              </a:rPr>
              <a:t>Example </a:t>
            </a:r>
            <a:r>
              <a:rPr lang="en-US" altLang="en-US" sz="2800" i="1" dirty="0">
                <a:latin typeface="Maiandra GD" panose="020E0502030308020204" pitchFamily="34" charset="0"/>
              </a:rPr>
              <a:t>Escherichia coli (E. coli)</a:t>
            </a:r>
          </a:p>
          <a:p>
            <a:pPr marL="914400" lvl="1" indent="-457200" algn="just" eaLnBrk="1" hangingPunct="1">
              <a:buFont typeface="Arial" panose="020B0604020202020204" pitchFamily="34" charset="0"/>
              <a:buChar char="•"/>
            </a:pPr>
            <a:r>
              <a:rPr lang="en-US" altLang="en-US" sz="2800" b="1" dirty="0">
                <a:latin typeface="Maiandra GD" panose="020E0502030308020204" pitchFamily="34" charset="0"/>
              </a:rPr>
              <a:t>B vitamins: for metabolism</a:t>
            </a:r>
          </a:p>
          <a:p>
            <a:pPr marL="914400" lvl="1" indent="-457200" algn="just" eaLnBrk="1" hangingPunct="1">
              <a:buFont typeface="Arial" panose="020B0604020202020204" pitchFamily="34" charset="0"/>
              <a:buChar char="•"/>
            </a:pPr>
            <a:r>
              <a:rPr lang="en-US" altLang="en-US" sz="2800" b="1" dirty="0">
                <a:latin typeface="Maiandra GD" panose="020E0502030308020204" pitchFamily="34" charset="0"/>
              </a:rPr>
              <a:t>Vitamin K: blood clotting</a:t>
            </a:r>
          </a:p>
          <a:p>
            <a:pPr marL="342900" indent="-342900" eaLnBrk="1" hangingPunct="1">
              <a:buFont typeface="+mj-lt"/>
              <a:buAutoNum type="arabicPeriod"/>
            </a:pPr>
            <a:endParaRPr lang="en-US" altLang="en-US" dirty="0"/>
          </a:p>
          <a:p>
            <a:pPr marL="342900" indent="-342900" eaLnBrk="1" hangingPunct="1">
              <a:buFont typeface="+mj-lt"/>
              <a:buAutoNum type="arabicPeriod"/>
            </a:pPr>
            <a:endParaRPr lang="en-US" altLang="en-US" dirty="0"/>
          </a:p>
        </p:txBody>
      </p:sp>
    </p:spTree>
    <p:extLst>
      <p:ext uri="{BB962C8B-B14F-4D97-AF65-F5344CB8AC3E}">
        <p14:creationId xmlns:p14="http://schemas.microsoft.com/office/powerpoint/2010/main" val="3742719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1156B1F-3D21-E013-24EC-0D50488C3083}"/>
              </a:ext>
            </a:extLst>
          </p:cNvPr>
          <p:cNvSpPr>
            <a:spLocks noGrp="1"/>
          </p:cNvSpPr>
          <p:nvPr>
            <p:ph type="dt" sz="half" idx="10"/>
          </p:nvPr>
        </p:nvSpPr>
        <p:spPr/>
        <p:txBody>
          <a:bodyPr/>
          <a:lstStyle/>
          <a:p>
            <a:fld id="{16BBC75F-9D5B-4F25-8B23-6CF2852CCA5D}" type="datetime1">
              <a:rPr lang="en-US" smtClean="0"/>
              <a:t>2023-09-23</a:t>
            </a:fld>
            <a:endParaRPr lang="en-US" dirty="0"/>
          </a:p>
        </p:txBody>
      </p:sp>
      <p:sp>
        <p:nvSpPr>
          <p:cNvPr id="3" name="Slide Number Placeholder 2">
            <a:extLst>
              <a:ext uri="{FF2B5EF4-FFF2-40B4-BE49-F238E27FC236}">
                <a16:creationId xmlns:a16="http://schemas.microsoft.com/office/drawing/2014/main" id="{1ABC97BD-9E97-5E85-C3BF-7986B5F87652}"/>
              </a:ext>
            </a:extLst>
          </p:cNvPr>
          <p:cNvSpPr>
            <a:spLocks noGrp="1"/>
          </p:cNvSpPr>
          <p:nvPr>
            <p:ph type="sldNum" sz="quarter" idx="12"/>
          </p:nvPr>
        </p:nvSpPr>
        <p:spPr/>
        <p:txBody>
          <a:bodyPr/>
          <a:lstStyle/>
          <a:p>
            <a:fld id="{6D22F896-40B5-4ADD-8801-0D06FADFA095}" type="slidenum">
              <a:rPr lang="en-US" smtClean="0"/>
              <a:t>15</a:t>
            </a:fld>
            <a:endParaRPr lang="en-US" dirty="0"/>
          </a:p>
        </p:txBody>
      </p:sp>
      <p:sp>
        <p:nvSpPr>
          <p:cNvPr id="5" name="TextBox 4">
            <a:extLst>
              <a:ext uri="{FF2B5EF4-FFF2-40B4-BE49-F238E27FC236}">
                <a16:creationId xmlns:a16="http://schemas.microsoft.com/office/drawing/2014/main" id="{7557C1BE-BEC2-EE03-1D65-DA734BE800C3}"/>
              </a:ext>
            </a:extLst>
          </p:cNvPr>
          <p:cNvSpPr txBox="1"/>
          <p:nvPr/>
        </p:nvSpPr>
        <p:spPr>
          <a:xfrm>
            <a:off x="0" y="115268"/>
            <a:ext cx="12192000" cy="6832640"/>
          </a:xfrm>
          <a:prstGeom prst="rect">
            <a:avLst/>
          </a:prstGeom>
          <a:noFill/>
        </p:spPr>
        <p:txBody>
          <a:bodyPr wrap="square">
            <a:spAutoFit/>
          </a:bodyPr>
          <a:lstStyle/>
          <a:p>
            <a:pPr lvl="1" eaLnBrk="1" hangingPunct="1"/>
            <a:r>
              <a:rPr lang="en-US" altLang="en-US" sz="2800" dirty="0">
                <a:latin typeface="Maiandra GD" panose="020E0502030308020204" pitchFamily="34" charset="0"/>
              </a:rPr>
              <a:t>5. Microbial Antagonism: Our normal microbial flora prevents potential pathogens from gaining access to our body.</a:t>
            </a:r>
          </a:p>
          <a:p>
            <a:pPr eaLnBrk="1" fontAlgn="auto" hangingPunct="1">
              <a:spcAft>
                <a:spcPts val="0"/>
              </a:spcAft>
              <a:defRPr/>
            </a:pPr>
            <a:r>
              <a:rPr lang="en-US" sz="2800" dirty="0">
                <a:latin typeface="Maiandra GD" panose="020E0502030308020204" pitchFamily="34" charset="0"/>
              </a:rPr>
              <a:t>    6. Insect Pest Control: Using bacteria to control the growth of insects:    Bacillus thuringiensis </a:t>
            </a:r>
          </a:p>
          <a:p>
            <a:pPr lvl="1" eaLnBrk="1" fontAlgn="auto" hangingPunct="1">
              <a:spcAft>
                <a:spcPts val="0"/>
              </a:spcAft>
              <a:defRPr/>
            </a:pPr>
            <a:r>
              <a:rPr lang="en-US" sz="2800" dirty="0">
                <a:latin typeface="Maiandra GD" panose="020E0502030308020204" pitchFamily="34" charset="0"/>
              </a:rPr>
              <a:t>Caterpillars, bollworms and corn borers.</a:t>
            </a:r>
          </a:p>
          <a:p>
            <a:pPr lvl="1" eaLnBrk="1" fontAlgn="auto" hangingPunct="1">
              <a:spcAft>
                <a:spcPts val="0"/>
              </a:spcAft>
              <a:defRPr/>
            </a:pPr>
            <a:r>
              <a:rPr lang="en-US" sz="2800" dirty="0">
                <a:latin typeface="Maiandra GD" panose="020E0502030308020204" pitchFamily="34" charset="0"/>
              </a:rPr>
              <a:t>7. Recombinant DNA Technology (Gene Therapy or Genetic Engineering)</a:t>
            </a:r>
          </a:p>
          <a:p>
            <a:pPr eaLnBrk="1" hangingPunct="1"/>
            <a:r>
              <a:rPr lang="en-US" altLang="en-US" sz="2800" dirty="0">
                <a:latin typeface="Maiandra GD" panose="020E0502030308020204" pitchFamily="34" charset="0"/>
              </a:rPr>
              <a:t>    8. Bacteria can be manipulated to produce enzymes and proteins they normally would not produce: Insulin, Human Growth Hormone and Interferon.</a:t>
            </a:r>
          </a:p>
          <a:p>
            <a:pPr lvl="1">
              <a:defRPr/>
            </a:pPr>
            <a:r>
              <a:rPr lang="en-US" sz="2800" dirty="0">
                <a:latin typeface="Maiandra GD" panose="020E0502030308020204" pitchFamily="34" charset="0"/>
              </a:rPr>
              <a:t>9. Microbes form the basis of the food chain: </a:t>
            </a:r>
            <a:r>
              <a:rPr lang="en-US" altLang="en-US" sz="2800" dirty="0">
                <a:latin typeface="Maiandra GD" panose="020E0502030308020204" pitchFamily="34" charset="0"/>
              </a:rPr>
              <a:t>Marine and fresh water microorganisms:</a:t>
            </a:r>
          </a:p>
          <a:p>
            <a:pPr>
              <a:spcBef>
                <a:spcPct val="0"/>
              </a:spcBef>
              <a:buFontTx/>
              <a:buNone/>
            </a:pPr>
            <a:r>
              <a:rPr lang="en-US" altLang="en-US" sz="2800" dirty="0">
                <a:latin typeface="Maiandra GD" panose="020E0502030308020204" pitchFamily="34" charset="0"/>
              </a:rPr>
              <a:t>    10. Bioremediation Using microbes to clean up pollutants and toxic wastes</a:t>
            </a:r>
          </a:p>
          <a:p>
            <a:pPr>
              <a:spcBef>
                <a:spcPct val="0"/>
              </a:spcBef>
              <a:buFontTx/>
              <a:buNone/>
            </a:pPr>
            <a:r>
              <a:rPr lang="en-US" altLang="en-US" sz="2800" dirty="0">
                <a:latin typeface="Maiandra GD" panose="020E0502030308020204" pitchFamily="34" charset="0"/>
              </a:rPr>
              <a:t>    as Exxon Valdez </a:t>
            </a:r>
          </a:p>
          <a:p>
            <a:pPr algn="just">
              <a:spcBef>
                <a:spcPct val="0"/>
              </a:spcBef>
              <a:buFontTx/>
              <a:buNone/>
            </a:pPr>
            <a:r>
              <a:rPr lang="en-US" altLang="en-US" sz="2800" dirty="0">
                <a:latin typeface="Maiandra GD" panose="020E0502030308020204" pitchFamily="34" charset="0"/>
              </a:rPr>
              <a:t>    11. Still other bacteria live on the roots of certain plants, converting nitrogen into a usable form.</a:t>
            </a:r>
          </a:p>
          <a:p>
            <a:pPr lvl="1" eaLnBrk="1" fontAlgn="auto" hangingPunct="1">
              <a:spcAft>
                <a:spcPts val="0"/>
              </a:spcAft>
              <a:defRPr/>
            </a:pPr>
            <a:endParaRPr lang="en-US" altLang="en-US" i="1" dirty="0"/>
          </a:p>
        </p:txBody>
      </p:sp>
    </p:spTree>
    <p:extLst>
      <p:ext uri="{BB962C8B-B14F-4D97-AF65-F5344CB8AC3E}">
        <p14:creationId xmlns:p14="http://schemas.microsoft.com/office/powerpoint/2010/main" val="1197209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F5B99425-AF86-9266-F0E3-76CFF248EC2D}"/>
              </a:ext>
            </a:extLst>
          </p:cNvPr>
          <p:cNvSpPr>
            <a:spLocks noGrp="1" noChangeArrowheads="1"/>
          </p:cNvSpPr>
          <p:nvPr>
            <p:ph idx="1"/>
          </p:nvPr>
        </p:nvSpPr>
        <p:spPr>
          <a:xfrm>
            <a:off x="306809" y="208547"/>
            <a:ext cx="11433438" cy="6649453"/>
          </a:xfrm>
        </p:spPr>
        <p:txBody>
          <a:bodyPr rtlCol="0">
            <a:normAutofit/>
          </a:bodyPr>
          <a:lstStyle/>
          <a:p>
            <a:pPr marL="0" indent="0" algn="just">
              <a:buNone/>
              <a:defRPr/>
            </a:pPr>
            <a:r>
              <a:rPr lang="en-US" sz="3200" b="1" dirty="0">
                <a:solidFill>
                  <a:srgbClr val="FF0000"/>
                </a:solidFill>
                <a:latin typeface="Maiandra GD" panose="020E0502030308020204" pitchFamily="34" charset="0"/>
              </a:rPr>
              <a:t>Microbes do benefit us, but they are also capable of causing many diseases:</a:t>
            </a:r>
            <a:endParaRPr lang="en-US" sz="3200" b="1" dirty="0">
              <a:solidFill>
                <a:srgbClr val="FF0000"/>
              </a:solidFill>
            </a:endParaRPr>
          </a:p>
          <a:p>
            <a:pPr algn="just">
              <a:lnSpc>
                <a:spcPct val="100000"/>
              </a:lnSpc>
            </a:pPr>
            <a:r>
              <a:rPr lang="en-US" dirty="0">
                <a:latin typeface="Maiandra GD" panose="020E0502030308020204" pitchFamily="34" charset="0"/>
              </a:rPr>
              <a:t>They are bacteria, protozoa, fungi, and viruses. The pathogenesis of microorganisms is efficient in causing infections upon the hosts themselves. Pathogens are capable of causing many harsh diseases. Few disease examples of bacteria are rabies, malaria, cholera, Pneumonia, Botulism, typhoid fever, syphilis etc.…….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4579">
                                            <p:txEl>
                                              <p:pRg st="1" end="1"/>
                                            </p:txEl>
                                          </p:spTgt>
                                        </p:tgtEl>
                                        <p:attrNameLst>
                                          <p:attrName>style.visibility</p:attrName>
                                        </p:attrNameLst>
                                      </p:cBhvr>
                                      <p:to>
                                        <p:strVal val="visible"/>
                                      </p:to>
                                    </p:set>
                                    <p:anim calcmode="lin" valueType="num">
                                      <p:cBhvr additive="base">
                                        <p:cTn id="13" dur="500" fill="hold"/>
                                        <p:tgtEl>
                                          <p:spTgt spid="2457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457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a:extLst>
              <a:ext uri="{FF2B5EF4-FFF2-40B4-BE49-F238E27FC236}">
                <a16:creationId xmlns:a16="http://schemas.microsoft.com/office/drawing/2014/main" id="{FED3B8E1-5063-A646-FCC5-789338AA17CF}"/>
              </a:ext>
            </a:extLst>
          </p:cNvPr>
          <p:cNvSpPr>
            <a:spLocks noGrp="1"/>
          </p:cNvSpPr>
          <p:nvPr>
            <p:ph idx="1"/>
          </p:nvPr>
        </p:nvSpPr>
        <p:spPr>
          <a:xfrm>
            <a:off x="128337" y="136524"/>
            <a:ext cx="11951368" cy="6721475"/>
          </a:xfrm>
        </p:spPr>
        <p:txBody>
          <a:bodyPr/>
          <a:lstStyle/>
          <a:p>
            <a:pPr marL="0" indent="0" algn="ctr" eaLnBrk="1" hangingPunct="1">
              <a:lnSpc>
                <a:spcPct val="90000"/>
              </a:lnSpc>
              <a:buNone/>
            </a:pPr>
            <a:r>
              <a:rPr lang="en-US" altLang="en-US" sz="3200" b="1" dirty="0">
                <a:solidFill>
                  <a:srgbClr val="FF0000"/>
                </a:solidFill>
                <a:latin typeface="Maiandra GD" panose="020E0502030308020204" pitchFamily="34" charset="0"/>
              </a:rPr>
              <a:t>Unusual forms of medically significant microorganisms:</a:t>
            </a:r>
          </a:p>
          <a:p>
            <a:pPr eaLnBrk="1" hangingPunct="1">
              <a:lnSpc>
                <a:spcPct val="90000"/>
              </a:lnSpc>
            </a:pPr>
            <a:r>
              <a:rPr lang="en-US" altLang="en-US" sz="3200" b="1" dirty="0">
                <a:latin typeface="Maiandra GD" panose="020E0502030308020204" pitchFamily="34" charset="0"/>
              </a:rPr>
              <a:t>Rickettsia</a:t>
            </a:r>
          </a:p>
          <a:p>
            <a:pPr lvl="2" algn="just" eaLnBrk="1" hangingPunct="1">
              <a:lnSpc>
                <a:spcPct val="100000"/>
              </a:lnSpc>
            </a:pPr>
            <a:r>
              <a:rPr lang="en-US" altLang="en-US" sz="2800" dirty="0">
                <a:latin typeface="Maiandra GD" panose="020E0502030308020204" pitchFamily="34" charset="0"/>
              </a:rPr>
              <a:t>Very tiny, Gram-negative bacteria</a:t>
            </a:r>
          </a:p>
          <a:p>
            <a:pPr lvl="2" algn="just" eaLnBrk="1" hangingPunct="1">
              <a:lnSpc>
                <a:spcPct val="100000"/>
              </a:lnSpc>
            </a:pPr>
            <a:r>
              <a:rPr lang="en-US" altLang="en-US" sz="2800" dirty="0">
                <a:latin typeface="Maiandra GD" panose="020E0502030308020204" pitchFamily="34" charset="0"/>
              </a:rPr>
              <a:t>Most are pathogens that alternate between mammals and fleas, lice or ticks.</a:t>
            </a:r>
          </a:p>
          <a:p>
            <a:pPr lvl="2" algn="just" eaLnBrk="1" hangingPunct="1">
              <a:lnSpc>
                <a:spcPct val="100000"/>
              </a:lnSpc>
            </a:pPr>
            <a:r>
              <a:rPr lang="en-US" altLang="en-US" sz="2800" dirty="0">
                <a:latin typeface="Maiandra GD" panose="020E0502030308020204" pitchFamily="34" charset="0"/>
              </a:rPr>
              <a:t>Obligate intracellular pathogens </a:t>
            </a:r>
          </a:p>
          <a:p>
            <a:pPr lvl="2" algn="just" eaLnBrk="1" hangingPunct="1">
              <a:lnSpc>
                <a:spcPct val="100000"/>
              </a:lnSpc>
            </a:pPr>
            <a:r>
              <a:rPr lang="en-US" altLang="en-US" sz="2800" dirty="0">
                <a:latin typeface="Maiandra GD" panose="020E0502030308020204" pitchFamily="34" charset="0"/>
              </a:rPr>
              <a:t>Cannot survive or multiply outside of a host cell</a:t>
            </a:r>
          </a:p>
          <a:p>
            <a:pPr lvl="2" algn="just" eaLnBrk="1" hangingPunct="1">
              <a:lnSpc>
                <a:spcPct val="100000"/>
              </a:lnSpc>
            </a:pPr>
            <a:r>
              <a:rPr lang="en-US" altLang="en-US" sz="2800" dirty="0">
                <a:latin typeface="Maiandra GD" panose="020E0502030308020204" pitchFamily="34" charset="0"/>
              </a:rPr>
              <a:t>Cannot carry out metabolism on their own </a:t>
            </a:r>
          </a:p>
          <a:p>
            <a:pPr lvl="2" algn="just" eaLnBrk="1" hangingPunct="1">
              <a:lnSpc>
                <a:spcPct val="100000"/>
              </a:lnSpc>
            </a:pPr>
            <a:r>
              <a:rPr lang="en-US" altLang="en-US" sz="2800" b="1" i="1" dirty="0">
                <a:latin typeface="Maiandra GD" panose="020E0502030308020204" pitchFamily="34" charset="0"/>
              </a:rPr>
              <a:t>Rickettsia </a:t>
            </a:r>
            <a:r>
              <a:rPr lang="en-US" altLang="en-US" sz="2800" b="1" i="1" dirty="0" err="1">
                <a:latin typeface="Maiandra GD" panose="020E0502030308020204" pitchFamily="34" charset="0"/>
              </a:rPr>
              <a:t>rickettisii</a:t>
            </a:r>
            <a:r>
              <a:rPr lang="en-US" altLang="en-US" sz="2800" dirty="0">
                <a:latin typeface="Maiandra GD" panose="020E0502030308020204" pitchFamily="34" charset="0"/>
              </a:rPr>
              <a:t>: Rocky Mountain spotted fever</a:t>
            </a:r>
          </a:p>
          <a:p>
            <a:pPr lvl="2" algn="just" eaLnBrk="1" hangingPunct="1">
              <a:lnSpc>
                <a:spcPct val="100000"/>
              </a:lnSpc>
            </a:pPr>
            <a:r>
              <a:rPr lang="en-US" altLang="en-US" sz="2800" b="1" i="1" dirty="0">
                <a:latin typeface="Maiandra GD" panose="020E0502030308020204" pitchFamily="34" charset="0"/>
              </a:rPr>
              <a:t>Rickettsia prowazekii</a:t>
            </a:r>
            <a:r>
              <a:rPr lang="en-US" altLang="en-US" sz="2800" dirty="0">
                <a:latin typeface="Maiandra GD" panose="020E0502030308020204" pitchFamily="34" charset="0"/>
              </a:rPr>
              <a:t>: epidemic typhus</a:t>
            </a:r>
          </a:p>
          <a:p>
            <a:pPr lvl="2" algn="just" eaLnBrk="1" hangingPunct="1">
              <a:lnSpc>
                <a:spcPct val="100000"/>
              </a:lnSpc>
            </a:pPr>
            <a:r>
              <a:rPr lang="en-US" altLang="en-US" sz="2800" b="1" i="1" dirty="0">
                <a:latin typeface="Maiandra GD" panose="020E0502030308020204" pitchFamily="34" charset="0"/>
              </a:rPr>
              <a:t>Coxiella </a:t>
            </a:r>
            <a:r>
              <a:rPr lang="en-US" altLang="en-US" sz="2800" b="1" i="1" dirty="0" err="1">
                <a:latin typeface="Maiandra GD" panose="020E0502030308020204" pitchFamily="34" charset="0"/>
              </a:rPr>
              <a:t>burnetti</a:t>
            </a:r>
            <a:r>
              <a:rPr lang="en-US" altLang="en-US" sz="2800" dirty="0">
                <a:latin typeface="Maiandra GD" panose="020E0502030308020204" pitchFamily="34" charset="0"/>
              </a:rPr>
              <a:t>: Q fever</a:t>
            </a:r>
          </a:p>
        </p:txBody>
      </p:sp>
      <p:sp>
        <p:nvSpPr>
          <p:cNvPr id="84995" name="Slide Number Placeholder 5">
            <a:extLst>
              <a:ext uri="{FF2B5EF4-FFF2-40B4-BE49-F238E27FC236}">
                <a16:creationId xmlns:a16="http://schemas.microsoft.com/office/drawing/2014/main" id="{EC05A7D5-29FF-1728-CADA-70ACA02E0A7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57643C47-0997-4F5F-B5B0-904A63B2CD34}" type="slidenum">
              <a:rPr lang="en-US" altLang="en-US" sz="1000">
                <a:latin typeface="Times New Roman" panose="02020603050405020304" pitchFamily="18" charset="0"/>
              </a:rPr>
              <a:pPr>
                <a:spcBef>
                  <a:spcPct val="0"/>
                </a:spcBef>
                <a:buFontTx/>
                <a:buNone/>
              </a:pPr>
              <a:t>17</a:t>
            </a:fld>
            <a:endParaRPr lang="en-US" altLang="en-US" sz="1000">
              <a:latin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2728F567-901D-131A-48D0-6F070D6181C6}"/>
              </a:ext>
            </a:extLst>
          </p:cNvPr>
          <p:cNvSpPr>
            <a:spLocks noGrp="1"/>
          </p:cNvSpPr>
          <p:nvPr>
            <p:ph idx="1"/>
          </p:nvPr>
        </p:nvSpPr>
        <p:spPr>
          <a:xfrm>
            <a:off x="112295" y="84226"/>
            <a:ext cx="11967410" cy="6773774"/>
          </a:xfrm>
        </p:spPr>
        <p:txBody>
          <a:bodyPr>
            <a:normAutofit lnSpcReduction="10000"/>
          </a:bodyPr>
          <a:lstStyle/>
          <a:p>
            <a:pPr eaLnBrk="1" hangingPunct="1">
              <a:lnSpc>
                <a:spcPct val="110000"/>
              </a:lnSpc>
            </a:pPr>
            <a:r>
              <a:rPr lang="en-US" altLang="en-US" sz="3200" b="1" dirty="0">
                <a:latin typeface="Maiandra GD" panose="020E0502030308020204" pitchFamily="34" charset="0"/>
              </a:rPr>
              <a:t>Chlamydia</a:t>
            </a:r>
          </a:p>
          <a:p>
            <a:pPr algn="just">
              <a:lnSpc>
                <a:spcPct val="110000"/>
              </a:lnSpc>
            </a:pPr>
            <a:r>
              <a:rPr lang="en-US" altLang="en-US" dirty="0">
                <a:latin typeface="Maiandra GD" panose="020E0502030308020204" pitchFamily="34" charset="0"/>
              </a:rPr>
              <a:t>Cell wall contains an outer lipopolysaccharide membrane but lacks peptidoglycan.</a:t>
            </a:r>
          </a:p>
          <a:p>
            <a:pPr lvl="1" algn="just" eaLnBrk="1" hangingPunct="1">
              <a:lnSpc>
                <a:spcPct val="110000"/>
              </a:lnSpc>
            </a:pPr>
            <a:r>
              <a:rPr lang="en-US" altLang="en-US" sz="2800" dirty="0">
                <a:latin typeface="Maiandra GD" panose="020E0502030308020204" pitchFamily="34" charset="0"/>
              </a:rPr>
              <a:t>Contains </a:t>
            </a:r>
            <a:r>
              <a:rPr lang="en-US" altLang="en-US" sz="2800" b="1" dirty="0">
                <a:latin typeface="Maiandra GD" panose="020E0502030308020204" pitchFamily="34" charset="0"/>
              </a:rPr>
              <a:t>cysteine-rich proteins </a:t>
            </a:r>
            <a:r>
              <a:rPr lang="en-US" altLang="en-US" sz="2800" dirty="0">
                <a:latin typeface="Maiandra GD" panose="020E0502030308020204" pitchFamily="34" charset="0"/>
              </a:rPr>
              <a:t>that are assumed to be the functional equivalent of peptidoglycan </a:t>
            </a:r>
          </a:p>
          <a:p>
            <a:pPr lvl="1" algn="just" eaLnBrk="1" hangingPunct="1">
              <a:lnSpc>
                <a:spcPct val="110000"/>
              </a:lnSpc>
            </a:pPr>
            <a:r>
              <a:rPr lang="en-US" altLang="en-US" sz="2800" dirty="0">
                <a:latin typeface="Maiandra GD" panose="020E0502030308020204" pitchFamily="34" charset="0"/>
              </a:rPr>
              <a:t>Stains Gram -</a:t>
            </a:r>
          </a:p>
          <a:p>
            <a:pPr lvl="2" algn="just" eaLnBrk="1" hangingPunct="1">
              <a:lnSpc>
                <a:spcPct val="110000"/>
              </a:lnSpc>
            </a:pPr>
            <a:r>
              <a:rPr lang="en-US" altLang="en-US" sz="2800" dirty="0">
                <a:latin typeface="Maiandra GD" panose="020E0502030308020204" pitchFamily="34" charset="0"/>
              </a:rPr>
              <a:t>Tiny</a:t>
            </a:r>
          </a:p>
          <a:p>
            <a:pPr lvl="2" algn="just" eaLnBrk="1" hangingPunct="1">
              <a:lnSpc>
                <a:spcPct val="110000"/>
              </a:lnSpc>
            </a:pPr>
            <a:r>
              <a:rPr lang="en-US" altLang="en-US" sz="2800" dirty="0">
                <a:latin typeface="Maiandra GD" panose="020E0502030308020204" pitchFamily="34" charset="0"/>
              </a:rPr>
              <a:t>Obligate intracellular parasites</a:t>
            </a:r>
          </a:p>
          <a:p>
            <a:pPr lvl="2" algn="just" eaLnBrk="1" hangingPunct="1">
              <a:lnSpc>
                <a:spcPct val="110000"/>
              </a:lnSpc>
            </a:pPr>
            <a:r>
              <a:rPr lang="en-US" altLang="en-US" sz="2800" dirty="0">
                <a:latin typeface="Maiandra GD" panose="020E0502030308020204" pitchFamily="34" charset="0"/>
              </a:rPr>
              <a:t>Not transmitted by arthropods</a:t>
            </a:r>
          </a:p>
          <a:p>
            <a:pPr lvl="2" algn="just" eaLnBrk="1" hangingPunct="1">
              <a:lnSpc>
                <a:spcPct val="110000"/>
              </a:lnSpc>
            </a:pPr>
            <a:r>
              <a:rPr lang="en-US" altLang="en-US" sz="2800" b="1" i="1" dirty="0">
                <a:latin typeface="Maiandra GD" panose="020E0502030308020204" pitchFamily="34" charset="0"/>
              </a:rPr>
              <a:t>Chlamydia trachomatis</a:t>
            </a:r>
            <a:r>
              <a:rPr lang="en-US" altLang="en-US" sz="2800" dirty="0">
                <a:latin typeface="Maiandra GD" panose="020E0502030308020204" pitchFamily="34" charset="0"/>
              </a:rPr>
              <a:t>: severe eye infection and one of the most common sexually transmitted diseases</a:t>
            </a:r>
          </a:p>
          <a:p>
            <a:pPr lvl="2" algn="just" eaLnBrk="1" hangingPunct="1">
              <a:lnSpc>
                <a:spcPct val="110000"/>
              </a:lnSpc>
            </a:pPr>
            <a:r>
              <a:rPr lang="en-US" altLang="en-US" sz="2800" b="1" i="1" dirty="0">
                <a:latin typeface="Maiandra GD" panose="020E0502030308020204" pitchFamily="34" charset="0"/>
              </a:rPr>
              <a:t>Chlamydia </a:t>
            </a:r>
            <a:r>
              <a:rPr lang="en-US" altLang="en-US" sz="2800" b="1" i="1" dirty="0" err="1">
                <a:latin typeface="Maiandra GD" panose="020E0502030308020204" pitchFamily="34" charset="0"/>
              </a:rPr>
              <a:t>psittaci</a:t>
            </a:r>
            <a:r>
              <a:rPr lang="en-US" altLang="en-US" sz="2800" dirty="0">
                <a:latin typeface="Maiandra GD" panose="020E0502030308020204" pitchFamily="34" charset="0"/>
              </a:rPr>
              <a:t>: ornithosis, parrot fever</a:t>
            </a:r>
          </a:p>
          <a:p>
            <a:pPr lvl="2" algn="just" eaLnBrk="1" hangingPunct="1">
              <a:lnSpc>
                <a:spcPct val="110000"/>
              </a:lnSpc>
            </a:pPr>
            <a:r>
              <a:rPr lang="en-US" altLang="en-US" sz="2800" b="1" i="1" dirty="0">
                <a:latin typeface="Maiandra GD" panose="020E0502030308020204" pitchFamily="34" charset="0"/>
              </a:rPr>
              <a:t>Chlamydia pneumoniae</a:t>
            </a:r>
            <a:r>
              <a:rPr lang="en-US" altLang="en-US" sz="2800" dirty="0">
                <a:latin typeface="Maiandra GD" panose="020E0502030308020204" pitchFamily="34" charset="0"/>
              </a:rPr>
              <a:t>: lung infections</a:t>
            </a:r>
          </a:p>
        </p:txBody>
      </p:sp>
      <p:sp>
        <p:nvSpPr>
          <p:cNvPr id="87044" name="Slide Number Placeholder 5">
            <a:extLst>
              <a:ext uri="{FF2B5EF4-FFF2-40B4-BE49-F238E27FC236}">
                <a16:creationId xmlns:a16="http://schemas.microsoft.com/office/drawing/2014/main" id="{A9591EA6-1488-720A-DD05-07ACF398CC3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11FA4C82-8F05-4814-A9F6-7CA87C2B11D0}" type="slidenum">
              <a:rPr lang="en-US" altLang="en-US" sz="1000">
                <a:latin typeface="Times New Roman" panose="02020603050405020304" pitchFamily="18" charset="0"/>
              </a:rPr>
              <a:pPr>
                <a:spcBef>
                  <a:spcPct val="0"/>
                </a:spcBef>
                <a:buFontTx/>
                <a:buNone/>
              </a:pPr>
              <a:t>18</a:t>
            </a:fld>
            <a:endParaRPr lang="en-US" altLang="en-US" sz="1000">
              <a:latin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a:extLst>
              <a:ext uri="{FF2B5EF4-FFF2-40B4-BE49-F238E27FC236}">
                <a16:creationId xmlns:a16="http://schemas.microsoft.com/office/drawing/2014/main" id="{7F3F6B9D-094D-F1BD-C433-29C00CB8E8EF}"/>
              </a:ext>
            </a:extLst>
          </p:cNvPr>
          <p:cNvSpPr>
            <a:spLocks noGrp="1"/>
          </p:cNvSpPr>
          <p:nvPr>
            <p:ph idx="1"/>
          </p:nvPr>
        </p:nvSpPr>
        <p:spPr>
          <a:xfrm>
            <a:off x="175029" y="300792"/>
            <a:ext cx="11935326" cy="6172200"/>
          </a:xfrm>
        </p:spPr>
        <p:txBody>
          <a:bodyPr/>
          <a:lstStyle/>
          <a:p>
            <a:r>
              <a:rPr lang="en-US" altLang="en-US" sz="3200" b="1" dirty="0">
                <a:latin typeface="Maiandra GD" panose="020E0502030308020204" pitchFamily="34" charset="0"/>
              </a:rPr>
              <a:t>Mycoplasma (Bacteria without cell walls)</a:t>
            </a:r>
          </a:p>
          <a:p>
            <a:pPr algn="just" eaLnBrk="1" hangingPunct="1">
              <a:lnSpc>
                <a:spcPct val="90000"/>
              </a:lnSpc>
            </a:pPr>
            <a:r>
              <a:rPr lang="en-US" altLang="en-US" dirty="0">
                <a:latin typeface="Maiandra GD" panose="020E0502030308020204" pitchFamily="34" charset="0"/>
              </a:rPr>
              <a:t>Lack a rigid cell wall during their entire life cycle</a:t>
            </a:r>
          </a:p>
          <a:p>
            <a:pPr algn="just" eaLnBrk="1" hangingPunct="1">
              <a:lnSpc>
                <a:spcPct val="90000"/>
              </a:lnSpc>
            </a:pPr>
            <a:r>
              <a:rPr lang="en-US" altLang="en-US" dirty="0">
                <a:latin typeface="Maiandra GD" panose="020E0502030308020204" pitchFamily="34" charset="0"/>
              </a:rPr>
              <a:t>The smallest known organisms – smallest genomes (other than viruses)</a:t>
            </a:r>
          </a:p>
          <a:p>
            <a:pPr lvl="1" algn="just" eaLnBrk="1" hangingPunct="1">
              <a:lnSpc>
                <a:spcPct val="90000"/>
              </a:lnSpc>
            </a:pPr>
            <a:r>
              <a:rPr lang="en-US" altLang="en-US" sz="2800" dirty="0">
                <a:latin typeface="Maiandra GD" panose="020E0502030308020204" pitchFamily="34" charset="0"/>
              </a:rPr>
              <a:t>Diameter ranges from </a:t>
            </a:r>
            <a:r>
              <a:rPr lang="en-US" altLang="en-US" sz="2800" b="1" dirty="0">
                <a:latin typeface="Maiandra GD" panose="020E0502030308020204" pitchFamily="34" charset="0"/>
              </a:rPr>
              <a:t>0.15 - 0.30 </a:t>
            </a:r>
            <a:r>
              <a:rPr lang="en-US" sz="2800" b="1" dirty="0">
                <a:latin typeface="Maiandra GD" panose="020E0502030308020204" pitchFamily="34" charset="0"/>
              </a:rPr>
              <a:t> µm </a:t>
            </a:r>
          </a:p>
          <a:p>
            <a:pPr lvl="1" algn="just" eaLnBrk="1" hangingPunct="1">
              <a:lnSpc>
                <a:spcPct val="90000"/>
              </a:lnSpc>
            </a:pPr>
            <a:r>
              <a:rPr lang="en-US" altLang="en-US" sz="2800" dirty="0">
                <a:latin typeface="Maiandra GD" panose="020E0502030308020204" pitchFamily="34" charset="0"/>
              </a:rPr>
              <a:t>Do not stain with the gram stain</a:t>
            </a:r>
          </a:p>
          <a:p>
            <a:pPr algn="just" eaLnBrk="1" hangingPunct="1">
              <a:lnSpc>
                <a:spcPct val="90000"/>
              </a:lnSpc>
            </a:pPr>
            <a:r>
              <a:rPr lang="en-US" altLang="en-US" dirty="0">
                <a:latin typeface="Maiandra GD" panose="020E0502030308020204" pitchFamily="34" charset="0"/>
              </a:rPr>
              <a:t>Pleomorphic </a:t>
            </a:r>
          </a:p>
          <a:p>
            <a:pPr lvl="1" algn="just" eaLnBrk="1" hangingPunct="1">
              <a:lnSpc>
                <a:spcPct val="90000"/>
              </a:lnSpc>
            </a:pPr>
            <a:r>
              <a:rPr lang="en-US" altLang="en-US" sz="2800" dirty="0">
                <a:latin typeface="Maiandra GD" panose="020E0502030308020204" pitchFamily="34" charset="0"/>
              </a:rPr>
              <a:t>Tiny pleomorphic cocci, short rods, short spirals, and sometimes doughnut shape</a:t>
            </a:r>
          </a:p>
          <a:p>
            <a:pPr algn="just" eaLnBrk="1" hangingPunct="1">
              <a:lnSpc>
                <a:spcPct val="90000"/>
              </a:lnSpc>
            </a:pPr>
            <a:r>
              <a:rPr lang="en-US" altLang="en-US" b="1" i="1" dirty="0">
                <a:latin typeface="Maiandra GD" panose="020E0502030308020204" pitchFamily="34" charset="0"/>
              </a:rPr>
              <a:t>Mycoplasma pneumoniae </a:t>
            </a:r>
          </a:p>
          <a:p>
            <a:pPr lvl="1" algn="just" eaLnBrk="1" hangingPunct="1">
              <a:lnSpc>
                <a:spcPct val="90000"/>
              </a:lnSpc>
            </a:pPr>
            <a:r>
              <a:rPr lang="en-US" altLang="en-US" sz="2800" dirty="0">
                <a:latin typeface="Maiandra GD" panose="020E0502030308020204" pitchFamily="34" charset="0"/>
              </a:rPr>
              <a:t>Atypical pneumonia in humans</a:t>
            </a:r>
          </a:p>
        </p:txBody>
      </p:sp>
      <p:sp>
        <p:nvSpPr>
          <p:cNvPr id="89092" name="Slide Number Placeholder 5">
            <a:extLst>
              <a:ext uri="{FF2B5EF4-FFF2-40B4-BE49-F238E27FC236}">
                <a16:creationId xmlns:a16="http://schemas.microsoft.com/office/drawing/2014/main" id="{A492177A-A23B-C2E8-308F-1A41E7F8F3F8}"/>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2C1CDA4D-D871-4392-9B61-8C6E41EE6649}" type="slidenum">
              <a:rPr lang="en-US" altLang="en-US" sz="1000">
                <a:latin typeface="Times New Roman" panose="02020603050405020304" pitchFamily="18" charset="0"/>
              </a:rPr>
              <a:pPr>
                <a:spcBef>
                  <a:spcPct val="0"/>
                </a:spcBef>
                <a:buFontTx/>
                <a:buNone/>
              </a:pPr>
              <a:t>19</a:t>
            </a:fld>
            <a:endParaRPr lang="en-US" altLang="en-US" sz="1000">
              <a:latin typeface="Times New Roman" panose="02020603050405020304" pitchFamily="18" charset="0"/>
            </a:endParaRPr>
          </a:p>
        </p:txBody>
      </p:sp>
    </p:spTree>
  </p:cSld>
  <p:clrMapOvr>
    <a:masterClrMapping/>
  </p:clrMapOvr>
  <p:transition>
    <p:cover di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DDC68A-C7E1-4BB1-AEC5-3253CC91586E}"/>
              </a:ext>
            </a:extLst>
          </p:cNvPr>
          <p:cNvSpPr>
            <a:spLocks noGrp="1"/>
          </p:cNvSpPr>
          <p:nvPr>
            <p:ph type="dt" sz="half" idx="10"/>
          </p:nvPr>
        </p:nvSpPr>
        <p:spPr/>
        <p:txBody>
          <a:bodyPr/>
          <a:lstStyle/>
          <a:p>
            <a:fld id="{C354A58D-018B-457F-B921-0426F5234FDE}" type="datetime1">
              <a:rPr lang="en-US" smtClean="0"/>
              <a:t>2023-09-23</a:t>
            </a:fld>
            <a:endParaRPr lang="en-US" dirty="0"/>
          </a:p>
        </p:txBody>
      </p:sp>
      <p:sp>
        <p:nvSpPr>
          <p:cNvPr id="3" name="Slide Number Placeholder 2">
            <a:extLst>
              <a:ext uri="{FF2B5EF4-FFF2-40B4-BE49-F238E27FC236}">
                <a16:creationId xmlns:a16="http://schemas.microsoft.com/office/drawing/2014/main" id="{0408C3DC-1F7C-4F7A-AFFD-9B044C690CF9}"/>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7" name="TextBox 6">
            <a:extLst>
              <a:ext uri="{FF2B5EF4-FFF2-40B4-BE49-F238E27FC236}">
                <a16:creationId xmlns:a16="http://schemas.microsoft.com/office/drawing/2014/main" id="{C26C5965-900D-4782-92B8-78E2C8709FE6}"/>
              </a:ext>
            </a:extLst>
          </p:cNvPr>
          <p:cNvSpPr txBox="1"/>
          <p:nvPr/>
        </p:nvSpPr>
        <p:spPr>
          <a:xfrm>
            <a:off x="259080" y="245011"/>
            <a:ext cx="11734800" cy="5324535"/>
          </a:xfrm>
          <a:prstGeom prst="rect">
            <a:avLst/>
          </a:prstGeom>
          <a:noFill/>
        </p:spPr>
        <p:txBody>
          <a:bodyPr wrap="square">
            <a:spAutoFit/>
          </a:bodyPr>
          <a:lstStyle/>
          <a:p>
            <a:pPr marL="457200" indent="-457200">
              <a:buFont typeface="Arial" panose="020B0604020202020204" pitchFamily="34" charset="0"/>
              <a:buChar char="•"/>
            </a:pPr>
            <a:r>
              <a:rPr lang="en-US" altLang="en-US" sz="3200" b="1" dirty="0">
                <a:latin typeface="Maiandra GD" panose="020E0502030308020204" pitchFamily="34" charset="0"/>
              </a:rPr>
              <a:t>What is Microbiology?</a:t>
            </a:r>
            <a:br>
              <a:rPr lang="en-US" altLang="en-US" sz="2400" dirty="0">
                <a:latin typeface="Maiandra GD" panose="020E0502030308020204" pitchFamily="34" charset="0"/>
              </a:rPr>
            </a:br>
            <a:r>
              <a:rPr lang="en-US" altLang="en-US" sz="2800" dirty="0">
                <a:latin typeface="Maiandra GD" panose="020E0502030308020204" pitchFamily="34" charset="0"/>
              </a:rPr>
              <a:t>Micro: too small to be seen with the naked eye</a:t>
            </a:r>
            <a:br>
              <a:rPr lang="en-US" altLang="en-US" sz="2800" dirty="0">
                <a:latin typeface="Maiandra GD" panose="020E0502030308020204" pitchFamily="34" charset="0"/>
              </a:rPr>
            </a:br>
            <a:r>
              <a:rPr lang="en-US" altLang="en-US" sz="2800" dirty="0">
                <a:latin typeface="Maiandra GD" panose="020E0502030308020204" pitchFamily="34" charset="0"/>
              </a:rPr>
              <a:t>Bio: life</a:t>
            </a:r>
            <a:br>
              <a:rPr lang="en-US" altLang="en-US" sz="2800" dirty="0">
                <a:latin typeface="Maiandra GD" panose="020E0502030308020204" pitchFamily="34" charset="0"/>
              </a:rPr>
            </a:br>
            <a:r>
              <a:rPr lang="en-US" altLang="en-US" sz="2800" dirty="0">
                <a:latin typeface="Maiandra GD" panose="020E0502030308020204" pitchFamily="34" charset="0"/>
              </a:rPr>
              <a:t>logy: study of</a:t>
            </a:r>
          </a:p>
          <a:p>
            <a:endParaRPr lang="en-US" altLang="en-US" sz="1600" dirty="0">
              <a:latin typeface="Maiandra GD" panose="020E0502030308020204" pitchFamily="34" charset="0"/>
            </a:endParaRPr>
          </a:p>
          <a:p>
            <a:pPr marL="457200" lvl="0" indent="-457200" algn="just" rtl="0" fontAlgn="base">
              <a:spcBef>
                <a:spcPct val="0"/>
              </a:spcBef>
              <a:spcAft>
                <a:spcPct val="0"/>
              </a:spcAft>
              <a:buFont typeface="Arial" panose="020B0604020202020204" pitchFamily="34" charset="0"/>
              <a:buChar char="•"/>
            </a:pPr>
            <a:r>
              <a:rPr lang="en-US" altLang="en-US" sz="2800" b="1" dirty="0">
                <a:latin typeface="Maiandra GD" panose="020E0502030308020204" pitchFamily="34" charset="0"/>
              </a:rPr>
              <a:t>Microbiology: </a:t>
            </a:r>
            <a:r>
              <a:rPr lang="en-US" sz="2800" dirty="0">
                <a:latin typeface="Maiandra GD" panose="020E0502030308020204" pitchFamily="34" charset="0"/>
              </a:rPr>
              <a:t>Is a branch of medical science concerned with the identification, diagnosis, prevention, and treatment of infectious diseases. In addition, this field of science studies various clinical applications of microbes for the improvement of health.</a:t>
            </a:r>
          </a:p>
          <a:p>
            <a:pPr marL="457200" lvl="0" indent="-457200" algn="just" rtl="0" fontAlgn="base">
              <a:spcBef>
                <a:spcPct val="0"/>
              </a:spcBef>
              <a:spcAft>
                <a:spcPct val="0"/>
              </a:spcAft>
              <a:buFont typeface="Arial" panose="020B0604020202020204" pitchFamily="34" charset="0"/>
              <a:buChar char="•"/>
            </a:pPr>
            <a:r>
              <a:rPr lang="en-US" sz="2800" dirty="0">
                <a:latin typeface="Maiandra GD" panose="020E0502030308020204" pitchFamily="34" charset="0"/>
              </a:rPr>
              <a:t> There are four kinds of </a:t>
            </a:r>
            <a:r>
              <a:rPr lang="en-US" sz="2800" dirty="0">
                <a:latin typeface="Maiandra GD" panose="020E0502030308020204" pitchFamily="34" charset="0"/>
                <a:hlinkClick r:id="rId2" tooltip="Microorganisms">
                  <a:extLst>
                    <a:ext uri="{A12FA001-AC4F-418D-AE19-62706E023703}">
                      <ahyp:hlinkClr xmlns:ahyp="http://schemas.microsoft.com/office/drawing/2018/hyperlinkcolor" val="tx"/>
                    </a:ext>
                  </a:extLst>
                </a:hlinkClick>
              </a:rPr>
              <a:t>microorganisms</a:t>
            </a:r>
            <a:r>
              <a:rPr lang="en-US" sz="2800" dirty="0">
                <a:latin typeface="Maiandra GD" panose="020E0502030308020204" pitchFamily="34" charset="0"/>
              </a:rPr>
              <a:t> (mo.) that cause infectious disease such as </a:t>
            </a:r>
            <a:r>
              <a:rPr lang="en-US" sz="2800" b="1" dirty="0">
                <a:latin typeface="Maiandra GD" panose="020E0502030308020204" pitchFamily="34" charset="0"/>
                <a:hlinkClick r:id="rId3" tooltip="Bacteria">
                  <a:extLst>
                    <a:ext uri="{A12FA001-AC4F-418D-AE19-62706E023703}">
                      <ahyp:hlinkClr xmlns:ahyp="http://schemas.microsoft.com/office/drawing/2018/hyperlinkcolor" val="tx"/>
                    </a:ext>
                  </a:extLst>
                </a:hlinkClick>
              </a:rPr>
              <a:t>bacteria</a:t>
            </a:r>
            <a:r>
              <a:rPr lang="en-US" sz="2800" b="1" dirty="0">
                <a:latin typeface="Maiandra GD" panose="020E0502030308020204" pitchFamily="34" charset="0"/>
              </a:rPr>
              <a:t>, </a:t>
            </a:r>
            <a:r>
              <a:rPr lang="en-US" sz="2800" b="1" dirty="0">
                <a:latin typeface="Maiandra GD" panose="020E0502030308020204" pitchFamily="34" charset="0"/>
                <a:hlinkClick r:id="rId4" tooltip="Fungi">
                  <a:extLst>
                    <a:ext uri="{A12FA001-AC4F-418D-AE19-62706E023703}">
                      <ahyp:hlinkClr xmlns:ahyp="http://schemas.microsoft.com/office/drawing/2018/hyperlinkcolor" val="tx"/>
                    </a:ext>
                  </a:extLst>
                </a:hlinkClick>
              </a:rPr>
              <a:t>fungi</a:t>
            </a:r>
            <a:r>
              <a:rPr lang="en-US" sz="2800" b="1" dirty="0">
                <a:latin typeface="Maiandra GD" panose="020E0502030308020204" pitchFamily="34" charset="0"/>
              </a:rPr>
              <a:t>, </a:t>
            </a:r>
            <a:r>
              <a:rPr lang="en-US" sz="2800" b="1" dirty="0">
                <a:latin typeface="Maiandra GD" panose="020E0502030308020204" pitchFamily="34" charset="0"/>
                <a:hlinkClick r:id="rId5" tooltip="Parasites">
                  <a:extLst>
                    <a:ext uri="{A12FA001-AC4F-418D-AE19-62706E023703}">
                      <ahyp:hlinkClr xmlns:ahyp="http://schemas.microsoft.com/office/drawing/2018/hyperlinkcolor" val="tx"/>
                    </a:ext>
                  </a:extLst>
                </a:hlinkClick>
              </a:rPr>
              <a:t>parasites</a:t>
            </a:r>
            <a:r>
              <a:rPr lang="en-US" sz="2800" b="1" dirty="0">
                <a:latin typeface="Maiandra GD" panose="020E0502030308020204" pitchFamily="34" charset="0"/>
              </a:rPr>
              <a:t> </a:t>
            </a:r>
            <a:r>
              <a:rPr lang="en-US" sz="2800" dirty="0">
                <a:latin typeface="Maiandra GD" panose="020E0502030308020204" pitchFamily="34" charset="0"/>
              </a:rPr>
              <a:t>and</a:t>
            </a:r>
            <a:r>
              <a:rPr lang="en-US" sz="2800" b="1" dirty="0">
                <a:latin typeface="Maiandra GD" panose="020E0502030308020204" pitchFamily="34" charset="0"/>
              </a:rPr>
              <a:t> </a:t>
            </a:r>
            <a:r>
              <a:rPr lang="en-US" sz="2800" b="1" dirty="0">
                <a:latin typeface="Maiandra GD" panose="020E0502030308020204" pitchFamily="34" charset="0"/>
                <a:hlinkClick r:id="rId6" tooltip="Viruses">
                  <a:extLst>
                    <a:ext uri="{A12FA001-AC4F-418D-AE19-62706E023703}">
                      <ahyp:hlinkClr xmlns:ahyp="http://schemas.microsoft.com/office/drawing/2018/hyperlinkcolor" val="tx"/>
                    </a:ext>
                  </a:extLst>
                </a:hlinkClick>
              </a:rPr>
              <a:t>viruses</a:t>
            </a:r>
            <a:r>
              <a:rPr lang="en-US" sz="2800" b="1" dirty="0">
                <a:latin typeface="Maiandra GD" panose="020E0502030308020204" pitchFamily="34" charset="0"/>
              </a:rPr>
              <a:t> </a:t>
            </a:r>
          </a:p>
          <a:p>
            <a:endParaRPr lang="en-US" sz="2800" dirty="0">
              <a:latin typeface="Maiandra GD" panose="020E0502030308020204" pitchFamily="34" charset="0"/>
            </a:endParaRPr>
          </a:p>
        </p:txBody>
      </p:sp>
    </p:spTree>
    <p:extLst>
      <p:ext uri="{BB962C8B-B14F-4D97-AF65-F5344CB8AC3E}">
        <p14:creationId xmlns:p14="http://schemas.microsoft.com/office/powerpoint/2010/main" val="2466604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a:extLst>
              <a:ext uri="{FF2B5EF4-FFF2-40B4-BE49-F238E27FC236}">
                <a16:creationId xmlns:a16="http://schemas.microsoft.com/office/drawing/2014/main" id="{97AFDC86-EB33-01EB-3C19-A419154FA50C}"/>
              </a:ext>
            </a:extLst>
          </p:cNvPr>
          <p:cNvSpPr>
            <a:spLocks noGrp="1"/>
          </p:cNvSpPr>
          <p:nvPr>
            <p:ph idx="1"/>
          </p:nvPr>
        </p:nvSpPr>
        <p:spPr>
          <a:xfrm>
            <a:off x="304800" y="481266"/>
            <a:ext cx="11630526" cy="4716379"/>
          </a:xfrm>
        </p:spPr>
        <p:txBody>
          <a:bodyPr/>
          <a:lstStyle/>
          <a:p>
            <a:pPr marL="0" indent="0" eaLnBrk="1" hangingPunct="1">
              <a:buNone/>
            </a:pPr>
            <a:r>
              <a:rPr lang="en-US" altLang="en-US" sz="3200" b="1" dirty="0">
                <a:latin typeface="Maiandra GD" panose="020E0502030308020204" pitchFamily="34" charset="0"/>
              </a:rPr>
              <a:t>Archaea: The Other Procaryotes</a:t>
            </a:r>
          </a:p>
          <a:p>
            <a:pPr algn="just" eaLnBrk="1" hangingPunct="1"/>
            <a:r>
              <a:rPr lang="en-US" altLang="en-US" dirty="0">
                <a:latin typeface="Maiandra GD" panose="020E0502030308020204" pitchFamily="34" charset="0"/>
              </a:rPr>
              <a:t>Constitute third Domain Archaea</a:t>
            </a:r>
          </a:p>
          <a:p>
            <a:pPr algn="just" eaLnBrk="1" hangingPunct="1"/>
            <a:r>
              <a:rPr lang="en-US" altLang="en-US" dirty="0">
                <a:latin typeface="Maiandra GD" panose="020E0502030308020204" pitchFamily="34" charset="0"/>
              </a:rPr>
              <a:t>Seem more closely related to Domain Eukarya than to bacteria</a:t>
            </a:r>
          </a:p>
          <a:p>
            <a:pPr algn="just" eaLnBrk="1" hangingPunct="1"/>
            <a:r>
              <a:rPr lang="en-US" altLang="en-US" dirty="0">
                <a:latin typeface="Maiandra GD" panose="020E0502030308020204" pitchFamily="34" charset="0"/>
              </a:rPr>
              <a:t>Live in the most extreme habitats in nature, extremophiles</a:t>
            </a:r>
          </a:p>
          <a:p>
            <a:pPr algn="just" eaLnBrk="1" hangingPunct="1"/>
            <a:r>
              <a:rPr lang="en-US" altLang="en-US" dirty="0">
                <a:latin typeface="Maiandra GD" panose="020E0502030308020204" pitchFamily="34" charset="0"/>
              </a:rPr>
              <a:t>Adapted to heat, salt, acid pH, pressure and atmosphere, includes: Methane producers, hyperthermophiles, extreme halophiles, and sulfur reducers.</a:t>
            </a:r>
          </a:p>
          <a:p>
            <a:pPr marL="0" indent="0" eaLnBrk="1" hangingPunct="1">
              <a:buNone/>
            </a:pPr>
            <a:endParaRPr lang="en-US" altLang="en-US" dirty="0"/>
          </a:p>
        </p:txBody>
      </p:sp>
      <p:sp>
        <p:nvSpPr>
          <p:cNvPr id="90116" name="Slide Number Placeholder 5">
            <a:extLst>
              <a:ext uri="{FF2B5EF4-FFF2-40B4-BE49-F238E27FC236}">
                <a16:creationId xmlns:a16="http://schemas.microsoft.com/office/drawing/2014/main" id="{04CB2907-A046-5881-265C-889DE6E4AD1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9ED4D22-96A9-442F-8D89-ABEAF36D7BA7}" type="slidenum">
              <a:rPr lang="en-US" altLang="en-US" sz="1000">
                <a:latin typeface="Times New Roman" panose="02020603050405020304" pitchFamily="18" charset="0"/>
              </a:rPr>
              <a:pPr>
                <a:spcBef>
                  <a:spcPct val="0"/>
                </a:spcBef>
                <a:buFontTx/>
                <a:buNone/>
              </a:pPr>
              <a:t>20</a:t>
            </a:fld>
            <a:endParaRPr lang="en-US" altLang="en-US" sz="1000">
              <a:latin typeface="Times New Roman" panose="02020603050405020304" pitchFamily="18"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a:extLst>
              <a:ext uri="{FF2B5EF4-FFF2-40B4-BE49-F238E27FC236}">
                <a16:creationId xmlns:a16="http://schemas.microsoft.com/office/drawing/2014/main" id="{7976768D-FA47-8C64-6E10-1EF66CA6748E}"/>
              </a:ext>
            </a:extLst>
          </p:cNvPr>
          <p:cNvSpPr>
            <a:spLocks noGrp="1"/>
          </p:cNvSpPr>
          <p:nvPr>
            <p:ph idx="1"/>
          </p:nvPr>
        </p:nvSpPr>
        <p:spPr>
          <a:xfrm>
            <a:off x="0" y="0"/>
            <a:ext cx="12192000" cy="6858000"/>
          </a:xfrm>
        </p:spPr>
        <p:txBody>
          <a:bodyPr>
            <a:normAutofit lnSpcReduction="10000"/>
          </a:bodyPr>
          <a:lstStyle/>
          <a:p>
            <a:pPr>
              <a:buNone/>
            </a:pPr>
            <a:r>
              <a:rPr lang="en-US" altLang="en-US" sz="3300" b="1" dirty="0">
                <a:latin typeface="Maiandra GD" panose="020E0502030308020204" pitchFamily="34" charset="0"/>
              </a:rPr>
              <a:t>Cyanobacteria (blue-green algae): </a:t>
            </a:r>
            <a:r>
              <a:rPr lang="en-US" altLang="en-US" sz="3000" dirty="0">
                <a:latin typeface="Maiandra GD" panose="020E0502030308020204" pitchFamily="34" charset="0"/>
              </a:rPr>
              <a:t>Free-living nonpathogenic bacteria</a:t>
            </a:r>
          </a:p>
          <a:p>
            <a:pPr algn="just">
              <a:lnSpc>
                <a:spcPct val="110000"/>
              </a:lnSpc>
            </a:pPr>
            <a:r>
              <a:rPr lang="en-US" altLang="en-US" b="1" dirty="0">
                <a:latin typeface="Maiandra GD" panose="020E0502030308020204" pitchFamily="34" charset="0"/>
              </a:rPr>
              <a:t>Oxygenic photosynthesis: </a:t>
            </a:r>
            <a:r>
              <a:rPr lang="en-US" altLang="en-US" dirty="0">
                <a:latin typeface="Maiandra GD" panose="020E0502030308020204" pitchFamily="34" charset="0"/>
              </a:rPr>
              <a:t>use photosynthesis, can synthesize required nutrients from inorganic compounds:</a:t>
            </a:r>
          </a:p>
          <a:p>
            <a:pPr marL="0" indent="0" algn="just">
              <a:buNone/>
            </a:pPr>
            <a:r>
              <a:rPr lang="en-US" altLang="en-US" sz="3200" dirty="0">
                <a:latin typeface="Maiandra GD" panose="020E0502030308020204" pitchFamily="34" charset="0"/>
              </a:rPr>
              <a:t> </a:t>
            </a:r>
            <a:r>
              <a:rPr lang="en-US" altLang="en-US" b="1" dirty="0">
                <a:latin typeface="Maiandra GD" panose="020E0502030308020204" pitchFamily="34" charset="0"/>
              </a:rPr>
              <a:t>12H2O + 6CO2 </a:t>
            </a:r>
            <a:r>
              <a:rPr lang="en-US" altLang="en-US" b="1" dirty="0">
                <a:latin typeface="Maiandra GD" panose="020E0502030308020204" pitchFamily="34" charset="0"/>
                <a:sym typeface="Symbol" panose="05050102010706020507" pitchFamily="18" charset="2"/>
              </a:rPr>
              <a:t> C6H12O6 + 6H2O + 6O2</a:t>
            </a:r>
            <a:r>
              <a:rPr lang="en-US" altLang="en-US" b="1" dirty="0">
                <a:latin typeface="Maiandra GD" panose="020E0502030308020204" pitchFamily="34" charset="0"/>
              </a:rPr>
              <a:t> </a:t>
            </a:r>
          </a:p>
          <a:p>
            <a:pPr lvl="1" algn="just"/>
            <a:r>
              <a:rPr lang="en-US" altLang="en-US" sz="3000" dirty="0">
                <a:latin typeface="Maiandra GD" panose="020E0502030308020204" pitchFamily="34" charset="0"/>
              </a:rPr>
              <a:t>Gram-negative cell walls</a:t>
            </a:r>
          </a:p>
          <a:p>
            <a:pPr lvl="1" algn="just"/>
            <a:r>
              <a:rPr lang="en-US" altLang="en-US" sz="3000" dirty="0">
                <a:latin typeface="Maiandra GD" panose="020E0502030308020204" pitchFamily="34" charset="0"/>
              </a:rPr>
              <a:t>Extensive thylakoids with photosynthetic chlorophyll pigments and gas inclusions unicellular, colonial &amp; filamentous form.</a:t>
            </a:r>
          </a:p>
          <a:p>
            <a:pPr lvl="1" algn="just"/>
            <a:r>
              <a:rPr lang="en-US" altLang="en-US" sz="3000" dirty="0">
                <a:latin typeface="Maiandra GD" panose="020E0502030308020204" pitchFamily="34" charset="0"/>
              </a:rPr>
              <a:t>Some species fix N2 in heterocyst.</a:t>
            </a:r>
          </a:p>
          <a:p>
            <a:pPr algn="just"/>
            <a:r>
              <a:rPr lang="en-US" altLang="en-US" sz="3000" b="1" dirty="0">
                <a:latin typeface="Maiandra GD" panose="020E0502030308020204" pitchFamily="34" charset="0"/>
              </a:rPr>
              <a:t>Anoxygenic photosynthesis</a:t>
            </a:r>
            <a:r>
              <a:rPr lang="en-US" altLang="en-US" sz="3000" dirty="0">
                <a:latin typeface="Maiandra GD" panose="020E0502030308020204" pitchFamily="34" charset="0"/>
              </a:rPr>
              <a:t>: Do not give off oxygen as a product of photosynthesis.</a:t>
            </a:r>
          </a:p>
          <a:p>
            <a:pPr marL="0" indent="0" algn="just" eaLnBrk="1" hangingPunct="1">
              <a:buNone/>
            </a:pPr>
            <a:r>
              <a:rPr lang="en-US" altLang="en-US" sz="3000" dirty="0">
                <a:latin typeface="Maiandra GD" panose="020E0502030308020204" pitchFamily="34" charset="0"/>
              </a:rPr>
              <a:t> </a:t>
            </a:r>
            <a:r>
              <a:rPr lang="en-US" altLang="en-US" b="1" dirty="0">
                <a:latin typeface="Maiandra GD" panose="020E0502030308020204" pitchFamily="34" charset="0"/>
              </a:rPr>
              <a:t>12H2S + 6CO2 </a:t>
            </a:r>
            <a:r>
              <a:rPr lang="en-US" altLang="en-US" b="1" dirty="0">
                <a:latin typeface="Maiandra GD" panose="020E0502030308020204" pitchFamily="34" charset="0"/>
                <a:sym typeface="Symbol" panose="05050102010706020507" pitchFamily="18" charset="2"/>
              </a:rPr>
              <a:t> C6H12O6 + 12S°</a:t>
            </a:r>
            <a:r>
              <a:rPr lang="en-US" altLang="en-US" b="1" dirty="0">
                <a:latin typeface="Maiandra GD" panose="020E0502030308020204" pitchFamily="34" charset="0"/>
              </a:rPr>
              <a:t> </a:t>
            </a:r>
            <a:endParaRPr lang="en-US" altLang="en-US" sz="2000" b="1" dirty="0">
              <a:latin typeface="Maiandra GD" panose="020E0502030308020204" pitchFamily="34" charset="0"/>
            </a:endParaRPr>
          </a:p>
          <a:p>
            <a:pPr algn="just"/>
            <a:r>
              <a:rPr lang="en-US" altLang="en-US" sz="3000" dirty="0">
                <a:latin typeface="Maiandra GD" panose="020E0502030308020204" pitchFamily="34" charset="0"/>
              </a:rPr>
              <a:t>Most species are found in fresh water: Marine, damp soil, moistened desert rocks and endosymbionts in lichens, plants, various protists or sponges.</a:t>
            </a:r>
          </a:p>
        </p:txBody>
      </p:sp>
      <p:sp>
        <p:nvSpPr>
          <p:cNvPr id="80900" name="Slide Number Placeholder 5">
            <a:extLst>
              <a:ext uri="{FF2B5EF4-FFF2-40B4-BE49-F238E27FC236}">
                <a16:creationId xmlns:a16="http://schemas.microsoft.com/office/drawing/2014/main" id="{BB57E594-0E56-A17E-6E88-67BE3A0593E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7A696698-F98A-493E-8D8E-4747304A713C}" type="slidenum">
              <a:rPr lang="en-US" altLang="en-US" sz="1000">
                <a:latin typeface="Times New Roman" panose="02020603050405020304" pitchFamily="18" charset="0"/>
              </a:rPr>
              <a:pPr>
                <a:spcBef>
                  <a:spcPct val="0"/>
                </a:spcBef>
                <a:buFontTx/>
                <a:buNone/>
              </a:pPr>
              <a:t>21</a:t>
            </a:fld>
            <a:endParaRPr lang="en-US" altLang="en-US" sz="1000">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4BBAC1-D172-44F5-85C5-B8C37FEF1038}"/>
              </a:ext>
            </a:extLst>
          </p:cNvPr>
          <p:cNvSpPr>
            <a:spLocks noGrp="1"/>
          </p:cNvSpPr>
          <p:nvPr>
            <p:ph type="dt" sz="half" idx="10"/>
          </p:nvPr>
        </p:nvSpPr>
        <p:spPr/>
        <p:txBody>
          <a:bodyPr/>
          <a:lstStyle/>
          <a:p>
            <a:fld id="{B1D071B9-B9CB-408C-9836-B4901B5D73F4}" type="datetime1">
              <a:rPr lang="en-US" smtClean="0"/>
              <a:t>2023-09-23</a:t>
            </a:fld>
            <a:endParaRPr lang="en-US" dirty="0"/>
          </a:p>
        </p:txBody>
      </p:sp>
      <p:sp>
        <p:nvSpPr>
          <p:cNvPr id="3" name="Slide Number Placeholder 2">
            <a:extLst>
              <a:ext uri="{FF2B5EF4-FFF2-40B4-BE49-F238E27FC236}">
                <a16:creationId xmlns:a16="http://schemas.microsoft.com/office/drawing/2014/main" id="{54C04926-DE67-4A99-810D-091959F08CCE}"/>
              </a:ext>
            </a:extLst>
          </p:cNvPr>
          <p:cNvSpPr>
            <a:spLocks noGrp="1"/>
          </p:cNvSpPr>
          <p:nvPr>
            <p:ph type="sldNum" sz="quarter" idx="12"/>
          </p:nvPr>
        </p:nvSpPr>
        <p:spPr/>
        <p:txBody>
          <a:bodyPr/>
          <a:lstStyle/>
          <a:p>
            <a:fld id="{6D22F896-40B5-4ADD-8801-0D06FADFA095}" type="slidenum">
              <a:rPr lang="en-US" smtClean="0"/>
              <a:t>3</a:t>
            </a:fld>
            <a:endParaRPr lang="en-US" dirty="0"/>
          </a:p>
        </p:txBody>
      </p:sp>
      <p:sp>
        <p:nvSpPr>
          <p:cNvPr id="9" name="TextBox 8">
            <a:extLst>
              <a:ext uri="{FF2B5EF4-FFF2-40B4-BE49-F238E27FC236}">
                <a16:creationId xmlns:a16="http://schemas.microsoft.com/office/drawing/2014/main" id="{C98B5A05-9AD0-4C83-B124-9C4850D39EC2}"/>
              </a:ext>
            </a:extLst>
          </p:cNvPr>
          <p:cNvSpPr txBox="1"/>
          <p:nvPr/>
        </p:nvSpPr>
        <p:spPr>
          <a:xfrm>
            <a:off x="533400" y="457200"/>
            <a:ext cx="9723120" cy="5416868"/>
          </a:xfrm>
          <a:prstGeom prst="rect">
            <a:avLst/>
          </a:prstGeom>
          <a:noFill/>
        </p:spPr>
        <p:txBody>
          <a:bodyPr wrap="square">
            <a:spAutoFit/>
          </a:bodyPr>
          <a:lstStyle/>
          <a:p>
            <a:pPr marL="457200" indent="-457200">
              <a:buFont typeface="Arial" panose="020B0604020202020204" pitchFamily="34" charset="0"/>
              <a:buChar char="•"/>
            </a:pPr>
            <a:r>
              <a:rPr lang="en-US" sz="3200" b="1" dirty="0">
                <a:latin typeface="Maiandra GD" panose="020E0502030308020204" pitchFamily="34" charset="0"/>
              </a:rPr>
              <a:t>Organisms included in the study of microbiology:</a:t>
            </a:r>
          </a:p>
          <a:p>
            <a:endParaRPr lang="en-US" sz="1400" b="1" dirty="0">
              <a:latin typeface="Maiandra GD" panose="020E0502030308020204" pitchFamily="34" charset="0"/>
            </a:endParaRPr>
          </a:p>
          <a:p>
            <a:pPr marL="457200" indent="-457200" eaLnBrk="1" hangingPunct="1">
              <a:buFont typeface="Arial" panose="020B0604020202020204" pitchFamily="34" charset="0"/>
              <a:buChar char="•"/>
            </a:pPr>
            <a:r>
              <a:rPr lang="en-US" altLang="en-US" sz="2800" dirty="0">
                <a:latin typeface="Maiandra GD" panose="020E0502030308020204" pitchFamily="34" charset="0"/>
              </a:rPr>
              <a:t>Bacteria: Bacteriology</a:t>
            </a:r>
          </a:p>
          <a:p>
            <a:pPr marL="457200" indent="-457200">
              <a:buFont typeface="Arial" panose="020B0604020202020204" pitchFamily="34" charset="0"/>
              <a:buChar char="•"/>
            </a:pPr>
            <a:r>
              <a:rPr lang="en-US" altLang="en-US" sz="2800" dirty="0">
                <a:latin typeface="Maiandra GD" panose="020E0502030308020204" pitchFamily="34" charset="0"/>
              </a:rPr>
              <a:t>Protozoans: Protozoology</a:t>
            </a:r>
          </a:p>
          <a:p>
            <a:pPr marL="457200" indent="-457200">
              <a:buFont typeface="Arial" panose="020B0604020202020204" pitchFamily="34" charset="0"/>
              <a:buChar char="•"/>
            </a:pPr>
            <a:r>
              <a:rPr lang="en-US" altLang="en-US" sz="2800" dirty="0">
                <a:latin typeface="Maiandra GD" panose="020E0502030308020204" pitchFamily="34" charset="0"/>
              </a:rPr>
              <a:t>Algae: Phycology</a:t>
            </a:r>
          </a:p>
          <a:p>
            <a:pPr marL="457200" indent="-457200">
              <a:buFont typeface="Arial" panose="020B0604020202020204" pitchFamily="34" charset="0"/>
              <a:buChar char="•"/>
            </a:pPr>
            <a:r>
              <a:rPr lang="en-US" altLang="en-US" sz="2800" dirty="0">
                <a:latin typeface="Maiandra GD" panose="020E0502030308020204" pitchFamily="34" charset="0"/>
              </a:rPr>
              <a:t>Parasites: Parasitology</a:t>
            </a:r>
          </a:p>
          <a:p>
            <a:pPr marL="457200" indent="-457200" eaLnBrk="1" hangingPunct="1">
              <a:buFont typeface="Arial" panose="020B0604020202020204" pitchFamily="34" charset="0"/>
              <a:buChar char="•"/>
            </a:pPr>
            <a:r>
              <a:rPr lang="en-US" altLang="en-US" sz="2800" dirty="0">
                <a:latin typeface="Maiandra GD" panose="020E0502030308020204" pitchFamily="34" charset="0"/>
              </a:rPr>
              <a:t>Yeasts and Molds (Fungi): Mycology</a:t>
            </a:r>
          </a:p>
          <a:p>
            <a:pPr marL="457200" indent="-457200">
              <a:buFont typeface="Arial" panose="020B0604020202020204" pitchFamily="34" charset="0"/>
              <a:buChar char="•"/>
            </a:pPr>
            <a:r>
              <a:rPr lang="en-US" altLang="en-US" sz="2800" dirty="0">
                <a:latin typeface="Maiandra GD" panose="020E0502030308020204" pitchFamily="34" charset="0"/>
              </a:rPr>
              <a:t>Viruses: Virology</a:t>
            </a:r>
          </a:p>
          <a:p>
            <a:pPr marL="457200" indent="-457200">
              <a:buFont typeface="Arial" panose="020B0604020202020204" pitchFamily="34" charset="0"/>
              <a:buChar char="•"/>
            </a:pPr>
            <a:endParaRPr lang="en-US" altLang="en-US" sz="2800" dirty="0">
              <a:latin typeface="Maiandra GD" panose="020E0502030308020204" pitchFamily="34" charset="0"/>
            </a:endParaRPr>
          </a:p>
          <a:p>
            <a:r>
              <a:rPr lang="en-US" altLang="en-US" sz="2800" dirty="0">
                <a:latin typeface="Maiandra GD" panose="020E0502030308020204" pitchFamily="34" charset="0"/>
              </a:rPr>
              <a:t>Note: Microorganisms = Microbes = Germs</a:t>
            </a:r>
          </a:p>
          <a:p>
            <a:endParaRPr lang="en-US" altLang="en-US" sz="2800" dirty="0"/>
          </a:p>
          <a:p>
            <a:pPr eaLnBrk="1" hangingPunct="1"/>
            <a:endParaRPr lang="en-US" altLang="en-US" sz="2800" dirty="0"/>
          </a:p>
          <a:p>
            <a:endParaRPr lang="en-US" dirty="0"/>
          </a:p>
        </p:txBody>
      </p:sp>
    </p:spTree>
    <p:extLst>
      <p:ext uri="{BB962C8B-B14F-4D97-AF65-F5344CB8AC3E}">
        <p14:creationId xmlns:p14="http://schemas.microsoft.com/office/powerpoint/2010/main" val="227129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6C6980EE-6007-BE63-41B8-F3744AAA65DE}"/>
              </a:ext>
            </a:extLst>
          </p:cNvPr>
          <p:cNvSpPr>
            <a:spLocks noGrp="1"/>
          </p:cNvSpPr>
          <p:nvPr>
            <p:ph idx="1"/>
          </p:nvPr>
        </p:nvSpPr>
        <p:spPr>
          <a:xfrm>
            <a:off x="320842" y="467562"/>
            <a:ext cx="11534274" cy="6165850"/>
          </a:xfrm>
        </p:spPr>
        <p:txBody>
          <a:bodyPr>
            <a:normAutofit/>
          </a:bodyPr>
          <a:lstStyle/>
          <a:p>
            <a:pPr marL="109537" indent="0">
              <a:buNone/>
            </a:pPr>
            <a:r>
              <a:rPr lang="en-US" altLang="en-US" sz="3200" b="1" dirty="0">
                <a:latin typeface="Maiandra GD" panose="020E0502030308020204" pitchFamily="34" charset="0"/>
              </a:rPr>
              <a:t>Characteristics of Life</a:t>
            </a:r>
          </a:p>
          <a:p>
            <a:pPr marL="566737" indent="-457200" algn="just"/>
            <a:r>
              <a:rPr lang="en-US" altLang="en-US" dirty="0">
                <a:latin typeface="Maiandra GD" panose="020E0502030308020204" pitchFamily="34" charset="0"/>
              </a:rPr>
              <a:t>Growth and development</a:t>
            </a:r>
          </a:p>
          <a:p>
            <a:pPr marL="566737" indent="-457200" algn="just"/>
            <a:r>
              <a:rPr lang="en-US" altLang="en-US" dirty="0">
                <a:latin typeface="Maiandra GD" panose="020E0502030308020204" pitchFamily="34" charset="0"/>
              </a:rPr>
              <a:t>Reproduction and heredity: genome composed of DNA packed in chromosomes; produce offspring sexually or asexually</a:t>
            </a:r>
          </a:p>
          <a:p>
            <a:pPr marL="566737" indent="-457200" algn="just"/>
            <a:r>
              <a:rPr lang="en-US" altLang="en-US" dirty="0">
                <a:latin typeface="Maiandra GD" panose="020E0502030308020204" pitchFamily="34" charset="0"/>
              </a:rPr>
              <a:t>Metabolism: chemical and physical life processes</a:t>
            </a:r>
          </a:p>
          <a:p>
            <a:pPr marL="566737" indent="-457200" algn="just"/>
            <a:r>
              <a:rPr lang="en-US" altLang="en-US" dirty="0">
                <a:latin typeface="Maiandra GD" panose="020E0502030308020204" pitchFamily="34" charset="0"/>
              </a:rPr>
              <a:t>Movement and/or irritability: respond to internal/external stimuli.</a:t>
            </a:r>
          </a:p>
          <a:p>
            <a:pPr marL="566737" indent="-457200" algn="just"/>
            <a:r>
              <a:rPr lang="en-US" altLang="en-US" dirty="0">
                <a:latin typeface="Maiandra GD" panose="020E0502030308020204" pitchFamily="34" charset="0"/>
              </a:rPr>
              <a:t>Cell support, protection, and storage mechanisms cell walls, vacuole and granules. </a:t>
            </a:r>
          </a:p>
          <a:p>
            <a:pPr marL="566737" indent="-457200" algn="just"/>
            <a:r>
              <a:rPr lang="en-US" altLang="en-US" dirty="0">
                <a:latin typeface="Maiandra GD" panose="020E0502030308020204" pitchFamily="34" charset="0"/>
              </a:rPr>
              <a:t>Transport of nutrients and waste.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 calcmode="lin" valueType="num">
                                      <p:cBhvr additive="base">
                                        <p:cTn id="7"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9219">
                                            <p:txEl>
                                              <p:pRg st="4" end="4"/>
                                            </p:txEl>
                                          </p:spTgt>
                                        </p:tgtEl>
                                        <p:attrNameLst>
                                          <p:attrName>style.visibility</p:attrName>
                                        </p:attrNameLst>
                                      </p:cBhvr>
                                      <p:to>
                                        <p:strVal val="visible"/>
                                      </p:to>
                                    </p:set>
                                    <p:anim calcmode="lin" valueType="num">
                                      <p:cBhvr additive="base">
                                        <p:cTn id="31"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9219">
                                            <p:txEl>
                                              <p:pRg st="5" end="5"/>
                                            </p:txEl>
                                          </p:spTgt>
                                        </p:tgtEl>
                                        <p:attrNameLst>
                                          <p:attrName>style.visibility</p:attrName>
                                        </p:attrNameLst>
                                      </p:cBhvr>
                                      <p:to>
                                        <p:strVal val="visible"/>
                                      </p:to>
                                    </p:set>
                                    <p:anim calcmode="lin" valueType="num">
                                      <p:cBhvr additive="base">
                                        <p:cTn id="3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9219">
                                            <p:txEl>
                                              <p:pRg st="6" end="6"/>
                                            </p:txEl>
                                          </p:spTgt>
                                        </p:tgtEl>
                                        <p:attrNameLst>
                                          <p:attrName>style.visibility</p:attrName>
                                        </p:attrNameLst>
                                      </p:cBhvr>
                                      <p:to>
                                        <p:strVal val="visible"/>
                                      </p:to>
                                    </p:set>
                                    <p:anim calcmode="lin" valueType="num">
                                      <p:cBhvr additive="base">
                                        <p:cTn id="43"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6A8AC0-D762-4308-9BB0-904B76D2EC7B}"/>
              </a:ext>
            </a:extLst>
          </p:cNvPr>
          <p:cNvSpPr>
            <a:spLocks noGrp="1"/>
          </p:cNvSpPr>
          <p:nvPr>
            <p:ph type="dt" sz="half" idx="10"/>
          </p:nvPr>
        </p:nvSpPr>
        <p:spPr/>
        <p:txBody>
          <a:bodyPr/>
          <a:lstStyle/>
          <a:p>
            <a:fld id="{5570A2F7-9182-4B12-868A-1D0097AD0C4B}" type="datetime1">
              <a:rPr lang="en-US" smtClean="0"/>
              <a:t>2023-09-23</a:t>
            </a:fld>
            <a:endParaRPr lang="en-US" dirty="0"/>
          </a:p>
        </p:txBody>
      </p:sp>
      <p:sp>
        <p:nvSpPr>
          <p:cNvPr id="3" name="Slide Number Placeholder 2">
            <a:extLst>
              <a:ext uri="{FF2B5EF4-FFF2-40B4-BE49-F238E27FC236}">
                <a16:creationId xmlns:a16="http://schemas.microsoft.com/office/drawing/2014/main" id="{AB5192A7-105A-4E68-8A0F-352642D4E1A9}"/>
              </a:ext>
            </a:extLst>
          </p:cNvPr>
          <p:cNvSpPr>
            <a:spLocks noGrp="1"/>
          </p:cNvSpPr>
          <p:nvPr>
            <p:ph type="sldNum" sz="quarter" idx="12"/>
          </p:nvPr>
        </p:nvSpPr>
        <p:spPr/>
        <p:txBody>
          <a:bodyPr/>
          <a:lstStyle/>
          <a:p>
            <a:fld id="{6D22F896-40B5-4ADD-8801-0D06FADFA095}" type="slidenum">
              <a:rPr lang="en-US" smtClean="0"/>
              <a:t>5</a:t>
            </a:fld>
            <a:endParaRPr lang="en-US" dirty="0"/>
          </a:p>
        </p:txBody>
      </p:sp>
      <p:sp>
        <p:nvSpPr>
          <p:cNvPr id="5" name="TextBox 4">
            <a:extLst>
              <a:ext uri="{FF2B5EF4-FFF2-40B4-BE49-F238E27FC236}">
                <a16:creationId xmlns:a16="http://schemas.microsoft.com/office/drawing/2014/main" id="{1CECD324-D65A-448D-B8CD-1689FA67F764}"/>
              </a:ext>
            </a:extLst>
          </p:cNvPr>
          <p:cNvSpPr txBox="1"/>
          <p:nvPr/>
        </p:nvSpPr>
        <p:spPr>
          <a:xfrm>
            <a:off x="228600" y="426721"/>
            <a:ext cx="10210800" cy="4185761"/>
          </a:xfrm>
          <a:prstGeom prst="rect">
            <a:avLst/>
          </a:prstGeom>
          <a:noFill/>
        </p:spPr>
        <p:txBody>
          <a:bodyPr wrap="square">
            <a:spAutoFit/>
          </a:bodyPr>
          <a:lstStyle/>
          <a:p>
            <a:pPr marL="457200" indent="-457200" algn="just">
              <a:buFont typeface="Arial" panose="020B0604020202020204" pitchFamily="34" charset="0"/>
              <a:buChar char="•"/>
            </a:pPr>
            <a:r>
              <a:rPr lang="en-US" altLang="en-US" sz="3200" b="1" dirty="0">
                <a:latin typeface="Maiandra GD" panose="020E0502030308020204" pitchFamily="34" charset="0"/>
              </a:rPr>
              <a:t>Naming Microorganisms</a:t>
            </a:r>
          </a:p>
          <a:p>
            <a:pPr marL="457200" indent="-457200" algn="just">
              <a:buFont typeface="Arial" panose="020B0604020202020204" pitchFamily="34" charset="0"/>
              <a:buChar char="•"/>
            </a:pPr>
            <a:endParaRPr lang="en-US" sz="1400" b="1" dirty="0">
              <a:latin typeface="Maiandra GD" panose="020E0502030308020204" pitchFamily="34" charset="0"/>
            </a:endParaRPr>
          </a:p>
          <a:p>
            <a:pPr>
              <a:defRPr/>
            </a:pPr>
            <a:r>
              <a:rPr lang="en-US" sz="2800" dirty="0">
                <a:latin typeface="Maiandra GD" panose="020E0502030308020204" pitchFamily="34" charset="0"/>
              </a:rPr>
              <a:t>Binomial (scientific) nomenclature, Carolus Linnaeus (1735)</a:t>
            </a:r>
          </a:p>
          <a:p>
            <a:pPr>
              <a:defRPr/>
            </a:pPr>
            <a:r>
              <a:rPr lang="en-US" sz="2800" dirty="0">
                <a:latin typeface="Maiandra GD" panose="020E0502030308020204" pitchFamily="34" charset="0"/>
              </a:rPr>
              <a:t>Gives each microbe two names:</a:t>
            </a:r>
          </a:p>
          <a:p>
            <a:pPr lvl="1" eaLnBrk="1" fontAlgn="auto" hangingPunct="1">
              <a:spcAft>
                <a:spcPts val="0"/>
              </a:spcAft>
              <a:defRPr/>
            </a:pPr>
            <a:r>
              <a:rPr lang="en-US" sz="2800" b="1" dirty="0">
                <a:latin typeface="Maiandra GD" panose="020E0502030308020204" pitchFamily="34" charset="0"/>
              </a:rPr>
              <a:t>Genus: </a:t>
            </a:r>
            <a:r>
              <a:rPr lang="en-US" sz="2800" dirty="0">
                <a:latin typeface="Maiandra GD" panose="020E0502030308020204" pitchFamily="34" charset="0"/>
              </a:rPr>
              <a:t>noun, always capitalized</a:t>
            </a:r>
          </a:p>
          <a:p>
            <a:pPr eaLnBrk="1" fontAlgn="auto" hangingPunct="1">
              <a:spcAft>
                <a:spcPts val="0"/>
              </a:spcAft>
              <a:defRPr/>
            </a:pPr>
            <a:r>
              <a:rPr lang="en-US" sz="2800" b="1" dirty="0">
                <a:latin typeface="Maiandra GD" panose="020E0502030308020204" pitchFamily="34" charset="0"/>
              </a:rPr>
              <a:t>    species: </a:t>
            </a:r>
            <a:r>
              <a:rPr lang="en-US" sz="2800" dirty="0">
                <a:latin typeface="Maiandra GD" panose="020E0502030308020204" pitchFamily="34" charset="0"/>
              </a:rPr>
              <a:t>adjective, never capitalized</a:t>
            </a:r>
          </a:p>
          <a:p>
            <a:pPr lvl="1" eaLnBrk="1" fontAlgn="auto" hangingPunct="1">
              <a:spcAft>
                <a:spcPts val="0"/>
              </a:spcAft>
              <a:buFont typeface="Verdana" pitchFamily="34" charset="0"/>
              <a:buNone/>
              <a:defRPr/>
            </a:pPr>
            <a:endParaRPr lang="en-US" sz="1600" dirty="0">
              <a:latin typeface="Maiandra GD" panose="020E0502030308020204" pitchFamily="34" charset="0"/>
            </a:endParaRPr>
          </a:p>
          <a:p>
            <a:pPr>
              <a:defRPr/>
            </a:pPr>
            <a:r>
              <a:rPr lang="en-US" sz="2800" i="1" dirty="0">
                <a:latin typeface="Maiandra GD" panose="020E0502030308020204" pitchFamily="34" charset="0"/>
              </a:rPr>
              <a:t>Italicized</a:t>
            </a:r>
            <a:r>
              <a:rPr lang="en-US" sz="2800" dirty="0">
                <a:latin typeface="Maiandra GD" panose="020E0502030308020204" pitchFamily="34" charset="0"/>
              </a:rPr>
              <a:t> for example: </a:t>
            </a:r>
            <a:r>
              <a:rPr lang="en-US" sz="2800" i="1" dirty="0">
                <a:latin typeface="Maiandra GD" panose="020E0502030308020204" pitchFamily="34" charset="0"/>
              </a:rPr>
              <a:t>Staphylococcus aureus </a:t>
            </a:r>
            <a:r>
              <a:rPr lang="en-US" sz="2800" dirty="0">
                <a:latin typeface="Maiandra GD" panose="020E0502030308020204" pitchFamily="34" charset="0"/>
              </a:rPr>
              <a:t>(</a:t>
            </a:r>
            <a:r>
              <a:rPr lang="en-US" sz="2800" i="1" dirty="0">
                <a:latin typeface="Maiandra GD" panose="020E0502030308020204" pitchFamily="34" charset="0"/>
              </a:rPr>
              <a:t>S. aureus</a:t>
            </a:r>
            <a:r>
              <a:rPr lang="en-US" sz="2800" dirty="0">
                <a:latin typeface="Maiandra GD" panose="020E0502030308020204" pitchFamily="34" charset="0"/>
              </a:rPr>
              <a:t>) or </a:t>
            </a:r>
            <a:r>
              <a:rPr lang="en-US" sz="2800" u="sng" dirty="0">
                <a:latin typeface="Maiandra GD" panose="020E0502030308020204" pitchFamily="34" charset="0"/>
              </a:rPr>
              <a:t>underline</a:t>
            </a:r>
            <a:r>
              <a:rPr lang="en-US" sz="2800" dirty="0">
                <a:latin typeface="Maiandra GD" panose="020E0502030308020204" pitchFamily="34" charset="0"/>
              </a:rPr>
              <a:t> for example: </a:t>
            </a:r>
            <a:r>
              <a:rPr lang="en-US" sz="2800" u="sng" dirty="0">
                <a:latin typeface="Maiandra GD" panose="020E0502030308020204" pitchFamily="34" charset="0"/>
              </a:rPr>
              <a:t>Staphylococcus</a:t>
            </a:r>
            <a:r>
              <a:rPr lang="en-US" sz="2800" dirty="0">
                <a:latin typeface="Maiandra GD" panose="020E0502030308020204" pitchFamily="34" charset="0"/>
              </a:rPr>
              <a:t> </a:t>
            </a:r>
            <a:r>
              <a:rPr lang="en-US" sz="2800" u="sng" dirty="0">
                <a:latin typeface="Maiandra GD" panose="020E0502030308020204" pitchFamily="34" charset="0"/>
              </a:rPr>
              <a:t>aureus </a:t>
            </a:r>
            <a:r>
              <a:rPr lang="en-US" sz="2800" dirty="0">
                <a:latin typeface="Maiandra GD" panose="020E0502030308020204" pitchFamily="34" charset="0"/>
              </a:rPr>
              <a:t>  (</a:t>
            </a:r>
            <a:r>
              <a:rPr lang="en-US" sz="2800" u="sng" dirty="0">
                <a:latin typeface="Maiandra GD" panose="020E0502030308020204" pitchFamily="34" charset="0"/>
              </a:rPr>
              <a:t>S</a:t>
            </a:r>
            <a:r>
              <a:rPr lang="en-US" sz="2800" dirty="0">
                <a:latin typeface="Maiandra GD" panose="020E0502030308020204" pitchFamily="34" charset="0"/>
              </a:rPr>
              <a:t>. </a:t>
            </a:r>
            <a:r>
              <a:rPr lang="en-US" sz="2800" u="sng" dirty="0">
                <a:latin typeface="Maiandra GD" panose="020E0502030308020204" pitchFamily="34" charset="0"/>
              </a:rPr>
              <a:t>aureus</a:t>
            </a:r>
            <a:r>
              <a:rPr lang="en-US" sz="2800" dirty="0">
                <a:latin typeface="Maiandra GD" panose="020E0502030308020204" pitchFamily="34" charset="0"/>
              </a:rPr>
              <a:t>) </a:t>
            </a:r>
          </a:p>
          <a:p>
            <a:pPr algn="just"/>
            <a:br>
              <a:rPr lang="en-US" sz="1800" dirty="0"/>
            </a:br>
            <a:endParaRPr lang="en-US" dirty="0"/>
          </a:p>
        </p:txBody>
      </p:sp>
    </p:spTree>
    <p:extLst>
      <p:ext uri="{BB962C8B-B14F-4D97-AF65-F5344CB8AC3E}">
        <p14:creationId xmlns:p14="http://schemas.microsoft.com/office/powerpoint/2010/main" val="1548619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0901BB-B2E4-42A3-9C51-061039185B0C}"/>
              </a:ext>
            </a:extLst>
          </p:cNvPr>
          <p:cNvSpPr>
            <a:spLocks noGrp="1"/>
          </p:cNvSpPr>
          <p:nvPr>
            <p:ph type="dt" sz="half" idx="10"/>
          </p:nvPr>
        </p:nvSpPr>
        <p:spPr/>
        <p:txBody>
          <a:bodyPr/>
          <a:lstStyle/>
          <a:p>
            <a:fld id="{7D179A28-2B41-42A2-9921-5B22F89F1404}" type="datetime1">
              <a:rPr lang="en-US" smtClean="0"/>
              <a:t>2023-09-23</a:t>
            </a:fld>
            <a:endParaRPr lang="en-US" dirty="0"/>
          </a:p>
        </p:txBody>
      </p:sp>
      <p:sp>
        <p:nvSpPr>
          <p:cNvPr id="3" name="Slide Number Placeholder 2">
            <a:extLst>
              <a:ext uri="{FF2B5EF4-FFF2-40B4-BE49-F238E27FC236}">
                <a16:creationId xmlns:a16="http://schemas.microsoft.com/office/drawing/2014/main" id="{9EB57689-BE92-45EE-8927-19E0833F0E06}"/>
              </a:ext>
            </a:extLst>
          </p:cNvPr>
          <p:cNvSpPr>
            <a:spLocks noGrp="1"/>
          </p:cNvSpPr>
          <p:nvPr>
            <p:ph type="sldNum" sz="quarter" idx="12"/>
          </p:nvPr>
        </p:nvSpPr>
        <p:spPr/>
        <p:txBody>
          <a:bodyPr/>
          <a:lstStyle/>
          <a:p>
            <a:fld id="{6D22F896-40B5-4ADD-8801-0D06FADFA095}" type="slidenum">
              <a:rPr lang="en-US" smtClean="0"/>
              <a:t>6</a:t>
            </a:fld>
            <a:endParaRPr lang="en-US" dirty="0"/>
          </a:p>
        </p:txBody>
      </p:sp>
      <p:sp>
        <p:nvSpPr>
          <p:cNvPr id="5" name="TextBox 4">
            <a:extLst>
              <a:ext uri="{FF2B5EF4-FFF2-40B4-BE49-F238E27FC236}">
                <a16:creationId xmlns:a16="http://schemas.microsoft.com/office/drawing/2014/main" id="{6761475C-825F-4D7C-9B1C-1F2AFDC837EC}"/>
              </a:ext>
            </a:extLst>
          </p:cNvPr>
          <p:cNvSpPr txBox="1"/>
          <p:nvPr/>
        </p:nvSpPr>
        <p:spPr>
          <a:xfrm>
            <a:off x="130630" y="93612"/>
            <a:ext cx="7037614" cy="2908489"/>
          </a:xfrm>
          <a:prstGeom prst="rect">
            <a:avLst/>
          </a:prstGeom>
          <a:noFill/>
        </p:spPr>
        <p:txBody>
          <a:bodyPr wrap="square">
            <a:spAutoFit/>
          </a:bodyPr>
          <a:lstStyle/>
          <a:p>
            <a:r>
              <a:rPr lang="en-US" altLang="en-US" sz="2800" b="1" dirty="0">
                <a:latin typeface="Maiandra GD" panose="020E0502030308020204" pitchFamily="34" charset="0"/>
              </a:rPr>
              <a:t>Five Kingdoms of Living Organisms</a:t>
            </a:r>
          </a:p>
          <a:p>
            <a:pPr marL="457200" indent="-457200" eaLnBrk="1" hangingPunct="1">
              <a:buFont typeface="+mj-lt"/>
              <a:buAutoNum type="arabicPeriod"/>
            </a:pPr>
            <a:r>
              <a:rPr lang="en-US" altLang="en-US" sz="2400" dirty="0">
                <a:latin typeface="Maiandra GD" panose="020E0502030308020204" pitchFamily="34" charset="0"/>
              </a:rPr>
              <a:t>Animalia</a:t>
            </a:r>
          </a:p>
          <a:p>
            <a:pPr marL="457200" indent="-457200" eaLnBrk="1" hangingPunct="1">
              <a:buFont typeface="+mj-lt"/>
              <a:buAutoNum type="arabicPeriod"/>
            </a:pPr>
            <a:r>
              <a:rPr lang="en-US" altLang="en-US" sz="2400" dirty="0">
                <a:latin typeface="Maiandra GD" panose="020E0502030308020204" pitchFamily="34" charset="0"/>
              </a:rPr>
              <a:t>Plantae</a:t>
            </a:r>
          </a:p>
          <a:p>
            <a:pPr marL="457200" indent="-457200" eaLnBrk="1" hangingPunct="1">
              <a:buFont typeface="+mj-lt"/>
              <a:buAutoNum type="arabicPeriod"/>
            </a:pPr>
            <a:r>
              <a:rPr lang="en-US" altLang="en-US" sz="2400" dirty="0">
                <a:latin typeface="Maiandra GD" panose="020E0502030308020204" pitchFamily="34" charset="0"/>
              </a:rPr>
              <a:t>Fungi</a:t>
            </a:r>
          </a:p>
          <a:p>
            <a:pPr marL="457200" indent="-457200" eaLnBrk="1" hangingPunct="1">
              <a:buFont typeface="+mj-lt"/>
              <a:buAutoNum type="arabicPeriod"/>
            </a:pPr>
            <a:r>
              <a:rPr lang="en-US" altLang="en-US" sz="2400" dirty="0">
                <a:latin typeface="Maiandra GD" panose="020E0502030308020204" pitchFamily="34" charset="0"/>
              </a:rPr>
              <a:t>Protista</a:t>
            </a:r>
          </a:p>
          <a:p>
            <a:pPr marL="457200" indent="-457200" eaLnBrk="1" hangingPunct="1">
              <a:buFont typeface="+mj-lt"/>
              <a:buAutoNum type="arabicPeriod"/>
            </a:pPr>
            <a:r>
              <a:rPr lang="en-US" altLang="en-US" sz="2400" dirty="0">
                <a:latin typeface="Maiandra GD" panose="020E0502030308020204" pitchFamily="34" charset="0"/>
              </a:rPr>
              <a:t>Monera - Bacteria and Cyanobacteria</a:t>
            </a:r>
          </a:p>
          <a:p>
            <a:pPr marL="0" indent="0" eaLnBrk="1" hangingPunct="1">
              <a:buNone/>
            </a:pPr>
            <a:endParaRPr lang="en-US" altLang="en-US" sz="700" dirty="0"/>
          </a:p>
          <a:p>
            <a:pPr eaLnBrk="1" hangingPunct="1"/>
            <a:r>
              <a:rPr lang="en-US" altLang="en-US" sz="2800" b="1" dirty="0">
                <a:latin typeface="Maiandra GD" panose="020E0502030308020204" pitchFamily="34" charset="0"/>
              </a:rPr>
              <a:t>Taxonomic Classification</a:t>
            </a:r>
            <a:r>
              <a:rPr lang="en-US" altLang="en-US" sz="1800" dirty="0">
                <a:solidFill>
                  <a:srgbClr val="FF0000"/>
                </a:solidFill>
              </a:rPr>
              <a:t>                                               </a:t>
            </a:r>
            <a:endParaRPr lang="en-US" altLang="en-US" sz="1800" dirty="0"/>
          </a:p>
        </p:txBody>
      </p:sp>
      <p:sp>
        <p:nvSpPr>
          <p:cNvPr id="6" name="Rectangle 3">
            <a:extLst>
              <a:ext uri="{FF2B5EF4-FFF2-40B4-BE49-F238E27FC236}">
                <a16:creationId xmlns:a16="http://schemas.microsoft.com/office/drawing/2014/main" id="{9F3BA1AC-1B9B-49C1-971E-C4FA3C17E9A0}"/>
              </a:ext>
            </a:extLst>
          </p:cNvPr>
          <p:cNvSpPr txBox="1">
            <a:spLocks noChangeArrowheads="1"/>
          </p:cNvSpPr>
          <p:nvPr/>
        </p:nvSpPr>
        <p:spPr>
          <a:xfrm>
            <a:off x="199203" y="3459480"/>
            <a:ext cx="3474720" cy="31089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400" dirty="0">
                <a:latin typeface="Maiandra GD" panose="020E0502030308020204" pitchFamily="34" charset="0"/>
              </a:rPr>
              <a:t>Kingdom</a:t>
            </a:r>
          </a:p>
          <a:p>
            <a:pPr>
              <a:defRPr/>
            </a:pPr>
            <a:r>
              <a:rPr lang="en-US" altLang="en-US" sz="2400" dirty="0">
                <a:latin typeface="Maiandra GD" panose="020E0502030308020204" pitchFamily="34" charset="0"/>
              </a:rPr>
              <a:t>Phylum</a:t>
            </a:r>
          </a:p>
          <a:p>
            <a:pPr>
              <a:defRPr/>
            </a:pPr>
            <a:r>
              <a:rPr lang="en-US" altLang="en-US" sz="2400" dirty="0">
                <a:latin typeface="Maiandra GD" panose="020E0502030308020204" pitchFamily="34" charset="0"/>
              </a:rPr>
              <a:t>Class</a:t>
            </a:r>
          </a:p>
          <a:p>
            <a:pPr>
              <a:defRPr/>
            </a:pPr>
            <a:r>
              <a:rPr lang="en-US" altLang="en-US" sz="2400" dirty="0">
                <a:latin typeface="Maiandra GD" panose="020E0502030308020204" pitchFamily="34" charset="0"/>
              </a:rPr>
              <a:t>Order</a:t>
            </a:r>
          </a:p>
          <a:p>
            <a:pPr>
              <a:defRPr/>
            </a:pPr>
            <a:r>
              <a:rPr lang="en-US" altLang="en-US" sz="2400" dirty="0">
                <a:latin typeface="Maiandra GD" panose="020E0502030308020204" pitchFamily="34" charset="0"/>
              </a:rPr>
              <a:t>Family</a:t>
            </a:r>
          </a:p>
          <a:p>
            <a:pPr>
              <a:defRPr/>
            </a:pPr>
            <a:r>
              <a:rPr lang="en-US" altLang="en-US" sz="2400" dirty="0">
                <a:latin typeface="Maiandra GD" panose="020E0502030308020204" pitchFamily="34" charset="0"/>
              </a:rPr>
              <a:t>Genus </a:t>
            </a:r>
          </a:p>
          <a:p>
            <a:pPr>
              <a:defRPr/>
            </a:pPr>
            <a:r>
              <a:rPr lang="en-US" altLang="en-US" sz="2400" dirty="0">
                <a:latin typeface="Maiandra GD" panose="020E0502030308020204" pitchFamily="34" charset="0"/>
              </a:rPr>
              <a:t>species</a:t>
            </a:r>
          </a:p>
          <a:p>
            <a:endParaRPr lang="en-US" altLang="en-US" dirty="0"/>
          </a:p>
        </p:txBody>
      </p:sp>
      <p:sp>
        <p:nvSpPr>
          <p:cNvPr id="8" name="Rectangle 4">
            <a:extLst>
              <a:ext uri="{FF2B5EF4-FFF2-40B4-BE49-F238E27FC236}">
                <a16:creationId xmlns:a16="http://schemas.microsoft.com/office/drawing/2014/main" id="{58E7F349-67BE-463F-9ECA-19FF9DF8113F}"/>
              </a:ext>
            </a:extLst>
          </p:cNvPr>
          <p:cNvSpPr txBox="1">
            <a:spLocks noChangeArrowheads="1"/>
          </p:cNvSpPr>
          <p:nvPr/>
        </p:nvSpPr>
        <p:spPr>
          <a:xfrm>
            <a:off x="3798024" y="3110775"/>
            <a:ext cx="3429000" cy="3657600"/>
          </a:xfrm>
          <a:prstGeom prst="rect">
            <a:avLst/>
          </a:prstGeom>
        </p:spPr>
        <p:txBody>
          <a:bodyPr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sz="2400" b="1" dirty="0">
                <a:latin typeface="Maiandra GD" panose="020E0502030308020204" pitchFamily="34" charset="0"/>
              </a:rPr>
              <a:t>   Cat</a:t>
            </a:r>
          </a:p>
          <a:p>
            <a:pPr>
              <a:defRPr/>
            </a:pPr>
            <a:r>
              <a:rPr lang="en-US" sz="2400" dirty="0">
                <a:latin typeface="Maiandra GD" panose="020E0502030308020204" pitchFamily="34" charset="0"/>
              </a:rPr>
              <a:t>Animalia</a:t>
            </a:r>
          </a:p>
          <a:p>
            <a:pPr>
              <a:defRPr/>
            </a:pPr>
            <a:r>
              <a:rPr lang="en-US" sz="2400" dirty="0">
                <a:latin typeface="Maiandra GD" panose="020E0502030308020204" pitchFamily="34" charset="0"/>
              </a:rPr>
              <a:t>Chordate</a:t>
            </a:r>
          </a:p>
          <a:p>
            <a:pPr>
              <a:defRPr/>
            </a:pPr>
            <a:r>
              <a:rPr lang="en-US" sz="2400" dirty="0">
                <a:latin typeface="Maiandra GD" panose="020E0502030308020204" pitchFamily="34" charset="0"/>
              </a:rPr>
              <a:t>Mammalia</a:t>
            </a:r>
          </a:p>
          <a:p>
            <a:pPr>
              <a:defRPr/>
            </a:pPr>
            <a:r>
              <a:rPr lang="en-US" sz="2400" dirty="0">
                <a:latin typeface="Maiandra GD" panose="020E0502030308020204" pitchFamily="34" charset="0"/>
              </a:rPr>
              <a:t>Carnivora</a:t>
            </a:r>
          </a:p>
          <a:p>
            <a:pPr>
              <a:defRPr/>
            </a:pPr>
            <a:r>
              <a:rPr lang="en-US" sz="2400" dirty="0">
                <a:latin typeface="Maiandra GD" panose="020E0502030308020204" pitchFamily="34" charset="0"/>
              </a:rPr>
              <a:t>Felidae</a:t>
            </a:r>
          </a:p>
          <a:p>
            <a:pPr>
              <a:defRPr/>
            </a:pPr>
            <a:r>
              <a:rPr lang="en-US" sz="2400" dirty="0">
                <a:latin typeface="Maiandra GD" panose="020E0502030308020204" pitchFamily="34" charset="0"/>
              </a:rPr>
              <a:t>Felis</a:t>
            </a:r>
          </a:p>
          <a:p>
            <a:pPr>
              <a:defRPr/>
            </a:pPr>
            <a:r>
              <a:rPr lang="en-US" sz="2400" dirty="0">
                <a:latin typeface="Maiandra GD" panose="020E0502030308020204" pitchFamily="34" charset="0"/>
              </a:rPr>
              <a:t>domestica</a:t>
            </a:r>
          </a:p>
        </p:txBody>
      </p:sp>
      <p:sp>
        <p:nvSpPr>
          <p:cNvPr id="9" name="Rectangle 4">
            <a:extLst>
              <a:ext uri="{FF2B5EF4-FFF2-40B4-BE49-F238E27FC236}">
                <a16:creationId xmlns:a16="http://schemas.microsoft.com/office/drawing/2014/main" id="{1BCDAF39-D11B-4950-B2AD-D726043DC1A5}"/>
              </a:ext>
            </a:extLst>
          </p:cNvPr>
          <p:cNvSpPr txBox="1">
            <a:spLocks noChangeArrowheads="1"/>
          </p:cNvSpPr>
          <p:nvPr/>
        </p:nvSpPr>
        <p:spPr>
          <a:xfrm>
            <a:off x="1807029" y="3052375"/>
            <a:ext cx="3962400" cy="3657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2400" b="1" dirty="0">
                <a:latin typeface="Maiandra GD" panose="020E0502030308020204" pitchFamily="34" charset="0"/>
              </a:rPr>
              <a:t>    Man</a:t>
            </a:r>
          </a:p>
          <a:p>
            <a:pPr>
              <a:defRPr/>
            </a:pPr>
            <a:r>
              <a:rPr lang="en-US" altLang="en-US" sz="2400" dirty="0">
                <a:latin typeface="Maiandra GD" panose="020E0502030308020204" pitchFamily="34" charset="0"/>
              </a:rPr>
              <a:t>Animalia</a:t>
            </a:r>
          </a:p>
          <a:p>
            <a:pPr>
              <a:defRPr/>
            </a:pPr>
            <a:r>
              <a:rPr lang="en-US" altLang="en-US" sz="2400" dirty="0">
                <a:latin typeface="Maiandra GD" panose="020E0502030308020204" pitchFamily="34" charset="0"/>
              </a:rPr>
              <a:t>Chordata</a:t>
            </a:r>
          </a:p>
          <a:p>
            <a:pPr>
              <a:defRPr/>
            </a:pPr>
            <a:r>
              <a:rPr lang="en-US" altLang="en-US" sz="2400" dirty="0">
                <a:latin typeface="Maiandra GD" panose="020E0502030308020204" pitchFamily="34" charset="0"/>
              </a:rPr>
              <a:t>Mammalia</a:t>
            </a:r>
          </a:p>
          <a:p>
            <a:pPr>
              <a:defRPr/>
            </a:pPr>
            <a:r>
              <a:rPr lang="en-US" altLang="en-US" sz="2400" dirty="0">
                <a:latin typeface="Maiandra GD" panose="020E0502030308020204" pitchFamily="34" charset="0"/>
              </a:rPr>
              <a:t>Primate</a:t>
            </a:r>
          </a:p>
          <a:p>
            <a:pPr>
              <a:defRPr/>
            </a:pPr>
            <a:r>
              <a:rPr lang="en-US" altLang="en-US" sz="2400" dirty="0">
                <a:latin typeface="Maiandra GD" panose="020E0502030308020204" pitchFamily="34" charset="0"/>
              </a:rPr>
              <a:t>Hominidae</a:t>
            </a:r>
          </a:p>
          <a:p>
            <a:pPr>
              <a:defRPr/>
            </a:pPr>
            <a:r>
              <a:rPr lang="en-US" altLang="en-US" sz="2400" dirty="0">
                <a:latin typeface="Maiandra GD" panose="020E0502030308020204" pitchFamily="34" charset="0"/>
              </a:rPr>
              <a:t>Homo </a:t>
            </a:r>
          </a:p>
          <a:p>
            <a:pPr>
              <a:defRPr/>
            </a:pPr>
            <a:r>
              <a:rPr lang="en-US" altLang="en-US" sz="2400" dirty="0" err="1">
                <a:latin typeface="Maiandra GD" panose="020E0502030308020204" pitchFamily="34" charset="0"/>
              </a:rPr>
              <a:t>sapien</a:t>
            </a:r>
            <a:endParaRPr lang="en-US" altLang="en-US" sz="2400" dirty="0">
              <a:latin typeface="Maiandra GD" panose="020E0502030308020204" pitchFamily="34" charset="0"/>
            </a:endParaRPr>
          </a:p>
          <a:p>
            <a:endParaRPr lang="en-US" altLang="en-US" dirty="0"/>
          </a:p>
        </p:txBody>
      </p:sp>
    </p:spTree>
    <p:extLst>
      <p:ext uri="{BB962C8B-B14F-4D97-AF65-F5344CB8AC3E}">
        <p14:creationId xmlns:p14="http://schemas.microsoft.com/office/powerpoint/2010/main" val="243950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DF4496-C262-441D-9492-FFCF478EF15E}"/>
              </a:ext>
            </a:extLst>
          </p:cNvPr>
          <p:cNvSpPr>
            <a:spLocks noGrp="1"/>
          </p:cNvSpPr>
          <p:nvPr>
            <p:ph type="dt" sz="half" idx="10"/>
          </p:nvPr>
        </p:nvSpPr>
        <p:spPr/>
        <p:txBody>
          <a:bodyPr/>
          <a:lstStyle/>
          <a:p>
            <a:fld id="{87E9EC2F-613B-42A4-9C7A-A2731366C6E8}" type="datetime1">
              <a:rPr lang="en-US" smtClean="0"/>
              <a:t>2023-09-23</a:t>
            </a:fld>
            <a:endParaRPr lang="en-US" dirty="0"/>
          </a:p>
        </p:txBody>
      </p:sp>
      <p:sp>
        <p:nvSpPr>
          <p:cNvPr id="3" name="Slide Number Placeholder 2">
            <a:extLst>
              <a:ext uri="{FF2B5EF4-FFF2-40B4-BE49-F238E27FC236}">
                <a16:creationId xmlns:a16="http://schemas.microsoft.com/office/drawing/2014/main" id="{70B37A04-3BA9-4B1D-8AD6-6BEBB35213F6}"/>
              </a:ext>
            </a:extLst>
          </p:cNvPr>
          <p:cNvSpPr>
            <a:spLocks noGrp="1"/>
          </p:cNvSpPr>
          <p:nvPr>
            <p:ph type="sldNum" sz="quarter" idx="12"/>
          </p:nvPr>
        </p:nvSpPr>
        <p:spPr/>
        <p:txBody>
          <a:bodyPr/>
          <a:lstStyle/>
          <a:p>
            <a:fld id="{6D22F896-40B5-4ADD-8801-0D06FADFA095}" type="slidenum">
              <a:rPr lang="en-US" smtClean="0"/>
              <a:t>7</a:t>
            </a:fld>
            <a:endParaRPr lang="en-US" dirty="0"/>
          </a:p>
        </p:txBody>
      </p:sp>
      <p:sp>
        <p:nvSpPr>
          <p:cNvPr id="5" name="TextBox 4">
            <a:extLst>
              <a:ext uri="{FF2B5EF4-FFF2-40B4-BE49-F238E27FC236}">
                <a16:creationId xmlns:a16="http://schemas.microsoft.com/office/drawing/2014/main" id="{E988BF0C-6298-4D6D-9EA1-6D5A6889B8B7}"/>
              </a:ext>
            </a:extLst>
          </p:cNvPr>
          <p:cNvSpPr txBox="1"/>
          <p:nvPr/>
        </p:nvSpPr>
        <p:spPr>
          <a:xfrm>
            <a:off x="239486" y="505122"/>
            <a:ext cx="10325100" cy="3908762"/>
          </a:xfrm>
          <a:prstGeom prst="rect">
            <a:avLst/>
          </a:prstGeom>
          <a:noFill/>
        </p:spPr>
        <p:txBody>
          <a:bodyPr wrap="square">
            <a:spAutoFit/>
          </a:bodyPr>
          <a:lstStyle/>
          <a:p>
            <a:pPr marL="457200" indent="-457200" algn="just">
              <a:buFont typeface="Arial" panose="020B0604020202020204" pitchFamily="34" charset="0"/>
              <a:buChar char="•"/>
            </a:pPr>
            <a:r>
              <a:rPr lang="en-US" altLang="en-US" sz="3200" b="1" dirty="0">
                <a:latin typeface="Maiandra GD" panose="020E0502030308020204" pitchFamily="34" charset="0"/>
              </a:rPr>
              <a:t>Classification System</a:t>
            </a:r>
          </a:p>
          <a:p>
            <a:pPr marL="457200" indent="-457200" algn="just">
              <a:buFont typeface="Arial" panose="020B0604020202020204" pitchFamily="34" charset="0"/>
              <a:buChar char="•"/>
            </a:pPr>
            <a:endParaRPr lang="en-US" altLang="en-US" sz="600" b="1" dirty="0">
              <a:latin typeface="Maiandra GD" panose="020E0502030308020204" pitchFamily="34" charset="0"/>
            </a:endParaRPr>
          </a:p>
          <a:p>
            <a:pPr algn="just">
              <a:lnSpc>
                <a:spcPct val="150000"/>
              </a:lnSpc>
            </a:pPr>
            <a:r>
              <a:rPr lang="en-US" altLang="en-US" sz="2800" dirty="0">
                <a:latin typeface="Maiandra GD" panose="020E0502030308020204" pitchFamily="34" charset="0"/>
              </a:rPr>
              <a:t>Three Domains Classification, Carl </a:t>
            </a:r>
            <a:r>
              <a:rPr lang="en-US" altLang="en-US" sz="2800" dirty="0" err="1">
                <a:latin typeface="Maiandra GD" panose="020E0502030308020204" pitchFamily="34" charset="0"/>
              </a:rPr>
              <a:t>Woese</a:t>
            </a:r>
            <a:r>
              <a:rPr lang="en-US" altLang="en-US" sz="2800" dirty="0">
                <a:latin typeface="Maiandra GD" panose="020E0502030308020204" pitchFamily="34" charset="0"/>
              </a:rPr>
              <a:t> (1978),</a:t>
            </a:r>
          </a:p>
          <a:p>
            <a:pPr marL="857250" lvl="1" indent="-514350" algn="just" eaLnBrk="1" hangingPunct="1">
              <a:buFont typeface="+mj-lt"/>
              <a:buAutoNum type="arabicPeriod"/>
            </a:pPr>
            <a:r>
              <a:rPr lang="en-US" altLang="en-US" sz="2800" b="1" dirty="0">
                <a:latin typeface="Maiandra GD" panose="020E0502030308020204" pitchFamily="34" charset="0"/>
              </a:rPr>
              <a:t>Bacteria</a:t>
            </a:r>
            <a:r>
              <a:rPr lang="en-US" altLang="en-US" sz="2800" dirty="0">
                <a:latin typeface="Maiandra GD" panose="020E0502030308020204" pitchFamily="34" charset="0"/>
              </a:rPr>
              <a:t>: Unicellular prokaryotes with cell wall containing peptidoglycan</a:t>
            </a:r>
          </a:p>
          <a:p>
            <a:pPr marL="857250" lvl="1" indent="-514350" algn="just" eaLnBrk="1" hangingPunct="1">
              <a:buFont typeface="+mj-lt"/>
              <a:buAutoNum type="arabicPeriod"/>
            </a:pPr>
            <a:r>
              <a:rPr lang="en-US" altLang="en-US" sz="2800" b="1" dirty="0">
                <a:latin typeface="Maiandra GD" panose="020E0502030308020204" pitchFamily="34" charset="0"/>
              </a:rPr>
              <a:t>Archaea: </a:t>
            </a:r>
            <a:r>
              <a:rPr lang="en-US" altLang="en-US" sz="2800" dirty="0">
                <a:latin typeface="Maiandra GD" panose="020E0502030308020204" pitchFamily="34" charset="0"/>
              </a:rPr>
              <a:t>Unicellular prokaryotes with no peptidoglycan in cell wall</a:t>
            </a:r>
          </a:p>
          <a:p>
            <a:pPr marL="857250" lvl="1" indent="-514350" algn="just" eaLnBrk="1" hangingPunct="1">
              <a:buFont typeface="+mj-lt"/>
              <a:buAutoNum type="arabicPeriod"/>
            </a:pPr>
            <a:r>
              <a:rPr lang="en-US" altLang="en-US" sz="2800" b="1" dirty="0">
                <a:latin typeface="Maiandra GD" panose="020E0502030308020204" pitchFamily="34" charset="0"/>
              </a:rPr>
              <a:t>Eukarya, Protista, Fungi, Plantae, </a:t>
            </a:r>
            <a:r>
              <a:rPr lang="en-US" altLang="en-US" sz="2800" dirty="0">
                <a:latin typeface="Maiandra GD" panose="020E0502030308020204" pitchFamily="34" charset="0"/>
              </a:rPr>
              <a:t>and </a:t>
            </a:r>
            <a:r>
              <a:rPr lang="en-US" altLang="en-US" sz="2800" b="1" dirty="0">
                <a:latin typeface="Maiandra GD" panose="020E0502030308020204" pitchFamily="34" charset="0"/>
              </a:rPr>
              <a:t>Animalia.</a:t>
            </a:r>
          </a:p>
          <a:p>
            <a:pPr marL="457200" indent="-457200" algn="just">
              <a:buFont typeface="Arial" panose="020B0604020202020204" pitchFamily="34" charset="0"/>
              <a:buChar char="•"/>
            </a:pPr>
            <a:endParaRPr lang="en-US" sz="2800" dirty="0"/>
          </a:p>
        </p:txBody>
      </p:sp>
    </p:spTree>
    <p:extLst>
      <p:ext uri="{BB962C8B-B14F-4D97-AF65-F5344CB8AC3E}">
        <p14:creationId xmlns:p14="http://schemas.microsoft.com/office/powerpoint/2010/main" val="30200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9D0F6F-D45D-30E0-CF9C-FB49D60593F2}"/>
              </a:ext>
            </a:extLst>
          </p:cNvPr>
          <p:cNvSpPr>
            <a:spLocks noGrp="1"/>
          </p:cNvSpPr>
          <p:nvPr>
            <p:ph type="dt" sz="half" idx="10"/>
          </p:nvPr>
        </p:nvSpPr>
        <p:spPr/>
        <p:txBody>
          <a:bodyPr/>
          <a:lstStyle/>
          <a:p>
            <a:fld id="{16BBC75F-9D5B-4F25-8B23-6CF2852CCA5D}" type="datetime1">
              <a:rPr lang="en-US" smtClean="0"/>
              <a:t>2023-09-23</a:t>
            </a:fld>
            <a:endParaRPr lang="en-US" dirty="0"/>
          </a:p>
        </p:txBody>
      </p:sp>
      <p:sp>
        <p:nvSpPr>
          <p:cNvPr id="3" name="Slide Number Placeholder 2">
            <a:extLst>
              <a:ext uri="{FF2B5EF4-FFF2-40B4-BE49-F238E27FC236}">
                <a16:creationId xmlns:a16="http://schemas.microsoft.com/office/drawing/2014/main" id="{E6692565-F49F-B3CC-DF10-ECAD2E70095D}"/>
              </a:ext>
            </a:extLst>
          </p:cNvPr>
          <p:cNvSpPr>
            <a:spLocks noGrp="1"/>
          </p:cNvSpPr>
          <p:nvPr>
            <p:ph type="sldNum" sz="quarter" idx="12"/>
          </p:nvPr>
        </p:nvSpPr>
        <p:spPr/>
        <p:txBody>
          <a:bodyPr/>
          <a:lstStyle/>
          <a:p>
            <a:fld id="{6D22F896-40B5-4ADD-8801-0D06FADFA095}" type="slidenum">
              <a:rPr lang="en-US" smtClean="0"/>
              <a:t>8</a:t>
            </a:fld>
            <a:endParaRPr lang="en-US" dirty="0"/>
          </a:p>
        </p:txBody>
      </p:sp>
      <p:pic>
        <p:nvPicPr>
          <p:cNvPr id="2050" name="Picture 2" descr="What are the 3 domains of life and their characteristics? Three Domain  Classification by Carl Woese">
            <a:extLst>
              <a:ext uri="{FF2B5EF4-FFF2-40B4-BE49-F238E27FC236}">
                <a16:creationId xmlns:a16="http://schemas.microsoft.com/office/drawing/2014/main" id="{9DC32B15-370C-B1F2-09DB-90792755A6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12192000" cy="6854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222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6A7AA0-B329-4C91-AB16-FB0CEFEA285D}"/>
              </a:ext>
            </a:extLst>
          </p:cNvPr>
          <p:cNvSpPr>
            <a:spLocks noGrp="1"/>
          </p:cNvSpPr>
          <p:nvPr>
            <p:ph type="dt" sz="half" idx="10"/>
          </p:nvPr>
        </p:nvSpPr>
        <p:spPr/>
        <p:txBody>
          <a:bodyPr/>
          <a:lstStyle/>
          <a:p>
            <a:fld id="{28141C6E-D374-44D4-8A2E-71AF9E6AB5F2}" type="datetime1">
              <a:rPr lang="en-US" smtClean="0"/>
              <a:t>2023-09-23</a:t>
            </a:fld>
            <a:endParaRPr lang="en-US" dirty="0"/>
          </a:p>
        </p:txBody>
      </p:sp>
      <p:sp>
        <p:nvSpPr>
          <p:cNvPr id="3" name="Slide Number Placeholder 2">
            <a:extLst>
              <a:ext uri="{FF2B5EF4-FFF2-40B4-BE49-F238E27FC236}">
                <a16:creationId xmlns:a16="http://schemas.microsoft.com/office/drawing/2014/main" id="{5774067C-8C59-4294-B9F9-4693191B7666}"/>
              </a:ext>
            </a:extLst>
          </p:cNvPr>
          <p:cNvSpPr>
            <a:spLocks noGrp="1"/>
          </p:cNvSpPr>
          <p:nvPr>
            <p:ph type="sldNum" sz="quarter" idx="12"/>
          </p:nvPr>
        </p:nvSpPr>
        <p:spPr/>
        <p:txBody>
          <a:bodyPr/>
          <a:lstStyle/>
          <a:p>
            <a:fld id="{6D22F896-40B5-4ADD-8801-0D06FADFA095}" type="slidenum">
              <a:rPr lang="en-US" smtClean="0"/>
              <a:t>9</a:t>
            </a:fld>
            <a:endParaRPr lang="en-US" dirty="0"/>
          </a:p>
        </p:txBody>
      </p:sp>
      <p:sp>
        <p:nvSpPr>
          <p:cNvPr id="5" name="TextBox 4">
            <a:extLst>
              <a:ext uri="{FF2B5EF4-FFF2-40B4-BE49-F238E27FC236}">
                <a16:creationId xmlns:a16="http://schemas.microsoft.com/office/drawing/2014/main" id="{73B292E0-C732-4F9C-97E8-98E41633EFA3}"/>
              </a:ext>
            </a:extLst>
          </p:cNvPr>
          <p:cNvSpPr txBox="1"/>
          <p:nvPr/>
        </p:nvSpPr>
        <p:spPr>
          <a:xfrm>
            <a:off x="365760" y="397401"/>
            <a:ext cx="11414760" cy="5824671"/>
          </a:xfrm>
          <a:prstGeom prst="rect">
            <a:avLst/>
          </a:prstGeom>
          <a:noFill/>
        </p:spPr>
        <p:txBody>
          <a:bodyPr wrap="square">
            <a:spAutoFit/>
          </a:bodyPr>
          <a:lstStyle/>
          <a:p>
            <a:pPr marL="109728" algn="just">
              <a:spcBef>
                <a:spcPct val="20000"/>
              </a:spcBef>
              <a:buClr>
                <a:schemeClr val="hlink"/>
              </a:buClr>
              <a:buSzPct val="80000"/>
              <a:defRPr/>
            </a:pPr>
            <a:r>
              <a:rPr lang="en-US" sz="3200" b="1" dirty="0">
                <a:latin typeface="Maiandra GD" panose="020E0502030308020204" pitchFamily="34" charset="0"/>
              </a:rPr>
              <a:t>Characteristics of Microorganisms:</a:t>
            </a:r>
          </a:p>
          <a:p>
            <a:pPr marL="566928" indent="-457200" algn="just">
              <a:spcBef>
                <a:spcPct val="20000"/>
              </a:spcBef>
              <a:buClr>
                <a:schemeClr val="hlink"/>
              </a:buClr>
              <a:buSzPct val="80000"/>
              <a:buFont typeface="Arial" panose="020B0604020202020204" pitchFamily="34" charset="0"/>
              <a:buChar char="•"/>
              <a:defRPr/>
            </a:pPr>
            <a:r>
              <a:rPr lang="en-US" sz="2800" b="1" dirty="0">
                <a:latin typeface="Maiandra GD" panose="020E0502030308020204" pitchFamily="34" charset="0"/>
              </a:rPr>
              <a:t>Procaryotes: </a:t>
            </a:r>
            <a:r>
              <a:rPr lang="en-US" sz="2800" dirty="0">
                <a:latin typeface="Maiandra GD" panose="020E0502030308020204" pitchFamily="34" charset="0"/>
              </a:rPr>
              <a:t>Microscopic, unicellular organisms. Lack nuclei and membrane-bound organelles.</a:t>
            </a:r>
          </a:p>
          <a:p>
            <a:pPr marL="566928" indent="-457200" algn="just">
              <a:spcBef>
                <a:spcPct val="20000"/>
              </a:spcBef>
              <a:buClr>
                <a:schemeClr val="hlink"/>
              </a:buClr>
              <a:buSzPct val="80000"/>
              <a:buFont typeface="Arial" panose="020B0604020202020204" pitchFamily="34" charset="0"/>
              <a:buChar char="•"/>
              <a:defRPr/>
            </a:pPr>
            <a:r>
              <a:rPr lang="en-US" sz="2800" b="1" dirty="0">
                <a:latin typeface="Maiandra GD" panose="020E0502030308020204" pitchFamily="34" charset="0"/>
              </a:rPr>
              <a:t>Eucaryotes: </a:t>
            </a:r>
            <a:r>
              <a:rPr lang="en-US" sz="2800" dirty="0">
                <a:latin typeface="Maiandra GD" panose="020E0502030308020204" pitchFamily="34" charset="0"/>
              </a:rPr>
              <a:t>Unicellular and multicellular organisms. Have nuclei and membrane-bound organelles</a:t>
            </a:r>
          </a:p>
          <a:p>
            <a:pPr marL="566928" indent="-457200" algn="just">
              <a:spcBef>
                <a:spcPct val="20000"/>
              </a:spcBef>
              <a:buClr>
                <a:schemeClr val="hlink"/>
              </a:buClr>
              <a:buSzPct val="80000"/>
              <a:buFont typeface="Arial" panose="020B0604020202020204" pitchFamily="34" charset="0"/>
              <a:buChar char="•"/>
              <a:defRPr/>
            </a:pPr>
            <a:r>
              <a:rPr lang="en-US" sz="2800" b="1" dirty="0">
                <a:latin typeface="Maiandra GD" panose="020E0502030308020204" pitchFamily="34" charset="0"/>
              </a:rPr>
              <a:t>Viruses: </a:t>
            </a:r>
            <a:r>
              <a:rPr lang="en-US" sz="2800" dirty="0">
                <a:latin typeface="Maiandra GD" panose="020E0502030308020204" pitchFamily="34" charset="0"/>
              </a:rPr>
              <a:t>Acellular, parasitic particles composed of a nucleic acid and protein.</a:t>
            </a:r>
          </a:p>
          <a:p>
            <a:pPr marL="336042" lvl="1" algn="just" eaLnBrk="1" fontAlgn="auto" hangingPunct="1">
              <a:spcBef>
                <a:spcPts val="324"/>
              </a:spcBef>
              <a:spcAft>
                <a:spcPts val="0"/>
              </a:spcAft>
              <a:buClr>
                <a:schemeClr val="accent1"/>
              </a:buClr>
              <a:defRPr/>
            </a:pPr>
            <a:endParaRPr lang="en-US" sz="1400" dirty="0">
              <a:latin typeface="Maiandra GD" panose="020E0502030308020204" pitchFamily="34" charset="0"/>
            </a:endParaRPr>
          </a:p>
          <a:p>
            <a:pPr eaLnBrk="1" hangingPunct="1">
              <a:spcBef>
                <a:spcPct val="20000"/>
              </a:spcBef>
              <a:buClr>
                <a:schemeClr val="hlink"/>
              </a:buClr>
              <a:buSzPct val="80000"/>
              <a:defRPr/>
            </a:pPr>
            <a:r>
              <a:rPr lang="en-US" sz="3200" b="1" dirty="0">
                <a:latin typeface="Maiandra GD" panose="020E0502030308020204" pitchFamily="34" charset="0"/>
              </a:rPr>
              <a:t>Microbial Dimensions:</a:t>
            </a:r>
          </a:p>
          <a:p>
            <a:pPr marL="457200" indent="-457200" eaLnBrk="1" hangingPunct="1">
              <a:spcBef>
                <a:spcPct val="20000"/>
              </a:spcBef>
              <a:buClr>
                <a:schemeClr val="hlink"/>
              </a:buClr>
              <a:buSzPct val="80000"/>
              <a:buFont typeface="Arial" panose="020B0604020202020204" pitchFamily="34" charset="0"/>
              <a:buChar char="•"/>
              <a:defRPr/>
            </a:pPr>
            <a:r>
              <a:rPr lang="en-US" sz="2800" dirty="0">
                <a:latin typeface="Maiandra GD" panose="020E0502030308020204" pitchFamily="34" charset="0"/>
              </a:rPr>
              <a:t>Procaryotes and Eucaryotes are measured in micrometers.</a:t>
            </a:r>
          </a:p>
          <a:p>
            <a:pPr marL="457200" indent="-457200" eaLnBrk="1" hangingPunct="1">
              <a:spcBef>
                <a:spcPct val="20000"/>
              </a:spcBef>
              <a:buClr>
                <a:schemeClr val="hlink"/>
              </a:buClr>
              <a:buSzPct val="80000"/>
              <a:buFont typeface="Arial" panose="020B0604020202020204" pitchFamily="34" charset="0"/>
              <a:buChar char="•"/>
              <a:defRPr/>
            </a:pPr>
            <a:r>
              <a:rPr lang="en-US" sz="2800" dirty="0">
                <a:latin typeface="Maiandra GD" panose="020E0502030308020204" pitchFamily="34" charset="0"/>
              </a:rPr>
              <a:t>Viruses in nanometers</a:t>
            </a:r>
          </a:p>
          <a:p>
            <a:pPr marL="457200" indent="-457200" eaLnBrk="1" hangingPunct="1">
              <a:spcBef>
                <a:spcPct val="20000"/>
              </a:spcBef>
              <a:buClr>
                <a:schemeClr val="hlink"/>
              </a:buClr>
              <a:buSzPct val="80000"/>
              <a:buFont typeface="Arial" panose="020B0604020202020204" pitchFamily="34" charset="0"/>
              <a:buChar char="•"/>
              <a:defRPr/>
            </a:pPr>
            <a:r>
              <a:rPr lang="en-US" sz="2800" dirty="0">
                <a:latin typeface="Maiandra GD" panose="020E0502030308020204" pitchFamily="34" charset="0"/>
              </a:rPr>
              <a:t>Helminths are measured in millimeters.</a:t>
            </a:r>
            <a:endParaRPr lang="en-US" sz="2000" dirty="0"/>
          </a:p>
        </p:txBody>
      </p:sp>
    </p:spTree>
    <p:extLst>
      <p:ext uri="{BB962C8B-B14F-4D97-AF65-F5344CB8AC3E}">
        <p14:creationId xmlns:p14="http://schemas.microsoft.com/office/powerpoint/2010/main" val="38694174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1451</TotalTime>
  <Words>1120</Words>
  <Application>Microsoft Office PowerPoint</Application>
  <PresentationFormat>Widescreen</PresentationFormat>
  <Paragraphs>179</Paragraphs>
  <Slides>21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Calibri Light</vt:lpstr>
      <vt:lpstr>Century Gothic</vt:lpstr>
      <vt:lpstr>Maiandra GD</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Rebwar</dc:creator>
  <cp:lastModifiedBy>sherko muhammed</cp:lastModifiedBy>
  <cp:revision>163</cp:revision>
  <dcterms:created xsi:type="dcterms:W3CDTF">2017-10-15T15:15:30Z</dcterms:created>
  <dcterms:modified xsi:type="dcterms:W3CDTF">2023-09-23T07:02:33Z</dcterms:modified>
</cp:coreProperties>
</file>