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7" r:id="rId1"/>
  </p:sldMasterIdLst>
  <p:notesMasterIdLst>
    <p:notesMasterId r:id="rId15"/>
  </p:notesMasterIdLst>
  <p:handoutMasterIdLst>
    <p:handoutMasterId r:id="rId16"/>
  </p:handoutMasterIdLst>
  <p:sldIdLst>
    <p:sldId id="260" r:id="rId2"/>
    <p:sldId id="309" r:id="rId3"/>
    <p:sldId id="335" r:id="rId4"/>
    <p:sldId id="305" r:id="rId5"/>
    <p:sldId id="327" r:id="rId6"/>
    <p:sldId id="306" r:id="rId7"/>
    <p:sldId id="311" r:id="rId8"/>
    <p:sldId id="325" r:id="rId9"/>
    <p:sldId id="258" r:id="rId10"/>
    <p:sldId id="324" r:id="rId11"/>
    <p:sldId id="314" r:id="rId12"/>
    <p:sldId id="313" r:id="rId13"/>
    <p:sldId id="33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3460" autoAdjust="0"/>
  </p:normalViewPr>
  <p:slideViewPr>
    <p:cSldViewPr snapToGrid="0">
      <p:cViewPr varScale="1">
        <p:scale>
          <a:sx n="59" d="100"/>
          <a:sy n="59" d="100"/>
        </p:scale>
        <p:origin x="10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2023-10-14</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2023-10-14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299C5DA0-105C-4C65-B0EC-D159FAD271E9}" type="datetime1">
              <a:rPr lang="en-US" smtClean="0"/>
              <a:t>2023-10-14</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808B8505-A995-458E-8F6B-EFB3CF1CB07B}" type="datetime1">
              <a:rPr lang="en-US" smtClean="0"/>
              <a:t>2023-10-14</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6AA187E0-DED5-4AD8-B0FA-77C758B82E43}" type="datetime1">
              <a:rPr lang="en-US" smtClean="0"/>
              <a:t>2023-10-14</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F5D24420-4E26-43C3-BBE8-85C81157BA50}" type="datetime1">
              <a:rPr lang="en-US" smtClean="0"/>
              <a:t>2023-10-14</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8EB2665E-E924-4456-B610-631C85E511F9}" type="datetime1">
              <a:rPr lang="en-US" smtClean="0"/>
              <a:t>2023-10-14</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F491874D-6912-470B-8C77-0D56FAE750CE}" type="datetime1">
              <a:rPr lang="en-US" smtClean="0"/>
              <a:t>2023-10-14</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CC250081-5FEB-4A25-B6FD-3E3F4F838894}" type="datetime1">
              <a:rPr lang="en-US" smtClean="0"/>
              <a:t>2023-10-14</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258C8518-C736-4CB5-AC00-0AEFB21EF7B1}" type="datetime1">
              <a:rPr lang="en-US" smtClean="0"/>
              <a:t>2023-10-14</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3C3C5E3D-06CB-4AB8-B1F2-E1157334B761}" type="datetime1">
              <a:rPr lang="en-US" smtClean="0"/>
              <a:t>2023-10-14</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FE4C81D8-7877-4415-8844-C52216C156FE}" type="datetime1">
              <a:rPr lang="en-US" smtClean="0"/>
              <a:t>2023-10-14</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B6FD53AE-64A7-4BE6-BE2C-B3D1087C19F3}" type="datetime1">
              <a:rPr lang="en-US" smtClean="0"/>
              <a:t>2023-10-14</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E1C94-5944-413D-9CC5-5D3F610044A4}" type="datetime1">
              <a:rPr lang="en-US" smtClean="0"/>
              <a:t>2023-10-14</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46954" y="402104"/>
            <a:ext cx="11873049" cy="4247317"/>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First Course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4</a:t>
            </a:r>
          </a:p>
          <a:p>
            <a:pPr>
              <a:spcAft>
                <a:spcPts val="0"/>
              </a:spcAft>
            </a:pPr>
            <a:endParaRPr lang="en-US" sz="2400" dirty="0">
              <a:latin typeface="Century Gothic" panose="020B0502020202020204" pitchFamily="34" charset="0"/>
              <a:ea typeface="Times New Roman" panose="02020603050405020304" pitchFamily="18"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spcAft>
                <a:spcPts val="0"/>
              </a:spcAft>
            </a:pPr>
            <a:endParaRPr lang="en-US" sz="1050" b="1" dirty="0">
              <a:solidFill>
                <a:srgbClr val="00B050"/>
              </a:solidFill>
              <a:latin typeface="Century Gothic" panose="020B0502020202020204" pitchFamily="34" charset="0"/>
              <a:ea typeface="Times New Roman" panose="02020603050405020304" pitchFamily="18" charset="0"/>
            </a:endParaRPr>
          </a:p>
          <a:p>
            <a:pPr algn="ctr"/>
            <a:r>
              <a:rPr lang="en-US" sz="16600" b="1" dirty="0">
                <a:latin typeface="Maiandra GD" panose="020E0502030308020204" pitchFamily="34" charset="0"/>
              </a:rPr>
              <a:t>Bacteria</a:t>
            </a:r>
          </a:p>
        </p:txBody>
      </p:sp>
      <p:sp>
        <p:nvSpPr>
          <p:cNvPr id="6" name="TextBox 5">
            <a:extLst>
              <a:ext uri="{FF2B5EF4-FFF2-40B4-BE49-F238E27FC236}">
                <a16:creationId xmlns:a16="http://schemas.microsoft.com/office/drawing/2014/main" id="{E6F82D03-56EA-4720-8B0B-0056C360E875}"/>
              </a:ext>
            </a:extLst>
          </p:cNvPr>
          <p:cNvSpPr txBox="1"/>
          <p:nvPr/>
        </p:nvSpPr>
        <p:spPr>
          <a:xfrm>
            <a:off x="838200" y="4877640"/>
            <a:ext cx="10180320"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613" y="136525"/>
            <a:ext cx="11772901" cy="3847207"/>
          </a:xfrm>
          <a:prstGeom prst="rect">
            <a:avLst/>
          </a:prstGeom>
        </p:spPr>
        <p:txBody>
          <a:bodyPr wrap="square">
            <a:spAutoFit/>
          </a:bodyPr>
          <a:lstStyle/>
          <a:p>
            <a:pPr algn="just" rtl="0">
              <a:lnSpc>
                <a:spcPct val="150000"/>
              </a:lnSpc>
            </a:pPr>
            <a:r>
              <a:rPr lang="en-US" sz="3200" b="1" dirty="0">
                <a:latin typeface="Maiandra GD" panose="020E0502030308020204" pitchFamily="34" charset="0"/>
              </a:rPr>
              <a:t>2. Bacilli arrangement</a:t>
            </a:r>
          </a:p>
          <a:p>
            <a:pPr marL="457200" indent="-457200" algn="just">
              <a:buFont typeface="Arial" panose="020B0604020202020204" pitchFamily="34" charset="0"/>
              <a:buChar char="•"/>
            </a:pPr>
            <a:r>
              <a:rPr lang="en-US" sz="2800" dirty="0">
                <a:latin typeface="Maiandra GD" panose="020E0502030308020204" pitchFamily="34" charset="0"/>
              </a:rPr>
              <a:t>Bacilli split only across their short axes, therefore, the patterns formed by them are limited. The shape of the rod’s end often varies between species and may be flat, rounded, cigar-shaped, or bifurcated.</a:t>
            </a:r>
          </a:p>
          <a:p>
            <a:pPr marL="457200" indent="-457200" algn="just">
              <a:buFont typeface="Arial" panose="020B0604020202020204" pitchFamily="34" charset="0"/>
              <a:buChar char="•"/>
            </a:pPr>
            <a:r>
              <a:rPr lang="en-US" sz="2800" dirty="0">
                <a:latin typeface="Maiandra GD" panose="020E0502030308020204" pitchFamily="34" charset="0"/>
              </a:rPr>
              <a:t>Some bacilli too may be arranged in chains. Ex: </a:t>
            </a:r>
            <a:r>
              <a:rPr lang="en-US" sz="2800" b="0" i="0" dirty="0">
                <a:solidFill>
                  <a:srgbClr val="202124"/>
                </a:solidFill>
                <a:effectLst/>
                <a:latin typeface="arial" panose="020B0604020202020204" pitchFamily="34" charset="0"/>
              </a:rPr>
              <a:t> </a:t>
            </a:r>
            <a:r>
              <a:rPr lang="en-US" sz="2800" b="1" i="1" dirty="0">
                <a:latin typeface="Maiandra GD" panose="020E0502030308020204" pitchFamily="34" charset="0"/>
              </a:rPr>
              <a:t>Bacillus anthracis</a:t>
            </a:r>
          </a:p>
          <a:p>
            <a:pPr marL="457200" indent="-457200" algn="just">
              <a:buFont typeface="Arial" panose="020B0604020202020204" pitchFamily="34" charset="0"/>
              <a:buChar char="•"/>
            </a:pPr>
            <a:r>
              <a:rPr lang="en-US" sz="2800" dirty="0">
                <a:latin typeface="Maiandra GD" panose="020E0502030308020204" pitchFamily="34" charset="0"/>
              </a:rPr>
              <a:t>Others are arranged at various angles to each other, resembling the letter V presenting a cuneiform or </a:t>
            </a:r>
            <a:r>
              <a:rPr lang="en-US" sz="2800" dirty="0" err="1">
                <a:latin typeface="Maiandra GD" panose="020E0502030308020204" pitchFamily="34" charset="0"/>
              </a:rPr>
              <a:t>chinese</a:t>
            </a:r>
            <a:r>
              <a:rPr lang="en-US" sz="2800" dirty="0">
                <a:latin typeface="Maiandra GD" panose="020E0502030308020204" pitchFamily="34" charset="0"/>
              </a:rPr>
              <a:t> letter arrangement and is characteristic of </a:t>
            </a:r>
            <a:r>
              <a:rPr lang="en-US" sz="2800" b="1" i="1" dirty="0">
                <a:latin typeface="Maiandra GD" panose="020E0502030308020204" pitchFamily="34" charset="0"/>
              </a:rPr>
              <a:t>Corynebacterium diphtheria</a:t>
            </a:r>
            <a:r>
              <a:rPr lang="en-US" sz="2800" i="1" dirty="0">
                <a:latin typeface="Maiandra GD" panose="020E0502030308020204" pitchFamily="34" charset="0"/>
              </a:rPr>
              <a:t>.</a:t>
            </a:r>
          </a:p>
        </p:txBody>
      </p:sp>
      <p:sp>
        <p:nvSpPr>
          <p:cNvPr id="2" name="Date Placeholder 1">
            <a:extLst>
              <a:ext uri="{FF2B5EF4-FFF2-40B4-BE49-F238E27FC236}">
                <a16:creationId xmlns:a16="http://schemas.microsoft.com/office/drawing/2014/main" id="{22967A20-D7FE-4E27-8BC9-3B9ADCFC3EAA}"/>
              </a:ext>
            </a:extLst>
          </p:cNvPr>
          <p:cNvSpPr>
            <a:spLocks noGrp="1"/>
          </p:cNvSpPr>
          <p:nvPr>
            <p:ph type="dt" sz="half" idx="10"/>
          </p:nvPr>
        </p:nvSpPr>
        <p:spPr/>
        <p:txBody>
          <a:bodyPr/>
          <a:lstStyle/>
          <a:p>
            <a:fld id="{C6DE0683-7488-40E0-821A-631C175FF568}" type="datetime1">
              <a:rPr lang="en-US" smtClean="0"/>
              <a:t>2023-10-14</a:t>
            </a:fld>
            <a:endParaRPr lang="ar-IQ"/>
          </a:p>
        </p:txBody>
      </p:sp>
      <p:sp>
        <p:nvSpPr>
          <p:cNvPr id="3" name="Slide Number Placeholder 2">
            <a:extLst>
              <a:ext uri="{FF2B5EF4-FFF2-40B4-BE49-F238E27FC236}">
                <a16:creationId xmlns:a16="http://schemas.microsoft.com/office/drawing/2014/main" id="{4AF48AAD-1827-4B3E-9A7A-5D4A1F596AC5}"/>
              </a:ext>
            </a:extLst>
          </p:cNvPr>
          <p:cNvSpPr>
            <a:spLocks noGrp="1"/>
          </p:cNvSpPr>
          <p:nvPr>
            <p:ph type="sldNum" sz="quarter" idx="12"/>
          </p:nvPr>
        </p:nvSpPr>
        <p:spPr/>
        <p:txBody>
          <a:bodyPr/>
          <a:lstStyle/>
          <a:p>
            <a:fld id="{7A24A43C-D0A6-4993-9D4A-28DA84602F3F}" type="slidenum">
              <a:rPr lang="ar-IQ" smtClean="0"/>
              <a:pPr/>
              <a:t>10</a:t>
            </a:fld>
            <a:endParaRPr lang="ar-IQ"/>
          </a:p>
        </p:txBody>
      </p:sp>
    </p:spTree>
    <p:extLst>
      <p:ext uri="{BB962C8B-B14F-4D97-AF65-F5344CB8AC3E}">
        <p14:creationId xmlns:p14="http://schemas.microsoft.com/office/powerpoint/2010/main" val="77132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63240" y="3545633"/>
            <a:ext cx="6278879" cy="3038047"/>
          </a:xfrm>
          <a:prstGeom prst="rect">
            <a:avLst/>
          </a:prstGeom>
        </p:spPr>
      </p:pic>
      <p:pic>
        <p:nvPicPr>
          <p:cNvPr id="3" name="Picture 2"/>
          <p:cNvPicPr>
            <a:picLocks noChangeAspect="1"/>
          </p:cNvPicPr>
          <p:nvPr/>
        </p:nvPicPr>
        <p:blipFill>
          <a:blip r:embed="rId3"/>
          <a:stretch>
            <a:fillRect/>
          </a:stretch>
        </p:blipFill>
        <p:spPr>
          <a:xfrm>
            <a:off x="1524000" y="60960"/>
            <a:ext cx="4283968" cy="331236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6243" y="66540"/>
            <a:ext cx="4161757" cy="3312368"/>
          </a:xfrm>
          <a:prstGeom prst="rect">
            <a:avLst/>
          </a:prstGeom>
        </p:spPr>
      </p:pic>
      <p:sp>
        <p:nvSpPr>
          <p:cNvPr id="5" name="Date Placeholder 4">
            <a:extLst>
              <a:ext uri="{FF2B5EF4-FFF2-40B4-BE49-F238E27FC236}">
                <a16:creationId xmlns:a16="http://schemas.microsoft.com/office/drawing/2014/main" id="{23A4D904-57A5-4A7A-A67B-93C780313C9B}"/>
              </a:ext>
            </a:extLst>
          </p:cNvPr>
          <p:cNvSpPr>
            <a:spLocks noGrp="1"/>
          </p:cNvSpPr>
          <p:nvPr>
            <p:ph type="dt" sz="half" idx="10"/>
          </p:nvPr>
        </p:nvSpPr>
        <p:spPr/>
        <p:txBody>
          <a:bodyPr/>
          <a:lstStyle/>
          <a:p>
            <a:fld id="{24D3A88B-0590-4C84-860E-26ED757CBD66}" type="datetime1">
              <a:rPr lang="en-US" smtClean="0"/>
              <a:t>2023-10-14</a:t>
            </a:fld>
            <a:endParaRPr lang="ar-IQ"/>
          </a:p>
        </p:txBody>
      </p:sp>
      <p:sp>
        <p:nvSpPr>
          <p:cNvPr id="6" name="Slide Number Placeholder 5">
            <a:extLst>
              <a:ext uri="{FF2B5EF4-FFF2-40B4-BE49-F238E27FC236}">
                <a16:creationId xmlns:a16="http://schemas.microsoft.com/office/drawing/2014/main" id="{51C7CD44-A83A-454E-8837-7222E626AE67}"/>
              </a:ext>
            </a:extLst>
          </p:cNvPr>
          <p:cNvSpPr>
            <a:spLocks noGrp="1"/>
          </p:cNvSpPr>
          <p:nvPr>
            <p:ph type="sldNum" sz="quarter" idx="12"/>
          </p:nvPr>
        </p:nvSpPr>
        <p:spPr/>
        <p:txBody>
          <a:bodyPr/>
          <a:lstStyle/>
          <a:p>
            <a:fld id="{7A24A43C-D0A6-4993-9D4A-28DA84602F3F}" type="slidenum">
              <a:rPr lang="ar-IQ" smtClean="0"/>
              <a:pPr/>
              <a:t>11</a:t>
            </a:fld>
            <a:endParaRPr lang="ar-IQ"/>
          </a:p>
        </p:txBody>
      </p:sp>
    </p:spTree>
    <p:extLst>
      <p:ext uri="{BB962C8B-B14F-4D97-AF65-F5344CB8AC3E}">
        <p14:creationId xmlns:p14="http://schemas.microsoft.com/office/powerpoint/2010/main" val="68719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964"/>
            <a:ext cx="12192000" cy="6740307"/>
          </a:xfrm>
          <a:prstGeom prst="rect">
            <a:avLst/>
          </a:prstGeom>
        </p:spPr>
        <p:txBody>
          <a:bodyPr wrap="square">
            <a:spAutoFit/>
          </a:bodyPr>
          <a:lstStyle/>
          <a:p>
            <a:pPr rtl="0"/>
            <a:r>
              <a:rPr lang="en-US" sz="3200" b="1" dirty="0">
                <a:solidFill>
                  <a:srgbClr val="FF0000"/>
                </a:solidFill>
                <a:latin typeface="Maiandra GD" panose="020E0502030308020204" pitchFamily="34" charset="0"/>
              </a:rPr>
              <a:t>Structure of the bacterial cells</a:t>
            </a:r>
          </a:p>
          <a:p>
            <a:pPr algn="just" rtl="0"/>
            <a:r>
              <a:rPr lang="en-US" sz="2800" dirty="0">
                <a:latin typeface="Maiandra GD" panose="020E0502030308020204" pitchFamily="34" charset="0"/>
              </a:rPr>
              <a:t>The principal structures of the bacterial cell can be divided into:</a:t>
            </a:r>
          </a:p>
          <a:p>
            <a:pPr marL="457200" indent="-457200" algn="just">
              <a:buFont typeface="+mj-lt"/>
              <a:buAutoNum type="alphaUcPeriod"/>
            </a:pPr>
            <a:r>
              <a:rPr lang="en-US" sz="3200" b="1" dirty="0">
                <a:latin typeface="Maiandra GD" panose="020E0502030308020204" pitchFamily="34" charset="0"/>
              </a:rPr>
              <a:t>The outer layer or cell consists of: </a:t>
            </a:r>
          </a:p>
          <a:p>
            <a:pPr marL="514350" indent="-514350" algn="just" rtl="0">
              <a:buAutoNum type="arabicPeriod"/>
            </a:pPr>
            <a:r>
              <a:rPr lang="en-US" sz="2800" dirty="0">
                <a:latin typeface="Maiandra GD" panose="020E0502030308020204" pitchFamily="34" charset="0"/>
              </a:rPr>
              <a:t>Cell wall  </a:t>
            </a:r>
          </a:p>
          <a:p>
            <a:pPr marL="514350" indent="-514350" algn="just" rtl="0">
              <a:buAutoNum type="arabicPeriod"/>
            </a:pPr>
            <a:r>
              <a:rPr lang="en-US" sz="2800" dirty="0">
                <a:latin typeface="Maiandra GD" panose="020E0502030308020204" pitchFamily="34" charset="0"/>
              </a:rPr>
              <a:t>Cytoplasmic or plasma membrane beneath cell wall.</a:t>
            </a:r>
          </a:p>
          <a:p>
            <a:pPr algn="just" rtl="0"/>
            <a:r>
              <a:rPr lang="en-US" sz="3200" b="1" dirty="0">
                <a:latin typeface="Maiandra GD" panose="020E0502030308020204" pitchFamily="34" charset="0"/>
              </a:rPr>
              <a:t>B.  Cellular appendages additional structures:</a:t>
            </a:r>
          </a:p>
          <a:p>
            <a:pPr marL="514350" indent="-514350" algn="just">
              <a:buFont typeface="+mj-lt"/>
              <a:buAutoNum type="romanLcPeriod"/>
            </a:pPr>
            <a:r>
              <a:rPr lang="en-US" sz="2800" b="1" dirty="0">
                <a:latin typeface="Maiandra GD" panose="020E0502030308020204" pitchFamily="34" charset="0"/>
              </a:rPr>
              <a:t>Capsule: </a:t>
            </a:r>
            <a:r>
              <a:rPr lang="en-US" sz="2800" dirty="0">
                <a:latin typeface="Maiandra GD" panose="020E0502030308020204" pitchFamily="34" charset="0"/>
              </a:rPr>
              <a:t>Some bacteria produce a protective gelatinous covering layer called </a:t>
            </a:r>
            <a:r>
              <a:rPr lang="en-US" sz="2800" b="1" dirty="0">
                <a:latin typeface="Maiandra GD" panose="020E0502030308020204" pitchFamily="34" charset="0"/>
              </a:rPr>
              <a:t>a capsule outside the cell wall</a:t>
            </a:r>
            <a:r>
              <a:rPr lang="en-US" sz="2800" dirty="0">
                <a:latin typeface="Maiandra GD" panose="020E0502030308020204" pitchFamily="34" charset="0"/>
              </a:rPr>
              <a:t>. If the capsule is too thin to be seen with light microscope (&lt;0.2 </a:t>
            </a:r>
            <a:r>
              <a:rPr lang="en-US" sz="2800" dirty="0" err="1">
                <a:latin typeface="Maiandra GD" panose="020E0502030308020204" pitchFamily="34" charset="0"/>
              </a:rPr>
              <a:t>μm</a:t>
            </a:r>
            <a:r>
              <a:rPr lang="en-US" sz="2800" dirty="0">
                <a:latin typeface="Maiandra GD" panose="020E0502030308020204" pitchFamily="34" charset="0"/>
              </a:rPr>
              <a:t>) it is called </a:t>
            </a:r>
            <a:r>
              <a:rPr lang="en-US" sz="2800" b="1" dirty="0">
                <a:latin typeface="Maiandra GD" panose="020E0502030308020204" pitchFamily="34" charset="0"/>
              </a:rPr>
              <a:t>microcapsule.</a:t>
            </a:r>
          </a:p>
          <a:p>
            <a:pPr marL="514350" indent="-514350" algn="just">
              <a:buFont typeface="+mj-lt"/>
              <a:buAutoNum type="romanLcPeriod"/>
            </a:pPr>
            <a:r>
              <a:rPr lang="en-US" sz="2800" b="1" dirty="0">
                <a:latin typeface="Maiandra GD" panose="020E0502030308020204" pitchFamily="34" charset="0"/>
              </a:rPr>
              <a:t>Loose slime: </a:t>
            </a:r>
            <a:r>
              <a:rPr lang="en-US" sz="2800" dirty="0">
                <a:latin typeface="Maiandra GD" panose="020E0502030308020204" pitchFamily="34" charset="0"/>
              </a:rPr>
              <a:t>Soluble, large-molecular, amorphous, viscid colloidal material may be dispersed by the bacterium into the environment as loose slime.</a:t>
            </a:r>
          </a:p>
          <a:p>
            <a:pPr marL="514350" indent="-514350" algn="just">
              <a:buFont typeface="+mj-lt"/>
              <a:buAutoNum type="romanLcPeriod"/>
            </a:pPr>
            <a:r>
              <a:rPr lang="en-US" sz="2800" b="1" dirty="0">
                <a:latin typeface="Maiandra GD" panose="020E0502030308020204" pitchFamily="34" charset="0"/>
              </a:rPr>
              <a:t>Flagella:</a:t>
            </a:r>
            <a:r>
              <a:rPr lang="en-US" sz="2800" dirty="0">
                <a:latin typeface="Maiandra GD" panose="020E0502030308020204" pitchFamily="34" charset="0"/>
              </a:rPr>
              <a:t> Some bacteria carry external filamentous appendages protruding from the cell wall; flagella, which are organs of locomotion.</a:t>
            </a:r>
          </a:p>
          <a:p>
            <a:pPr marL="514350" indent="-514350" algn="just">
              <a:buFont typeface="+mj-lt"/>
              <a:buAutoNum type="romanLcPeriod"/>
            </a:pPr>
            <a:r>
              <a:rPr lang="en-US" sz="2800" b="1" dirty="0">
                <a:latin typeface="Maiandra GD" panose="020E0502030308020204" pitchFamily="34" charset="0"/>
              </a:rPr>
              <a:t>Fimbriae,</a:t>
            </a:r>
            <a:r>
              <a:rPr lang="en-US" sz="2800" dirty="0">
                <a:latin typeface="Maiandra GD" panose="020E0502030308020204" pitchFamily="34" charset="0"/>
              </a:rPr>
              <a:t> which appear to be organs of adhesion; and</a:t>
            </a:r>
          </a:p>
          <a:p>
            <a:pPr marL="514350" indent="-514350" algn="just">
              <a:buFont typeface="+mj-lt"/>
              <a:buAutoNum type="romanLcPeriod"/>
            </a:pPr>
            <a:r>
              <a:rPr lang="en-US" sz="2800" b="1" dirty="0">
                <a:latin typeface="Maiandra GD" panose="020E0502030308020204" pitchFamily="34" charset="0"/>
              </a:rPr>
              <a:t>Pili:</a:t>
            </a:r>
            <a:r>
              <a:rPr lang="en-US" sz="2800" dirty="0">
                <a:latin typeface="Maiandra GD" panose="020E0502030308020204" pitchFamily="34" charset="0"/>
              </a:rPr>
              <a:t> which are involved in the transfer of genetic material.</a:t>
            </a:r>
          </a:p>
        </p:txBody>
      </p:sp>
      <p:sp>
        <p:nvSpPr>
          <p:cNvPr id="3" name="Date Placeholder 2">
            <a:extLst>
              <a:ext uri="{FF2B5EF4-FFF2-40B4-BE49-F238E27FC236}">
                <a16:creationId xmlns:a16="http://schemas.microsoft.com/office/drawing/2014/main" id="{4894C683-EE0B-4B1D-B0DB-CEE8B649CEAB}"/>
              </a:ext>
            </a:extLst>
          </p:cNvPr>
          <p:cNvSpPr>
            <a:spLocks noGrp="1"/>
          </p:cNvSpPr>
          <p:nvPr>
            <p:ph type="dt" sz="half" idx="10"/>
          </p:nvPr>
        </p:nvSpPr>
        <p:spPr>
          <a:xfrm>
            <a:off x="2063552" y="6356352"/>
            <a:ext cx="2057400" cy="365125"/>
          </a:xfrm>
        </p:spPr>
        <p:txBody>
          <a:bodyPr/>
          <a:lstStyle/>
          <a:p>
            <a:fld id="{F76179C4-F480-4441-BB80-7CA2F98C5894}" type="datetime1">
              <a:rPr lang="en-US" smtClean="0"/>
              <a:t>2023-10-14</a:t>
            </a:fld>
            <a:endParaRPr lang="ar-IQ" dirty="0"/>
          </a:p>
        </p:txBody>
      </p:sp>
      <p:sp>
        <p:nvSpPr>
          <p:cNvPr id="4" name="Slide Number Placeholder 3">
            <a:extLst>
              <a:ext uri="{FF2B5EF4-FFF2-40B4-BE49-F238E27FC236}">
                <a16:creationId xmlns:a16="http://schemas.microsoft.com/office/drawing/2014/main" id="{A9EACB48-B311-47D1-84F3-4BD1CBDC7006}"/>
              </a:ext>
            </a:extLst>
          </p:cNvPr>
          <p:cNvSpPr>
            <a:spLocks noGrp="1"/>
          </p:cNvSpPr>
          <p:nvPr>
            <p:ph type="sldNum" sz="quarter" idx="12"/>
          </p:nvPr>
        </p:nvSpPr>
        <p:spPr/>
        <p:txBody>
          <a:bodyPr/>
          <a:lstStyle/>
          <a:p>
            <a:fld id="{7A24A43C-D0A6-4993-9D4A-28DA84602F3F}" type="slidenum">
              <a:rPr lang="ar-IQ" smtClean="0"/>
              <a:pPr/>
              <a:t>12</a:t>
            </a:fld>
            <a:endParaRPr lang="ar-IQ"/>
          </a:p>
        </p:txBody>
      </p:sp>
    </p:spTree>
    <p:extLst>
      <p:ext uri="{BB962C8B-B14F-4D97-AF65-F5344CB8AC3E}">
        <p14:creationId xmlns:p14="http://schemas.microsoft.com/office/powerpoint/2010/main" val="389548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17ACA-27C2-49CF-8ED1-051C6E38E310}"/>
              </a:ext>
            </a:extLst>
          </p:cNvPr>
          <p:cNvSpPr>
            <a:spLocks noGrp="1"/>
          </p:cNvSpPr>
          <p:nvPr>
            <p:ph type="dt" sz="half" idx="10"/>
          </p:nvPr>
        </p:nvSpPr>
        <p:spPr/>
        <p:txBody>
          <a:bodyPr/>
          <a:lstStyle/>
          <a:p>
            <a:fld id="{4F451B19-7074-41AF-8790-F08F372887E4}" type="datetime1">
              <a:rPr lang="en-US" smtClean="0"/>
              <a:t>2023-10-14</a:t>
            </a:fld>
            <a:endParaRPr lang="en-US" dirty="0"/>
          </a:p>
        </p:txBody>
      </p:sp>
      <p:sp>
        <p:nvSpPr>
          <p:cNvPr id="3" name="Slide Number Placeholder 2">
            <a:extLst>
              <a:ext uri="{FF2B5EF4-FFF2-40B4-BE49-F238E27FC236}">
                <a16:creationId xmlns:a16="http://schemas.microsoft.com/office/drawing/2014/main" id="{130FC620-63B7-4DD8-9AD2-A75E99881C46}"/>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5" name="TextBox 4">
            <a:extLst>
              <a:ext uri="{FF2B5EF4-FFF2-40B4-BE49-F238E27FC236}">
                <a16:creationId xmlns:a16="http://schemas.microsoft.com/office/drawing/2014/main" id="{EAB3C03A-14E4-4F1A-A673-E936B8958955}"/>
              </a:ext>
            </a:extLst>
          </p:cNvPr>
          <p:cNvSpPr txBox="1"/>
          <p:nvPr/>
        </p:nvSpPr>
        <p:spPr>
          <a:xfrm>
            <a:off x="359229" y="424543"/>
            <a:ext cx="11495314" cy="2308324"/>
          </a:xfrm>
          <a:prstGeom prst="rect">
            <a:avLst/>
          </a:prstGeom>
          <a:noFill/>
        </p:spPr>
        <p:txBody>
          <a:bodyPr wrap="square">
            <a:spAutoFit/>
          </a:bodyPr>
          <a:lstStyle/>
          <a:p>
            <a:pPr algn="just" rtl="0"/>
            <a:r>
              <a:rPr lang="en-US" sz="3200" b="1" dirty="0">
                <a:latin typeface="Maiandra GD" panose="020E0502030308020204" pitchFamily="34" charset="0"/>
              </a:rPr>
              <a:t>C. Cell Interior</a:t>
            </a:r>
          </a:p>
          <a:p>
            <a:pPr marL="457200" indent="-457200" algn="just">
              <a:buFont typeface="Arial" panose="020B0604020202020204" pitchFamily="34" charset="0"/>
              <a:buChar char="•"/>
            </a:pPr>
            <a:r>
              <a:rPr lang="en-US" sz="2800" dirty="0">
                <a:latin typeface="Maiandra GD" panose="020E0502030308020204" pitchFamily="34" charset="0"/>
              </a:rPr>
              <a:t>Those structures that bounded by the cytoplasmic membrane, compose the cell interior and include cytoplasm, cytoplasmic inclusions (</a:t>
            </a:r>
            <a:r>
              <a:rPr lang="en-US" sz="2800" b="1" dirty="0">
                <a:latin typeface="Maiandra GD" panose="020E0502030308020204" pitchFamily="34" charset="0"/>
              </a:rPr>
              <a:t>mesosomes, ribosomes, inclusion granules, vacuoles</a:t>
            </a:r>
            <a:r>
              <a:rPr lang="en-US" sz="2800" dirty="0">
                <a:latin typeface="Maiandra GD" panose="020E0502030308020204" pitchFamily="34" charset="0"/>
              </a:rPr>
              <a:t>) and a single circular chromosome of </a:t>
            </a:r>
            <a:r>
              <a:rPr lang="en-US" sz="2800" b="1" dirty="0">
                <a:latin typeface="Maiandra GD" panose="020E0502030308020204" pitchFamily="34" charset="0"/>
              </a:rPr>
              <a:t>deoxyribonucleic acid (DNA</a:t>
            </a:r>
            <a:r>
              <a:rPr lang="en-US" sz="2800" dirty="0">
                <a:latin typeface="Maiandra GD" panose="020E0502030308020204" pitchFamily="34" charset="0"/>
              </a:rPr>
              <a:t>).</a:t>
            </a:r>
          </a:p>
        </p:txBody>
      </p:sp>
    </p:spTree>
    <p:extLst>
      <p:ext uri="{BB962C8B-B14F-4D97-AF65-F5344CB8AC3E}">
        <p14:creationId xmlns:p14="http://schemas.microsoft.com/office/powerpoint/2010/main" val="283392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646" y="70586"/>
            <a:ext cx="12050486" cy="4801314"/>
          </a:xfrm>
          <a:prstGeom prst="rect">
            <a:avLst/>
          </a:prstGeom>
        </p:spPr>
        <p:txBody>
          <a:bodyPr wrap="square">
            <a:spAutoFit/>
          </a:bodyPr>
          <a:lstStyle/>
          <a:p>
            <a:pPr algn="just" rtl="0">
              <a:lnSpc>
                <a:spcPct val="150000"/>
              </a:lnSpc>
            </a:pPr>
            <a:r>
              <a:rPr lang="en-US" sz="3600" b="1" dirty="0">
                <a:solidFill>
                  <a:srgbClr val="FF0000"/>
                </a:solidFill>
                <a:latin typeface="Maiandra GD" panose="020E0502030308020204" pitchFamily="34" charset="0"/>
              </a:rPr>
              <a:t>Bacteria </a:t>
            </a:r>
          </a:p>
          <a:p>
            <a:pPr marL="457200" indent="-457200" algn="just">
              <a:buFont typeface="Arial" panose="020B0604020202020204" pitchFamily="34" charset="0"/>
              <a:buChar char="•"/>
            </a:pPr>
            <a:r>
              <a:rPr lang="en-US" sz="2800" dirty="0">
                <a:latin typeface="Maiandra GD" panose="020E0502030308020204" pitchFamily="34" charset="0"/>
              </a:rPr>
              <a:t>Bacteria are small single-celled organisms. Bacteria are found almost everywhere on Earth and are vital to the planet's ecosystems. Some species can live under extreme conditions of temperature and pressure.</a:t>
            </a:r>
          </a:p>
          <a:p>
            <a:pPr marL="457200" indent="-457200" algn="just">
              <a:buFont typeface="Arial" panose="020B0604020202020204" pitchFamily="34" charset="0"/>
              <a:buChar char="•"/>
            </a:pPr>
            <a:r>
              <a:rPr lang="en-US" sz="2800" dirty="0">
                <a:latin typeface="Maiandra GD" panose="020E0502030308020204" pitchFamily="34" charset="0"/>
              </a:rPr>
              <a:t>The human body is full of bacteria, and in fact is estimated to contain more bacterial cells than human cells.</a:t>
            </a:r>
          </a:p>
          <a:p>
            <a:pPr marL="457200" indent="-457200" algn="just">
              <a:buFont typeface="Arial" panose="020B0604020202020204" pitchFamily="34" charset="0"/>
              <a:buChar char="•"/>
            </a:pPr>
            <a:r>
              <a:rPr lang="en-US" sz="2800" dirty="0">
                <a:latin typeface="Maiandra GD" panose="020E0502030308020204" pitchFamily="34" charset="0"/>
              </a:rPr>
              <a:t>Most bacteria in the body are harmless, and some are even helpful. A relatively small number of species cause disease.</a:t>
            </a:r>
          </a:p>
          <a:p>
            <a:br>
              <a:rPr lang="en-US" sz="2800" dirty="0"/>
            </a:br>
            <a:endParaRPr lang="en-US" sz="2800" b="1" dirty="0"/>
          </a:p>
        </p:txBody>
      </p:sp>
      <p:sp>
        <p:nvSpPr>
          <p:cNvPr id="3" name="Date Placeholder 2">
            <a:extLst>
              <a:ext uri="{FF2B5EF4-FFF2-40B4-BE49-F238E27FC236}">
                <a16:creationId xmlns:a16="http://schemas.microsoft.com/office/drawing/2014/main" id="{0BF393E8-B661-4013-8648-4E2738D3F1E0}"/>
              </a:ext>
            </a:extLst>
          </p:cNvPr>
          <p:cNvSpPr>
            <a:spLocks noGrp="1"/>
          </p:cNvSpPr>
          <p:nvPr>
            <p:ph type="dt" sz="half" idx="10"/>
          </p:nvPr>
        </p:nvSpPr>
        <p:spPr/>
        <p:txBody>
          <a:bodyPr/>
          <a:lstStyle/>
          <a:p>
            <a:fld id="{90E59663-3E16-4105-9CDE-5CD7F8064EF5}" type="datetime1">
              <a:rPr lang="en-US" smtClean="0"/>
              <a:t>2023-10-14</a:t>
            </a:fld>
            <a:endParaRPr lang="ar-IQ"/>
          </a:p>
        </p:txBody>
      </p:sp>
      <p:sp>
        <p:nvSpPr>
          <p:cNvPr id="4" name="Slide Number Placeholder 3">
            <a:extLst>
              <a:ext uri="{FF2B5EF4-FFF2-40B4-BE49-F238E27FC236}">
                <a16:creationId xmlns:a16="http://schemas.microsoft.com/office/drawing/2014/main" id="{9C1A39AA-A1CA-45A6-852E-0BD78418D2B6}"/>
              </a:ext>
            </a:extLst>
          </p:cNvPr>
          <p:cNvSpPr>
            <a:spLocks noGrp="1"/>
          </p:cNvSpPr>
          <p:nvPr>
            <p:ph type="sldNum" sz="quarter" idx="12"/>
          </p:nvPr>
        </p:nvSpPr>
        <p:spPr/>
        <p:txBody>
          <a:bodyPr/>
          <a:lstStyle/>
          <a:p>
            <a:fld id="{7A24A43C-D0A6-4993-9D4A-28DA84602F3F}" type="slidenum">
              <a:rPr lang="ar-IQ" smtClean="0"/>
              <a:pPr/>
              <a:t>2</a:t>
            </a:fld>
            <a:endParaRPr lang="ar-IQ"/>
          </a:p>
        </p:txBody>
      </p:sp>
    </p:spTree>
    <p:extLst>
      <p:ext uri="{BB962C8B-B14F-4D97-AF65-F5344CB8AC3E}">
        <p14:creationId xmlns:p14="http://schemas.microsoft.com/office/powerpoint/2010/main" val="384149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3C2508-EFDD-9B9F-86CF-D6CED1669B87}"/>
              </a:ext>
            </a:extLst>
          </p:cNvPr>
          <p:cNvSpPr>
            <a:spLocks noGrp="1"/>
          </p:cNvSpPr>
          <p:nvPr>
            <p:ph type="dt" sz="half" idx="10"/>
          </p:nvPr>
        </p:nvSpPr>
        <p:spPr/>
        <p:txBody>
          <a:bodyPr/>
          <a:lstStyle/>
          <a:p>
            <a:fld id="{3C3C5E3D-06CB-4AB8-B1F2-E1157334B761}" type="datetime1">
              <a:rPr lang="en-US" smtClean="0"/>
              <a:t>2023-10-14</a:t>
            </a:fld>
            <a:endParaRPr lang="en-US" dirty="0"/>
          </a:p>
        </p:txBody>
      </p:sp>
      <p:sp>
        <p:nvSpPr>
          <p:cNvPr id="3" name="Slide Number Placeholder 2">
            <a:extLst>
              <a:ext uri="{FF2B5EF4-FFF2-40B4-BE49-F238E27FC236}">
                <a16:creationId xmlns:a16="http://schemas.microsoft.com/office/drawing/2014/main" id="{58704792-CD9A-971A-AAC1-AD2582281DF2}"/>
              </a:ext>
            </a:extLst>
          </p:cNvPr>
          <p:cNvSpPr>
            <a:spLocks noGrp="1"/>
          </p:cNvSpPr>
          <p:nvPr>
            <p:ph type="sldNum" sz="quarter" idx="12"/>
          </p:nvPr>
        </p:nvSpPr>
        <p:spPr/>
        <p:txBody>
          <a:bodyPr/>
          <a:lstStyle/>
          <a:p>
            <a:fld id="{6D22F896-40B5-4ADD-8801-0D06FADFA095}" type="slidenum">
              <a:rPr lang="en-US" smtClean="0"/>
              <a:t>3</a:t>
            </a:fld>
            <a:endParaRPr lang="en-US" dirty="0"/>
          </a:p>
        </p:txBody>
      </p:sp>
      <p:pic>
        <p:nvPicPr>
          <p:cNvPr id="1026" name="Picture 2" descr=" bacteria">
            <a:extLst>
              <a:ext uri="{FF2B5EF4-FFF2-40B4-BE49-F238E27FC236}">
                <a16:creationId xmlns:a16="http://schemas.microsoft.com/office/drawing/2014/main" id="{EDD2173F-1CBA-4CBE-70DE-D1A0361A6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525" y="201839"/>
            <a:ext cx="9632950" cy="6154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04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7975" y="280278"/>
            <a:ext cx="1192638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0"/>
            <a:r>
              <a:rPr lang="en-US" sz="3200" b="1" dirty="0">
                <a:solidFill>
                  <a:srgbClr val="FF0000"/>
                </a:solidFill>
                <a:latin typeface="Maiandra GD" panose="020E0502030308020204" pitchFamily="34" charset="0"/>
              </a:rPr>
              <a:t>Size of Bacteria</a:t>
            </a:r>
          </a:p>
          <a:p>
            <a:pPr marL="571500" indent="-571500" algn="justLow">
              <a:buFont typeface="Arial" panose="020B0604020202020204" pitchFamily="34" charset="0"/>
              <a:buChar char="•"/>
            </a:pPr>
            <a:r>
              <a:rPr lang="en-US" sz="2800" dirty="0">
                <a:latin typeface="Maiandra GD" panose="020E0502030308020204" pitchFamily="34" charset="0"/>
              </a:rPr>
              <a:t>Bacteria are very small in size. The unit of measurement in bacteriology is the </a:t>
            </a:r>
            <a:r>
              <a:rPr lang="en-US" sz="2800" b="1" dirty="0">
                <a:latin typeface="Maiandra GD" panose="020E0502030308020204" pitchFamily="34" charset="0"/>
              </a:rPr>
              <a:t>micron (m) or micrometer (</a:t>
            </a:r>
            <a:r>
              <a:rPr lang="en-US" sz="2800" b="1" dirty="0" err="1">
                <a:latin typeface="Maiandra GD" panose="020E0502030308020204" pitchFamily="34" charset="0"/>
              </a:rPr>
              <a:t>μm</a:t>
            </a:r>
            <a:r>
              <a:rPr lang="en-US" sz="2800" b="1" dirty="0">
                <a:latin typeface="Maiandra GD" panose="020E0502030308020204" pitchFamily="34" charset="0"/>
              </a:rPr>
              <a:t>) </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One </a:t>
            </a:r>
            <a:r>
              <a:rPr lang="en-US" sz="2800" dirty="0" err="1">
                <a:latin typeface="Maiandra GD" panose="020E0502030308020204" pitchFamily="34" charset="0"/>
              </a:rPr>
              <a:t>μm</a:t>
            </a:r>
            <a:r>
              <a:rPr lang="en-US" sz="2800" dirty="0">
                <a:latin typeface="Maiandra GD" panose="020E0502030308020204" pitchFamily="34" charset="0"/>
              </a:rPr>
              <a:t> = a millionth part of a meter or a thousandth of a millimeter.</a:t>
            </a:r>
          </a:p>
          <a:p>
            <a:pPr marL="571500" indent="-571500" algn="justLow">
              <a:buFont typeface="Arial" panose="020B0604020202020204" pitchFamily="34" charset="0"/>
              <a:buChar char="•"/>
            </a:pPr>
            <a:r>
              <a:rPr lang="en-US" sz="2800" dirty="0">
                <a:latin typeface="Maiandra GD" panose="020E0502030308020204" pitchFamily="34" charset="0"/>
              </a:rPr>
              <a:t>The diameter of the smallest body that can be resolved and seen clearly with naked eye is (</a:t>
            </a:r>
            <a:r>
              <a:rPr lang="en-US" sz="2800" b="1" dirty="0">
                <a:latin typeface="Maiandra GD" panose="020E0502030308020204" pitchFamily="34" charset="0"/>
              </a:rPr>
              <a:t>200 </a:t>
            </a:r>
            <a:r>
              <a:rPr lang="en-US" sz="2800" b="1" dirty="0" err="1">
                <a:latin typeface="Maiandra GD" panose="020E0502030308020204" pitchFamily="34" charset="0"/>
              </a:rPr>
              <a:t>μm</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Bacteria of medical importance generally measure (</a:t>
            </a:r>
            <a:r>
              <a:rPr lang="en-US" sz="2800" b="1" dirty="0">
                <a:latin typeface="Maiandra GD" panose="020E0502030308020204" pitchFamily="34" charset="0"/>
              </a:rPr>
              <a:t>0.2-1.5 </a:t>
            </a:r>
            <a:r>
              <a:rPr lang="en-US" sz="2800" b="1" dirty="0" err="1">
                <a:latin typeface="Maiandra GD" panose="020E0502030308020204" pitchFamily="34" charset="0"/>
              </a:rPr>
              <a:t>μm</a:t>
            </a:r>
            <a:r>
              <a:rPr lang="en-US" sz="2800" dirty="0">
                <a:latin typeface="Maiandra GD" panose="020E0502030308020204" pitchFamily="34" charset="0"/>
              </a:rPr>
              <a:t>) in diameter.</a:t>
            </a:r>
          </a:p>
          <a:p>
            <a:pPr marL="571500" indent="-571500" algn="justLow">
              <a:buFont typeface="Arial" panose="020B0604020202020204" pitchFamily="34" charset="0"/>
              <a:buChar char="•"/>
            </a:pPr>
            <a:r>
              <a:rPr lang="en-US" sz="2800" dirty="0">
                <a:latin typeface="Maiandra GD" panose="020E0502030308020204" pitchFamily="34" charset="0"/>
              </a:rPr>
              <a:t>To see bacteria, a </a:t>
            </a:r>
            <a:r>
              <a:rPr lang="en-US" sz="2800" b="1" dirty="0">
                <a:latin typeface="Maiandra GD" panose="020E0502030308020204" pitchFamily="34" charset="0"/>
              </a:rPr>
              <a:t>light microscope </a:t>
            </a:r>
            <a:r>
              <a:rPr lang="en-US" sz="2800" dirty="0">
                <a:latin typeface="Maiandra GD" panose="020E0502030308020204" pitchFamily="34" charset="0"/>
              </a:rPr>
              <a:t>must be used with </a:t>
            </a:r>
            <a:r>
              <a:rPr lang="en-US" sz="2800" b="1" dirty="0">
                <a:latin typeface="Maiandra GD" panose="020E0502030308020204" pitchFamily="34" charset="0"/>
              </a:rPr>
              <a:t>oil immersion </a:t>
            </a:r>
            <a:r>
              <a:rPr lang="en-US" sz="2800" dirty="0">
                <a:latin typeface="Maiandra GD" panose="020E0502030308020204" pitchFamily="34" charset="0"/>
              </a:rPr>
              <a:t>(is a technique used to </a:t>
            </a:r>
            <a:r>
              <a:rPr lang="en-US" sz="2800" b="1" dirty="0">
                <a:latin typeface="Maiandra GD" panose="020E0502030308020204" pitchFamily="34" charset="0"/>
              </a:rPr>
              <a:t>increase the resolving power of a microscope</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The average diameter of spherical bacteria is </a:t>
            </a:r>
            <a:r>
              <a:rPr lang="en-US" sz="2800" b="1" dirty="0">
                <a:latin typeface="Maiandra GD" panose="020E0502030308020204" pitchFamily="34" charset="0"/>
              </a:rPr>
              <a:t>0.5-2.0 µm.</a:t>
            </a:r>
          </a:p>
          <a:p>
            <a:pPr marL="571500" indent="-571500" algn="justLow">
              <a:buFont typeface="Arial" panose="020B0604020202020204" pitchFamily="34" charset="0"/>
              <a:buChar char="•"/>
            </a:pPr>
            <a:r>
              <a:rPr lang="en-US" sz="2800" b="1" dirty="0">
                <a:latin typeface="Maiandra GD" panose="020E0502030308020204" pitchFamily="34" charset="0"/>
              </a:rPr>
              <a:t> </a:t>
            </a:r>
            <a:r>
              <a:rPr lang="en-US" sz="2800" dirty="0">
                <a:latin typeface="Maiandra GD" panose="020E0502030308020204" pitchFamily="34" charset="0"/>
              </a:rPr>
              <a:t>The average diameter of rod-shaped or filamentous bacteria, length is </a:t>
            </a:r>
            <a:r>
              <a:rPr lang="en-US" sz="2800" b="1" dirty="0">
                <a:latin typeface="Maiandra GD" panose="020E0502030308020204" pitchFamily="34" charset="0"/>
              </a:rPr>
              <a:t>1-10 µm </a:t>
            </a:r>
            <a:r>
              <a:rPr lang="en-US" sz="2800" dirty="0">
                <a:latin typeface="Maiandra GD" panose="020E0502030308020204" pitchFamily="34" charset="0"/>
              </a:rPr>
              <a:t>and diameter is </a:t>
            </a:r>
            <a:r>
              <a:rPr lang="en-US" sz="2800" b="1" dirty="0">
                <a:latin typeface="Maiandra GD" panose="020E0502030308020204" pitchFamily="34" charset="0"/>
              </a:rPr>
              <a:t>0.25-1 .0 µm.</a:t>
            </a:r>
          </a:p>
          <a:p>
            <a:pPr marL="571500" indent="-571500" algn="justLow">
              <a:buFont typeface="Arial" panose="020B0604020202020204" pitchFamily="34" charset="0"/>
              <a:buChar char="•"/>
            </a:pPr>
            <a:endParaRPr lang="en-US" sz="2800" dirty="0">
              <a:latin typeface="Maiandra GD" panose="020E0502030308020204" pitchFamily="34" charset="0"/>
            </a:endParaRPr>
          </a:p>
        </p:txBody>
      </p:sp>
      <p:sp>
        <p:nvSpPr>
          <p:cNvPr id="2" name="Date Placeholder 1">
            <a:extLst>
              <a:ext uri="{FF2B5EF4-FFF2-40B4-BE49-F238E27FC236}">
                <a16:creationId xmlns:a16="http://schemas.microsoft.com/office/drawing/2014/main" id="{ADE09C82-3386-4D05-9516-FC369720D0F1}"/>
              </a:ext>
            </a:extLst>
          </p:cNvPr>
          <p:cNvSpPr>
            <a:spLocks noGrp="1"/>
          </p:cNvSpPr>
          <p:nvPr>
            <p:ph type="dt" sz="half" idx="10"/>
          </p:nvPr>
        </p:nvSpPr>
        <p:spPr/>
        <p:txBody>
          <a:bodyPr/>
          <a:lstStyle/>
          <a:p>
            <a:fld id="{0B35FCC7-E313-4307-8B71-CFEBA28DFDC0}" type="datetime1">
              <a:rPr lang="en-US" smtClean="0"/>
              <a:t>2023-10-14</a:t>
            </a:fld>
            <a:endParaRPr lang="ar-IQ"/>
          </a:p>
        </p:txBody>
      </p:sp>
      <p:sp>
        <p:nvSpPr>
          <p:cNvPr id="3" name="Slide Number Placeholder 2">
            <a:extLst>
              <a:ext uri="{FF2B5EF4-FFF2-40B4-BE49-F238E27FC236}">
                <a16:creationId xmlns:a16="http://schemas.microsoft.com/office/drawing/2014/main" id="{98FC1D15-CD7B-4C8E-B717-B53C197FAABF}"/>
              </a:ext>
            </a:extLst>
          </p:cNvPr>
          <p:cNvSpPr>
            <a:spLocks noGrp="1"/>
          </p:cNvSpPr>
          <p:nvPr>
            <p:ph type="sldNum" sz="quarter" idx="12"/>
          </p:nvPr>
        </p:nvSpPr>
        <p:spPr/>
        <p:txBody>
          <a:bodyPr/>
          <a:lstStyle/>
          <a:p>
            <a:fld id="{7A24A43C-D0A6-4993-9D4A-28DA84602F3F}" type="slidenum">
              <a:rPr lang="ar-IQ" smtClean="0"/>
              <a:pPr/>
              <a:t>4</a:t>
            </a:fld>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F4875-5FAD-4408-B67A-496693E76AB6}"/>
              </a:ext>
            </a:extLst>
          </p:cNvPr>
          <p:cNvSpPr>
            <a:spLocks noGrp="1"/>
          </p:cNvSpPr>
          <p:nvPr>
            <p:ph type="dt" sz="half" idx="10"/>
          </p:nvPr>
        </p:nvSpPr>
        <p:spPr/>
        <p:txBody>
          <a:bodyPr/>
          <a:lstStyle/>
          <a:p>
            <a:fld id="{F467AA40-1C87-4F5F-B7D4-35EA664872E9}" type="datetime1">
              <a:rPr lang="en-US" smtClean="0"/>
              <a:t>2023-10-14</a:t>
            </a:fld>
            <a:endParaRPr lang="en-US" dirty="0"/>
          </a:p>
        </p:txBody>
      </p:sp>
      <p:sp>
        <p:nvSpPr>
          <p:cNvPr id="3" name="Slide Number Placeholder 2">
            <a:extLst>
              <a:ext uri="{FF2B5EF4-FFF2-40B4-BE49-F238E27FC236}">
                <a16:creationId xmlns:a16="http://schemas.microsoft.com/office/drawing/2014/main" id="{7602F480-77EF-413C-9BE4-4226F3853DC5}"/>
              </a:ext>
            </a:extLst>
          </p:cNvPr>
          <p:cNvSpPr>
            <a:spLocks noGrp="1"/>
          </p:cNvSpPr>
          <p:nvPr>
            <p:ph type="sldNum" sz="quarter" idx="12"/>
          </p:nvPr>
        </p:nvSpPr>
        <p:spPr/>
        <p:txBody>
          <a:bodyPr/>
          <a:lstStyle/>
          <a:p>
            <a:fld id="{6D22F896-40B5-4ADD-8801-0D06FADFA095}" type="slidenum">
              <a:rPr lang="en-US" smtClean="0"/>
              <a:t>5</a:t>
            </a:fld>
            <a:endParaRPr lang="en-US" dirty="0"/>
          </a:p>
        </p:txBody>
      </p:sp>
      <p:pic>
        <p:nvPicPr>
          <p:cNvPr id="2050" name="Picture 2" descr="Size of Bacterial Cells">
            <a:extLst>
              <a:ext uri="{FF2B5EF4-FFF2-40B4-BE49-F238E27FC236}">
                <a16:creationId xmlns:a16="http://schemas.microsoft.com/office/drawing/2014/main" id="{B1683822-C0CD-41BF-BACD-08C6FCC202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9" y="81636"/>
            <a:ext cx="11397342" cy="55517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D015099-39B5-4760-8FBB-90FBAAE7A2EA}"/>
              </a:ext>
            </a:extLst>
          </p:cNvPr>
          <p:cNvSpPr txBox="1"/>
          <p:nvPr/>
        </p:nvSpPr>
        <p:spPr>
          <a:xfrm>
            <a:off x="609600" y="5810184"/>
            <a:ext cx="10988040" cy="646331"/>
          </a:xfrm>
          <a:prstGeom prst="rect">
            <a:avLst/>
          </a:prstGeom>
          <a:noFill/>
        </p:spPr>
        <p:txBody>
          <a:bodyPr wrap="square">
            <a:spAutoFit/>
          </a:bodyPr>
          <a:lstStyle/>
          <a:p>
            <a:r>
              <a:rPr lang="en-US" b="0" i="0" dirty="0">
                <a:solidFill>
                  <a:srgbClr val="202124"/>
                </a:solidFill>
                <a:effectLst/>
                <a:latin typeface="arial" panose="020B0604020202020204" pitchFamily="34" charset="0"/>
              </a:rPr>
              <a:t> </a:t>
            </a:r>
            <a:r>
              <a:rPr lang="en-US" b="1" dirty="0">
                <a:latin typeface="Maiandra GD" panose="020E0502030308020204" pitchFamily="34" charset="0"/>
              </a:rPr>
              <a:t>picometre (pm)               micrometer (</a:t>
            </a:r>
            <a:r>
              <a:rPr lang="en-US" b="1" dirty="0" err="1">
                <a:latin typeface="Maiandra GD" panose="020E0502030308020204" pitchFamily="34" charset="0"/>
              </a:rPr>
              <a:t>μm</a:t>
            </a:r>
            <a:r>
              <a:rPr lang="en-US" b="1" dirty="0">
                <a:latin typeface="Maiandra GD" panose="020E0502030308020204" pitchFamily="34" charset="0"/>
              </a:rPr>
              <a:t>)             </a:t>
            </a:r>
          </a:p>
          <a:p>
            <a:r>
              <a:rPr lang="en-US" b="1" dirty="0">
                <a:latin typeface="Maiandra GD" panose="020E0502030308020204" pitchFamily="34" charset="0"/>
              </a:rPr>
              <a:t> nanometer (nm)              millimeter (mm)</a:t>
            </a:r>
          </a:p>
        </p:txBody>
      </p:sp>
    </p:spTree>
    <p:extLst>
      <p:ext uri="{BB962C8B-B14F-4D97-AF65-F5344CB8AC3E}">
        <p14:creationId xmlns:p14="http://schemas.microsoft.com/office/powerpoint/2010/main" val="238323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08213" y="556581"/>
            <a:ext cx="11397343"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Low">
              <a:buFont typeface="Arial" panose="020B0604020202020204" pitchFamily="34" charset="0"/>
              <a:buChar char="•"/>
            </a:pPr>
            <a:r>
              <a:rPr lang="en-US" sz="2800" dirty="0">
                <a:latin typeface="Maiandra GD" panose="020E0502030308020204" pitchFamily="34" charset="0"/>
              </a:rPr>
              <a:t>Most microorganisms appear almost </a:t>
            </a:r>
            <a:r>
              <a:rPr lang="en-US" sz="2800" b="1" dirty="0">
                <a:latin typeface="Maiandra GD" panose="020E0502030308020204" pitchFamily="34" charset="0"/>
              </a:rPr>
              <a:t>colorless </a:t>
            </a:r>
            <a:r>
              <a:rPr lang="en-US" sz="2800" dirty="0">
                <a:latin typeface="Maiandra GD" panose="020E0502030308020204" pitchFamily="34" charset="0"/>
              </a:rPr>
              <a:t>do not show much structural detail under the light. Therefore, </a:t>
            </a:r>
            <a:r>
              <a:rPr lang="en-US" sz="2800" b="1" dirty="0">
                <a:latin typeface="Maiandra GD" panose="020E0502030308020204" pitchFamily="34" charset="0"/>
              </a:rPr>
              <a:t>staining techniques </a:t>
            </a:r>
            <a:r>
              <a:rPr lang="en-US" sz="2800" dirty="0">
                <a:latin typeface="Maiandra GD" panose="020E0502030308020204" pitchFamily="34" charset="0"/>
              </a:rPr>
              <a:t>used to </a:t>
            </a:r>
            <a:r>
              <a:rPr lang="en-US" sz="2800" b="1" dirty="0">
                <a:latin typeface="Maiandra GD" panose="020E0502030308020204" pitchFamily="34" charset="0"/>
              </a:rPr>
              <a:t>produce color contrast</a:t>
            </a:r>
            <a:r>
              <a:rPr lang="en-US" sz="2800" dirty="0">
                <a:latin typeface="Maiandra GD" panose="020E0502030308020204" pitchFamily="34" charset="0"/>
              </a:rPr>
              <a:t>.</a:t>
            </a:r>
          </a:p>
          <a:p>
            <a:pPr marL="457200" indent="-457200" algn="justLow">
              <a:buFont typeface="Arial" panose="020B0604020202020204" pitchFamily="34" charset="0"/>
              <a:buChar char="•"/>
            </a:pPr>
            <a:r>
              <a:rPr lang="en-US" sz="2800" dirty="0">
                <a:latin typeface="Maiandra GD" panose="020E0502030308020204" pitchFamily="34" charset="0"/>
              </a:rPr>
              <a:t>Staining simply means </a:t>
            </a:r>
            <a:r>
              <a:rPr lang="en-US" sz="2800" b="1" dirty="0">
                <a:latin typeface="Maiandra GD" panose="020E0502030308020204" pitchFamily="34" charset="0"/>
              </a:rPr>
              <a:t>coloring the microorganisms </a:t>
            </a:r>
            <a:r>
              <a:rPr lang="en-US" sz="2800" dirty="0">
                <a:latin typeface="Maiandra GD" panose="020E0502030308020204" pitchFamily="34" charset="0"/>
              </a:rPr>
              <a:t>with a dye that showed certain structures.</a:t>
            </a:r>
          </a:p>
          <a:p>
            <a:pPr marL="457200" indent="-457200" algn="justLow">
              <a:buFont typeface="Arial" panose="020B0604020202020204" pitchFamily="34" charset="0"/>
              <a:buChar char="•"/>
            </a:pPr>
            <a:r>
              <a:rPr lang="en-US" sz="2800" dirty="0">
                <a:latin typeface="Maiandra GD" panose="020E0502030308020204" pitchFamily="34" charset="0"/>
              </a:rPr>
              <a:t>Routine methods for staining of bacteria involve </a:t>
            </a:r>
            <a:r>
              <a:rPr lang="en-US" sz="2800" b="1" dirty="0">
                <a:latin typeface="Maiandra GD" panose="020E0502030308020204" pitchFamily="34" charset="0"/>
              </a:rPr>
              <a:t>drying</a:t>
            </a:r>
            <a:r>
              <a:rPr lang="en-US" sz="2800" dirty="0">
                <a:latin typeface="Maiandra GD" panose="020E0502030308020204" pitchFamily="34" charset="0"/>
              </a:rPr>
              <a:t> and </a:t>
            </a:r>
            <a:r>
              <a:rPr lang="en-US" sz="2800" b="1" dirty="0">
                <a:latin typeface="Maiandra GD" panose="020E0502030308020204" pitchFamily="34" charset="0"/>
              </a:rPr>
              <a:t>fixing smears</a:t>
            </a:r>
            <a:r>
              <a:rPr lang="en-US" sz="2800" dirty="0">
                <a:latin typeface="Maiandra GD" panose="020E0502030308020204" pitchFamily="34" charset="0"/>
              </a:rPr>
              <a:t>, fixing kills the microorganisms and attaches them to the slide. It also preserves various parts of microbes in their natural state with only minimal distortion.</a:t>
            </a:r>
          </a:p>
          <a:p>
            <a:pPr marL="457200" indent="-457200" algn="justLow">
              <a:buFont typeface="Arial" panose="020B0604020202020204" pitchFamily="34" charset="0"/>
              <a:buChar char="•"/>
            </a:pPr>
            <a:r>
              <a:rPr lang="en-US" sz="2800" dirty="0">
                <a:latin typeface="Maiandra GD" panose="020E0502030308020204" pitchFamily="34" charset="0"/>
              </a:rPr>
              <a:t>Various staining techniques are commonly used in </a:t>
            </a:r>
            <a:r>
              <a:rPr lang="en-US" sz="2800" b="1" dirty="0">
                <a:latin typeface="Maiandra GD" panose="020E0502030308020204" pitchFamily="34" charset="0"/>
              </a:rPr>
              <a:t>Bacteriology</a:t>
            </a:r>
            <a:r>
              <a:rPr lang="en-US" sz="2800" dirty="0">
                <a:latin typeface="Maiandra GD" panose="020E0502030308020204" pitchFamily="34" charset="0"/>
              </a:rPr>
              <a:t>.</a:t>
            </a:r>
          </a:p>
        </p:txBody>
      </p:sp>
      <p:sp>
        <p:nvSpPr>
          <p:cNvPr id="2" name="Date Placeholder 1">
            <a:extLst>
              <a:ext uri="{FF2B5EF4-FFF2-40B4-BE49-F238E27FC236}">
                <a16:creationId xmlns:a16="http://schemas.microsoft.com/office/drawing/2014/main" id="{9ACEE5F9-974A-4E1A-8B76-763A978ADE8C}"/>
              </a:ext>
            </a:extLst>
          </p:cNvPr>
          <p:cNvSpPr>
            <a:spLocks noGrp="1"/>
          </p:cNvSpPr>
          <p:nvPr>
            <p:ph type="dt" sz="half" idx="10"/>
          </p:nvPr>
        </p:nvSpPr>
        <p:spPr/>
        <p:txBody>
          <a:bodyPr/>
          <a:lstStyle/>
          <a:p>
            <a:fld id="{04B85EB8-6C1A-4960-85CF-801542D3E457}" type="datetime1">
              <a:rPr lang="en-US" smtClean="0"/>
              <a:t>2023-10-14</a:t>
            </a:fld>
            <a:endParaRPr lang="ar-IQ"/>
          </a:p>
        </p:txBody>
      </p:sp>
      <p:sp>
        <p:nvSpPr>
          <p:cNvPr id="3" name="Slide Number Placeholder 2">
            <a:extLst>
              <a:ext uri="{FF2B5EF4-FFF2-40B4-BE49-F238E27FC236}">
                <a16:creationId xmlns:a16="http://schemas.microsoft.com/office/drawing/2014/main" id="{FCC612DE-D06D-43F5-90B8-A10E286F3A49}"/>
              </a:ext>
            </a:extLst>
          </p:cNvPr>
          <p:cNvSpPr>
            <a:spLocks noGrp="1"/>
          </p:cNvSpPr>
          <p:nvPr>
            <p:ph type="sldNum" sz="quarter" idx="12"/>
          </p:nvPr>
        </p:nvSpPr>
        <p:spPr/>
        <p:txBody>
          <a:bodyPr/>
          <a:lstStyle/>
          <a:p>
            <a:fld id="{7A24A43C-D0A6-4993-9D4A-28DA84602F3F}" type="slidenum">
              <a:rPr lang="ar-IQ" smtClean="0"/>
              <a:pPr/>
              <a:t>6</a:t>
            </a:fld>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7968" y="294142"/>
            <a:ext cx="119634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defRPr/>
            </a:pPr>
            <a:r>
              <a:rPr lang="en-US" sz="3200" b="1" dirty="0">
                <a:solidFill>
                  <a:srgbClr val="FF0000"/>
                </a:solidFill>
                <a:latin typeface="Maiandra GD" panose="020E0502030308020204" pitchFamily="34" charset="0"/>
              </a:rPr>
              <a:t>Shapes of Bacteria:</a:t>
            </a:r>
            <a:endParaRPr lang="en-US" sz="3200" b="1" dirty="0">
              <a:latin typeface="Maiandra GD" panose="020E0502030308020204" pitchFamily="34" charset="0"/>
            </a:endParaRPr>
          </a:p>
          <a:p>
            <a:pPr marL="457200" indent="-457200" algn="just">
              <a:buFont typeface="Arial" panose="020B0604020202020204" pitchFamily="34" charset="0"/>
              <a:buChar char="•"/>
              <a:defRPr/>
            </a:pPr>
            <a:r>
              <a:rPr lang="en-US" sz="2800" b="1" dirty="0">
                <a:latin typeface="Maiandra GD" panose="020E0502030308020204" pitchFamily="34" charset="0"/>
              </a:rPr>
              <a:t>Cocci: </a:t>
            </a:r>
            <a:r>
              <a:rPr lang="en-US" sz="2800" dirty="0">
                <a:latin typeface="Maiandra GD" panose="020E0502030308020204" pitchFamily="34" charset="0"/>
              </a:rPr>
              <a:t>Cocci are spherical, or nearly spherical.</a:t>
            </a:r>
          </a:p>
          <a:p>
            <a:pPr marL="457200" indent="-457200" algn="just">
              <a:buFont typeface="Arial" panose="020B0604020202020204" pitchFamily="34" charset="0"/>
              <a:buChar char="•"/>
              <a:defRPr/>
            </a:pPr>
            <a:r>
              <a:rPr lang="en-US" sz="2800" b="1" dirty="0">
                <a:latin typeface="Maiandra GD" panose="020E0502030308020204" pitchFamily="34" charset="0"/>
              </a:rPr>
              <a:t>Bacilli: </a:t>
            </a:r>
            <a:r>
              <a:rPr lang="en-US" sz="2800" dirty="0">
                <a:latin typeface="Maiandra GD" panose="020E0502030308020204" pitchFamily="34" charset="0"/>
              </a:rPr>
              <a:t>Bacilli, rod shaped (cylindrical) cells. In some of the bacilli, </a:t>
            </a:r>
            <a:r>
              <a:rPr lang="en-US" sz="2800" b="1" dirty="0">
                <a:latin typeface="Maiandra GD" panose="020E0502030308020204" pitchFamily="34" charset="0"/>
              </a:rPr>
              <a:t>the length of the cells may be equal to width</a:t>
            </a:r>
            <a:r>
              <a:rPr lang="en-US" sz="2800" dirty="0">
                <a:latin typeface="Maiandra GD" panose="020E0502030308020204" pitchFamily="34" charset="0"/>
              </a:rPr>
              <a:t>, such bacillary forms are known as </a:t>
            </a:r>
            <a:r>
              <a:rPr lang="en-US" sz="2800" b="1" dirty="0">
                <a:latin typeface="Maiandra GD" panose="020E0502030308020204" pitchFamily="34" charset="0"/>
              </a:rPr>
              <a:t>coccobacilli</a:t>
            </a:r>
            <a:r>
              <a:rPr lang="en-US" sz="2800" dirty="0">
                <a:latin typeface="Maiandra GD" panose="020E0502030308020204" pitchFamily="34" charset="0"/>
              </a:rPr>
              <a:t> and have to be carefully differentiated from cocci. </a:t>
            </a:r>
          </a:p>
          <a:p>
            <a:pPr marL="457200" indent="-457200" algn="just">
              <a:buFont typeface="Arial" panose="020B0604020202020204" pitchFamily="34" charset="0"/>
              <a:buChar char="•"/>
              <a:defRPr/>
            </a:pPr>
            <a:r>
              <a:rPr lang="en-US" sz="2800" b="1" dirty="0" err="1">
                <a:latin typeface="Maiandra GD" panose="020E0502030308020204" pitchFamily="34" charset="0"/>
              </a:rPr>
              <a:t>Vibrios</a:t>
            </a:r>
            <a:r>
              <a:rPr lang="en-US" sz="2800" b="1" dirty="0">
                <a:latin typeface="Maiandra GD" panose="020E0502030308020204" pitchFamily="34" charset="0"/>
              </a:rPr>
              <a:t>: </a:t>
            </a:r>
            <a:r>
              <a:rPr lang="en-US" sz="2800" dirty="0" err="1">
                <a:latin typeface="Maiandra GD" panose="020E0502030308020204" pitchFamily="34" charset="0"/>
              </a:rPr>
              <a:t>Vibrios</a:t>
            </a:r>
            <a:r>
              <a:rPr lang="en-US" sz="2800" dirty="0">
                <a:latin typeface="Maiandra GD" panose="020E0502030308020204" pitchFamily="34" charset="0"/>
              </a:rPr>
              <a:t> are curved or comma-shaped and derive the name from their characteristic vibratory motility.</a:t>
            </a:r>
          </a:p>
          <a:p>
            <a:pPr marL="457200" indent="-457200" algn="just">
              <a:buFont typeface="Arial" panose="020B0604020202020204" pitchFamily="34" charset="0"/>
              <a:buChar char="•"/>
              <a:defRPr/>
            </a:pPr>
            <a:r>
              <a:rPr lang="en-US" sz="2800" b="1" dirty="0">
                <a:latin typeface="Maiandra GD" panose="020E0502030308020204" pitchFamily="34" charset="0"/>
              </a:rPr>
              <a:t>Spirilla: </a:t>
            </a:r>
            <a:r>
              <a:rPr lang="en-US" sz="2800" dirty="0">
                <a:latin typeface="Maiandra GD" panose="020E0502030308020204" pitchFamily="34" charset="0"/>
              </a:rPr>
              <a:t>Spirilla are rigid spiral or helical forms.</a:t>
            </a:r>
          </a:p>
          <a:p>
            <a:pPr marL="457200" indent="-457200" algn="just">
              <a:buFont typeface="Arial" panose="020B0604020202020204" pitchFamily="34" charset="0"/>
              <a:buChar char="•"/>
              <a:defRPr/>
            </a:pPr>
            <a:r>
              <a:rPr lang="en-US" sz="2800" b="1" dirty="0">
                <a:latin typeface="Maiandra GD" panose="020E0502030308020204" pitchFamily="34" charset="0"/>
              </a:rPr>
              <a:t>Spirochetes: </a:t>
            </a:r>
            <a:r>
              <a:rPr lang="en-US" sz="2800" dirty="0">
                <a:latin typeface="Maiandra GD" panose="020E0502030308020204" pitchFamily="34" charset="0"/>
              </a:rPr>
              <a:t>Spirochetes (coil and </a:t>
            </a:r>
            <a:r>
              <a:rPr lang="en-US" sz="2800" dirty="0" err="1">
                <a:latin typeface="Maiandra GD" panose="020E0502030308020204" pitchFamily="34" charset="0"/>
              </a:rPr>
              <a:t>chaite</a:t>
            </a:r>
            <a:r>
              <a:rPr lang="en-US" sz="2800" dirty="0">
                <a:latin typeface="Maiandra GD" panose="020E0502030308020204" pitchFamily="34" charset="0"/>
              </a:rPr>
              <a:t> meaning hair) are flexuous spiral forms.</a:t>
            </a:r>
          </a:p>
          <a:p>
            <a:pPr marL="457200" indent="-457200" algn="just">
              <a:buFont typeface="Arial" panose="020B0604020202020204" pitchFamily="34" charset="0"/>
              <a:buChar char="•"/>
              <a:defRPr/>
            </a:pPr>
            <a:r>
              <a:rPr lang="en-US" sz="2800" b="1" dirty="0">
                <a:latin typeface="Maiandra GD" panose="020E0502030308020204" pitchFamily="34" charset="0"/>
              </a:rPr>
              <a:t>Mycoplasma: </a:t>
            </a:r>
            <a:r>
              <a:rPr lang="en-US" sz="2800" dirty="0">
                <a:latin typeface="Maiandra GD" panose="020E0502030308020204" pitchFamily="34" charset="0"/>
              </a:rPr>
              <a:t>Mycoplasma are cell wall deficient bacteria and hence do not possess a stable morphology. They occur as round or oval bodies and interlacing filaments.</a:t>
            </a:r>
          </a:p>
        </p:txBody>
      </p:sp>
      <p:sp>
        <p:nvSpPr>
          <p:cNvPr id="2" name="Date Placeholder 1">
            <a:extLst>
              <a:ext uri="{FF2B5EF4-FFF2-40B4-BE49-F238E27FC236}">
                <a16:creationId xmlns:a16="http://schemas.microsoft.com/office/drawing/2014/main" id="{6B152D99-7AF3-47D4-9150-BCBCCBB0CE3B}"/>
              </a:ext>
            </a:extLst>
          </p:cNvPr>
          <p:cNvSpPr>
            <a:spLocks noGrp="1"/>
          </p:cNvSpPr>
          <p:nvPr>
            <p:ph type="dt" sz="half" idx="10"/>
          </p:nvPr>
        </p:nvSpPr>
        <p:spPr/>
        <p:txBody>
          <a:bodyPr/>
          <a:lstStyle/>
          <a:p>
            <a:fld id="{284783A2-B424-48AE-ADC3-BF8093E78552}" type="datetime1">
              <a:rPr lang="en-US" smtClean="0"/>
              <a:t>2023-10-14</a:t>
            </a:fld>
            <a:endParaRPr lang="ar-IQ"/>
          </a:p>
        </p:txBody>
      </p:sp>
      <p:sp>
        <p:nvSpPr>
          <p:cNvPr id="3" name="Slide Number Placeholder 2">
            <a:extLst>
              <a:ext uri="{FF2B5EF4-FFF2-40B4-BE49-F238E27FC236}">
                <a16:creationId xmlns:a16="http://schemas.microsoft.com/office/drawing/2014/main" id="{3664E5C4-1A1A-46E8-84FB-379DD1F6C39A}"/>
              </a:ext>
            </a:extLst>
          </p:cNvPr>
          <p:cNvSpPr>
            <a:spLocks noGrp="1"/>
          </p:cNvSpPr>
          <p:nvPr>
            <p:ph type="sldNum" sz="quarter" idx="12"/>
          </p:nvPr>
        </p:nvSpPr>
        <p:spPr/>
        <p:txBody>
          <a:bodyPr/>
          <a:lstStyle/>
          <a:p>
            <a:fld id="{7A24A43C-D0A6-4993-9D4A-28DA84602F3F}" type="slidenum">
              <a:rPr lang="ar-IQ" smtClean="0"/>
              <a:pPr/>
              <a:t>7</a:t>
            </a:fld>
            <a:endParaRPr lang="ar-IQ"/>
          </a:p>
        </p:txBody>
      </p:sp>
    </p:spTree>
    <p:extLst>
      <p:ext uri="{BB962C8B-B14F-4D97-AF65-F5344CB8AC3E}">
        <p14:creationId xmlns:p14="http://schemas.microsoft.com/office/powerpoint/2010/main" val="153432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67F22-E0F9-4DEC-8574-CCE34CC1B5AD}"/>
              </a:ext>
            </a:extLst>
          </p:cNvPr>
          <p:cNvSpPr>
            <a:spLocks noGrp="1"/>
          </p:cNvSpPr>
          <p:nvPr>
            <p:ph type="dt" sz="half" idx="10"/>
          </p:nvPr>
        </p:nvSpPr>
        <p:spPr/>
        <p:txBody>
          <a:bodyPr/>
          <a:lstStyle/>
          <a:p>
            <a:fld id="{D05E9C59-F57B-4D33-BA18-85C268487182}" type="datetime1">
              <a:rPr lang="en-US" smtClean="0"/>
              <a:t>2023-10-14</a:t>
            </a:fld>
            <a:endParaRPr lang="en-US" dirty="0"/>
          </a:p>
        </p:txBody>
      </p:sp>
      <p:sp>
        <p:nvSpPr>
          <p:cNvPr id="3" name="Slide Number Placeholder 2">
            <a:extLst>
              <a:ext uri="{FF2B5EF4-FFF2-40B4-BE49-F238E27FC236}">
                <a16:creationId xmlns:a16="http://schemas.microsoft.com/office/drawing/2014/main" id="{7CEBB983-23C8-4104-B0E4-E7D4AFD0F267}"/>
              </a:ext>
            </a:extLst>
          </p:cNvPr>
          <p:cNvSpPr>
            <a:spLocks noGrp="1"/>
          </p:cNvSpPr>
          <p:nvPr>
            <p:ph type="sldNum" sz="quarter" idx="12"/>
          </p:nvPr>
        </p:nvSpPr>
        <p:spPr/>
        <p:txBody>
          <a:bodyPr/>
          <a:lstStyle/>
          <a:p>
            <a:fld id="{6D22F896-40B5-4ADD-8801-0D06FADFA095}" type="slidenum">
              <a:rPr lang="en-US" smtClean="0"/>
              <a:t>8</a:t>
            </a:fld>
            <a:endParaRPr lang="en-US" dirty="0"/>
          </a:p>
        </p:txBody>
      </p:sp>
      <p:pic>
        <p:nvPicPr>
          <p:cNvPr id="1026" name="Picture 2" descr="Bacterial cellular morphologies - Wikipedia">
            <a:extLst>
              <a:ext uri="{FF2B5EF4-FFF2-40B4-BE49-F238E27FC236}">
                <a16:creationId xmlns:a16="http://schemas.microsoft.com/office/drawing/2014/main" id="{BB0AD466-6DB2-4E12-8138-2CAC5DB97D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2375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4D4CD0A-F778-48E8-A516-79BE9D23DED7}"/>
              </a:ext>
            </a:extLst>
          </p:cNvPr>
          <p:cNvSpPr txBox="1"/>
          <p:nvPr/>
        </p:nvSpPr>
        <p:spPr>
          <a:xfrm>
            <a:off x="3049361" y="6330438"/>
            <a:ext cx="6098720" cy="523220"/>
          </a:xfrm>
          <a:prstGeom prst="rect">
            <a:avLst/>
          </a:prstGeom>
          <a:noFill/>
        </p:spPr>
        <p:txBody>
          <a:bodyPr wrap="square">
            <a:spAutoFit/>
          </a:bodyPr>
          <a:lstStyle/>
          <a:p>
            <a:pPr algn="ctr"/>
            <a:r>
              <a:rPr lang="en-US" sz="2800" b="1" dirty="0">
                <a:latin typeface="Maiandra GD" panose="020E0502030308020204" pitchFamily="34" charset="0"/>
              </a:rPr>
              <a:t>Shapes of Bacteria</a:t>
            </a:r>
          </a:p>
        </p:txBody>
      </p:sp>
    </p:spTree>
    <p:extLst>
      <p:ext uri="{BB962C8B-B14F-4D97-AF65-F5344CB8AC3E}">
        <p14:creationId xmlns:p14="http://schemas.microsoft.com/office/powerpoint/2010/main" val="116881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613" y="89858"/>
            <a:ext cx="11740243" cy="4770537"/>
          </a:xfrm>
          <a:prstGeom prst="rect">
            <a:avLst/>
          </a:prstGeom>
        </p:spPr>
        <p:txBody>
          <a:bodyPr wrap="square">
            <a:spAutoFit/>
          </a:bodyPr>
          <a:lstStyle/>
          <a:p>
            <a:pPr rtl="0">
              <a:lnSpc>
                <a:spcPct val="150000"/>
              </a:lnSpc>
            </a:pPr>
            <a:r>
              <a:rPr lang="en-US" sz="3200" b="1" dirty="0">
                <a:solidFill>
                  <a:srgbClr val="FF0000"/>
                </a:solidFill>
                <a:latin typeface="Maiandra GD" panose="020E0502030308020204" pitchFamily="34" charset="0"/>
              </a:rPr>
              <a:t>Arrangement of Bacterial cells:</a:t>
            </a:r>
          </a:p>
          <a:p>
            <a:pPr marL="457200" indent="-457200" algn="just">
              <a:buFont typeface="+mj-lt"/>
              <a:buAutoNum type="arabicPeriod"/>
            </a:pPr>
            <a:r>
              <a:rPr lang="en-US" sz="3200" b="1" dirty="0">
                <a:latin typeface="Maiandra GD" panose="020E0502030308020204" pitchFamily="34" charset="0"/>
              </a:rPr>
              <a:t>Cocci arrangement</a:t>
            </a:r>
          </a:p>
          <a:p>
            <a:pPr marL="457200" indent="-457200" algn="just">
              <a:buFont typeface="Arial" panose="020B0604020202020204" pitchFamily="34" charset="0"/>
              <a:buChar char="•"/>
            </a:pPr>
            <a:r>
              <a:rPr lang="en-US" sz="2800" b="1" dirty="0">
                <a:latin typeface="Maiandra GD" panose="020E0502030308020204" pitchFamily="34" charset="0"/>
              </a:rPr>
              <a:t>Diplococci: </a:t>
            </a:r>
            <a:r>
              <a:rPr lang="en-US" sz="2800" dirty="0">
                <a:latin typeface="Maiandra GD" panose="020E0502030308020204" pitchFamily="34" charset="0"/>
              </a:rPr>
              <a:t>Cocci may be arranged in pairs, </a:t>
            </a:r>
            <a:r>
              <a:rPr lang="en-US" sz="2800" b="1" dirty="0">
                <a:latin typeface="Maiandra GD" panose="020E0502030308020204" pitchFamily="34" charset="0"/>
              </a:rPr>
              <a:t>when cocci divide and remain together. </a:t>
            </a:r>
            <a:r>
              <a:rPr lang="en-US" sz="2800" dirty="0">
                <a:latin typeface="Maiandra GD" panose="020E0502030308020204" pitchFamily="34" charset="0"/>
              </a:rPr>
              <a:t>Ex:, </a:t>
            </a:r>
            <a:r>
              <a:rPr lang="en-US" sz="2800" b="1" i="1" dirty="0">
                <a:latin typeface="Maiandra GD" panose="020E0502030308020204" pitchFamily="34" charset="0"/>
              </a:rPr>
              <a:t>Neisseria</a:t>
            </a:r>
            <a:r>
              <a:rPr lang="en-US" sz="2800" b="1" dirty="0">
                <a:latin typeface="Maiandra GD" panose="020E0502030308020204" pitchFamily="34" charset="0"/>
              </a:rPr>
              <a:t>.</a:t>
            </a:r>
          </a:p>
          <a:p>
            <a:pPr marL="457200" indent="-457200" algn="just">
              <a:buFont typeface="Arial" panose="020B0604020202020204" pitchFamily="34" charset="0"/>
              <a:buChar char="•"/>
            </a:pPr>
            <a:r>
              <a:rPr lang="en-US" sz="2800" b="1" dirty="0">
                <a:latin typeface="Maiandra GD" panose="020E0502030308020204" pitchFamily="34" charset="0"/>
              </a:rPr>
              <a:t>Long chains: when cells adhere after repeated divisions in one plane</a:t>
            </a:r>
            <a:r>
              <a:rPr lang="en-US" sz="2800" dirty="0">
                <a:latin typeface="Maiandra GD" panose="020E0502030308020204" pitchFamily="34" charset="0"/>
              </a:rPr>
              <a:t>. Ex: </a:t>
            </a:r>
            <a:r>
              <a:rPr lang="en-US" sz="2800" b="1" i="1" dirty="0">
                <a:latin typeface="Maiandra GD" panose="020E0502030308020204" pitchFamily="34" charset="0"/>
              </a:rPr>
              <a:t>Streptococcus, Enterococcus</a:t>
            </a:r>
            <a:r>
              <a:rPr lang="en-US" sz="2800" b="1" dirty="0">
                <a:latin typeface="Maiandra GD" panose="020E0502030308020204" pitchFamily="34" charset="0"/>
              </a:rPr>
              <a:t>.</a:t>
            </a:r>
          </a:p>
          <a:p>
            <a:pPr marL="457200" indent="-457200" algn="just">
              <a:buFont typeface="Arial" panose="020B0604020202020204" pitchFamily="34" charset="0"/>
              <a:buChar char="•"/>
            </a:pPr>
            <a:r>
              <a:rPr lang="en-US" sz="2800" b="1" dirty="0">
                <a:latin typeface="Maiandra GD" panose="020E0502030308020204" pitchFamily="34" charset="0"/>
              </a:rPr>
              <a:t>Grape like clusters: when cocci divide in random planes</a:t>
            </a:r>
            <a:r>
              <a:rPr lang="en-US" sz="2800" dirty="0">
                <a:latin typeface="Maiandra GD" panose="020E0502030308020204" pitchFamily="34" charset="0"/>
              </a:rPr>
              <a:t>. Ex: </a:t>
            </a:r>
            <a:r>
              <a:rPr lang="en-US" sz="2800" b="1" i="1" dirty="0">
                <a:latin typeface="Maiandra GD" panose="020E0502030308020204" pitchFamily="34" charset="0"/>
              </a:rPr>
              <a:t>Staphylococcus aureus</a:t>
            </a:r>
          </a:p>
          <a:p>
            <a:pPr marL="457200" indent="-457200" algn="just">
              <a:buFont typeface="Arial" panose="020B0604020202020204" pitchFamily="34" charset="0"/>
              <a:buChar char="•"/>
            </a:pPr>
            <a:r>
              <a:rPr lang="en-US" sz="2800" b="1" dirty="0">
                <a:latin typeface="Maiandra GD" panose="020E0502030308020204" pitchFamily="34" charset="0"/>
              </a:rPr>
              <a:t>Tetrads: </a:t>
            </a:r>
            <a:r>
              <a:rPr lang="en-US" sz="2800" dirty="0">
                <a:latin typeface="Maiandra GD" panose="020E0502030308020204" pitchFamily="34" charset="0"/>
              </a:rPr>
              <a:t>Square groups of four cells (tetrads).Ex: </a:t>
            </a:r>
            <a:r>
              <a:rPr lang="en-US" sz="2800" b="1" i="1" dirty="0">
                <a:latin typeface="Maiandra GD" panose="020E0502030308020204" pitchFamily="34" charset="0"/>
              </a:rPr>
              <a:t>Micrococcus</a:t>
            </a:r>
            <a:r>
              <a:rPr lang="en-US" sz="2800" dirty="0">
                <a:latin typeface="Maiandra GD" panose="020E0502030308020204" pitchFamily="34" charset="0"/>
              </a:rPr>
              <a:t>.</a:t>
            </a:r>
          </a:p>
          <a:p>
            <a:pPr marL="457200" indent="-457200" algn="just">
              <a:buFont typeface="Arial" panose="020B0604020202020204" pitchFamily="34" charset="0"/>
              <a:buChar char="•"/>
            </a:pPr>
            <a:r>
              <a:rPr lang="en-US" sz="2800" b="1" dirty="0">
                <a:latin typeface="Maiandra GD" panose="020E0502030308020204" pitchFamily="34" charset="0"/>
              </a:rPr>
              <a:t>Cubical packets: </a:t>
            </a:r>
            <a:r>
              <a:rPr lang="en-US" sz="2800" dirty="0">
                <a:latin typeface="Maiandra GD" panose="020E0502030308020204" pitchFamily="34" charset="0"/>
              </a:rPr>
              <a:t>Cubical packets of eight of cells. Ex: </a:t>
            </a:r>
            <a:r>
              <a:rPr lang="en-US" sz="2800" b="1" i="1" dirty="0" err="1">
                <a:latin typeface="Maiandra GD" panose="020E0502030308020204" pitchFamily="34" charset="0"/>
              </a:rPr>
              <a:t>Sarcina</a:t>
            </a:r>
            <a:r>
              <a:rPr lang="en-US" sz="2800" dirty="0">
                <a:latin typeface="Maiandra GD" panose="020E0502030308020204" pitchFamily="34" charset="0"/>
              </a:rPr>
              <a:t>.</a:t>
            </a:r>
          </a:p>
        </p:txBody>
      </p:sp>
      <p:sp>
        <p:nvSpPr>
          <p:cNvPr id="2" name="Date Placeholder 1">
            <a:extLst>
              <a:ext uri="{FF2B5EF4-FFF2-40B4-BE49-F238E27FC236}">
                <a16:creationId xmlns:a16="http://schemas.microsoft.com/office/drawing/2014/main" id="{1142C2FB-28F4-4B0A-B65E-6330CF741990}"/>
              </a:ext>
            </a:extLst>
          </p:cNvPr>
          <p:cNvSpPr>
            <a:spLocks noGrp="1"/>
          </p:cNvSpPr>
          <p:nvPr>
            <p:ph type="dt" sz="half" idx="10"/>
          </p:nvPr>
        </p:nvSpPr>
        <p:spPr/>
        <p:txBody>
          <a:bodyPr/>
          <a:lstStyle/>
          <a:p>
            <a:fld id="{BECCD779-65C6-4F08-8029-C004D7C5842F}" type="datetime1">
              <a:rPr lang="en-US" smtClean="0"/>
              <a:t>2023-10-14</a:t>
            </a:fld>
            <a:endParaRPr lang="ar-IQ"/>
          </a:p>
        </p:txBody>
      </p:sp>
      <p:sp>
        <p:nvSpPr>
          <p:cNvPr id="3" name="Slide Number Placeholder 2">
            <a:extLst>
              <a:ext uri="{FF2B5EF4-FFF2-40B4-BE49-F238E27FC236}">
                <a16:creationId xmlns:a16="http://schemas.microsoft.com/office/drawing/2014/main" id="{D3C7C154-6BDB-4C49-B3C6-A3FBF58F3C09}"/>
              </a:ext>
            </a:extLst>
          </p:cNvPr>
          <p:cNvSpPr>
            <a:spLocks noGrp="1"/>
          </p:cNvSpPr>
          <p:nvPr>
            <p:ph type="sldNum" sz="quarter" idx="12"/>
          </p:nvPr>
        </p:nvSpPr>
        <p:spPr/>
        <p:txBody>
          <a:bodyPr/>
          <a:lstStyle/>
          <a:p>
            <a:fld id="{7A24A43C-D0A6-4993-9D4A-28DA84602F3F}" type="slidenum">
              <a:rPr lang="ar-IQ" smtClean="0"/>
              <a:pPr/>
              <a:t>9</a:t>
            </a:fld>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1820</TotalTime>
  <Words>877</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vt:lpstr>
      <vt:lpstr>Calibri</vt:lpstr>
      <vt:lpstr>Calibri Light</vt:lpstr>
      <vt:lpstr>Century Gothic</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174</cp:revision>
  <dcterms:created xsi:type="dcterms:W3CDTF">2017-10-15T15:15:30Z</dcterms:created>
  <dcterms:modified xsi:type="dcterms:W3CDTF">2023-10-14T18:14:28Z</dcterms:modified>
</cp:coreProperties>
</file>