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7" r:id="rId1"/>
  </p:sldMasterIdLst>
  <p:notesMasterIdLst>
    <p:notesMasterId r:id="rId16"/>
  </p:notesMasterIdLst>
  <p:handoutMasterIdLst>
    <p:handoutMasterId r:id="rId17"/>
  </p:handoutMasterIdLst>
  <p:sldIdLst>
    <p:sldId id="286" r:id="rId2"/>
    <p:sldId id="287" r:id="rId3"/>
    <p:sldId id="266" r:id="rId4"/>
    <p:sldId id="288" r:id="rId5"/>
    <p:sldId id="291" r:id="rId6"/>
    <p:sldId id="292" r:id="rId7"/>
    <p:sldId id="272" r:id="rId8"/>
    <p:sldId id="289" r:id="rId9"/>
    <p:sldId id="265" r:id="rId10"/>
    <p:sldId id="268" r:id="rId11"/>
    <p:sldId id="269" r:id="rId12"/>
    <p:sldId id="293" r:id="rId13"/>
    <p:sldId id="270" r:id="rId14"/>
    <p:sldId id="29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3" d="100"/>
          <a:sy n="63" d="100"/>
        </p:scale>
        <p:origin x="9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B2AA1F-8329-4D3E-944F-63811A928A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013CED1-611A-471B-888D-6B1F3B8924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2FDC55-F4CF-46A1-B31B-5610AA3D7648}" type="datetimeFigureOut">
              <a:rPr lang="en-US" smtClean="0"/>
              <a:t>2024-02-19</a:t>
            </a:fld>
            <a:endParaRPr lang="en-US"/>
          </a:p>
        </p:txBody>
      </p:sp>
      <p:sp>
        <p:nvSpPr>
          <p:cNvPr id="4" name="Footer Placeholder 3">
            <a:extLst>
              <a:ext uri="{FF2B5EF4-FFF2-40B4-BE49-F238E27FC236}">
                <a16:creationId xmlns:a16="http://schemas.microsoft.com/office/drawing/2014/main" id="{628659C8-0533-4E71-91B6-217FFB7088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14C6FD-7985-4840-9F0F-54417CFEB6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E2B3E-6EE3-4691-9057-87319B549DF2}" type="slidenum">
              <a:rPr lang="en-US" smtClean="0"/>
              <a:t>‹#›</a:t>
            </a:fld>
            <a:endParaRPr lang="en-US"/>
          </a:p>
        </p:txBody>
      </p:sp>
    </p:spTree>
    <p:extLst>
      <p:ext uri="{BB962C8B-B14F-4D97-AF65-F5344CB8AC3E}">
        <p14:creationId xmlns:p14="http://schemas.microsoft.com/office/powerpoint/2010/main" val="1186017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CBDE9-EB49-4060-BCFE-16A9C6A412D8}" type="datetimeFigureOut">
              <a:rPr lang="en-US" smtClean="0"/>
              <a:t>2024-02-19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E7421-D7CE-4A59-A6B9-E04CA720CB4C}" type="slidenum">
              <a:rPr lang="en-US" smtClean="0"/>
              <a:t>‹#›</a:t>
            </a:fld>
            <a:endParaRPr lang="en-US"/>
          </a:p>
        </p:txBody>
      </p:sp>
    </p:spTree>
    <p:extLst>
      <p:ext uri="{BB962C8B-B14F-4D97-AF65-F5344CB8AC3E}">
        <p14:creationId xmlns:p14="http://schemas.microsoft.com/office/powerpoint/2010/main" val="855382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9926-8578-4C5E-8C6A-5E55107A5C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FFCCD-D89F-4CA2-916B-1152D1AFC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16875-815E-4488-B949-E4B4B031C111}"/>
              </a:ext>
            </a:extLst>
          </p:cNvPr>
          <p:cNvSpPr>
            <a:spLocks noGrp="1"/>
          </p:cNvSpPr>
          <p:nvPr>
            <p:ph type="dt" sz="half" idx="10"/>
          </p:nvPr>
        </p:nvSpPr>
        <p:spPr/>
        <p:txBody>
          <a:bodyPr/>
          <a:lstStyle/>
          <a:p>
            <a:fld id="{9DD44E7F-A7B0-4416-93E9-F39334A60B38}" type="datetime1">
              <a:rPr lang="en-US" smtClean="0"/>
              <a:t>2024-02-19</a:t>
            </a:fld>
            <a:endParaRPr lang="en-US" dirty="0"/>
          </a:p>
        </p:txBody>
      </p:sp>
      <p:sp>
        <p:nvSpPr>
          <p:cNvPr id="5" name="Footer Placeholder 4">
            <a:extLst>
              <a:ext uri="{FF2B5EF4-FFF2-40B4-BE49-F238E27FC236}">
                <a16:creationId xmlns:a16="http://schemas.microsoft.com/office/drawing/2014/main" id="{F60D1775-523E-4857-A5E8-BCEF9541ADCA}"/>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94F232E-1884-470F-A8BD-38CFAB6B9D4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84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56A9-E80A-4F85-B2B7-2DCAAAD6A7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232702-944C-43E1-A4A1-8BAC98163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93DF-4895-4347-A59C-6EEB293495C5}"/>
              </a:ext>
            </a:extLst>
          </p:cNvPr>
          <p:cNvSpPr>
            <a:spLocks noGrp="1"/>
          </p:cNvSpPr>
          <p:nvPr>
            <p:ph type="dt" sz="half" idx="10"/>
          </p:nvPr>
        </p:nvSpPr>
        <p:spPr/>
        <p:txBody>
          <a:bodyPr/>
          <a:lstStyle/>
          <a:p>
            <a:fld id="{EF281072-54E4-4788-9987-00E8C90D0BB6}" type="datetime1">
              <a:rPr lang="en-US" smtClean="0"/>
              <a:t>2024-02-19</a:t>
            </a:fld>
            <a:endParaRPr lang="en-US" dirty="0"/>
          </a:p>
        </p:txBody>
      </p:sp>
      <p:sp>
        <p:nvSpPr>
          <p:cNvPr id="5" name="Footer Placeholder 4">
            <a:extLst>
              <a:ext uri="{FF2B5EF4-FFF2-40B4-BE49-F238E27FC236}">
                <a16:creationId xmlns:a16="http://schemas.microsoft.com/office/drawing/2014/main" id="{F5B149B8-AEB9-4693-B0CC-3FD8AC1483A5}"/>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330C630-2179-4F8D-B4EE-6E8C8066CF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862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0ADF1-6847-44C9-9FC2-36748EEB8D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40C5B4-EEF8-4243-90F0-A485D476A7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AE036-EB17-4FF1-B3C2-5BEF33A09E88}"/>
              </a:ext>
            </a:extLst>
          </p:cNvPr>
          <p:cNvSpPr>
            <a:spLocks noGrp="1"/>
          </p:cNvSpPr>
          <p:nvPr>
            <p:ph type="dt" sz="half" idx="10"/>
          </p:nvPr>
        </p:nvSpPr>
        <p:spPr/>
        <p:txBody>
          <a:bodyPr/>
          <a:lstStyle/>
          <a:p>
            <a:fld id="{EBF27432-52BF-48A1-9745-012A84EFB838}" type="datetime1">
              <a:rPr lang="en-US" smtClean="0"/>
              <a:t>2024-02-19</a:t>
            </a:fld>
            <a:endParaRPr lang="en-US" dirty="0"/>
          </a:p>
        </p:txBody>
      </p:sp>
      <p:sp>
        <p:nvSpPr>
          <p:cNvPr id="5" name="Footer Placeholder 4">
            <a:extLst>
              <a:ext uri="{FF2B5EF4-FFF2-40B4-BE49-F238E27FC236}">
                <a16:creationId xmlns:a16="http://schemas.microsoft.com/office/drawing/2014/main" id="{E2A5231E-6351-4510-9A8A-19A553BD43B2}"/>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77095281-BE77-4896-B160-F4F3A558381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411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3DD9-E539-44E2-97DA-DB8616579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DAB25-2BA6-40F0-BF11-065BAA3328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4C911-A88D-4E33-B886-D17C9D3B603A}"/>
              </a:ext>
            </a:extLst>
          </p:cNvPr>
          <p:cNvSpPr>
            <a:spLocks noGrp="1"/>
          </p:cNvSpPr>
          <p:nvPr>
            <p:ph type="dt" sz="half" idx="10"/>
          </p:nvPr>
        </p:nvSpPr>
        <p:spPr/>
        <p:txBody>
          <a:bodyPr/>
          <a:lstStyle/>
          <a:p>
            <a:fld id="{A90A09DB-FD59-46E0-92F5-3DA8AB747D88}" type="datetime1">
              <a:rPr lang="en-US" smtClean="0"/>
              <a:t>2024-02-19</a:t>
            </a:fld>
            <a:endParaRPr lang="en-US" dirty="0"/>
          </a:p>
        </p:txBody>
      </p:sp>
      <p:sp>
        <p:nvSpPr>
          <p:cNvPr id="5" name="Footer Placeholder 4">
            <a:extLst>
              <a:ext uri="{FF2B5EF4-FFF2-40B4-BE49-F238E27FC236}">
                <a16:creationId xmlns:a16="http://schemas.microsoft.com/office/drawing/2014/main" id="{D5EB2A16-B8F7-41EE-A391-553C2F254CA6}"/>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042FB81C-02B3-4DD9-AB16-BECBE87B5D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402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5569-1342-4198-9121-29756EFF61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A16A05-3719-48CD-8CBE-4271D2D38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48311-516A-40B2-B2C0-6FCD99AFBA4E}"/>
              </a:ext>
            </a:extLst>
          </p:cNvPr>
          <p:cNvSpPr>
            <a:spLocks noGrp="1"/>
          </p:cNvSpPr>
          <p:nvPr>
            <p:ph type="dt" sz="half" idx="10"/>
          </p:nvPr>
        </p:nvSpPr>
        <p:spPr/>
        <p:txBody>
          <a:bodyPr/>
          <a:lstStyle/>
          <a:p>
            <a:fld id="{CABC67E4-3388-4CF7-A366-D4061CAB50C0}" type="datetime1">
              <a:rPr lang="en-US" smtClean="0"/>
              <a:t>2024-02-19</a:t>
            </a:fld>
            <a:endParaRPr lang="en-US" dirty="0"/>
          </a:p>
        </p:txBody>
      </p:sp>
      <p:sp>
        <p:nvSpPr>
          <p:cNvPr id="5" name="Footer Placeholder 4">
            <a:extLst>
              <a:ext uri="{FF2B5EF4-FFF2-40B4-BE49-F238E27FC236}">
                <a16:creationId xmlns:a16="http://schemas.microsoft.com/office/drawing/2014/main" id="{A3F8C841-6658-43E8-9F98-7D6B1DF171B9}"/>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233777EF-4964-48C0-A6B3-E17E569C9C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2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D876-4B05-418D-94C8-D408F45C94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8ED5A-BDB6-48E3-BE82-515E4B776F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829DD7-0D57-4335-A26D-258AA188E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3B5542-6FDD-4A1F-8F94-C5953CB506A7}"/>
              </a:ext>
            </a:extLst>
          </p:cNvPr>
          <p:cNvSpPr>
            <a:spLocks noGrp="1"/>
          </p:cNvSpPr>
          <p:nvPr>
            <p:ph type="dt" sz="half" idx="10"/>
          </p:nvPr>
        </p:nvSpPr>
        <p:spPr/>
        <p:txBody>
          <a:bodyPr/>
          <a:lstStyle/>
          <a:p>
            <a:fld id="{1A7B2B6B-5114-4723-B7D2-DE0B70028597}" type="datetime1">
              <a:rPr lang="en-US" smtClean="0"/>
              <a:t>2024-02-19</a:t>
            </a:fld>
            <a:endParaRPr lang="en-US" dirty="0"/>
          </a:p>
        </p:txBody>
      </p:sp>
      <p:sp>
        <p:nvSpPr>
          <p:cNvPr id="6" name="Footer Placeholder 5">
            <a:extLst>
              <a:ext uri="{FF2B5EF4-FFF2-40B4-BE49-F238E27FC236}">
                <a16:creationId xmlns:a16="http://schemas.microsoft.com/office/drawing/2014/main" id="{0754D162-8661-4D86-AABB-3CCD57DCAC89}"/>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60F00B8A-FB27-4933-8A34-17040B03DD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844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B90B-DE98-4AF8-87B1-9A6A34CA69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11CD5-274D-4E54-89D4-C36C59386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45C352-85A9-4E48-9644-C723DE181E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F474B5-E65C-4491-90F5-91C2C9B70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121BDD-CC61-497F-B5D8-8610EAB9DB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95C31-9DEE-46F2-B8D5-23BB76FD31FF}"/>
              </a:ext>
            </a:extLst>
          </p:cNvPr>
          <p:cNvSpPr>
            <a:spLocks noGrp="1"/>
          </p:cNvSpPr>
          <p:nvPr>
            <p:ph type="dt" sz="half" idx="10"/>
          </p:nvPr>
        </p:nvSpPr>
        <p:spPr/>
        <p:txBody>
          <a:bodyPr/>
          <a:lstStyle/>
          <a:p>
            <a:fld id="{4CAA8FEE-DDC6-4057-83FD-6CC8E00DBBB9}" type="datetime1">
              <a:rPr lang="en-US" smtClean="0"/>
              <a:t>2024-02-19</a:t>
            </a:fld>
            <a:endParaRPr lang="en-US" dirty="0"/>
          </a:p>
        </p:txBody>
      </p:sp>
      <p:sp>
        <p:nvSpPr>
          <p:cNvPr id="8" name="Footer Placeholder 7">
            <a:extLst>
              <a:ext uri="{FF2B5EF4-FFF2-40B4-BE49-F238E27FC236}">
                <a16:creationId xmlns:a16="http://schemas.microsoft.com/office/drawing/2014/main" id="{83AA4B3E-53D8-49C7-BA3C-8237D2B7B155}"/>
              </a:ext>
            </a:extLst>
          </p:cNvPr>
          <p:cNvSpPr>
            <a:spLocks noGrp="1"/>
          </p:cNvSpPr>
          <p:nvPr>
            <p:ph type="ftr" sz="quarter" idx="11"/>
          </p:nvPr>
        </p:nvSpPr>
        <p:spPr/>
        <p:txBody>
          <a:bodyPr/>
          <a:lstStyle/>
          <a:p>
            <a:r>
              <a:rPr lang="en-US"/>
              <a:t>Forth Lab: Sterilization</a:t>
            </a:r>
            <a:endParaRPr lang="en-US" dirty="0"/>
          </a:p>
        </p:txBody>
      </p:sp>
      <p:sp>
        <p:nvSpPr>
          <p:cNvPr id="9" name="Slide Number Placeholder 8">
            <a:extLst>
              <a:ext uri="{FF2B5EF4-FFF2-40B4-BE49-F238E27FC236}">
                <a16:creationId xmlns:a16="http://schemas.microsoft.com/office/drawing/2014/main" id="{6FDB63E8-9880-4368-ACE4-BB03A6B04A9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50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6024-1FFC-4883-A245-20DF1403BC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D591CF-1E37-4C89-8F88-CA91C0431A92}"/>
              </a:ext>
            </a:extLst>
          </p:cNvPr>
          <p:cNvSpPr>
            <a:spLocks noGrp="1"/>
          </p:cNvSpPr>
          <p:nvPr>
            <p:ph type="dt" sz="half" idx="10"/>
          </p:nvPr>
        </p:nvSpPr>
        <p:spPr/>
        <p:txBody>
          <a:bodyPr/>
          <a:lstStyle/>
          <a:p>
            <a:fld id="{8C3F4E4F-D793-417B-A4E2-E1612456887F}" type="datetime1">
              <a:rPr lang="en-US" smtClean="0"/>
              <a:t>2024-02-19</a:t>
            </a:fld>
            <a:endParaRPr lang="en-US" dirty="0"/>
          </a:p>
        </p:txBody>
      </p:sp>
      <p:sp>
        <p:nvSpPr>
          <p:cNvPr id="4" name="Footer Placeholder 3">
            <a:extLst>
              <a:ext uri="{FF2B5EF4-FFF2-40B4-BE49-F238E27FC236}">
                <a16:creationId xmlns:a16="http://schemas.microsoft.com/office/drawing/2014/main" id="{348DE93F-E898-4B59-857E-EA1054052F94}"/>
              </a:ext>
            </a:extLst>
          </p:cNvPr>
          <p:cNvSpPr>
            <a:spLocks noGrp="1"/>
          </p:cNvSpPr>
          <p:nvPr>
            <p:ph type="ftr" sz="quarter" idx="11"/>
          </p:nvPr>
        </p:nvSpPr>
        <p:spPr/>
        <p:txBody>
          <a:bodyPr/>
          <a:lstStyle/>
          <a:p>
            <a:r>
              <a:rPr lang="en-US"/>
              <a:t>Forth Lab: Sterilization</a:t>
            </a:r>
            <a:endParaRPr lang="en-US" dirty="0"/>
          </a:p>
        </p:txBody>
      </p:sp>
      <p:sp>
        <p:nvSpPr>
          <p:cNvPr id="5" name="Slide Number Placeholder 4">
            <a:extLst>
              <a:ext uri="{FF2B5EF4-FFF2-40B4-BE49-F238E27FC236}">
                <a16:creationId xmlns:a16="http://schemas.microsoft.com/office/drawing/2014/main" id="{4AF102D3-120B-4BFF-8657-7981E7EC5CF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504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07316E-4EA4-43EE-8FF7-D99B2258BDCE}"/>
              </a:ext>
            </a:extLst>
          </p:cNvPr>
          <p:cNvSpPr>
            <a:spLocks noGrp="1"/>
          </p:cNvSpPr>
          <p:nvPr>
            <p:ph type="dt" sz="half" idx="10"/>
          </p:nvPr>
        </p:nvSpPr>
        <p:spPr/>
        <p:txBody>
          <a:bodyPr/>
          <a:lstStyle/>
          <a:p>
            <a:fld id="{B12B6517-759F-432F-B5C9-E0DE420821B6}" type="datetime1">
              <a:rPr lang="en-US" smtClean="0"/>
              <a:t>2024-02-19</a:t>
            </a:fld>
            <a:endParaRPr lang="en-US" dirty="0"/>
          </a:p>
        </p:txBody>
      </p:sp>
      <p:sp>
        <p:nvSpPr>
          <p:cNvPr id="3" name="Footer Placeholder 2">
            <a:extLst>
              <a:ext uri="{FF2B5EF4-FFF2-40B4-BE49-F238E27FC236}">
                <a16:creationId xmlns:a16="http://schemas.microsoft.com/office/drawing/2014/main" id="{1813A586-6E36-4BDE-AEEB-CE0FEC6BFEB2}"/>
              </a:ext>
            </a:extLst>
          </p:cNvPr>
          <p:cNvSpPr>
            <a:spLocks noGrp="1"/>
          </p:cNvSpPr>
          <p:nvPr>
            <p:ph type="ftr" sz="quarter" idx="11"/>
          </p:nvPr>
        </p:nvSpPr>
        <p:spPr/>
        <p:txBody>
          <a:bodyPr/>
          <a:lstStyle/>
          <a:p>
            <a:r>
              <a:rPr lang="en-US"/>
              <a:t>Forth Lab: Sterilization</a:t>
            </a:r>
            <a:endParaRPr lang="en-US" dirty="0"/>
          </a:p>
        </p:txBody>
      </p:sp>
      <p:sp>
        <p:nvSpPr>
          <p:cNvPr id="4" name="Slide Number Placeholder 3">
            <a:extLst>
              <a:ext uri="{FF2B5EF4-FFF2-40B4-BE49-F238E27FC236}">
                <a16:creationId xmlns:a16="http://schemas.microsoft.com/office/drawing/2014/main" id="{D4ABAB06-3636-40E3-98D2-AD6B8DA70C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628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228AE-FE0F-4519-8FD0-B9E8D7C3B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8DFA9-6B63-4DBD-972F-B71C5A225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19EE95-5B33-41D7-9980-F80F91D28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7FC1C-9895-4C17-8F12-9E88B414CFC8}"/>
              </a:ext>
            </a:extLst>
          </p:cNvPr>
          <p:cNvSpPr>
            <a:spLocks noGrp="1"/>
          </p:cNvSpPr>
          <p:nvPr>
            <p:ph type="dt" sz="half" idx="10"/>
          </p:nvPr>
        </p:nvSpPr>
        <p:spPr/>
        <p:txBody>
          <a:bodyPr/>
          <a:lstStyle/>
          <a:p>
            <a:fld id="{E2621F9C-45FD-4ECC-9705-E286FAAB956E}" type="datetime1">
              <a:rPr lang="en-US" smtClean="0"/>
              <a:t>2024-02-19</a:t>
            </a:fld>
            <a:endParaRPr lang="en-US" dirty="0"/>
          </a:p>
        </p:txBody>
      </p:sp>
      <p:sp>
        <p:nvSpPr>
          <p:cNvPr id="6" name="Footer Placeholder 5">
            <a:extLst>
              <a:ext uri="{FF2B5EF4-FFF2-40B4-BE49-F238E27FC236}">
                <a16:creationId xmlns:a16="http://schemas.microsoft.com/office/drawing/2014/main" id="{8D29EBE2-C7D0-4D67-9B8C-E3E8BF77FB40}"/>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8DE4F362-C27F-4A10-B454-D3673442473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501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CE1F-AD23-44B5-A540-F4FF716F80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8FFF2F-56B9-43AD-BE97-9DB85B5C3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DCDBEC-FA4D-4543-9A09-46F8DF5AA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32A18-7D6B-4751-B613-3D13578D098E}"/>
              </a:ext>
            </a:extLst>
          </p:cNvPr>
          <p:cNvSpPr>
            <a:spLocks noGrp="1"/>
          </p:cNvSpPr>
          <p:nvPr>
            <p:ph type="dt" sz="half" idx="10"/>
          </p:nvPr>
        </p:nvSpPr>
        <p:spPr/>
        <p:txBody>
          <a:bodyPr/>
          <a:lstStyle/>
          <a:p>
            <a:fld id="{7F11F7A8-B6C8-4F5B-BB83-05E924121A64}" type="datetime1">
              <a:rPr lang="en-US" smtClean="0"/>
              <a:t>2024-02-19</a:t>
            </a:fld>
            <a:endParaRPr lang="en-US" dirty="0"/>
          </a:p>
        </p:txBody>
      </p:sp>
      <p:sp>
        <p:nvSpPr>
          <p:cNvPr id="6" name="Footer Placeholder 5">
            <a:extLst>
              <a:ext uri="{FF2B5EF4-FFF2-40B4-BE49-F238E27FC236}">
                <a16:creationId xmlns:a16="http://schemas.microsoft.com/office/drawing/2014/main" id="{FA9EE9B3-7539-45D6-9427-8C29A275C16D}"/>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13ACB0E8-88CB-4CF8-AD3F-E54CD1EF15D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539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609B95-65E7-4125-A749-2DDE8E3FF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863C59-B017-4D69-9A28-3DC379D23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0F91E-30F2-4ACD-973F-993CBE4E8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CF96A-64CF-4E0D-A04C-43A9B05B0B84}" type="datetime1">
              <a:rPr lang="en-US" smtClean="0"/>
              <a:t>2024-02-19</a:t>
            </a:fld>
            <a:endParaRPr lang="en-US" dirty="0"/>
          </a:p>
        </p:txBody>
      </p:sp>
      <p:sp>
        <p:nvSpPr>
          <p:cNvPr id="5" name="Footer Placeholder 4">
            <a:extLst>
              <a:ext uri="{FF2B5EF4-FFF2-40B4-BE49-F238E27FC236}">
                <a16:creationId xmlns:a16="http://schemas.microsoft.com/office/drawing/2014/main" id="{323D9ADC-AFF4-454C-8BD4-2A2CD33CC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Forth Lab: Sterilization</a:t>
            </a:r>
            <a:endParaRPr lang="en-US" dirty="0"/>
          </a:p>
        </p:txBody>
      </p:sp>
      <p:sp>
        <p:nvSpPr>
          <p:cNvPr id="6" name="Slide Number Placeholder 5">
            <a:extLst>
              <a:ext uri="{FF2B5EF4-FFF2-40B4-BE49-F238E27FC236}">
                <a16:creationId xmlns:a16="http://schemas.microsoft.com/office/drawing/2014/main" id="{69280C9E-5CD9-40B1-8A22-E6360EE7B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010634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AFC517-5D59-465C-9FE7-FD24DD57D973}"/>
              </a:ext>
            </a:extLst>
          </p:cNvPr>
          <p:cNvSpPr/>
          <p:nvPr/>
        </p:nvSpPr>
        <p:spPr>
          <a:xfrm>
            <a:off x="130629" y="402104"/>
            <a:ext cx="11771811" cy="830997"/>
          </a:xfrm>
          <a:prstGeom prst="rect">
            <a:avLst/>
          </a:prstGeom>
        </p:spPr>
        <p:txBody>
          <a:bodyPr wrap="square">
            <a:spAutoFit/>
          </a:bodyPr>
          <a:lstStyle/>
          <a:p>
            <a:pPr>
              <a:spcAft>
                <a:spcPts val="0"/>
              </a:spcAft>
            </a:pPr>
            <a:r>
              <a:rPr lang="en-US" sz="2400" dirty="0">
                <a:latin typeface="Century Gothic" panose="020B0502020202020204" pitchFamily="34" charset="0"/>
                <a:ea typeface="Times New Roman" panose="02020603050405020304" pitchFamily="18" charset="0"/>
              </a:rPr>
              <a:t>Microbiology                                                                                        Third Stage</a:t>
            </a:r>
          </a:p>
          <a:p>
            <a:pPr>
              <a:spcAft>
                <a:spcPts val="0"/>
              </a:spcAft>
            </a:pPr>
            <a:r>
              <a:rPr lang="en-US" sz="2400" dirty="0">
                <a:latin typeface="Century Gothic" panose="020B0502020202020204" pitchFamily="34" charset="0"/>
                <a:ea typeface="Times New Roman" panose="02020603050405020304" pitchFamily="18" charset="0"/>
              </a:rPr>
              <a:t>      </a:t>
            </a:r>
            <a:r>
              <a:rPr lang="en-US" sz="2400" dirty="0" err="1">
                <a:latin typeface="Century Gothic" panose="020B0502020202020204" pitchFamily="34" charset="0"/>
                <a:ea typeface="Times New Roman" panose="02020603050405020304" pitchFamily="18" charset="0"/>
              </a:rPr>
              <a:t>Lec</a:t>
            </a:r>
            <a:r>
              <a:rPr lang="en-US" sz="2400" dirty="0">
                <a:latin typeface="Century Gothic" panose="020B0502020202020204" pitchFamily="34" charset="0"/>
                <a:ea typeface="Times New Roman" panose="02020603050405020304" pitchFamily="18" charset="0"/>
              </a:rPr>
              <a:t>. 3                                                                                        Second Semester</a:t>
            </a:r>
          </a:p>
        </p:txBody>
      </p:sp>
      <p:sp>
        <p:nvSpPr>
          <p:cNvPr id="6" name="TextBox 5">
            <a:extLst>
              <a:ext uri="{FF2B5EF4-FFF2-40B4-BE49-F238E27FC236}">
                <a16:creationId xmlns:a16="http://schemas.microsoft.com/office/drawing/2014/main" id="{E6F82D03-56EA-4720-8B0B-0056C360E875}"/>
              </a:ext>
            </a:extLst>
          </p:cNvPr>
          <p:cNvSpPr txBox="1"/>
          <p:nvPr/>
        </p:nvSpPr>
        <p:spPr>
          <a:xfrm>
            <a:off x="320040" y="5511076"/>
            <a:ext cx="6217920" cy="1200329"/>
          </a:xfrm>
          <a:prstGeom prst="rect">
            <a:avLst/>
          </a:prstGeom>
          <a:noFill/>
        </p:spPr>
        <p:txBody>
          <a:bodyPr wrap="square">
            <a:spAutoFit/>
          </a:bodyPr>
          <a:lstStyle/>
          <a:p>
            <a:pPr algn="ctr">
              <a:defRPr/>
            </a:pPr>
            <a:r>
              <a:rPr lang="en-US" altLang="en-US" sz="2400" dirty="0" err="1">
                <a:latin typeface="Maiandra GD" panose="020E0502030308020204" pitchFamily="34" charset="0"/>
              </a:rPr>
              <a:t>Lec</a:t>
            </a:r>
            <a:r>
              <a:rPr lang="en-US" altLang="en-US" sz="2400" dirty="0">
                <a:latin typeface="Maiandra GD" panose="020E0502030308020204" pitchFamily="34" charset="0"/>
              </a:rPr>
              <a:t>. Sherko M. Abdul-Rahman</a:t>
            </a:r>
          </a:p>
          <a:p>
            <a:pPr algn="ctr" eaLnBrk="1" hangingPunct="1">
              <a:defRPr/>
            </a:pPr>
            <a:r>
              <a:rPr lang="en-US" sz="2400" dirty="0">
                <a:latin typeface="Maiandra GD" panose="020E0502030308020204" pitchFamily="34" charset="0"/>
              </a:rPr>
              <a:t>PhD Student &amp; MSc. in Microbiology</a:t>
            </a:r>
          </a:p>
          <a:p>
            <a:pPr algn="ctr" eaLnBrk="1" hangingPunct="1">
              <a:defRPr/>
            </a:pPr>
            <a:r>
              <a:rPr lang="en-US" sz="2400" dirty="0">
                <a:latin typeface="Maiandra GD" panose="020E0502030308020204" pitchFamily="34" charset="0"/>
              </a:rPr>
              <a:t>Email: </a:t>
            </a:r>
            <a:r>
              <a:rPr lang="en-US" sz="2400" dirty="0" err="1">
                <a:latin typeface="Maiandra GD" panose="020E0502030308020204" pitchFamily="34" charset="0"/>
              </a:rPr>
              <a:t>sherko.abdulrahman@su.edu.krd</a:t>
            </a:r>
            <a:r>
              <a:rPr lang="en-US" sz="2400" dirty="0">
                <a:latin typeface="Maiandra GD" panose="020E0502030308020204" pitchFamily="34" charset="0"/>
              </a:rPr>
              <a:t>  </a:t>
            </a:r>
          </a:p>
        </p:txBody>
      </p:sp>
      <p:sp>
        <p:nvSpPr>
          <p:cNvPr id="4" name="TextBox 3">
            <a:extLst>
              <a:ext uri="{FF2B5EF4-FFF2-40B4-BE49-F238E27FC236}">
                <a16:creationId xmlns:a16="http://schemas.microsoft.com/office/drawing/2014/main" id="{0365CBA8-C99E-F28A-C52F-899EE973A03B}"/>
              </a:ext>
            </a:extLst>
          </p:cNvPr>
          <p:cNvSpPr txBox="1"/>
          <p:nvPr/>
        </p:nvSpPr>
        <p:spPr>
          <a:xfrm>
            <a:off x="533400" y="1554481"/>
            <a:ext cx="10942320" cy="2554545"/>
          </a:xfrm>
          <a:prstGeom prst="rect">
            <a:avLst/>
          </a:prstGeom>
          <a:noFill/>
        </p:spPr>
        <p:txBody>
          <a:bodyPr wrap="square">
            <a:spAutoFit/>
          </a:bodyPr>
          <a:lstStyle/>
          <a:p>
            <a:pPr algn="ctr">
              <a:spcAft>
                <a:spcPts val="0"/>
              </a:spcAft>
            </a:pPr>
            <a:r>
              <a:rPr lang="en-US" sz="8000" b="1" dirty="0">
                <a:latin typeface="Maiandra GD" panose="020E0502030308020204" pitchFamily="34" charset="0"/>
                <a:cs typeface="Times New Roman" pitchFamily="18" charset="0"/>
              </a:rPr>
              <a:t>Initial colonization of the Newborn</a:t>
            </a:r>
            <a:endParaRPr lang="en-US" sz="6600" dirty="0">
              <a:effectLst/>
              <a:latin typeface="Maiandra GD" panose="020E0502030308020204" pitchFamily="34" charset="0"/>
              <a:ea typeface="Times New Roman" panose="02020603050405020304" pitchFamily="18" charset="0"/>
            </a:endParaRPr>
          </a:p>
        </p:txBody>
      </p:sp>
      <p:pic>
        <p:nvPicPr>
          <p:cNvPr id="1026" name="Picture 2" descr="3D Medical Animation - Child Birth Process - YouTube">
            <a:extLst>
              <a:ext uri="{FF2B5EF4-FFF2-40B4-BE49-F238E27FC236}">
                <a16:creationId xmlns:a16="http://schemas.microsoft.com/office/drawing/2014/main" id="{8E79BF6E-F843-135F-5F94-F63F73CCFF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1931" y="4288983"/>
            <a:ext cx="4350069" cy="2444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420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004CAC-DA7A-4215-A484-CE6A15DC0DB6}"/>
              </a:ext>
            </a:extLst>
          </p:cNvPr>
          <p:cNvSpPr>
            <a:spLocks noGrp="1"/>
          </p:cNvSpPr>
          <p:nvPr>
            <p:ph type="dt" sz="half" idx="10"/>
          </p:nvPr>
        </p:nvSpPr>
        <p:spPr/>
        <p:txBody>
          <a:bodyPr/>
          <a:lstStyle/>
          <a:p>
            <a:fld id="{238A0265-BBC5-4CA3-8359-426E49E13C61}" type="datetime1">
              <a:rPr lang="en-US" smtClean="0"/>
              <a:t>2024-02-19</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10</a:t>
            </a:fld>
            <a:endParaRPr lang="en-US" dirty="0"/>
          </a:p>
        </p:txBody>
      </p:sp>
      <p:sp>
        <p:nvSpPr>
          <p:cNvPr id="6" name="TextBox 5">
            <a:extLst>
              <a:ext uri="{FF2B5EF4-FFF2-40B4-BE49-F238E27FC236}">
                <a16:creationId xmlns:a16="http://schemas.microsoft.com/office/drawing/2014/main" id="{E1F6B327-CCBE-4DA6-AB6D-AA80FDC2C5C9}"/>
              </a:ext>
            </a:extLst>
          </p:cNvPr>
          <p:cNvSpPr txBox="1"/>
          <p:nvPr/>
        </p:nvSpPr>
        <p:spPr>
          <a:xfrm>
            <a:off x="152400" y="213360"/>
            <a:ext cx="11887200" cy="5693866"/>
          </a:xfrm>
          <a:prstGeom prst="rect">
            <a:avLst/>
          </a:prstGeom>
          <a:noFill/>
        </p:spPr>
        <p:txBody>
          <a:bodyPr wrap="square">
            <a:spAutoFit/>
          </a:bodyPr>
          <a:lstStyle/>
          <a:p>
            <a:pPr marL="571500" marR="0" lvl="0" indent="-571500" algn="justLow" defTabSz="914400" rtl="0" eaLnBrk="0" fontAlgn="base" latinLnBrk="0" hangingPunct="0">
              <a:spcBef>
                <a:spcPct val="0"/>
              </a:spcBef>
              <a:spcAft>
                <a:spcPct val="0"/>
              </a:spcAft>
              <a:buClrTx/>
              <a:buSzTx/>
              <a:buFont typeface="Arial" panose="020B0604020202020204" pitchFamily="34" charset="0"/>
              <a:buChar char="•"/>
              <a:tabLst>
                <a:tab pos="3683000" algn="l"/>
              </a:tabLs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When the association between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host</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and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parasite</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tilts in the direction of infection and disease, a particular series of events is set into motion.</a:t>
            </a:r>
            <a:r>
              <a:rPr lang="en-US" sz="2800" dirty="0">
                <a:latin typeface="Maiandra GD" panose="020E0502030308020204" pitchFamily="34" charset="0"/>
                <a:cs typeface="Arial" pitchFamily="34" charset="0"/>
              </a:rPr>
              <a:t>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The microbe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enters the body</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attaches itself</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invades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(crosses host barriers),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multiplies in a target tissue</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and finally is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released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to the exterior by various pathways.</a:t>
            </a:r>
          </a:p>
          <a:p>
            <a:pPr marL="571500" indent="-571500" algn="justLow" eaLnBrk="0" fontAlgn="base" hangingPunct="0">
              <a:spcBef>
                <a:spcPct val="0"/>
              </a:spcBef>
              <a:spcAft>
                <a:spcPct val="0"/>
              </a:spcAft>
              <a:buFont typeface="Arial" panose="020B0604020202020204" pitchFamily="34" charset="0"/>
              <a:buChar char="•"/>
              <a:tabLst>
                <a:tab pos="3683000" algn="l"/>
              </a:tabLs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The type and severity of an infection depend on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numerous factors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most of which are related to the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pathogenicity</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a:t>
            </a:r>
          </a:p>
          <a:p>
            <a:pPr marL="571500" indent="-571500" algn="justLow" eaLnBrk="0" fontAlgn="base" hangingPunct="0">
              <a:spcBef>
                <a:spcPct val="0"/>
              </a:spcBef>
              <a:spcAft>
                <a:spcPct val="0"/>
              </a:spcAft>
              <a:buFont typeface="Arial" panose="020B0604020202020204" pitchFamily="34" charset="0"/>
              <a:buChar char="•"/>
              <a:tabLst>
                <a:tab pos="3683000" algn="l"/>
              </a:tabLst>
            </a:pPr>
            <a:endParaRPr kumimoji="0" lang="en-US" sz="14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a:p>
            <a:pPr marL="571500" marR="0" lvl="0" indent="-571500" algn="justLow" defTabSz="914400" rtl="0" eaLnBrk="0" fontAlgn="base" latinLnBrk="0" hangingPunct="0">
              <a:spcBef>
                <a:spcPct val="0"/>
              </a:spcBef>
              <a:spcAft>
                <a:spcPct val="0"/>
              </a:spcAft>
              <a:buClrTx/>
              <a:buSzTx/>
              <a:buFont typeface="Arial" panose="020B0604020202020204" pitchFamily="34" charset="0"/>
              <a:buChar char="•"/>
              <a:tabLst>
                <a:tab pos="3683000" algn="l"/>
              </a:tabLst>
            </a:pP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Pathogenicity</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refers to the ability of an organism to cause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disease</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(e.g., harm the host). This ability represents a genetic component of the pathogen </a:t>
            </a:r>
            <a:r>
              <a:rPr kumimoji="0" lang="en-US" sz="2800" b="1" i="0" u="none" strike="noStrike" cap="none" normalizeH="0" baseline="0" dirty="0">
                <a:ln>
                  <a:noFill/>
                </a:ln>
                <a:effectLst/>
                <a:latin typeface="Maiandra GD" panose="020E0502030308020204" pitchFamily="34" charset="0"/>
                <a:ea typeface="Calibri" pitchFamily="34" charset="0"/>
                <a:cs typeface="Times New Roman" pitchFamily="18" charset="0"/>
              </a:rPr>
              <a:t>commensals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lack this inherent ability to cause disease. Pathogens can express a wide range of virulence</a:t>
            </a:r>
            <a:r>
              <a:rPr lang="en-US" sz="2800" dirty="0">
                <a:latin typeface="Maiandra GD" panose="020E0502030308020204" pitchFamily="34"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the degree of pathology caused by the microorganism).</a:t>
            </a:r>
            <a:endParaRPr kumimoji="0" lang="en-US" sz="2800" b="0" i="0" u="none" strike="noStrike" cap="none" normalizeH="0" baseline="0" dirty="0">
              <a:ln>
                <a:noFill/>
              </a:ln>
              <a:solidFill>
                <a:schemeClr val="tx1"/>
              </a:solidFill>
              <a:effectLst/>
              <a:latin typeface="Maiandra GD" panose="020E0502030308020204" pitchFamily="34" charset="0"/>
              <a:cs typeface="Arial" pitchFamily="34" charset="0"/>
            </a:endParaRPr>
          </a:p>
        </p:txBody>
      </p:sp>
    </p:spTree>
    <p:extLst>
      <p:ext uri="{BB962C8B-B14F-4D97-AF65-F5344CB8AC3E}">
        <p14:creationId xmlns:p14="http://schemas.microsoft.com/office/powerpoint/2010/main" val="2045770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2067C4-4B75-4AE4-BCBF-8C635DF3B686}"/>
              </a:ext>
            </a:extLst>
          </p:cNvPr>
          <p:cNvSpPr>
            <a:spLocks noGrp="1"/>
          </p:cNvSpPr>
          <p:nvPr>
            <p:ph type="dt" sz="half" idx="10"/>
          </p:nvPr>
        </p:nvSpPr>
        <p:spPr/>
        <p:txBody>
          <a:bodyPr/>
          <a:lstStyle/>
          <a:p>
            <a:fld id="{7A855ACC-5423-4991-A342-AC6B2170AF7F}" type="datetime1">
              <a:rPr lang="en-US" smtClean="0"/>
              <a:t>2024-02-19</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11</a:t>
            </a:fld>
            <a:endParaRPr lang="en-US" dirty="0"/>
          </a:p>
        </p:txBody>
      </p:sp>
      <p:pic>
        <p:nvPicPr>
          <p:cNvPr id="7" name="Picture 6">
            <a:extLst>
              <a:ext uri="{FF2B5EF4-FFF2-40B4-BE49-F238E27FC236}">
                <a16:creationId xmlns:a16="http://schemas.microsoft.com/office/drawing/2014/main" id="{BB239D85-DB02-4532-8A87-A85D1BFB0DDB}"/>
              </a:ext>
            </a:extLst>
          </p:cNvPr>
          <p:cNvPicPr/>
          <p:nvPr/>
        </p:nvPicPr>
        <p:blipFill>
          <a:blip r:embed="rId2"/>
          <a:srcRect/>
          <a:stretch>
            <a:fillRect/>
          </a:stretch>
        </p:blipFill>
        <p:spPr bwMode="auto">
          <a:xfrm>
            <a:off x="0" y="0"/>
            <a:ext cx="12192000" cy="6857999"/>
          </a:xfrm>
          <a:prstGeom prst="rect">
            <a:avLst/>
          </a:prstGeom>
          <a:noFill/>
          <a:ln w="9525">
            <a:noFill/>
            <a:miter lim="800000"/>
            <a:headEnd/>
            <a:tailEnd/>
          </a:ln>
        </p:spPr>
      </p:pic>
    </p:spTree>
    <p:extLst>
      <p:ext uri="{BB962C8B-B14F-4D97-AF65-F5344CB8AC3E}">
        <p14:creationId xmlns:p14="http://schemas.microsoft.com/office/powerpoint/2010/main" val="162402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BD8AEA-359B-5076-2E71-13CA982F0C7A}"/>
              </a:ext>
            </a:extLst>
          </p:cNvPr>
          <p:cNvSpPr>
            <a:spLocks noGrp="1"/>
          </p:cNvSpPr>
          <p:nvPr>
            <p:ph type="dt" sz="half" idx="10"/>
          </p:nvPr>
        </p:nvSpPr>
        <p:spPr/>
        <p:txBody>
          <a:bodyPr/>
          <a:lstStyle/>
          <a:p>
            <a:fld id="{B12B6517-759F-432F-B5C9-E0DE420821B6}" type="datetime1">
              <a:rPr lang="en-US" smtClean="0"/>
              <a:t>2024-02-19</a:t>
            </a:fld>
            <a:endParaRPr lang="en-US" dirty="0"/>
          </a:p>
        </p:txBody>
      </p:sp>
      <p:sp>
        <p:nvSpPr>
          <p:cNvPr id="3" name="Slide Number Placeholder 2">
            <a:extLst>
              <a:ext uri="{FF2B5EF4-FFF2-40B4-BE49-F238E27FC236}">
                <a16:creationId xmlns:a16="http://schemas.microsoft.com/office/drawing/2014/main" id="{F3B94162-352A-BDA8-30E7-85DC4DF8AFA1}"/>
              </a:ext>
            </a:extLst>
          </p:cNvPr>
          <p:cNvSpPr>
            <a:spLocks noGrp="1"/>
          </p:cNvSpPr>
          <p:nvPr>
            <p:ph type="sldNum" sz="quarter" idx="12"/>
          </p:nvPr>
        </p:nvSpPr>
        <p:spPr/>
        <p:txBody>
          <a:bodyPr/>
          <a:lstStyle/>
          <a:p>
            <a:fld id="{6D22F896-40B5-4ADD-8801-0D06FADFA095}" type="slidenum">
              <a:rPr lang="en-US" smtClean="0"/>
              <a:t>12</a:t>
            </a:fld>
            <a:endParaRPr lang="en-US" dirty="0"/>
          </a:p>
        </p:txBody>
      </p:sp>
      <p:sp>
        <p:nvSpPr>
          <p:cNvPr id="5" name="TextBox 4">
            <a:extLst>
              <a:ext uri="{FF2B5EF4-FFF2-40B4-BE49-F238E27FC236}">
                <a16:creationId xmlns:a16="http://schemas.microsoft.com/office/drawing/2014/main" id="{90E58992-D96B-F76D-90C2-B3D3EE4E7040}"/>
              </a:ext>
            </a:extLst>
          </p:cNvPr>
          <p:cNvSpPr txBox="1"/>
          <p:nvPr/>
        </p:nvSpPr>
        <p:spPr>
          <a:xfrm>
            <a:off x="441960" y="335280"/>
            <a:ext cx="10210800" cy="3970318"/>
          </a:xfrm>
          <a:prstGeom prst="rect">
            <a:avLst/>
          </a:prstGeom>
          <a:noFill/>
        </p:spPr>
        <p:txBody>
          <a:bodyPr wrap="square">
            <a:spAutoFit/>
          </a:bodyPr>
          <a:lstStyle/>
          <a:p>
            <a:pPr algn="l"/>
            <a:r>
              <a:rPr lang="en-US" sz="2800" b="1" dirty="0">
                <a:latin typeface="Maiandra GD" panose="020E0502030308020204" pitchFamily="34" charset="0"/>
              </a:rPr>
              <a:t>Some signs and symptoms of infection</a:t>
            </a:r>
          </a:p>
          <a:p>
            <a:pPr marL="514350" indent="-514350" algn="l">
              <a:buFont typeface="+mj-lt"/>
              <a:buAutoNum type="arabicPeriod"/>
            </a:pPr>
            <a:r>
              <a:rPr lang="en-US" sz="2800" dirty="0">
                <a:solidFill>
                  <a:srgbClr val="202124"/>
                </a:solidFill>
                <a:latin typeface="Maiandra GD" panose="020E0502030308020204" pitchFamily="34" charset="0"/>
              </a:rPr>
              <a:t>Fever (this is sometimes the only sign of an infection).</a:t>
            </a:r>
          </a:p>
          <a:p>
            <a:pPr marL="514350" indent="-514350" algn="l">
              <a:buFont typeface="+mj-lt"/>
              <a:buAutoNum type="arabicPeriod"/>
            </a:pPr>
            <a:r>
              <a:rPr lang="en-US" sz="2800" dirty="0">
                <a:solidFill>
                  <a:srgbClr val="202124"/>
                </a:solidFill>
                <a:latin typeface="Maiandra GD" panose="020E0502030308020204" pitchFamily="34" charset="0"/>
              </a:rPr>
              <a:t>Chills and sweats.</a:t>
            </a:r>
          </a:p>
          <a:p>
            <a:pPr marL="514350" indent="-514350" algn="l">
              <a:buFont typeface="+mj-lt"/>
              <a:buAutoNum type="arabicPeriod"/>
            </a:pPr>
            <a:r>
              <a:rPr lang="en-US" sz="2800" dirty="0">
                <a:solidFill>
                  <a:srgbClr val="202124"/>
                </a:solidFill>
                <a:latin typeface="Maiandra GD" panose="020E0502030308020204" pitchFamily="34" charset="0"/>
              </a:rPr>
              <a:t>Change in cough </a:t>
            </a:r>
          </a:p>
          <a:p>
            <a:pPr marL="514350" indent="-514350" algn="l">
              <a:buFont typeface="+mj-lt"/>
              <a:buAutoNum type="arabicPeriod"/>
            </a:pPr>
            <a:r>
              <a:rPr lang="en-US" sz="2800" dirty="0">
                <a:solidFill>
                  <a:srgbClr val="202124"/>
                </a:solidFill>
                <a:latin typeface="Maiandra GD" panose="020E0502030308020204" pitchFamily="34" charset="0"/>
              </a:rPr>
              <a:t>Sore throat or new mouth sore.</a:t>
            </a:r>
          </a:p>
          <a:p>
            <a:pPr marL="514350" indent="-514350" algn="l">
              <a:buFont typeface="+mj-lt"/>
              <a:buAutoNum type="arabicPeriod"/>
            </a:pPr>
            <a:r>
              <a:rPr lang="en-US" sz="2800" dirty="0">
                <a:solidFill>
                  <a:srgbClr val="202124"/>
                </a:solidFill>
                <a:latin typeface="Maiandra GD" panose="020E0502030308020204" pitchFamily="34" charset="0"/>
              </a:rPr>
              <a:t>Shortness of breath.</a:t>
            </a:r>
          </a:p>
          <a:p>
            <a:pPr marL="514350" indent="-514350" algn="l">
              <a:buFont typeface="+mj-lt"/>
              <a:buAutoNum type="arabicPeriod"/>
            </a:pPr>
            <a:r>
              <a:rPr lang="en-US" sz="2800" dirty="0">
                <a:solidFill>
                  <a:srgbClr val="202124"/>
                </a:solidFill>
                <a:latin typeface="Maiandra GD" panose="020E0502030308020204" pitchFamily="34" charset="0"/>
              </a:rPr>
              <a:t>Nasal congestion.</a:t>
            </a:r>
          </a:p>
          <a:p>
            <a:pPr marL="514350" indent="-514350" algn="l">
              <a:buFont typeface="+mj-lt"/>
              <a:buAutoNum type="arabicPeriod"/>
            </a:pPr>
            <a:r>
              <a:rPr lang="en-US" sz="2800" dirty="0">
                <a:solidFill>
                  <a:srgbClr val="202124"/>
                </a:solidFill>
                <a:latin typeface="Maiandra GD" panose="020E0502030308020204" pitchFamily="34" charset="0"/>
              </a:rPr>
              <a:t>Stiff neck.</a:t>
            </a:r>
          </a:p>
          <a:p>
            <a:pPr marL="514350" indent="-514350" algn="l">
              <a:buFont typeface="+mj-lt"/>
              <a:buAutoNum type="arabicPeriod"/>
            </a:pPr>
            <a:r>
              <a:rPr lang="en-US" sz="2800" dirty="0">
                <a:solidFill>
                  <a:srgbClr val="202124"/>
                </a:solidFill>
                <a:latin typeface="Maiandra GD" panose="020E0502030308020204" pitchFamily="34" charset="0"/>
              </a:rPr>
              <a:t>pain with urination</a:t>
            </a:r>
            <a:endParaRPr lang="en-US" sz="2800" dirty="0">
              <a:latin typeface="Maiandra GD" panose="020E0502030308020204" pitchFamily="34" charset="0"/>
            </a:endParaRPr>
          </a:p>
        </p:txBody>
      </p:sp>
    </p:spTree>
    <p:extLst>
      <p:ext uri="{BB962C8B-B14F-4D97-AF65-F5344CB8AC3E}">
        <p14:creationId xmlns:p14="http://schemas.microsoft.com/office/powerpoint/2010/main" val="3986411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6076C5-E609-4535-B61D-BDE9EAC37F37}"/>
              </a:ext>
            </a:extLst>
          </p:cNvPr>
          <p:cNvSpPr>
            <a:spLocks noGrp="1"/>
          </p:cNvSpPr>
          <p:nvPr>
            <p:ph type="dt" sz="half" idx="10"/>
          </p:nvPr>
        </p:nvSpPr>
        <p:spPr/>
        <p:txBody>
          <a:bodyPr/>
          <a:lstStyle/>
          <a:p>
            <a:fld id="{B12B6517-759F-432F-B5C9-E0DE420821B6}" type="datetime1">
              <a:rPr lang="en-US" smtClean="0"/>
              <a:t>2024-02-19</a:t>
            </a:fld>
            <a:endParaRPr lang="en-US" dirty="0"/>
          </a:p>
        </p:txBody>
      </p:sp>
      <p:sp>
        <p:nvSpPr>
          <p:cNvPr id="3" name="Slide Number Placeholder 2">
            <a:extLst>
              <a:ext uri="{FF2B5EF4-FFF2-40B4-BE49-F238E27FC236}">
                <a16:creationId xmlns:a16="http://schemas.microsoft.com/office/drawing/2014/main" id="{AE00472D-7F01-4A66-B289-34DA96B4182D}"/>
              </a:ext>
            </a:extLst>
          </p:cNvPr>
          <p:cNvSpPr>
            <a:spLocks noGrp="1"/>
          </p:cNvSpPr>
          <p:nvPr>
            <p:ph type="sldNum" sz="quarter" idx="12"/>
          </p:nvPr>
        </p:nvSpPr>
        <p:spPr/>
        <p:txBody>
          <a:bodyPr/>
          <a:lstStyle/>
          <a:p>
            <a:fld id="{6D22F896-40B5-4ADD-8801-0D06FADFA095}" type="slidenum">
              <a:rPr lang="en-US" smtClean="0"/>
              <a:t>13</a:t>
            </a:fld>
            <a:endParaRPr lang="en-US" dirty="0"/>
          </a:p>
        </p:txBody>
      </p:sp>
      <p:sp>
        <p:nvSpPr>
          <p:cNvPr id="5" name="TextBox 4">
            <a:extLst>
              <a:ext uri="{FF2B5EF4-FFF2-40B4-BE49-F238E27FC236}">
                <a16:creationId xmlns:a16="http://schemas.microsoft.com/office/drawing/2014/main" id="{FF96DC91-7E1B-447E-982E-0A9A9319FD07}"/>
              </a:ext>
            </a:extLst>
          </p:cNvPr>
          <p:cNvSpPr txBox="1"/>
          <p:nvPr/>
        </p:nvSpPr>
        <p:spPr>
          <a:xfrm>
            <a:off x="45720" y="160281"/>
            <a:ext cx="12085320" cy="6724918"/>
          </a:xfrm>
          <a:prstGeom prst="rect">
            <a:avLst/>
          </a:prstGeom>
          <a:noFill/>
        </p:spPr>
        <p:txBody>
          <a:bodyPr wrap="square">
            <a:spAutoFit/>
          </a:bodyPr>
          <a:lstStyle/>
          <a:p>
            <a:pPr marR="0" lvl="0" algn="justLow" defTabSz="914400" rtl="0" eaLnBrk="1" fontAlgn="base" latinLnBrk="0" hangingPunct="1">
              <a:lnSpc>
                <a:spcPct val="100000"/>
              </a:lnSpc>
              <a:spcBef>
                <a:spcPct val="0"/>
              </a:spcBef>
              <a:spcAft>
                <a:spcPct val="0"/>
              </a:spcAft>
              <a:buClrTx/>
              <a:buSzTx/>
              <a:tabLst>
                <a:tab pos="3683000" algn="l"/>
              </a:tabLst>
            </a:pPr>
            <a:r>
              <a:rPr kumimoji="0" lang="en-US" sz="280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Pathogenic microbes have been traditionally divided into two categories, depending upon the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nature of the microbe-host relationship</a:t>
            </a:r>
            <a:r>
              <a:rPr kumimoji="0" lang="en-US" sz="280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p>
          <a:p>
            <a:pPr marR="0" lvl="0" algn="justLow" defTabSz="914400" rtl="0" eaLnBrk="1" fontAlgn="base" latinLnBrk="0" hangingPunct="1">
              <a:lnSpc>
                <a:spcPct val="100000"/>
              </a:lnSpc>
              <a:spcBef>
                <a:spcPct val="0"/>
              </a:spcBef>
              <a:spcAft>
                <a:spcPct val="0"/>
              </a:spcAft>
              <a:buClrTx/>
              <a:buSzTx/>
              <a:tabLst>
                <a:tab pos="3683000" algn="l"/>
              </a:tabLst>
            </a:pPr>
            <a:endParaRPr kumimoji="0" lang="en-US" sz="9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a:p>
            <a:pPr marL="457200" marR="0" lvl="0" indent="-457200" algn="justLow" defTabSz="914400" rtl="0" eaLnBrk="1" fontAlgn="base" latinLnBrk="0" hangingPunct="1">
              <a:lnSpc>
                <a:spcPct val="100000"/>
              </a:lnSpc>
              <a:spcBef>
                <a:spcPct val="0"/>
              </a:spcBef>
              <a:spcAft>
                <a:spcPct val="0"/>
              </a:spcAft>
              <a:buClrTx/>
              <a:buSzTx/>
              <a:buFont typeface="Arial" panose="020B0604020202020204" pitchFamily="34" charset="0"/>
              <a:buChar char="•"/>
              <a:tabLst>
                <a:tab pos="3683000" algn="l"/>
              </a:tabLst>
            </a:pPr>
            <a:endParaRPr kumimoji="0" lang="en-US" sz="200" b="0" i="0" u="none" strike="noStrike" cap="none" normalizeH="0" baseline="0" dirty="0">
              <a:ln>
                <a:noFill/>
              </a:ln>
              <a:solidFill>
                <a:schemeClr val="tx1"/>
              </a:solidFill>
              <a:effectLst/>
              <a:latin typeface="Maiandra GD" panose="020E0502030308020204" pitchFamily="34" charset="0"/>
              <a:cs typeface="Arial" pitchFamily="34" charset="0"/>
            </a:endParaRPr>
          </a:p>
          <a:p>
            <a:pPr marL="514350" marR="0" lvl="0" indent="-514350" algn="justLow" defTabSz="914400" rtl="0" eaLnBrk="0" fontAlgn="base" latinLnBrk="0" hangingPunct="0">
              <a:lnSpc>
                <a:spcPct val="100000"/>
              </a:lnSpc>
              <a:spcBef>
                <a:spcPct val="0"/>
              </a:spcBef>
              <a:spcAft>
                <a:spcPct val="0"/>
              </a:spcAft>
              <a:buClrTx/>
              <a:buSzTx/>
              <a:buFontTx/>
              <a:buAutoNum type="arabicPeriod"/>
              <a:tabLst>
                <a:tab pos="3683000" algn="l"/>
              </a:tabLst>
            </a:pP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True pathogens (primary pathogens)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Are capable of causing infection and disease in healthy persons with normal immune defenses. Like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influenza virus</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plague bacillus, rabies virus, malarial protozoan, </a:t>
            </a:r>
            <a:r>
              <a:rPr kumimoji="0" lang="en-US" sz="280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and</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other microorganisms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with well-developed qualities of virulence</a:t>
            </a:r>
            <a:r>
              <a:rPr lang="en-US" sz="2800" dirty="0">
                <a:latin typeface="Maiandra GD" panose="020E0502030308020204" pitchFamily="34" charset="0"/>
                <a:ea typeface="Calibri" pitchFamily="34" charset="0"/>
                <a:cs typeface="Times New Roman" pitchFamily="18" charset="0"/>
              </a:rPr>
              <a:t>, </a:t>
            </a:r>
            <a:r>
              <a:rPr lang="en-US" sz="2800" dirty="0">
                <a:latin typeface="Maiandra GD" panose="020E0502030308020204" pitchFamily="34" charset="0"/>
                <a:cs typeface="Times New Roman" pitchFamily="18" charset="0"/>
              </a:rPr>
              <a:t>for example sexually transmitted illnesses (STIs).</a:t>
            </a:r>
          </a:p>
          <a:p>
            <a:pPr marL="514350" marR="0" lvl="0" indent="-514350" algn="justLow" defTabSz="914400" rtl="0" eaLnBrk="0" fontAlgn="base" latinLnBrk="0" hangingPunct="0">
              <a:lnSpc>
                <a:spcPct val="100000"/>
              </a:lnSpc>
              <a:spcBef>
                <a:spcPct val="0"/>
              </a:spcBef>
              <a:spcAft>
                <a:spcPct val="0"/>
              </a:spcAft>
              <a:buClrTx/>
              <a:buSzTx/>
              <a:buFontTx/>
              <a:buAutoNum type="arabicPeriod"/>
              <a:tabLst>
                <a:tab pos="3683000" algn="l"/>
              </a:tabLst>
            </a:pPr>
            <a:endParaRPr lang="en-US" b="1" dirty="0">
              <a:latin typeface="Maiandra GD" panose="020E0502030308020204" pitchFamily="34" charset="0"/>
              <a:cs typeface="Times New Roman" pitchFamily="18" charset="0"/>
            </a:endParaRPr>
          </a:p>
          <a:p>
            <a:pPr marL="514350" marR="0" lvl="0" indent="-514350" algn="justLow" defTabSz="914400" rtl="0" eaLnBrk="0" fontAlgn="base" latinLnBrk="0" hangingPunct="0">
              <a:lnSpc>
                <a:spcPct val="100000"/>
              </a:lnSpc>
              <a:spcBef>
                <a:spcPct val="0"/>
              </a:spcBef>
              <a:spcAft>
                <a:spcPct val="0"/>
              </a:spcAft>
              <a:buClrTx/>
              <a:buSzTx/>
              <a:buFontTx/>
              <a:buAutoNum type="arabicPeriod"/>
              <a:tabLst>
                <a:tab pos="3683000" algn="l"/>
              </a:tabLst>
            </a:pPr>
            <a:r>
              <a:rPr lang="en-US" sz="2800" b="1" dirty="0">
                <a:latin typeface="Maiandra GD" panose="020E0502030308020204" pitchFamily="34" charset="0"/>
                <a:cs typeface="Times New Roman" pitchFamily="18" charset="0"/>
              </a:rPr>
              <a:t>Opportunistic pathogens</a:t>
            </a:r>
            <a:r>
              <a:rPr lang="en-US" sz="2800" b="0" i="0" dirty="0">
                <a:solidFill>
                  <a:srgbClr val="202124"/>
                </a:solidFill>
                <a:effectLst/>
                <a:latin typeface="Google Sans"/>
              </a:rPr>
              <a:t> </a:t>
            </a:r>
            <a:r>
              <a:rPr lang="en-US" sz="2800" dirty="0">
                <a:latin typeface="Maiandra GD" panose="020E0502030308020204" pitchFamily="34" charset="0"/>
                <a:cs typeface="Times New Roman" pitchFamily="18" charset="0"/>
              </a:rPr>
              <a:t>(OPs) : Cause disease when the host’s defenses are compromised or as microorganisms that can become pathogenic following a perturbation to their host (e.g., disease, wound, medication, prior infection, immunodeficiency, and ageing). OPs are not considered pathogenic to the normal healthy person and do not usually have well-developed virulence properties.</a:t>
            </a:r>
          </a:p>
          <a:p>
            <a:pPr marL="514350" marR="0" lvl="0" indent="-514350" algn="justLow" defTabSz="914400" rtl="0" eaLnBrk="0" fontAlgn="base" latinLnBrk="0" hangingPunct="0">
              <a:lnSpc>
                <a:spcPct val="100000"/>
              </a:lnSpc>
              <a:spcBef>
                <a:spcPct val="0"/>
              </a:spcBef>
              <a:spcAft>
                <a:spcPct val="0"/>
              </a:spcAft>
              <a:buClrTx/>
              <a:buSzTx/>
              <a:buFontTx/>
              <a:buAutoNum type="arabicPeriod"/>
              <a:tabLst>
                <a:tab pos="3683000" algn="l"/>
              </a:tabLst>
            </a:pPr>
            <a:endParaRPr lang="en-US" sz="2800" dirty="0">
              <a:latin typeface="Maiandra GD" panose="020E0502030308020204" pitchFamily="34" charset="0"/>
              <a:cs typeface="Times New Roman" pitchFamily="18" charset="0"/>
            </a:endParaRPr>
          </a:p>
        </p:txBody>
      </p:sp>
    </p:spTree>
    <p:extLst>
      <p:ext uri="{BB962C8B-B14F-4D97-AF65-F5344CB8AC3E}">
        <p14:creationId xmlns:p14="http://schemas.microsoft.com/office/powerpoint/2010/main" val="1621630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EB7B8-A3F4-75E4-A02E-49C4EAD425A2}"/>
              </a:ext>
            </a:extLst>
          </p:cNvPr>
          <p:cNvSpPr>
            <a:spLocks noGrp="1"/>
          </p:cNvSpPr>
          <p:nvPr>
            <p:ph type="dt" sz="half" idx="10"/>
          </p:nvPr>
        </p:nvSpPr>
        <p:spPr/>
        <p:txBody>
          <a:bodyPr/>
          <a:lstStyle/>
          <a:p>
            <a:fld id="{B12B6517-759F-432F-B5C9-E0DE420821B6}" type="datetime1">
              <a:rPr lang="en-US" smtClean="0"/>
              <a:t>2024-02-19</a:t>
            </a:fld>
            <a:endParaRPr lang="en-US" dirty="0"/>
          </a:p>
        </p:txBody>
      </p:sp>
      <p:sp>
        <p:nvSpPr>
          <p:cNvPr id="3" name="Slide Number Placeholder 2">
            <a:extLst>
              <a:ext uri="{FF2B5EF4-FFF2-40B4-BE49-F238E27FC236}">
                <a16:creationId xmlns:a16="http://schemas.microsoft.com/office/drawing/2014/main" id="{65586F77-37A5-0D77-4C09-4CE99FC0A88A}"/>
              </a:ext>
            </a:extLst>
          </p:cNvPr>
          <p:cNvSpPr>
            <a:spLocks noGrp="1"/>
          </p:cNvSpPr>
          <p:nvPr>
            <p:ph type="sldNum" sz="quarter" idx="12"/>
          </p:nvPr>
        </p:nvSpPr>
        <p:spPr/>
        <p:txBody>
          <a:bodyPr/>
          <a:lstStyle/>
          <a:p>
            <a:fld id="{6D22F896-40B5-4ADD-8801-0D06FADFA095}" type="slidenum">
              <a:rPr lang="en-US" smtClean="0"/>
              <a:t>14</a:t>
            </a:fld>
            <a:endParaRPr lang="en-US" dirty="0"/>
          </a:p>
        </p:txBody>
      </p:sp>
      <p:pic>
        <p:nvPicPr>
          <p:cNvPr id="2050" name="Picture 2" descr="A Lot Like Purple: True pathogens, opportunistic pathogens and the life  motto that can help you to recognize the true and loyal friends in your life">
            <a:extLst>
              <a:ext uri="{FF2B5EF4-FFF2-40B4-BE49-F238E27FC236}">
                <a16:creationId xmlns:a16="http://schemas.microsoft.com/office/drawing/2014/main" id="{6C8D46E6-E120-28D6-D5DB-2E90F1D51C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6902" y="366793"/>
            <a:ext cx="8418195" cy="6354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32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D26AD6-5E73-8D76-856B-A4D87309B3A7}"/>
              </a:ext>
            </a:extLst>
          </p:cNvPr>
          <p:cNvSpPr>
            <a:spLocks noGrp="1"/>
          </p:cNvSpPr>
          <p:nvPr>
            <p:ph idx="1"/>
          </p:nvPr>
        </p:nvSpPr>
        <p:spPr>
          <a:xfrm>
            <a:off x="396240" y="243840"/>
            <a:ext cx="11551920" cy="5933123"/>
          </a:xfrm>
        </p:spPr>
        <p:txBody>
          <a:bodyPr>
            <a:normAutofit/>
          </a:bodyPr>
          <a:lstStyle/>
          <a:p>
            <a:pPr algn="just">
              <a:lnSpc>
                <a:spcPct val="100000"/>
              </a:lnSpc>
            </a:pPr>
            <a:r>
              <a:rPr lang="en-US" b="1" dirty="0">
                <a:latin typeface="Maiandra GD" panose="020E0502030308020204" pitchFamily="34" charset="0"/>
              </a:rPr>
              <a:t>The initial colonization of the newborn </a:t>
            </a:r>
            <a:r>
              <a:rPr lang="en-US" dirty="0">
                <a:latin typeface="Maiandra GD" panose="020E0502030308020204" pitchFamily="34" charset="0"/>
              </a:rPr>
              <a:t>refers to the establishment of the infant's microbiota, the community of microorganisms that inhabit various body sites, shortly after birth. This process begins during delivery and continues during the first days, weeks, and months of life.</a:t>
            </a:r>
          </a:p>
          <a:p>
            <a:pPr algn="just">
              <a:lnSpc>
                <a:spcPct val="100000"/>
              </a:lnSpc>
            </a:pPr>
            <a:r>
              <a:rPr lang="en-US" dirty="0">
                <a:latin typeface="Maiandra GD" panose="020E0502030308020204" pitchFamily="34" charset="0"/>
              </a:rPr>
              <a:t> The colonization of the newborn occurs primarily in the </a:t>
            </a:r>
            <a:r>
              <a:rPr lang="en-US" b="1" dirty="0">
                <a:latin typeface="Maiandra GD" panose="020E0502030308020204" pitchFamily="34" charset="0"/>
              </a:rPr>
              <a:t>gastrointestinal tract </a:t>
            </a:r>
            <a:r>
              <a:rPr lang="en-US" dirty="0">
                <a:latin typeface="Maiandra GD" panose="020E0502030308020204" pitchFamily="34" charset="0"/>
              </a:rPr>
              <a:t>but also extends to other body sites, including the skin, oral cavity, and respiratory tract. </a:t>
            </a:r>
          </a:p>
        </p:txBody>
      </p:sp>
      <p:sp>
        <p:nvSpPr>
          <p:cNvPr id="4" name="Date Placeholder 3">
            <a:extLst>
              <a:ext uri="{FF2B5EF4-FFF2-40B4-BE49-F238E27FC236}">
                <a16:creationId xmlns:a16="http://schemas.microsoft.com/office/drawing/2014/main" id="{6E2D3DF1-6478-465F-855B-2EEB67C308C3}"/>
              </a:ext>
            </a:extLst>
          </p:cNvPr>
          <p:cNvSpPr>
            <a:spLocks noGrp="1"/>
          </p:cNvSpPr>
          <p:nvPr>
            <p:ph type="dt" sz="half" idx="10"/>
          </p:nvPr>
        </p:nvSpPr>
        <p:spPr/>
        <p:txBody>
          <a:bodyPr/>
          <a:lstStyle/>
          <a:p>
            <a:fld id="{A90A09DB-FD59-46E0-92F5-3DA8AB747D88}" type="datetime1">
              <a:rPr lang="en-US" smtClean="0"/>
              <a:t>2024-02-19</a:t>
            </a:fld>
            <a:endParaRPr lang="en-US" dirty="0"/>
          </a:p>
        </p:txBody>
      </p:sp>
      <p:sp>
        <p:nvSpPr>
          <p:cNvPr id="5" name="Slide Number Placeholder 4">
            <a:extLst>
              <a:ext uri="{FF2B5EF4-FFF2-40B4-BE49-F238E27FC236}">
                <a16:creationId xmlns:a16="http://schemas.microsoft.com/office/drawing/2014/main" id="{341A42D1-B55A-F524-A952-B0619D656F65}"/>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84577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5D8EE8-3EE6-4377-AFF6-535A6F76808D}"/>
              </a:ext>
            </a:extLst>
          </p:cNvPr>
          <p:cNvSpPr>
            <a:spLocks noGrp="1"/>
          </p:cNvSpPr>
          <p:nvPr>
            <p:ph type="dt" sz="half" idx="10"/>
          </p:nvPr>
        </p:nvSpPr>
        <p:spPr/>
        <p:txBody>
          <a:bodyPr/>
          <a:lstStyle/>
          <a:p>
            <a:fld id="{41E18511-ADDD-4DDA-A621-DAD8639E5352}" type="datetime1">
              <a:rPr lang="en-US" smtClean="0"/>
              <a:t>2024-02-19</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3</a:t>
            </a:fld>
            <a:endParaRPr lang="en-US" dirty="0"/>
          </a:p>
        </p:txBody>
      </p:sp>
      <p:sp>
        <p:nvSpPr>
          <p:cNvPr id="5" name="TextBox 4">
            <a:extLst>
              <a:ext uri="{FF2B5EF4-FFF2-40B4-BE49-F238E27FC236}">
                <a16:creationId xmlns:a16="http://schemas.microsoft.com/office/drawing/2014/main" id="{795F2684-85E9-D267-FF55-0F77C5CE7EF7}"/>
              </a:ext>
            </a:extLst>
          </p:cNvPr>
          <p:cNvSpPr txBox="1"/>
          <p:nvPr/>
        </p:nvSpPr>
        <p:spPr>
          <a:xfrm>
            <a:off x="91440" y="132695"/>
            <a:ext cx="12009120" cy="1384995"/>
          </a:xfrm>
          <a:prstGeom prst="rect">
            <a:avLst/>
          </a:prstGeom>
          <a:noFill/>
        </p:spPr>
        <p:txBody>
          <a:bodyPr wrap="square">
            <a:spAutoFit/>
          </a:bodyPr>
          <a:lstStyle/>
          <a:p>
            <a:pPr algn="just">
              <a:lnSpc>
                <a:spcPct val="100000"/>
              </a:lnSpc>
            </a:pPr>
            <a:r>
              <a:rPr lang="en-US" sz="2800" dirty="0">
                <a:latin typeface="Maiandra GD" panose="020E0502030308020204" pitchFamily="34" charset="0"/>
              </a:rPr>
              <a:t>Several factors influence the initial colonization of the newborn, including: </a:t>
            </a:r>
            <a:r>
              <a:rPr lang="en-US" sz="2800" b="1" dirty="0">
                <a:latin typeface="Maiandra GD" panose="020E0502030308020204" pitchFamily="34" charset="0"/>
              </a:rPr>
              <a:t>mode of delivery, feeding method, maternal microbiota, </a:t>
            </a:r>
            <a:r>
              <a:rPr lang="en-US" sz="2800" dirty="0">
                <a:latin typeface="Maiandra GD" panose="020E0502030308020204" pitchFamily="34" charset="0"/>
              </a:rPr>
              <a:t>and</a:t>
            </a:r>
            <a:r>
              <a:rPr lang="en-US" sz="2800" b="1" dirty="0">
                <a:latin typeface="Maiandra GD" panose="020E0502030308020204" pitchFamily="34" charset="0"/>
              </a:rPr>
              <a:t> environmental exposures. </a:t>
            </a:r>
          </a:p>
        </p:txBody>
      </p:sp>
      <p:pic>
        <p:nvPicPr>
          <p:cNvPr id="1026" name="Picture 2" descr="Microbiology, Virology, and Immunology Department Ecology of  microorganisms. The microflora of the human body. Dysbacteriosis. - ppt  download">
            <a:extLst>
              <a:ext uri="{FF2B5EF4-FFF2-40B4-BE49-F238E27FC236}">
                <a16:creationId xmlns:a16="http://schemas.microsoft.com/office/drawing/2014/main" id="{4202977B-15F8-C6B1-3717-D19213FBE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1676400"/>
            <a:ext cx="10287000" cy="5135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514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214D31-DBC7-4EFF-725C-D270869E6CCB}"/>
              </a:ext>
            </a:extLst>
          </p:cNvPr>
          <p:cNvSpPr>
            <a:spLocks noGrp="1"/>
          </p:cNvSpPr>
          <p:nvPr>
            <p:ph idx="1"/>
          </p:nvPr>
        </p:nvSpPr>
        <p:spPr>
          <a:xfrm>
            <a:off x="106680" y="243840"/>
            <a:ext cx="11963400" cy="6477635"/>
          </a:xfrm>
        </p:spPr>
        <p:txBody>
          <a:bodyPr>
            <a:normAutofit/>
          </a:bodyPr>
          <a:lstStyle/>
          <a:p>
            <a:pPr algn="just">
              <a:buFont typeface="+mj-lt"/>
              <a:buAutoNum type="arabicPeriod"/>
            </a:pPr>
            <a:r>
              <a:rPr lang="en-US" b="1" dirty="0">
                <a:latin typeface="Maiandra GD" panose="020E0502030308020204" pitchFamily="34" charset="0"/>
              </a:rPr>
              <a:t>Mode of delivery:</a:t>
            </a:r>
          </a:p>
          <a:p>
            <a:pPr lvl="1" algn="just">
              <a:lnSpc>
                <a:spcPct val="110000"/>
              </a:lnSpc>
            </a:pPr>
            <a:r>
              <a:rPr lang="en-US" sz="2800" dirty="0">
                <a:latin typeface="Maiandra GD" panose="020E0502030308020204" pitchFamily="34" charset="0"/>
              </a:rPr>
              <a:t>The mode of delivery (vaginal birth or cesarean section) plays a significant role in determining the initial microbial colonization of the newborn. </a:t>
            </a:r>
          </a:p>
          <a:p>
            <a:pPr lvl="1" algn="just">
              <a:lnSpc>
                <a:spcPct val="110000"/>
              </a:lnSpc>
            </a:pPr>
            <a:r>
              <a:rPr lang="en-US" sz="2800" dirty="0">
                <a:latin typeface="Maiandra GD" panose="020E0502030308020204" pitchFamily="34" charset="0"/>
              </a:rPr>
              <a:t>Infants born vaginally acquire beneficial microbes, such as </a:t>
            </a:r>
            <a:r>
              <a:rPr lang="en-US" sz="2800" b="1" dirty="0">
                <a:latin typeface="Maiandra GD" panose="020E0502030308020204" pitchFamily="34" charset="0"/>
              </a:rPr>
              <a:t>Bifidobacteria</a:t>
            </a:r>
            <a:r>
              <a:rPr lang="en-US" sz="2800" dirty="0">
                <a:latin typeface="Maiandra GD" panose="020E0502030308020204" pitchFamily="34" charset="0"/>
              </a:rPr>
              <a:t> and </a:t>
            </a:r>
            <a:r>
              <a:rPr lang="en-US" sz="2800" b="1" dirty="0">
                <a:latin typeface="Maiandra GD" panose="020E0502030308020204" pitchFamily="34" charset="0"/>
              </a:rPr>
              <a:t>Lactobacilli </a:t>
            </a:r>
            <a:r>
              <a:rPr lang="en-US" sz="2800" dirty="0">
                <a:latin typeface="Maiandra GD" panose="020E0502030308020204" pitchFamily="34" charset="0"/>
              </a:rPr>
              <a:t>from the maternal vaginal, that helps to establish immune tolerance, protect against pathogens, and promote overall health and development.</a:t>
            </a:r>
          </a:p>
          <a:p>
            <a:pPr lvl="1" algn="just">
              <a:lnSpc>
                <a:spcPct val="110000"/>
              </a:lnSpc>
            </a:pPr>
            <a:r>
              <a:rPr lang="en-US" sz="2800" dirty="0">
                <a:latin typeface="Maiandra GD" panose="020E0502030308020204" pitchFamily="34" charset="0"/>
              </a:rPr>
              <a:t>The early colonization of the newborn with</a:t>
            </a:r>
            <a:endPar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a:p>
            <a:pPr lvl="1" algn="just">
              <a:lnSpc>
                <a:spcPct val="110000"/>
              </a:lnSpc>
            </a:pPr>
            <a:r>
              <a:rPr lang="en-US" sz="2800" dirty="0">
                <a:latin typeface="Maiandra GD" panose="020E0502030308020204" pitchFamily="34" charset="0"/>
              </a:rPr>
              <a:t>Infants born by </a:t>
            </a:r>
            <a:r>
              <a:rPr lang="en-US" sz="2800" b="1" dirty="0">
                <a:latin typeface="Maiandra GD" panose="020E0502030308020204" pitchFamily="34" charset="0"/>
              </a:rPr>
              <a:t>cesarean section </a:t>
            </a:r>
            <a:r>
              <a:rPr lang="en-US" sz="2800" dirty="0">
                <a:latin typeface="Maiandra GD" panose="020E0502030308020204" pitchFamily="34" charset="0"/>
              </a:rPr>
              <a:t>primarily acquire microbes from the maternal skin and environmental sources in the delivery room.</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endParaRPr kumimoji="0" lang="en-US" sz="2800" b="0" i="0" u="none" strike="noStrike" cap="none" normalizeH="0" baseline="0" dirty="0">
              <a:ln>
                <a:noFill/>
              </a:ln>
              <a:solidFill>
                <a:schemeClr val="tx1"/>
              </a:solidFill>
              <a:effectLst/>
              <a:latin typeface="Maiandra GD" panose="020E0502030308020204" pitchFamily="34" charset="0"/>
              <a:cs typeface="Arial" pitchFamily="34" charset="0"/>
            </a:endParaRPr>
          </a:p>
          <a:p>
            <a:pPr lvl="1" algn="just">
              <a:lnSpc>
                <a:spcPct val="110000"/>
              </a:lnSpc>
            </a:pPr>
            <a:endParaRPr lang="en-US" sz="2800" dirty="0">
              <a:latin typeface="Maiandra GD" panose="020E0502030308020204" pitchFamily="34" charset="0"/>
            </a:endParaRPr>
          </a:p>
          <a:p>
            <a:endParaRPr lang="en-US" dirty="0"/>
          </a:p>
        </p:txBody>
      </p:sp>
      <p:sp>
        <p:nvSpPr>
          <p:cNvPr id="4" name="Date Placeholder 3">
            <a:extLst>
              <a:ext uri="{FF2B5EF4-FFF2-40B4-BE49-F238E27FC236}">
                <a16:creationId xmlns:a16="http://schemas.microsoft.com/office/drawing/2014/main" id="{19E0CA77-3658-CE29-3F57-5732EC174277}"/>
              </a:ext>
            </a:extLst>
          </p:cNvPr>
          <p:cNvSpPr>
            <a:spLocks noGrp="1"/>
          </p:cNvSpPr>
          <p:nvPr>
            <p:ph type="dt" sz="half" idx="10"/>
          </p:nvPr>
        </p:nvSpPr>
        <p:spPr/>
        <p:txBody>
          <a:bodyPr/>
          <a:lstStyle/>
          <a:p>
            <a:fld id="{A90A09DB-FD59-46E0-92F5-3DA8AB747D88}" type="datetime1">
              <a:rPr lang="en-US" smtClean="0"/>
              <a:t>2024-02-19</a:t>
            </a:fld>
            <a:endParaRPr lang="en-US" dirty="0"/>
          </a:p>
        </p:txBody>
      </p:sp>
      <p:sp>
        <p:nvSpPr>
          <p:cNvPr id="5" name="Slide Number Placeholder 4">
            <a:extLst>
              <a:ext uri="{FF2B5EF4-FFF2-40B4-BE49-F238E27FC236}">
                <a16:creationId xmlns:a16="http://schemas.microsoft.com/office/drawing/2014/main" id="{A28A0AA8-0E55-2775-B5C0-E566447CF4F9}"/>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751992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FD230B-C80E-D901-B72F-95E51ED5D417}"/>
              </a:ext>
            </a:extLst>
          </p:cNvPr>
          <p:cNvSpPr>
            <a:spLocks noGrp="1"/>
          </p:cNvSpPr>
          <p:nvPr>
            <p:ph idx="1"/>
          </p:nvPr>
        </p:nvSpPr>
        <p:spPr>
          <a:xfrm>
            <a:off x="182880" y="167640"/>
            <a:ext cx="11750040" cy="5242560"/>
          </a:xfrm>
        </p:spPr>
        <p:txBody>
          <a:bodyPr>
            <a:normAutofit/>
          </a:bodyPr>
          <a:lstStyle/>
          <a:p>
            <a:pPr marL="0" indent="0" algn="just">
              <a:lnSpc>
                <a:spcPct val="100000"/>
              </a:lnSpc>
              <a:buNone/>
            </a:pPr>
            <a:r>
              <a:rPr lang="en-US" b="1" dirty="0">
                <a:latin typeface="Maiandra GD" panose="020E0502030308020204" pitchFamily="34" charset="0"/>
              </a:rPr>
              <a:t>2. Feeding method:</a:t>
            </a:r>
          </a:p>
          <a:p>
            <a:pPr marL="571500" marR="0" lvl="0" indent="-571500" algn="justLow"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The nature of the normal flora initially colonizing the large intestine depends upon whether the baby is</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breast-fed</a:t>
            </a:r>
            <a:r>
              <a:rPr lang="en-US" dirty="0">
                <a:latin typeface="Maiandra GD" panose="020E0502030308020204" pitchFamily="34" charset="0"/>
                <a:ea typeface="Calibri" pitchFamily="34" charset="0"/>
                <a:cs typeface="Times New Roman" pitchFamily="18" charset="0"/>
              </a:rPr>
              <a:t> or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bottle</a:t>
            </a:r>
            <a:r>
              <a:rPr kumimoji="0" lang="en-US" sz="2800" b="1" i="0" u="none" strike="noStrike" cap="none" normalizeH="0" baseline="0" dirty="0">
                <a:ln>
                  <a:noFill/>
                </a:ln>
                <a:effectLst/>
                <a:latin typeface="Maiandra GD" panose="020E0502030308020204" pitchFamily="34" charset="0"/>
                <a:ea typeface="Calibri" pitchFamily="34" charset="0"/>
                <a:cs typeface="Times New Roman" pitchFamily="18" charset="0"/>
              </a:rPr>
              <a:t>-fed</a:t>
            </a:r>
            <a:r>
              <a:rPr lang="en-US" b="1" dirty="0">
                <a:latin typeface="Maiandra GD" panose="020E0502030308020204" pitchFamily="34" charset="0"/>
                <a:ea typeface="Calibri" pitchFamily="34" charset="0"/>
                <a:cs typeface="Times New Roman" pitchFamily="18" charset="0"/>
              </a:rPr>
              <a:t>.</a:t>
            </a:r>
            <a:endPar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a:p>
            <a:pPr marL="571500" indent="-571500" algn="justLow" fontAlgn="base">
              <a:lnSpc>
                <a:spcPct val="100000"/>
              </a:lnSpc>
              <a:spcBef>
                <a:spcPct val="0"/>
              </a:spcBef>
              <a:spcAft>
                <a:spcPct val="0"/>
              </a:spcAf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The intestinal flora of </a:t>
            </a:r>
            <a:r>
              <a:rPr kumimoji="0" lang="en-US" sz="28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breast-fed infants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consists primarily of </a:t>
            </a:r>
            <a:r>
              <a:rPr kumimoji="0" lang="en-US" sz="2800" b="1" u="none" strike="noStrike" cap="none" normalizeH="0" baseline="0" dirty="0">
                <a:ln>
                  <a:noFill/>
                </a:ln>
                <a:effectLst/>
                <a:latin typeface="Maiandra GD" panose="020E0502030308020204" pitchFamily="34" charset="0"/>
                <a:ea typeface="Calibri" pitchFamily="34" charset="0"/>
                <a:cs typeface="Times New Roman" pitchFamily="18" charset="0"/>
              </a:rPr>
              <a:t>Bifidobacteria</a:t>
            </a:r>
            <a:r>
              <a:rPr lang="en-US" dirty="0">
                <a:latin typeface="Maiandra GD" panose="020E0502030308020204" pitchFamily="34" charset="0"/>
                <a:ea typeface="Calibri" pitchFamily="34" charset="0"/>
                <a:cs typeface="Times New Roman" pitchFamily="18" charset="0"/>
              </a:rPr>
              <a:t>,</a:t>
            </a:r>
            <a:r>
              <a:rPr kumimoji="0" lang="en-US" sz="2800" b="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whose growth is favored by a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growth factor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from the milk. This bacterium metabolizes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sugars into acids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that protect the infant from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infection</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by certain intestinal pathogens. </a:t>
            </a:r>
          </a:p>
          <a:p>
            <a:pPr marL="571500" marR="0" lvl="0" indent="-571500" algn="justLow"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1" i="0" u="none" strike="noStrike" cap="none" normalizeH="0" baseline="0" dirty="0">
                <a:ln>
                  <a:noFill/>
                </a:ln>
                <a:solidFill>
                  <a:srgbClr val="FF0000"/>
                </a:solidFill>
                <a:effectLst/>
                <a:latin typeface="Maiandra GD" panose="020E0502030308020204" pitchFamily="34" charset="0"/>
                <a:ea typeface="Calibri" pitchFamily="34" charset="0"/>
                <a:cs typeface="Times New Roman" pitchFamily="18" charset="0"/>
              </a:rPr>
              <a:t>Bottle-fed infants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(receiving milk or a milk-based formula) tend to acquire a mixed population of coliforms,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Lactobacilli, Enteric Streptococci, </a:t>
            </a:r>
            <a:r>
              <a:rPr kumimoji="0" lang="en-US" sz="280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and</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Staphylococci. </a:t>
            </a:r>
          </a:p>
          <a:p>
            <a:pPr marR="0" lvl="0" algn="justLow" defTabSz="914400" rtl="0" eaLnBrk="1" fontAlgn="base" latinLnBrk="0" hangingPunct="1">
              <a:spcBef>
                <a:spcPct val="0"/>
              </a:spcBef>
              <a:spcAft>
                <a:spcPct val="0"/>
              </a:spcAft>
              <a:buClrTx/>
              <a:buSzTx/>
              <a:tabLst/>
            </a:pPr>
            <a:endParaRPr kumimoji="0" lang="en-US" sz="4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a:p>
            <a:pPr lvl="1" algn="just">
              <a:lnSpc>
                <a:spcPct val="110000"/>
              </a:lnSpc>
            </a:pPr>
            <a:endParaRPr lang="en-US" sz="2800" dirty="0">
              <a:latin typeface="Maiandra GD" panose="020E0502030308020204" pitchFamily="34" charset="0"/>
            </a:endParaRPr>
          </a:p>
          <a:p>
            <a:endParaRPr lang="en-US" dirty="0"/>
          </a:p>
        </p:txBody>
      </p:sp>
      <p:sp>
        <p:nvSpPr>
          <p:cNvPr id="4" name="Date Placeholder 3">
            <a:extLst>
              <a:ext uri="{FF2B5EF4-FFF2-40B4-BE49-F238E27FC236}">
                <a16:creationId xmlns:a16="http://schemas.microsoft.com/office/drawing/2014/main" id="{EF4C7360-106B-0FC4-F050-DED448AFD63E}"/>
              </a:ext>
            </a:extLst>
          </p:cNvPr>
          <p:cNvSpPr>
            <a:spLocks noGrp="1"/>
          </p:cNvSpPr>
          <p:nvPr>
            <p:ph type="dt" sz="half" idx="10"/>
          </p:nvPr>
        </p:nvSpPr>
        <p:spPr/>
        <p:txBody>
          <a:bodyPr/>
          <a:lstStyle/>
          <a:p>
            <a:fld id="{A90A09DB-FD59-46E0-92F5-3DA8AB747D88}" type="datetime1">
              <a:rPr lang="en-US" smtClean="0"/>
              <a:t>2024-02-19</a:t>
            </a:fld>
            <a:endParaRPr lang="en-US" dirty="0"/>
          </a:p>
        </p:txBody>
      </p:sp>
      <p:sp>
        <p:nvSpPr>
          <p:cNvPr id="5" name="Slide Number Placeholder 4">
            <a:extLst>
              <a:ext uri="{FF2B5EF4-FFF2-40B4-BE49-F238E27FC236}">
                <a16:creationId xmlns:a16="http://schemas.microsoft.com/office/drawing/2014/main" id="{40B54BC8-F76D-EAF6-936C-90F9D69EE2AD}"/>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928511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A7537C-EDAF-8FE6-830E-DE74EE6C8672}"/>
              </a:ext>
            </a:extLst>
          </p:cNvPr>
          <p:cNvSpPr>
            <a:spLocks noGrp="1"/>
          </p:cNvSpPr>
          <p:nvPr>
            <p:ph idx="1"/>
          </p:nvPr>
        </p:nvSpPr>
        <p:spPr>
          <a:xfrm>
            <a:off x="396240" y="426720"/>
            <a:ext cx="10957560" cy="5750243"/>
          </a:xfrm>
        </p:spPr>
        <p:txBody>
          <a:bodyPr>
            <a:normAutofit/>
          </a:bodyPr>
          <a:lstStyle/>
          <a:p>
            <a:pPr marL="0" indent="0" algn="just">
              <a:buNone/>
            </a:pPr>
            <a:r>
              <a:rPr lang="en-US" sz="3200" b="1" dirty="0">
                <a:effectLst/>
                <a:latin typeface="Maiandra GD" panose="020E0502030308020204" pitchFamily="34" charset="0"/>
              </a:rPr>
              <a:t>Bifidobacteria</a:t>
            </a:r>
            <a:endParaRPr lang="en-US" sz="2800" b="1" dirty="0">
              <a:effectLst/>
              <a:latin typeface="Maiandra GD" panose="020E0502030308020204" pitchFamily="34" charset="0"/>
            </a:endParaRPr>
          </a:p>
          <a:p>
            <a:pPr marL="457200" indent="-457200" algn="just">
              <a:buFont typeface="Arial" panose="020B0604020202020204" pitchFamily="34" charset="0"/>
              <a:buChar char="•"/>
            </a:pPr>
            <a:r>
              <a:rPr lang="en-US" sz="2800" b="0" i="0" dirty="0">
                <a:effectLst/>
                <a:latin typeface="Maiandra GD" panose="020E0502030308020204" pitchFamily="34" charset="0"/>
              </a:rPr>
              <a:t>Is a </a:t>
            </a:r>
            <a:r>
              <a:rPr lang="en-US" sz="2800" dirty="0">
                <a:latin typeface="Maiandra GD" panose="020E0502030308020204" pitchFamily="34" charset="0"/>
              </a:rPr>
              <a:t>genus</a:t>
            </a:r>
            <a:r>
              <a:rPr lang="en-US" sz="2800" b="0" i="0" dirty="0">
                <a:effectLst/>
                <a:latin typeface="Maiandra GD" panose="020E0502030308020204" pitchFamily="34" charset="0"/>
              </a:rPr>
              <a:t> of </a:t>
            </a:r>
            <a:r>
              <a:rPr lang="en-US" sz="2800" b="1" dirty="0">
                <a:latin typeface="Maiandra GD" panose="020E0502030308020204" pitchFamily="34" charset="0"/>
              </a:rPr>
              <a:t>gram-positive</a:t>
            </a:r>
            <a:r>
              <a:rPr lang="en-US" sz="2800" b="0" i="0" dirty="0">
                <a:effectLst/>
                <a:latin typeface="Maiandra GD" panose="020E0502030308020204" pitchFamily="34" charset="0"/>
              </a:rPr>
              <a:t>, </a:t>
            </a:r>
            <a:r>
              <a:rPr lang="en-US" sz="2800" b="1" dirty="0">
                <a:latin typeface="Maiandra GD" panose="020E0502030308020204" pitchFamily="34" charset="0"/>
              </a:rPr>
              <a:t>nonmotile</a:t>
            </a:r>
            <a:r>
              <a:rPr lang="en-US" sz="2800" b="0" i="0" dirty="0">
                <a:effectLst/>
                <a:latin typeface="Maiandra GD" panose="020E0502030308020204" pitchFamily="34" charset="0"/>
              </a:rPr>
              <a:t>, often branched </a:t>
            </a:r>
            <a:r>
              <a:rPr lang="en-US" sz="2800" b="1" dirty="0">
                <a:latin typeface="Maiandra GD" panose="020E0502030308020204" pitchFamily="34" charset="0"/>
              </a:rPr>
              <a:t>anaerobic bacteria</a:t>
            </a:r>
            <a:r>
              <a:rPr lang="en-US" sz="2800" b="0" i="0" dirty="0">
                <a:effectLst/>
                <a:latin typeface="Maiandra GD" panose="020E0502030308020204" pitchFamily="34" charset="0"/>
              </a:rPr>
              <a:t>. They are ubiquitous inhabitants of the </a:t>
            </a:r>
            <a:r>
              <a:rPr lang="en-US" sz="2800" b="1" dirty="0">
                <a:latin typeface="Maiandra GD" panose="020E0502030308020204" pitchFamily="34" charset="0"/>
              </a:rPr>
              <a:t>gastrointestinal tract</a:t>
            </a:r>
            <a:r>
              <a:rPr lang="en-US" sz="2800" b="1" i="0" dirty="0">
                <a:effectLst/>
                <a:latin typeface="Maiandra GD" panose="020E0502030308020204" pitchFamily="34" charset="0"/>
              </a:rPr>
              <a:t>, </a:t>
            </a:r>
            <a:r>
              <a:rPr lang="en-US" sz="2800" b="1" dirty="0">
                <a:latin typeface="Maiandra GD" panose="020E0502030308020204" pitchFamily="34" charset="0"/>
              </a:rPr>
              <a:t>vagina</a:t>
            </a:r>
            <a:r>
              <a:rPr lang="en-US" sz="2800" b="1" i="0" strike="noStrike" dirty="0">
                <a:effectLst/>
                <a:latin typeface="Maiandra GD" panose="020E0502030308020204" pitchFamily="34" charset="0"/>
              </a:rPr>
              <a:t> </a:t>
            </a:r>
            <a:r>
              <a:rPr lang="en-US" sz="2800" i="0" dirty="0">
                <a:effectLst/>
                <a:latin typeface="Maiandra GD" panose="020E0502030308020204" pitchFamily="34" charset="0"/>
              </a:rPr>
              <a:t>and</a:t>
            </a:r>
            <a:r>
              <a:rPr lang="en-US" sz="2800" b="1" i="0" dirty="0">
                <a:effectLst/>
                <a:latin typeface="Maiandra GD" panose="020E0502030308020204" pitchFamily="34" charset="0"/>
              </a:rPr>
              <a:t> mouth </a:t>
            </a:r>
            <a:r>
              <a:rPr lang="en-US" sz="2800" b="0" i="0" dirty="0">
                <a:effectLst/>
                <a:latin typeface="Maiandra GD" panose="020E0502030308020204" pitchFamily="34" charset="0"/>
              </a:rPr>
              <a:t>(</a:t>
            </a:r>
            <a:r>
              <a:rPr lang="en-US" sz="2800" b="1" u="sng" dirty="0">
                <a:solidFill>
                  <a:srgbClr val="202122"/>
                </a:solidFill>
                <a:effectLst/>
                <a:latin typeface="Maiandra GD" panose="020E0502030308020204" pitchFamily="34" charset="0"/>
              </a:rPr>
              <a:t>Bifidobacterium</a:t>
            </a:r>
            <a:r>
              <a:rPr lang="en-US" sz="2800" b="1" dirty="0">
                <a:solidFill>
                  <a:srgbClr val="202122"/>
                </a:solidFill>
                <a:effectLst/>
                <a:latin typeface="Maiandra GD" panose="020E0502030308020204" pitchFamily="34" charset="0"/>
              </a:rPr>
              <a:t> </a:t>
            </a:r>
            <a:r>
              <a:rPr lang="en-US" sz="2800" b="1" u="sng" dirty="0" err="1">
                <a:latin typeface="Maiandra GD" panose="020E0502030308020204" pitchFamily="34" charset="0"/>
              </a:rPr>
              <a:t>dentium</a:t>
            </a:r>
            <a:r>
              <a:rPr lang="en-US" sz="2800" b="0" i="0" dirty="0">
                <a:effectLst/>
                <a:latin typeface="Maiandra GD" panose="020E0502030308020204" pitchFamily="34" charset="0"/>
              </a:rPr>
              <a:t>) of mammals, including humans. </a:t>
            </a:r>
          </a:p>
          <a:p>
            <a:pPr marL="457200" indent="-457200" algn="just">
              <a:buFont typeface="Arial" panose="020B0604020202020204" pitchFamily="34" charset="0"/>
              <a:buChar char="•"/>
            </a:pPr>
            <a:endParaRPr lang="en-US" sz="1050" b="0" i="0" dirty="0">
              <a:effectLst/>
              <a:latin typeface="Maiandra GD" panose="020E0502030308020204" pitchFamily="34" charset="0"/>
            </a:endParaRPr>
          </a:p>
          <a:p>
            <a:pPr marL="457200" indent="-457200" algn="just">
              <a:buFont typeface="Arial" panose="020B0604020202020204" pitchFamily="34" charset="0"/>
              <a:buChar char="•"/>
            </a:pPr>
            <a:r>
              <a:rPr lang="en-US" sz="2800" b="0" i="0" dirty="0">
                <a:effectLst/>
                <a:latin typeface="Maiandra GD" panose="020E0502030308020204" pitchFamily="34" charset="0"/>
              </a:rPr>
              <a:t>Bifidobacteria are one of the major genera of bacteria that make up the gastrointestinal tract </a:t>
            </a:r>
            <a:r>
              <a:rPr lang="en-US" sz="2800" dirty="0">
                <a:latin typeface="Maiandra GD" panose="020E0502030308020204" pitchFamily="34" charset="0"/>
              </a:rPr>
              <a:t>microbiota</a:t>
            </a:r>
            <a:r>
              <a:rPr lang="en-US" sz="2800" b="0" i="0" dirty="0">
                <a:effectLst/>
                <a:latin typeface="Maiandra GD" panose="020E0502030308020204" pitchFamily="34" charset="0"/>
              </a:rPr>
              <a:t> in mammals. Some bifidobacteria are used as </a:t>
            </a:r>
            <a:r>
              <a:rPr lang="en-US" sz="2800" b="1" dirty="0">
                <a:latin typeface="Maiandra GD" panose="020E0502030308020204" pitchFamily="34" charset="0"/>
              </a:rPr>
              <a:t>probiotics</a:t>
            </a:r>
            <a:r>
              <a:rPr lang="en-US" sz="2800" b="0" i="0" dirty="0">
                <a:effectLst/>
                <a:latin typeface="Maiandra GD" panose="020E0502030308020204" pitchFamily="34" charset="0"/>
              </a:rPr>
              <a:t>. </a:t>
            </a:r>
          </a:p>
          <a:p>
            <a:pPr marL="0" indent="0">
              <a:buNone/>
            </a:pPr>
            <a:endParaRPr lang="en-US" dirty="0"/>
          </a:p>
        </p:txBody>
      </p:sp>
      <p:sp>
        <p:nvSpPr>
          <p:cNvPr id="4" name="Date Placeholder 3">
            <a:extLst>
              <a:ext uri="{FF2B5EF4-FFF2-40B4-BE49-F238E27FC236}">
                <a16:creationId xmlns:a16="http://schemas.microsoft.com/office/drawing/2014/main" id="{F34667DC-5119-1406-2CCA-71EFB2478A8C}"/>
              </a:ext>
            </a:extLst>
          </p:cNvPr>
          <p:cNvSpPr>
            <a:spLocks noGrp="1"/>
          </p:cNvSpPr>
          <p:nvPr>
            <p:ph type="dt" sz="half" idx="10"/>
          </p:nvPr>
        </p:nvSpPr>
        <p:spPr/>
        <p:txBody>
          <a:bodyPr/>
          <a:lstStyle/>
          <a:p>
            <a:fld id="{A90A09DB-FD59-46E0-92F5-3DA8AB747D88}" type="datetime1">
              <a:rPr lang="en-US" smtClean="0"/>
              <a:t>2024-02-19</a:t>
            </a:fld>
            <a:endParaRPr lang="en-US" dirty="0"/>
          </a:p>
        </p:txBody>
      </p:sp>
      <p:sp>
        <p:nvSpPr>
          <p:cNvPr id="5" name="Slide Number Placeholder 4">
            <a:extLst>
              <a:ext uri="{FF2B5EF4-FFF2-40B4-BE49-F238E27FC236}">
                <a16:creationId xmlns:a16="http://schemas.microsoft.com/office/drawing/2014/main" id="{25A15D06-07CD-54DD-7208-BEE67ABA3648}"/>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362638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993058-161E-40C3-BE5A-BF836A4897B0}"/>
              </a:ext>
            </a:extLst>
          </p:cNvPr>
          <p:cNvSpPr>
            <a:spLocks noGrp="1"/>
          </p:cNvSpPr>
          <p:nvPr>
            <p:ph type="dt" sz="half" idx="10"/>
          </p:nvPr>
        </p:nvSpPr>
        <p:spPr/>
        <p:txBody>
          <a:bodyPr/>
          <a:lstStyle/>
          <a:p>
            <a:fld id="{B12B6517-759F-432F-B5C9-E0DE420821B6}" type="datetime1">
              <a:rPr lang="en-US" smtClean="0"/>
              <a:t>2024-02-19</a:t>
            </a:fld>
            <a:endParaRPr lang="en-US" dirty="0"/>
          </a:p>
        </p:txBody>
      </p:sp>
      <p:sp>
        <p:nvSpPr>
          <p:cNvPr id="3" name="Slide Number Placeholder 2">
            <a:extLst>
              <a:ext uri="{FF2B5EF4-FFF2-40B4-BE49-F238E27FC236}">
                <a16:creationId xmlns:a16="http://schemas.microsoft.com/office/drawing/2014/main" id="{7A673688-D642-4BEC-9885-F915C602549E}"/>
              </a:ext>
            </a:extLst>
          </p:cNvPr>
          <p:cNvSpPr>
            <a:spLocks noGrp="1"/>
          </p:cNvSpPr>
          <p:nvPr>
            <p:ph type="sldNum" sz="quarter" idx="12"/>
          </p:nvPr>
        </p:nvSpPr>
        <p:spPr/>
        <p:txBody>
          <a:bodyPr/>
          <a:lstStyle/>
          <a:p>
            <a:fld id="{6D22F896-40B5-4ADD-8801-0D06FADFA095}" type="slidenum">
              <a:rPr lang="en-US" smtClean="0"/>
              <a:t>7</a:t>
            </a:fld>
            <a:endParaRPr lang="en-US" dirty="0"/>
          </a:p>
        </p:txBody>
      </p:sp>
      <p:pic>
        <p:nvPicPr>
          <p:cNvPr id="4" name="Picture 2" descr="Bifidobacterium - microbewiki">
            <a:extLst>
              <a:ext uri="{FF2B5EF4-FFF2-40B4-BE49-F238E27FC236}">
                <a16:creationId xmlns:a16="http://schemas.microsoft.com/office/drawing/2014/main" id="{1F44E047-5FE7-4877-9E9C-6FD0DE2DE2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9360" y="1173480"/>
            <a:ext cx="7254240" cy="344424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B96EE01-E504-4E96-8FC6-FDFA05943AF4}"/>
              </a:ext>
            </a:extLst>
          </p:cNvPr>
          <p:cNvSpPr txBox="1"/>
          <p:nvPr/>
        </p:nvSpPr>
        <p:spPr>
          <a:xfrm>
            <a:off x="1623472" y="5099745"/>
            <a:ext cx="8130128" cy="584775"/>
          </a:xfrm>
          <a:prstGeom prst="rect">
            <a:avLst/>
          </a:prstGeom>
          <a:noFill/>
        </p:spPr>
        <p:txBody>
          <a:bodyPr wrap="square">
            <a:spAutoFit/>
          </a:bodyPr>
          <a:lstStyle/>
          <a:p>
            <a:pPr algn="ctr"/>
            <a:r>
              <a:rPr lang="en-US" sz="3200" b="1" u="sng" dirty="0">
                <a:latin typeface="Maiandra GD" panose="020E0502030308020204" pitchFamily="34" charset="0"/>
              </a:rPr>
              <a:t>Bifidobacterium </a:t>
            </a:r>
            <a:r>
              <a:rPr lang="en-US" sz="3200" b="1" u="sng" dirty="0" err="1">
                <a:latin typeface="Maiandra GD" panose="020E0502030308020204" pitchFamily="34" charset="0"/>
              </a:rPr>
              <a:t>dentium</a:t>
            </a:r>
            <a:endParaRPr lang="en-US" sz="3200" b="1" u="sng" dirty="0">
              <a:latin typeface="Maiandra GD" panose="020E0502030308020204" pitchFamily="34" charset="0"/>
            </a:endParaRPr>
          </a:p>
        </p:txBody>
      </p:sp>
    </p:spTree>
    <p:extLst>
      <p:ext uri="{BB962C8B-B14F-4D97-AF65-F5344CB8AC3E}">
        <p14:creationId xmlns:p14="http://schemas.microsoft.com/office/powerpoint/2010/main" val="3648998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BED9A5-4C3B-F16A-E024-867143F72B5E}"/>
              </a:ext>
            </a:extLst>
          </p:cNvPr>
          <p:cNvSpPr>
            <a:spLocks noGrp="1"/>
          </p:cNvSpPr>
          <p:nvPr>
            <p:ph idx="1"/>
          </p:nvPr>
        </p:nvSpPr>
        <p:spPr>
          <a:xfrm>
            <a:off x="365760" y="320040"/>
            <a:ext cx="11430000" cy="6401435"/>
          </a:xfrm>
        </p:spPr>
        <p:txBody>
          <a:bodyPr/>
          <a:lstStyle/>
          <a:p>
            <a:pPr marL="0" indent="0" algn="just">
              <a:lnSpc>
                <a:spcPct val="100000"/>
              </a:lnSpc>
              <a:buNone/>
            </a:pPr>
            <a:r>
              <a:rPr lang="en-US" b="1" dirty="0">
                <a:latin typeface="Maiandra GD" panose="020E0502030308020204" pitchFamily="34" charset="0"/>
              </a:rPr>
              <a:t>3. Maternal Microbiota:</a:t>
            </a:r>
          </a:p>
          <a:p>
            <a:pPr lvl="1" algn="just">
              <a:lnSpc>
                <a:spcPct val="100000"/>
              </a:lnSpc>
            </a:pPr>
            <a:r>
              <a:rPr lang="en-US" sz="2800" dirty="0">
                <a:latin typeface="Maiandra GD" panose="020E0502030308020204" pitchFamily="34" charset="0"/>
              </a:rPr>
              <a:t>The maternal microbiota, including the vaginal, fecal, and skin microbiota, serves as a source of microbial colonization for the newborn. Infants born to mothers with diverse and stable microbial communities are more likely to acquire a diverse and healthy microbiota themselves.</a:t>
            </a:r>
          </a:p>
          <a:p>
            <a:pPr marL="0" indent="0" algn="just">
              <a:lnSpc>
                <a:spcPct val="100000"/>
              </a:lnSpc>
              <a:buNone/>
            </a:pPr>
            <a:r>
              <a:rPr lang="en-US" b="1" dirty="0">
                <a:latin typeface="Maiandra GD" panose="020E0502030308020204" pitchFamily="34" charset="0"/>
              </a:rPr>
              <a:t>4. Environmental Exposures</a:t>
            </a:r>
            <a:r>
              <a:rPr lang="en-US" dirty="0">
                <a:latin typeface="Maiandra GD" panose="020E0502030308020204" pitchFamily="34" charset="0"/>
              </a:rPr>
              <a:t>:</a:t>
            </a:r>
          </a:p>
          <a:p>
            <a:pPr lvl="1" algn="just">
              <a:lnSpc>
                <a:spcPct val="100000"/>
              </a:lnSpc>
            </a:pPr>
            <a:r>
              <a:rPr lang="en-US" sz="2800" dirty="0">
                <a:latin typeface="Maiandra GD" panose="020E0502030308020204" pitchFamily="34" charset="0"/>
              </a:rPr>
              <a:t>Environmental factors, such as exposure to microbes in the hospital environment, contact with family members and caregivers, and interactions with pets and other animals, also influence the initial colonization of the newborn. These exposures contribute to the diversity and composition of the infant's microbiota.</a:t>
            </a:r>
          </a:p>
          <a:p>
            <a:endParaRPr lang="en-US" dirty="0"/>
          </a:p>
        </p:txBody>
      </p:sp>
      <p:sp>
        <p:nvSpPr>
          <p:cNvPr id="4" name="Date Placeholder 3">
            <a:extLst>
              <a:ext uri="{FF2B5EF4-FFF2-40B4-BE49-F238E27FC236}">
                <a16:creationId xmlns:a16="http://schemas.microsoft.com/office/drawing/2014/main" id="{56478137-74DA-CB4A-B053-AEE150A06259}"/>
              </a:ext>
            </a:extLst>
          </p:cNvPr>
          <p:cNvSpPr>
            <a:spLocks noGrp="1"/>
          </p:cNvSpPr>
          <p:nvPr>
            <p:ph type="dt" sz="half" idx="10"/>
          </p:nvPr>
        </p:nvSpPr>
        <p:spPr/>
        <p:txBody>
          <a:bodyPr/>
          <a:lstStyle/>
          <a:p>
            <a:fld id="{A90A09DB-FD59-46E0-92F5-3DA8AB747D88}" type="datetime1">
              <a:rPr lang="en-US" smtClean="0"/>
              <a:t>2024-02-19</a:t>
            </a:fld>
            <a:endParaRPr lang="en-US" dirty="0"/>
          </a:p>
        </p:txBody>
      </p:sp>
      <p:sp>
        <p:nvSpPr>
          <p:cNvPr id="5" name="Slide Number Placeholder 4">
            <a:extLst>
              <a:ext uri="{FF2B5EF4-FFF2-40B4-BE49-F238E27FC236}">
                <a16:creationId xmlns:a16="http://schemas.microsoft.com/office/drawing/2014/main" id="{5A4BC8E1-8FD3-CADE-A1A0-8EB2B0259838}"/>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773177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DA87DD-F498-48D1-B30C-77E9494B5A7A}"/>
              </a:ext>
            </a:extLst>
          </p:cNvPr>
          <p:cNvSpPr>
            <a:spLocks noGrp="1"/>
          </p:cNvSpPr>
          <p:nvPr>
            <p:ph type="dt" sz="half" idx="10"/>
          </p:nvPr>
        </p:nvSpPr>
        <p:spPr/>
        <p:txBody>
          <a:bodyPr/>
          <a:lstStyle/>
          <a:p>
            <a:fld id="{1310C536-A840-4073-8EF6-7C21B4345640}" type="datetime1">
              <a:rPr lang="en-US" smtClean="0"/>
              <a:t>2024-02-19</a:t>
            </a:fld>
            <a:endParaRPr lang="en-US" dirty="0"/>
          </a:p>
        </p:txBody>
      </p:sp>
      <p:sp>
        <p:nvSpPr>
          <p:cNvPr id="3" name="Slide Number Placeholder 2">
            <a:extLst>
              <a:ext uri="{FF2B5EF4-FFF2-40B4-BE49-F238E27FC236}">
                <a16:creationId xmlns:a16="http://schemas.microsoft.com/office/drawing/2014/main" id="{0408C3DC-1F7C-4F7A-AFFD-9B044C690CF9}"/>
              </a:ext>
            </a:extLst>
          </p:cNvPr>
          <p:cNvSpPr>
            <a:spLocks noGrp="1"/>
          </p:cNvSpPr>
          <p:nvPr>
            <p:ph type="sldNum" sz="quarter" idx="12"/>
          </p:nvPr>
        </p:nvSpPr>
        <p:spPr/>
        <p:txBody>
          <a:bodyPr/>
          <a:lstStyle/>
          <a:p>
            <a:fld id="{6D22F896-40B5-4ADD-8801-0D06FADFA095}" type="slidenum">
              <a:rPr lang="en-US" smtClean="0"/>
              <a:t>9</a:t>
            </a:fld>
            <a:endParaRPr lang="en-US" dirty="0"/>
          </a:p>
        </p:txBody>
      </p:sp>
      <p:sp>
        <p:nvSpPr>
          <p:cNvPr id="5" name="Rectangle 4">
            <a:extLst>
              <a:ext uri="{FF2B5EF4-FFF2-40B4-BE49-F238E27FC236}">
                <a16:creationId xmlns:a16="http://schemas.microsoft.com/office/drawing/2014/main" id="{B18F7C91-BED3-4856-B5BF-283834F4DE1F}"/>
              </a:ext>
            </a:extLst>
          </p:cNvPr>
          <p:cNvSpPr/>
          <p:nvPr/>
        </p:nvSpPr>
        <p:spPr>
          <a:xfrm>
            <a:off x="228600" y="335280"/>
            <a:ext cx="11701463" cy="2862322"/>
          </a:xfrm>
          <a:prstGeom prst="rect">
            <a:avLst/>
          </a:prstGeom>
        </p:spPr>
        <p:txBody>
          <a:bodyPr wrap="square">
            <a:spAutoFit/>
          </a:bodyPr>
          <a:lstStyle/>
          <a:p>
            <a:pPr marL="571500" marR="0" lvl="0" indent="-571500" algn="justLow"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The skin, gastrointestinal tract, and portions of the respiratory and genitourinary tract all continue to be colonized as contact continues with </a:t>
            </a:r>
            <a:r>
              <a:rPr kumimoji="0" lang="en-US" sz="2800" b="1" i="0" u="none" strike="noStrike" cap="none" normalizeH="0" baseline="0" dirty="0">
                <a:ln>
                  <a:noFill/>
                </a:ln>
                <a:effectLst/>
                <a:latin typeface="Maiandra GD" panose="020E0502030308020204" pitchFamily="34" charset="0"/>
                <a:ea typeface="Calibri" pitchFamily="34" charset="0"/>
                <a:cs typeface="Times New Roman" pitchFamily="18" charset="0"/>
              </a:rPr>
              <a:t>family members, hospital personnel, the environment, </a:t>
            </a:r>
            <a:r>
              <a:rPr kumimoji="0" lang="en-US" sz="2800" i="0" u="none" strike="noStrike" cap="none" normalizeH="0" baseline="0" dirty="0">
                <a:ln>
                  <a:noFill/>
                </a:ln>
                <a:effectLst/>
                <a:latin typeface="Maiandra GD" panose="020E0502030308020204" pitchFamily="34" charset="0"/>
                <a:ea typeface="Calibri" pitchFamily="34" charset="0"/>
                <a:cs typeface="Times New Roman" pitchFamily="18" charset="0"/>
              </a:rPr>
              <a:t>and</a:t>
            </a:r>
            <a:r>
              <a:rPr kumimoji="0" lang="en-US" sz="2800" b="1" i="0" u="none" strike="noStrike" cap="none" normalizeH="0" baseline="0" dirty="0">
                <a:ln>
                  <a:noFill/>
                </a:ln>
                <a:effectLst/>
                <a:latin typeface="Maiandra GD" panose="020E0502030308020204" pitchFamily="34" charset="0"/>
                <a:ea typeface="Calibri" pitchFamily="34" charset="0"/>
                <a:cs typeface="Times New Roman" pitchFamily="18" charset="0"/>
              </a:rPr>
              <a:t> food.</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 </a:t>
            </a:r>
          </a:p>
          <a:p>
            <a:pPr marR="0" lvl="0" algn="justLow" defTabSz="914400" rtl="0" eaLnBrk="1" fontAlgn="base" latinLnBrk="0" hangingPunct="1">
              <a:lnSpc>
                <a:spcPct val="100000"/>
              </a:lnSpc>
              <a:spcBef>
                <a:spcPct val="0"/>
              </a:spcBef>
              <a:spcAft>
                <a:spcPct val="0"/>
              </a:spcAft>
              <a:buClrTx/>
              <a:buSzTx/>
              <a:tabLst/>
            </a:pPr>
            <a:endParaRPr kumimoji="0" lang="en-US" sz="105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endParaRPr>
          </a:p>
          <a:p>
            <a:pPr marL="571500" marR="0" lvl="0" indent="-571500" algn="justLow"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Contact with pathogens is dangerous, because the neonate is </a:t>
            </a:r>
            <a:r>
              <a:rPr kumimoji="0" lang="en-US" sz="2800" b="1"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not yet </a:t>
            </a:r>
            <a:r>
              <a:rPr kumimoji="0" lang="en-US" sz="2800" b="0" i="0" u="none" strike="noStrike" cap="none" normalizeH="0" baseline="0" dirty="0">
                <a:ln>
                  <a:noFill/>
                </a:ln>
                <a:solidFill>
                  <a:schemeClr val="tx1"/>
                </a:solidFill>
                <a:effectLst/>
                <a:latin typeface="Maiandra GD" panose="020E0502030308020204" pitchFamily="34" charset="0"/>
                <a:ea typeface="Calibri" pitchFamily="34" charset="0"/>
                <a:cs typeface="Times New Roman" pitchFamily="18" charset="0"/>
              </a:rPr>
              <a:t>protected by a full complement of normal flora, and owing to its immature immune defenses, is extremely susceptible to infection.</a:t>
            </a:r>
            <a:endParaRPr kumimoji="0" lang="en-US" sz="2800" b="0" i="0" u="none" strike="noStrike" cap="none" normalizeH="0" baseline="0" dirty="0">
              <a:ln>
                <a:noFill/>
              </a:ln>
              <a:solidFill>
                <a:schemeClr val="tx1"/>
              </a:solidFill>
              <a:effectLst/>
              <a:latin typeface="Maiandra GD" panose="020E0502030308020204" pitchFamily="34" charset="0"/>
              <a:cs typeface="Arial" pitchFamily="34" charset="0"/>
            </a:endParaRPr>
          </a:p>
        </p:txBody>
      </p:sp>
    </p:spTree>
    <p:extLst>
      <p:ext uri="{BB962C8B-B14F-4D97-AF65-F5344CB8AC3E}">
        <p14:creationId xmlns:p14="http://schemas.microsoft.com/office/powerpoint/2010/main" val="3564507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1003</TotalTime>
  <Words>909</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Century Gothic</vt:lpstr>
      <vt:lpstr>Google Sans</vt:lpstr>
      <vt:lpstr>Maiandra GD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Rebwar</dc:creator>
  <cp:lastModifiedBy>sherko muhammed</cp:lastModifiedBy>
  <cp:revision>100</cp:revision>
  <dcterms:created xsi:type="dcterms:W3CDTF">2017-10-15T15:15:30Z</dcterms:created>
  <dcterms:modified xsi:type="dcterms:W3CDTF">2024-02-19T07:39:56Z</dcterms:modified>
</cp:coreProperties>
</file>