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7" r:id="rId1"/>
  </p:sldMasterIdLst>
  <p:notesMasterIdLst>
    <p:notesMasterId r:id="rId16"/>
  </p:notesMasterIdLst>
  <p:handoutMasterIdLst>
    <p:handoutMasterId r:id="rId17"/>
  </p:handoutMasterIdLst>
  <p:sldIdLst>
    <p:sldId id="339" r:id="rId2"/>
    <p:sldId id="365" r:id="rId3"/>
    <p:sldId id="340" r:id="rId4"/>
    <p:sldId id="341" r:id="rId5"/>
    <p:sldId id="342" r:id="rId6"/>
    <p:sldId id="343" r:id="rId7"/>
    <p:sldId id="367" r:id="rId8"/>
    <p:sldId id="337" r:id="rId9"/>
    <p:sldId id="276" r:id="rId10"/>
    <p:sldId id="277" r:id="rId11"/>
    <p:sldId id="278" r:id="rId12"/>
    <p:sldId id="279" r:id="rId13"/>
    <p:sldId id="283" r:id="rId14"/>
    <p:sldId id="28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4660"/>
  </p:normalViewPr>
  <p:slideViewPr>
    <p:cSldViewPr snapToGrid="0">
      <p:cViewPr varScale="1">
        <p:scale>
          <a:sx n="63" d="100"/>
          <a:sy n="63" d="100"/>
        </p:scale>
        <p:origin x="11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DB2AA1F-8329-4D3E-944F-63811A928A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13CED1-611A-471B-888D-6B1F3B8924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FDC55-F4CF-46A1-B31B-5610AA3D7648}" type="datetimeFigureOut">
              <a:rPr lang="en-US" smtClean="0"/>
              <a:t>2024-02-26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8659C8-0533-4E71-91B6-217FFB7088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14C6FD-7985-4840-9F0F-54417CFEB6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E2B3E-6EE3-4691-9057-87319B54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178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CBDE9-EB49-4060-BCFE-16A9C6A412D8}" type="datetimeFigureOut">
              <a:rPr lang="en-US" smtClean="0"/>
              <a:t>2024-02-26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E7421-D7CE-4A59-A6B9-E04CA720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82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C9926-8578-4C5E-8C6A-5E55107A5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FFCCD-D89F-4CA2-916B-1152D1AFC3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16875-815E-4488-B949-E4B4B031C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E4C8-BE89-4BEB-BA9B-A9D5A100D353}" type="datetime1">
              <a:rPr lang="en-US" smtClean="0"/>
              <a:t>2024-02-26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D1775-523E-4857-A5E8-BCEF9541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F232E-1884-470F-A8BD-38CFAB6B9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4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856A9-E80A-4F85-B2B7-2DCAAAD6A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32702-944C-43E1-A4A1-8BAC98163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393DF-4895-4347-A59C-6EEB29349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9FB2-FDCB-42C0-9073-0CF5C68EDE47}" type="datetime1">
              <a:rPr lang="en-US" smtClean="0"/>
              <a:t>2024-02-26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149B8-AEB9-4693-B0CC-3FD8AC148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0C630-2179-4F8D-B4EE-6E8C8066C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62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0ADF1-6847-44C9-9FC2-36748EEB8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0C5B4-EEF8-4243-90F0-A485D476A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AE036-EB17-4FF1-B3C2-5BEF33A09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59B5-C683-4FF5-940C-41129CBF3FFC}" type="datetime1">
              <a:rPr lang="en-US" smtClean="0"/>
              <a:t>2024-02-26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5231E-6351-4510-9A8A-19A553BD4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95281-BE77-4896-B160-F4F3A558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1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D3DD9-E539-44E2-97DA-DB8616579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DAB25-2BA6-40F0-BF11-065BAA332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4C911-A88D-4E33-B886-D17C9D3B6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EAC4B-B8BD-4294-8CD0-BB679E4CF92E}" type="datetime1">
              <a:rPr lang="en-US" smtClean="0"/>
              <a:t>2024-02-26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B2A16-B8F7-41EE-A391-553C2F254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FB81C-02B3-4DD9-AB16-BECBE87B5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02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05569-1342-4198-9121-29756EFF6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16A05-3719-48CD-8CBE-4271D2D38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48311-516A-40B2-B2C0-6FCD99AFB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B913-A078-404E-AE58-C556C945A086}" type="datetime1">
              <a:rPr lang="en-US" smtClean="0"/>
              <a:t>2024-02-26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8C841-6658-43E8-9F98-7D6B1DF17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777EF-4964-48C0-A6B3-E17E569C9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2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4D876-4B05-418D-94C8-D408F45C9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8ED5A-BDB6-48E3-BE82-515E4B776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829DD7-0D57-4335-A26D-258AA188E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B5542-6FDD-4A1F-8F94-C5953CB50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6ABC-4A51-48BC-954D-365F424634CB}" type="datetime1">
              <a:rPr lang="en-US" smtClean="0"/>
              <a:t>2024-02-26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4D162-8661-4D86-AABB-3CCD57DCA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00B8A-FB27-4933-8A34-17040B03D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4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5B90B-DE98-4AF8-87B1-9A6A34CA6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11CD5-274D-4E54-89D4-C36C59386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5C352-85A9-4E48-9644-C723DE181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F474B5-E65C-4491-90F5-91C2C9B70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121BDD-CC61-497F-B5D8-8610EAB9DB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295C31-9DEE-46F2-B8D5-23BB76FD3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D355-BD71-46D1-8001-BD90EA0CEAD1}" type="datetime1">
              <a:rPr lang="en-US" smtClean="0"/>
              <a:t>2024-02-26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AA4B3E-53D8-49C7-BA3C-8237D2B7B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DB63E8-9880-4368-ACE4-BB03A6B04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1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36024-1FFC-4883-A245-20DF1403B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D591CF-1E37-4C89-8F88-CA91C0431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14F1-15C8-4533-B316-C3A704FF6FF4}" type="datetime1">
              <a:rPr lang="en-US" smtClean="0"/>
              <a:t>2024-02-26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DE93F-E898-4B59-857E-EA1054052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F102D3-120B-4BFF-8657-7981E7EC5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4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07316E-4EA4-43EE-8FF7-D99B2258B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479F-3F3F-49F6-B333-2ACE8B3B5E5D}" type="datetime1">
              <a:rPr lang="en-US" smtClean="0"/>
              <a:t>2024-02-26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13A586-6E36-4BDE-AEEB-CE0FEC6BF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ABAB06-3636-40E3-98D2-AD6B8DA70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28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228AE-FE0F-4519-8FD0-B9E8D7C3B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8DFA9-6B63-4DBD-972F-B71C5A225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9EE95-5B33-41D7-9980-F80F91D28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7FC1C-9895-4C17-8F12-9E88B414C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AEB2-CA4C-43CC-983D-1B67484ABB64}" type="datetime1">
              <a:rPr lang="en-US" smtClean="0"/>
              <a:t>2024-02-26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29EBE2-C7D0-4D67-9B8C-E3E8BF77F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4F362-C27F-4A10-B454-D36734424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1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7CE1F-AD23-44B5-A540-F4FF716F8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8FFF2F-56B9-43AD-BE97-9DB85B5C3E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CDBEC-FA4D-4543-9A09-46F8DF5AAD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132A18-7D6B-4751-B613-3D13578D0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CF87-117F-4F1C-8A77-E4C6165CAA65}" type="datetime1">
              <a:rPr lang="en-US" smtClean="0"/>
              <a:t>2024-02-26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EE9B3-7539-45D6-9427-8C29A275C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CB0E8-88CB-4CF8-AD3F-E54CD1EF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9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609B95-65E7-4125-A749-2DDE8E3FF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63C59-B017-4D69-9A28-3DC379D23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0F91E-30F2-4ACD-973F-993CBE4E84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98AC5-F509-4718-A0EC-1D1123673D2F}" type="datetime1">
              <a:rPr lang="en-US" smtClean="0"/>
              <a:t>2024-02-26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D9ADC-AFF4-454C-8BD4-2A2CD33CC9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80C9E-5CD9-40B1-8A22-E6360EE7B2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0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DAFC517-5D59-465C-9FE7-FD24DD57D973}"/>
              </a:ext>
            </a:extLst>
          </p:cNvPr>
          <p:cNvSpPr/>
          <p:nvPr/>
        </p:nvSpPr>
        <p:spPr>
          <a:xfrm>
            <a:off x="130629" y="402104"/>
            <a:ext cx="117718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Microbiology                                                                                        Third Stage</a:t>
            </a:r>
          </a:p>
          <a:p>
            <a:pPr>
              <a:spcAft>
                <a:spcPts val="0"/>
              </a:spcAft>
            </a:pPr>
            <a:r>
              <a:rPr lang="en-US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     </a:t>
            </a:r>
            <a:r>
              <a:rPr lang="en-US" sz="24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Lec</a:t>
            </a:r>
            <a:r>
              <a:rPr lang="en-US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. 4                                                                                        Second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F82D03-56EA-4720-8B0B-0056C360E875}"/>
              </a:ext>
            </a:extLst>
          </p:cNvPr>
          <p:cNvSpPr txBox="1"/>
          <p:nvPr/>
        </p:nvSpPr>
        <p:spPr>
          <a:xfrm>
            <a:off x="3002280" y="5511076"/>
            <a:ext cx="62179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en-US" sz="2400" dirty="0" err="1">
                <a:latin typeface="Maiandra GD" panose="020E0502030308020204" pitchFamily="34" charset="0"/>
              </a:rPr>
              <a:t>Lec</a:t>
            </a:r>
            <a:r>
              <a:rPr lang="en-US" altLang="en-US" sz="2400" dirty="0">
                <a:latin typeface="Maiandra GD" panose="020E0502030308020204" pitchFamily="34" charset="0"/>
              </a:rPr>
              <a:t>. Sherko M. Abdul-Rahman</a:t>
            </a:r>
          </a:p>
          <a:p>
            <a:pPr algn="ctr" eaLnBrk="1" hangingPunct="1">
              <a:defRPr/>
            </a:pPr>
            <a:r>
              <a:rPr lang="en-US" sz="2400" dirty="0">
                <a:latin typeface="Maiandra GD" panose="020E0502030308020204" pitchFamily="34" charset="0"/>
              </a:rPr>
              <a:t>PhD Student &amp; MSc. in Microbiology</a:t>
            </a:r>
          </a:p>
          <a:p>
            <a:pPr algn="ctr" eaLnBrk="1" hangingPunct="1">
              <a:defRPr/>
            </a:pPr>
            <a:r>
              <a:rPr lang="en-US" sz="2400" dirty="0">
                <a:latin typeface="Maiandra GD" panose="020E0502030308020204" pitchFamily="34" charset="0"/>
              </a:rPr>
              <a:t>Email: </a:t>
            </a:r>
            <a:r>
              <a:rPr lang="en-US" sz="2400" dirty="0" err="1">
                <a:latin typeface="Maiandra GD" panose="020E0502030308020204" pitchFamily="34" charset="0"/>
              </a:rPr>
              <a:t>sherko.abdulrahman@su.edu.krd</a:t>
            </a:r>
            <a:r>
              <a:rPr lang="en-US" sz="2400" dirty="0">
                <a:latin typeface="Maiandra GD" panose="020E0502030308020204" pitchFamily="34" charset="0"/>
              </a:rPr>
              <a:t>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65CBA8-C99E-F28A-C52F-899EE973A03B}"/>
              </a:ext>
            </a:extLst>
          </p:cNvPr>
          <p:cNvSpPr txBox="1"/>
          <p:nvPr/>
        </p:nvSpPr>
        <p:spPr>
          <a:xfrm>
            <a:off x="130629" y="2676996"/>
            <a:ext cx="1195469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8800" b="1" dirty="0">
                <a:latin typeface="Maiandra GD" panose="020E0502030308020204" pitchFamily="34" charset="0"/>
                <a:cs typeface="Times New Roman" pitchFamily="18" charset="0"/>
              </a:rPr>
              <a:t>Gram Positive Bacteria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664D5D-76D5-2007-562F-58075FA17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E601-C9B9-433A-8383-28A7399367F9}" type="datetime1">
              <a:rPr lang="en-US" smtClean="0"/>
              <a:t>2024-02-26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3E7A05-73CF-F98E-A8EC-F5FA91805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420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0961" y="187198"/>
            <a:ext cx="7805056" cy="3311291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1077595" algn="just">
              <a:lnSpc>
                <a:spcPts val="3460"/>
              </a:lnSpc>
              <a:spcBef>
                <a:spcPts val="535"/>
              </a:spcBef>
              <a:tabLst>
                <a:tab pos="354965" algn="l"/>
                <a:tab pos="355600" algn="l"/>
              </a:tabLst>
            </a:pPr>
            <a:r>
              <a:rPr lang="en-US" sz="2800" b="1" dirty="0">
                <a:latin typeface="Maiandra GD" panose="020E0502030308020204" pitchFamily="34" charset="0"/>
              </a:rPr>
              <a:t>2. Deep Infections</a:t>
            </a:r>
          </a:p>
          <a:p>
            <a:pPr marL="527050" marR="1077595" indent="-514350" algn="just">
              <a:lnSpc>
                <a:spcPts val="3460"/>
              </a:lnSpc>
              <a:spcBef>
                <a:spcPts val="535"/>
              </a:spcBef>
              <a:buAutoNum type="alphaLcParenR"/>
              <a:tabLst>
                <a:tab pos="354965" algn="l"/>
                <a:tab pos="355600" algn="l"/>
              </a:tabLst>
            </a:pPr>
            <a:r>
              <a:rPr sz="2800" b="1" dirty="0">
                <a:latin typeface="Maiandra GD" panose="020E0502030308020204" pitchFamily="34" charset="0"/>
              </a:rPr>
              <a:t>Osteomyelitis:</a:t>
            </a:r>
            <a:r>
              <a:rPr lang="en-US" sz="2800" b="1" dirty="0">
                <a:latin typeface="Maiandra GD" panose="020E0502030308020204" pitchFamily="34" charset="0"/>
              </a:rPr>
              <a:t> </a:t>
            </a:r>
          </a:p>
          <a:p>
            <a:pPr marL="527050" marR="1077595" indent="-514350" algn="just">
              <a:lnSpc>
                <a:spcPts val="3460"/>
              </a:lnSpc>
              <a:spcBef>
                <a:spcPts val="53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800" dirty="0">
                <a:latin typeface="Maiandra GD" panose="020E0502030308020204" pitchFamily="34" charset="0"/>
              </a:rPr>
              <a:t>I</a:t>
            </a:r>
            <a:r>
              <a:rPr sz="2800" dirty="0">
                <a:latin typeface="Maiandra GD" panose="020E0502030308020204" pitchFamily="34" charset="0"/>
              </a:rPr>
              <a:t>nflammation of bone</a:t>
            </a:r>
            <a:r>
              <a:rPr lang="en-US" sz="2800" dirty="0">
                <a:latin typeface="Maiandra GD" panose="020E0502030308020204" pitchFamily="34" charset="0"/>
              </a:rPr>
              <a:t>. </a:t>
            </a:r>
            <a:r>
              <a:rPr sz="2800" dirty="0">
                <a:latin typeface="Maiandra GD" panose="020E0502030308020204" pitchFamily="34" charset="0"/>
              </a:rPr>
              <a:t>Bacteria can get to the bone</a:t>
            </a:r>
            <a:r>
              <a:rPr lang="en-US" sz="2800" dirty="0">
                <a:latin typeface="Maiandra GD" panose="020E0502030308020204" pitchFamily="34" charset="0"/>
              </a:rPr>
              <a:t> v</a:t>
            </a:r>
            <a:r>
              <a:rPr sz="2800" dirty="0">
                <a:latin typeface="Maiandra GD" panose="020E0502030308020204" pitchFamily="34" charset="0"/>
              </a:rPr>
              <a:t>ia bloodstream</a:t>
            </a:r>
            <a:r>
              <a:rPr lang="en-US" sz="2800" dirty="0">
                <a:latin typeface="Maiandra GD" panose="020E0502030308020204" pitchFamily="34" charset="0"/>
              </a:rPr>
              <a:t> and f</a:t>
            </a:r>
            <a:r>
              <a:rPr sz="2800" dirty="0">
                <a:latin typeface="Maiandra GD" panose="020E0502030308020204" pitchFamily="34" charset="0"/>
              </a:rPr>
              <a:t>ollowing an injury</a:t>
            </a:r>
            <a:r>
              <a:rPr lang="en-US" sz="2800" dirty="0">
                <a:latin typeface="Maiandra GD" panose="020E0502030308020204" pitchFamily="34" charset="0"/>
              </a:rPr>
              <a:t>. Causes </a:t>
            </a:r>
            <a:r>
              <a:rPr sz="2800" dirty="0">
                <a:latin typeface="Maiandra GD" panose="020E0502030308020204" pitchFamily="34" charset="0"/>
              </a:rPr>
              <a:t>pain,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sz="2800" dirty="0">
                <a:latin typeface="Maiandra GD" panose="020E0502030308020204" pitchFamily="34" charset="0"/>
              </a:rPr>
              <a:t>swelling,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sz="2800" dirty="0">
                <a:latin typeface="Maiandra GD" panose="020E0502030308020204" pitchFamily="34" charset="0"/>
              </a:rPr>
              <a:t>deformity, defective healing,  in some case pus flow</a:t>
            </a:r>
            <a:r>
              <a:rPr lang="en-US" sz="2800" dirty="0">
                <a:latin typeface="Maiandra GD" panose="020E0502030308020204" pitchFamily="34" charset="0"/>
              </a:rPr>
              <a:t>.</a:t>
            </a:r>
            <a:endParaRPr sz="2800" dirty="0">
              <a:latin typeface="Maiandra GD" panose="020E0502030308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01000" y="3505201"/>
            <a:ext cx="3900488" cy="2924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01000" y="448563"/>
            <a:ext cx="3900488" cy="29512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10</a:t>
            </a:fld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69C0AD8-D75E-9FEC-A429-57255BA29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ECA8-0D8F-44AF-948A-D2AA2A797867}" type="datetime1">
              <a:rPr lang="en-US" smtClean="0"/>
              <a:t>2024-02-26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088"/>
    </mc:Choice>
    <mc:Fallback xmlns="">
      <p:transition spd="slow" advTm="9508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43840" y="289560"/>
            <a:ext cx="7348946" cy="131895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302895">
              <a:spcBef>
                <a:spcPts val="105"/>
              </a:spcBef>
              <a:tabLst>
                <a:tab pos="354965" algn="l"/>
                <a:tab pos="355600" algn="l"/>
              </a:tabLst>
            </a:pPr>
            <a:r>
              <a:rPr lang="en-US" sz="2800" b="1" dirty="0">
                <a:latin typeface="Maiandra GD" panose="020E0502030308020204" pitchFamily="34" charset="0"/>
              </a:rPr>
              <a:t>b) </a:t>
            </a:r>
            <a:r>
              <a:rPr sz="2800" b="1" dirty="0">
                <a:latin typeface="Maiandra GD" panose="020E0502030308020204" pitchFamily="34" charset="0"/>
              </a:rPr>
              <a:t>Periostitis: </a:t>
            </a:r>
            <a:endParaRPr lang="en-US" sz="2800" b="1" dirty="0">
              <a:latin typeface="Maiandra GD" panose="020E0502030308020204" pitchFamily="34" charset="0"/>
            </a:endParaRPr>
          </a:p>
          <a:p>
            <a:pPr marL="469900" marR="302895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800" dirty="0">
                <a:latin typeface="Maiandra GD" panose="020E0502030308020204" pitchFamily="34" charset="0"/>
              </a:rPr>
              <a:t>I</a:t>
            </a:r>
            <a:r>
              <a:rPr sz="2800" dirty="0">
                <a:latin typeface="Maiandra GD" panose="020E0502030308020204" pitchFamily="34" charset="0"/>
              </a:rPr>
              <a:t>nflammation  of periosteum</a:t>
            </a:r>
            <a:r>
              <a:rPr lang="en-US" sz="2800" dirty="0">
                <a:latin typeface="Maiandra GD" panose="020E0502030308020204" pitchFamily="34" charset="0"/>
              </a:rPr>
              <a:t>. Cause </a:t>
            </a:r>
            <a:r>
              <a:rPr sz="2800" dirty="0">
                <a:latin typeface="Maiandra GD" panose="020E0502030308020204" pitchFamily="34" charset="0"/>
              </a:rPr>
              <a:t>fever,  localised pain,  </a:t>
            </a:r>
            <a:r>
              <a:rPr sz="2800" dirty="0" err="1">
                <a:latin typeface="Maiandra GD" panose="020E0502030308020204" pitchFamily="34" charset="0"/>
              </a:rPr>
              <a:t>leucocytosis</a:t>
            </a:r>
            <a:endParaRPr sz="2800" dirty="0">
              <a:latin typeface="Maiandra GD" panose="020E0502030308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72400" y="4038600"/>
            <a:ext cx="4000500" cy="2571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72400" y="34798"/>
            <a:ext cx="4000500" cy="39086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11</a:t>
            </a:fld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7E1CA1-14E2-A7CF-8080-C56D4E780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C6EC-8758-4AB1-B302-2E14EC7165FD}" type="datetime1">
              <a:rPr lang="en-US" smtClean="0"/>
              <a:t>2024-02-26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13"/>
    </mc:Choice>
    <mc:Fallback xmlns="">
      <p:transition spd="slow" advTm="12013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13360" y="288925"/>
            <a:ext cx="6429010" cy="348621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spcBef>
                <a:spcPts val="105"/>
              </a:spcBef>
              <a:tabLst>
                <a:tab pos="354965" algn="l"/>
                <a:tab pos="355600" algn="l"/>
              </a:tabLst>
            </a:pPr>
            <a:r>
              <a:rPr lang="en-US" sz="2800" b="1" dirty="0">
                <a:latin typeface="Maiandra GD" panose="020E0502030308020204" pitchFamily="34" charset="0"/>
              </a:rPr>
              <a:t>c) </a:t>
            </a:r>
            <a:r>
              <a:rPr sz="2800" b="1" dirty="0">
                <a:latin typeface="Maiandra GD" panose="020E0502030308020204" pitchFamily="34" charset="0"/>
              </a:rPr>
              <a:t>Endocarditis: </a:t>
            </a:r>
            <a:endParaRPr lang="en-US" sz="2800" b="1" dirty="0">
              <a:latin typeface="Maiandra GD" panose="020E0502030308020204" pitchFamily="34" charset="0"/>
            </a:endParaRPr>
          </a:p>
          <a:p>
            <a:pPr marL="469900" marR="5080" indent="-457200" algn="just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Maiandra GD" panose="020E0502030308020204" pitchFamily="34" charset="0"/>
              </a:rPr>
              <a:t>It is an  inflammation of the  inner layer of the  heart, the  endocardium</a:t>
            </a:r>
            <a:r>
              <a:rPr lang="en-US" sz="2800" dirty="0">
                <a:latin typeface="Maiandra GD" panose="020E0502030308020204" pitchFamily="34" charset="0"/>
              </a:rPr>
              <a:t>. Endocarditis occurs when bacteria enter  bloodstream, travel  to heart, and lodge on  abnormal heart  valves or damaged  heart tissue.</a:t>
            </a:r>
          </a:p>
          <a:p>
            <a:pPr marL="355600" marR="5080" indent="-342900" algn="just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718570" y="288925"/>
            <a:ext cx="5183870" cy="48398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12</a:t>
            </a:fld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AA0098B-AB9B-5BB2-0336-D16D6104E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1166-A990-4C85-8F9A-EE8C859AA729}" type="datetime1">
              <a:rPr lang="en-US" smtClean="0"/>
              <a:t>2024-02-26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14"/>
    </mc:Choice>
    <mc:Fallback xmlns="">
      <p:transition spd="slow" advTm="16414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6096000" y="1600200"/>
            <a:ext cx="4114800" cy="2263140"/>
          </a:xfrm>
          <a:custGeom>
            <a:avLst/>
            <a:gdLst/>
            <a:ahLst/>
            <a:cxnLst/>
            <a:rect l="l" t="t" r="r" b="b"/>
            <a:pathLst>
              <a:path w="4114800" h="2263140">
                <a:moveTo>
                  <a:pt x="0" y="0"/>
                </a:moveTo>
                <a:lnTo>
                  <a:pt x="3737609" y="0"/>
                </a:lnTo>
                <a:lnTo>
                  <a:pt x="3784916" y="2939"/>
                </a:lnTo>
                <a:lnTo>
                  <a:pt x="3830472" y="11521"/>
                </a:lnTo>
                <a:lnTo>
                  <a:pt x="3873921" y="25393"/>
                </a:lnTo>
                <a:lnTo>
                  <a:pt x="3914912" y="44200"/>
                </a:lnTo>
                <a:lnTo>
                  <a:pt x="3953090" y="67589"/>
                </a:lnTo>
                <a:lnTo>
                  <a:pt x="3988102" y="95206"/>
                </a:lnTo>
                <a:lnTo>
                  <a:pt x="4019593" y="126697"/>
                </a:lnTo>
                <a:lnTo>
                  <a:pt x="4047210" y="161709"/>
                </a:lnTo>
                <a:lnTo>
                  <a:pt x="4070599" y="199887"/>
                </a:lnTo>
                <a:lnTo>
                  <a:pt x="4089406" y="240878"/>
                </a:lnTo>
                <a:lnTo>
                  <a:pt x="4103278" y="284327"/>
                </a:lnTo>
                <a:lnTo>
                  <a:pt x="4111860" y="329883"/>
                </a:lnTo>
                <a:lnTo>
                  <a:pt x="4114800" y="377189"/>
                </a:lnTo>
                <a:lnTo>
                  <a:pt x="4114800" y="2263013"/>
                </a:lnTo>
                <a:lnTo>
                  <a:pt x="0" y="2263013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81200" y="3863213"/>
            <a:ext cx="4114800" cy="2263140"/>
          </a:xfrm>
          <a:custGeom>
            <a:avLst/>
            <a:gdLst/>
            <a:ahLst/>
            <a:cxnLst/>
            <a:rect l="l" t="t" r="r" b="b"/>
            <a:pathLst>
              <a:path w="4114800" h="2263140">
                <a:moveTo>
                  <a:pt x="4114800" y="2262949"/>
                </a:moveTo>
                <a:lnTo>
                  <a:pt x="377177" y="2262949"/>
                </a:lnTo>
                <a:lnTo>
                  <a:pt x="329865" y="2260010"/>
                </a:lnTo>
                <a:lnTo>
                  <a:pt x="284307" y="2251429"/>
                </a:lnTo>
                <a:lnTo>
                  <a:pt x="240856" y="2237560"/>
                </a:lnTo>
                <a:lnTo>
                  <a:pt x="199866" y="2218756"/>
                </a:lnTo>
                <a:lnTo>
                  <a:pt x="161689" y="2195370"/>
                </a:lnTo>
                <a:lnTo>
                  <a:pt x="126680" y="2167757"/>
                </a:lnTo>
                <a:lnTo>
                  <a:pt x="95192" y="2136269"/>
                </a:lnTo>
                <a:lnTo>
                  <a:pt x="67578" y="2101260"/>
                </a:lnTo>
                <a:lnTo>
                  <a:pt x="44192" y="2063083"/>
                </a:lnTo>
                <a:lnTo>
                  <a:pt x="25388" y="2022092"/>
                </a:lnTo>
                <a:lnTo>
                  <a:pt x="11519" y="1978641"/>
                </a:lnTo>
                <a:lnTo>
                  <a:pt x="2938" y="1933083"/>
                </a:lnTo>
                <a:lnTo>
                  <a:pt x="0" y="1885772"/>
                </a:lnTo>
                <a:lnTo>
                  <a:pt x="0" y="0"/>
                </a:lnTo>
                <a:lnTo>
                  <a:pt x="4114800" y="0"/>
                </a:lnTo>
                <a:lnTo>
                  <a:pt x="4114800" y="226294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96000" y="3863213"/>
            <a:ext cx="4114800" cy="2263140"/>
          </a:xfrm>
          <a:custGeom>
            <a:avLst/>
            <a:gdLst/>
            <a:ahLst/>
            <a:cxnLst/>
            <a:rect l="l" t="t" r="r" b="b"/>
            <a:pathLst>
              <a:path w="4114800" h="2263140">
                <a:moveTo>
                  <a:pt x="4114800" y="0"/>
                </a:moveTo>
                <a:lnTo>
                  <a:pt x="4114800" y="1885772"/>
                </a:lnTo>
                <a:lnTo>
                  <a:pt x="4111860" y="1933083"/>
                </a:lnTo>
                <a:lnTo>
                  <a:pt x="4103278" y="1978641"/>
                </a:lnTo>
                <a:lnTo>
                  <a:pt x="4089406" y="2022092"/>
                </a:lnTo>
                <a:lnTo>
                  <a:pt x="4070599" y="2063083"/>
                </a:lnTo>
                <a:lnTo>
                  <a:pt x="4047210" y="2101260"/>
                </a:lnTo>
                <a:lnTo>
                  <a:pt x="4019593" y="2136269"/>
                </a:lnTo>
                <a:lnTo>
                  <a:pt x="3988102" y="2167757"/>
                </a:lnTo>
                <a:lnTo>
                  <a:pt x="3953090" y="2195370"/>
                </a:lnTo>
                <a:lnTo>
                  <a:pt x="3914912" y="2218756"/>
                </a:lnTo>
                <a:lnTo>
                  <a:pt x="3873921" y="2237560"/>
                </a:lnTo>
                <a:lnTo>
                  <a:pt x="3830472" y="2251429"/>
                </a:lnTo>
                <a:lnTo>
                  <a:pt x="3784916" y="2260010"/>
                </a:lnTo>
                <a:lnTo>
                  <a:pt x="3737609" y="2262949"/>
                </a:lnTo>
                <a:lnTo>
                  <a:pt x="0" y="2262949"/>
                </a:lnTo>
                <a:lnTo>
                  <a:pt x="0" y="0"/>
                </a:lnTo>
                <a:lnTo>
                  <a:pt x="411480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13</a:t>
            </a:fld>
            <a:endParaRPr lang="en-GB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8EE47864-1349-5381-C633-9653C84F9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5A8B-4D7B-4DFE-B6B7-6EA61DF3A027}" type="datetime1">
              <a:rPr lang="en-US" smtClean="0"/>
              <a:t>2024-02-26</a:t>
            </a:fld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403A16-AFA5-C2E6-A3DD-13AAD0D3E4B0}"/>
              </a:ext>
            </a:extLst>
          </p:cNvPr>
          <p:cNvSpPr txBox="1"/>
          <p:nvPr/>
        </p:nvSpPr>
        <p:spPr>
          <a:xfrm>
            <a:off x="396240" y="335280"/>
            <a:ext cx="11186160" cy="1828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just">
              <a:spcBef>
                <a:spcPts val="95"/>
              </a:spcBef>
            </a:pPr>
            <a:r>
              <a:rPr lang="en-US" sz="2800" b="1" dirty="0">
                <a:latin typeface="Maiandra GD" panose="020E0502030308020204" pitchFamily="34" charset="0"/>
              </a:rPr>
              <a:t>Mode of Transmission:</a:t>
            </a:r>
          </a:p>
          <a:p>
            <a:pPr marL="469900" indent="-457200" algn="just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US" sz="2800" i="1" dirty="0">
                <a:latin typeface="Maiandra GD" panose="020E0502030308020204" pitchFamily="34" charset="0"/>
              </a:rPr>
              <a:t>S. aureus </a:t>
            </a:r>
            <a:r>
              <a:rPr lang="en-US" sz="2800" dirty="0">
                <a:latin typeface="Maiandra GD" panose="020E0502030308020204" pitchFamily="34" charset="0"/>
              </a:rPr>
              <a:t>is most often spread to others by contaminated hands. The skin and mucous membranes are usually an effective barrier against infection.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445"/>
    </mc:Choice>
    <mc:Fallback xmlns="">
      <p:transition spd="slow" advTm="43445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84320" y="175661"/>
            <a:ext cx="3263392" cy="629018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latin typeface="Maiandra GD" panose="020E0502030308020204" pitchFamily="34" charset="0"/>
                <a:ea typeface="+mn-ea"/>
                <a:cs typeface="+mn-cs"/>
              </a:rPr>
              <a:t>Prevention</a:t>
            </a:r>
          </a:p>
        </p:txBody>
      </p:sp>
      <p:sp>
        <p:nvSpPr>
          <p:cNvPr id="3" name="object 3"/>
          <p:cNvSpPr/>
          <p:nvPr/>
        </p:nvSpPr>
        <p:spPr>
          <a:xfrm>
            <a:off x="155893" y="953581"/>
            <a:ext cx="2500630" cy="21237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4215" y="3136773"/>
            <a:ext cx="1148080" cy="61150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254635" marR="5080" indent="-242570">
              <a:lnSpc>
                <a:spcPts val="2210"/>
              </a:lnSpc>
              <a:spcBef>
                <a:spcPts val="335"/>
              </a:spcBef>
            </a:pPr>
            <a:r>
              <a:rPr sz="2000" b="1" spc="-20" dirty="0">
                <a:solidFill>
                  <a:srgbClr val="001F5F"/>
                </a:solidFill>
                <a:latin typeface="Calibri"/>
                <a:cs typeface="Calibri"/>
              </a:rPr>
              <a:t>Wash</a:t>
            </a:r>
            <a:r>
              <a:rPr sz="2000" b="1" spc="-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your 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hands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10840" y="1033095"/>
            <a:ext cx="2832735" cy="20442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62655" y="3275458"/>
            <a:ext cx="1435735" cy="53450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59079" marR="5080" indent="-247015">
              <a:lnSpc>
                <a:spcPts val="1860"/>
              </a:lnSpc>
              <a:spcBef>
                <a:spcPts val="315"/>
              </a:spcBef>
            </a:pPr>
            <a:r>
              <a:rPr sz="2000" b="1" spc="-20" dirty="0">
                <a:solidFill>
                  <a:srgbClr val="001F5F"/>
                </a:solidFill>
                <a:latin typeface="Calibri"/>
                <a:cs typeface="Calibri"/>
              </a:rPr>
              <a:t>Keep wounds  covered</a:t>
            </a:r>
          </a:p>
        </p:txBody>
      </p:sp>
      <p:sp>
        <p:nvSpPr>
          <p:cNvPr id="9" name="object 9"/>
          <p:cNvSpPr/>
          <p:nvPr/>
        </p:nvSpPr>
        <p:spPr>
          <a:xfrm>
            <a:off x="5911947" y="996236"/>
            <a:ext cx="2518537" cy="21237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6138736" y="3278225"/>
            <a:ext cx="2038477" cy="53450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indent="286385">
              <a:lnSpc>
                <a:spcPts val="1860"/>
              </a:lnSpc>
              <a:spcBef>
                <a:spcPts val="315"/>
              </a:spcBef>
            </a:pPr>
            <a:r>
              <a:rPr sz="2000" b="1" spc="-20" dirty="0">
                <a:solidFill>
                  <a:srgbClr val="001F5F"/>
                </a:solidFill>
                <a:latin typeface="Calibri"/>
                <a:cs typeface="Calibri"/>
              </a:rPr>
              <a:t>Avoid sharing  personal care items</a:t>
            </a:r>
          </a:p>
        </p:txBody>
      </p:sp>
      <p:sp>
        <p:nvSpPr>
          <p:cNvPr id="11" name="object 11"/>
          <p:cNvSpPr/>
          <p:nvPr/>
        </p:nvSpPr>
        <p:spPr>
          <a:xfrm>
            <a:off x="8847899" y="1015151"/>
            <a:ext cx="2787081" cy="220211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259061" y="3339186"/>
            <a:ext cx="2103120" cy="53450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89560" marR="5080" indent="-277495">
              <a:lnSpc>
                <a:spcPts val="1860"/>
              </a:lnSpc>
              <a:spcBef>
                <a:spcPts val="315"/>
              </a:spcBef>
            </a:pPr>
            <a:r>
              <a:rPr sz="2000" b="1" spc="-20" dirty="0">
                <a:solidFill>
                  <a:srgbClr val="001F5F"/>
                </a:solidFill>
                <a:latin typeface="Calibri"/>
                <a:cs typeface="Calibri"/>
              </a:rPr>
              <a:t>Cooking and storing  food properly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14</a:t>
            </a:fld>
            <a:endParaRPr lang="en-GB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E62AFC16-6C81-DFBB-CEF7-482333413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ED9C-FD8A-4EE7-8BD4-EB8A0D0AD28A}" type="datetime1">
              <a:rPr lang="en-US" smtClean="0"/>
              <a:t>2024-02-26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884"/>
    </mc:Choice>
    <mc:Fallback xmlns="">
      <p:transition spd="slow" advTm="8188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651DC-9438-C4EC-865E-49619F51F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EAC4B-B8BD-4294-8CD0-BB679E4CF92E}" type="datetime1">
              <a:rPr lang="en-US" smtClean="0"/>
              <a:t>2024-02-26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2B47E6-ADD4-74E3-7D78-389B68749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pic>
        <p:nvPicPr>
          <p:cNvPr id="1026" name="Picture 2" descr="Gram Positive Bacteria - Gram Project">
            <a:extLst>
              <a:ext uri="{FF2B5EF4-FFF2-40B4-BE49-F238E27FC236}">
                <a16:creationId xmlns:a16="http://schemas.microsoft.com/office/drawing/2014/main" id="{6CE7F2EF-2E74-8D59-A5B9-0E5C87F35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" y="0"/>
            <a:ext cx="118567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76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93B66-6D42-4FB5-7CB7-A3F2C5DFB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EAC4B-B8BD-4294-8CD0-BB679E4CF92E}" type="datetime1">
              <a:rPr lang="en-US" smtClean="0"/>
              <a:t>2024-02-26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03C13-804F-C34B-017C-689A5A781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429B06-0C3E-C446-E42F-CF951DF55184}"/>
              </a:ext>
            </a:extLst>
          </p:cNvPr>
          <p:cNvSpPr txBox="1"/>
          <p:nvPr/>
        </p:nvSpPr>
        <p:spPr>
          <a:xfrm>
            <a:off x="441960" y="365760"/>
            <a:ext cx="11170920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latin typeface="Maiandra GD" panose="020E0502030308020204" pitchFamily="34" charset="0"/>
              </a:rPr>
              <a:t>Staphylococci: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>
                <a:latin typeface="Maiandra GD" panose="020E0502030308020204" pitchFamily="34" charset="0"/>
              </a:rPr>
              <a:t>Staphylococci </a:t>
            </a:r>
            <a:r>
              <a:rPr lang="en-US" sz="2800" dirty="0">
                <a:latin typeface="Maiandra GD" panose="020E0502030308020204" pitchFamily="34" charset="0"/>
              </a:rPr>
              <a:t>are a group of Gram-positive bacteria belonging to the family </a:t>
            </a:r>
            <a:r>
              <a:rPr lang="en-US" sz="2800" dirty="0" err="1">
                <a:latin typeface="Maiandra GD" panose="020E0502030308020204" pitchFamily="34" charset="0"/>
              </a:rPr>
              <a:t>Staphylococcaceae</a:t>
            </a:r>
            <a:r>
              <a:rPr lang="en-US" sz="2800" dirty="0">
                <a:latin typeface="Maiandra GD" panose="020E0502030308020204" pitchFamily="34" charset="0"/>
              </a:rPr>
              <a:t>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They are spherical (cocci) in shape and typically occur in </a:t>
            </a:r>
            <a:r>
              <a:rPr lang="en-US" sz="2800" b="1" dirty="0">
                <a:latin typeface="Maiandra GD" panose="020E0502030308020204" pitchFamily="34" charset="0"/>
              </a:rPr>
              <a:t>clusters</a:t>
            </a:r>
            <a:r>
              <a:rPr lang="en-US" sz="2800" dirty="0">
                <a:latin typeface="Maiandra GD" panose="020E0502030308020204" pitchFamily="34" charset="0"/>
              </a:rPr>
              <a:t> resembling bunches of grapes when viewed under a microscope.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Staphylococci are </a:t>
            </a:r>
            <a:r>
              <a:rPr lang="en-US" sz="2800" b="1" dirty="0">
                <a:latin typeface="Maiandra GD" panose="020E0502030308020204" pitchFamily="34" charset="0"/>
              </a:rPr>
              <a:t>facultative anaerobes</a:t>
            </a:r>
            <a:r>
              <a:rPr lang="en-US" sz="2800" dirty="0">
                <a:latin typeface="Maiandra GD" panose="020E0502030308020204" pitchFamily="34" charset="0"/>
              </a:rPr>
              <a:t>, meaning they can grow in both the </a:t>
            </a:r>
            <a:r>
              <a:rPr lang="en-US" sz="2800" b="1" dirty="0">
                <a:latin typeface="Maiandra GD" panose="020E0502030308020204" pitchFamily="34" charset="0"/>
              </a:rPr>
              <a:t>presence </a:t>
            </a:r>
            <a:r>
              <a:rPr lang="en-US" sz="2800" dirty="0">
                <a:latin typeface="Maiandra GD" panose="020E0502030308020204" pitchFamily="34" charset="0"/>
              </a:rPr>
              <a:t>and</a:t>
            </a:r>
            <a:r>
              <a:rPr lang="en-US" sz="2800" b="1" dirty="0">
                <a:latin typeface="Maiandra GD" panose="020E0502030308020204" pitchFamily="34" charset="0"/>
              </a:rPr>
              <a:t> absence of oxygen</a:t>
            </a:r>
            <a:r>
              <a:rPr lang="en-US" sz="2800" dirty="0">
                <a:latin typeface="Maiandra GD" panose="020E0502030308020204" pitchFamily="34" charset="0"/>
              </a:rPr>
              <a:t>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They are widely distributed in nature and can be found on the </a:t>
            </a:r>
            <a:r>
              <a:rPr lang="en-US" sz="2800" b="1" dirty="0">
                <a:latin typeface="Maiandra GD" panose="020E0502030308020204" pitchFamily="34" charset="0"/>
              </a:rPr>
              <a:t>skin and mucous membranes of humans and animals</a:t>
            </a:r>
            <a:r>
              <a:rPr lang="en-US" sz="2800" dirty="0">
                <a:latin typeface="Maiandra GD" panose="020E0502030308020204" pitchFamily="34" charset="0"/>
              </a:rPr>
              <a:t>, as well as in the environment.</a:t>
            </a:r>
          </a:p>
        </p:txBody>
      </p:sp>
    </p:spTree>
    <p:extLst>
      <p:ext uri="{BB962C8B-B14F-4D97-AF65-F5344CB8AC3E}">
        <p14:creationId xmlns:p14="http://schemas.microsoft.com/office/powerpoint/2010/main" val="116380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C7056-0236-A835-3EB8-3CFA57034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51766"/>
            <a:ext cx="12054840" cy="660019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000" b="1" dirty="0">
                <a:latin typeface="Maiandra GD" panose="020E0502030308020204" pitchFamily="34" charset="0"/>
              </a:rPr>
              <a:t>Some key characteristics of staphylococci include: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000" b="1" dirty="0">
                <a:latin typeface="Maiandra GD" panose="020E0502030308020204" pitchFamily="34" charset="0"/>
              </a:rPr>
              <a:t>Genus: </a:t>
            </a:r>
          </a:p>
          <a:p>
            <a:pPr algn="just">
              <a:lnSpc>
                <a:spcPct val="100000"/>
              </a:lnSpc>
            </a:pPr>
            <a:r>
              <a:rPr lang="en-US" sz="3000" dirty="0">
                <a:latin typeface="Maiandra GD" panose="020E0502030308020204" pitchFamily="34" charset="0"/>
              </a:rPr>
              <a:t>The genus Staphylococcus comprises various species, with </a:t>
            </a:r>
            <a:r>
              <a:rPr lang="en-US" sz="3000" b="1" i="1" dirty="0">
                <a:latin typeface="Maiandra GD" panose="020E0502030308020204" pitchFamily="34" charset="0"/>
              </a:rPr>
              <a:t>Staphylococcus aureus, Staphylococcus epidermidis </a:t>
            </a:r>
            <a:r>
              <a:rPr lang="en-US" sz="3000" dirty="0">
                <a:latin typeface="Maiandra GD" panose="020E0502030308020204" pitchFamily="34" charset="0"/>
              </a:rPr>
              <a:t>and</a:t>
            </a:r>
            <a:r>
              <a:rPr lang="en-US" sz="3000" b="1" i="1" dirty="0">
                <a:latin typeface="Maiandra GD" panose="020E0502030308020204" pitchFamily="34" charset="0"/>
              </a:rPr>
              <a:t> Staphylococcus saprophyticus </a:t>
            </a:r>
            <a:r>
              <a:rPr lang="en-US" sz="3000" dirty="0">
                <a:latin typeface="Maiandra GD" panose="020E0502030308020204" pitchFamily="34" charset="0"/>
              </a:rPr>
              <a:t>being the most clinically significant.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000" b="1" dirty="0">
                <a:latin typeface="Maiandra GD" panose="020E0502030308020204" pitchFamily="34" charset="0"/>
              </a:rPr>
              <a:t>Colonial morphology: </a:t>
            </a:r>
          </a:p>
          <a:p>
            <a:pPr algn="just">
              <a:lnSpc>
                <a:spcPct val="100000"/>
              </a:lnSpc>
            </a:pPr>
            <a:r>
              <a:rPr lang="en-US" sz="3000" dirty="0">
                <a:latin typeface="Maiandra GD" panose="020E0502030308020204" pitchFamily="34" charset="0"/>
              </a:rPr>
              <a:t>Staphylococci typically form </a:t>
            </a:r>
            <a:r>
              <a:rPr lang="en-US" sz="3000" b="1" dirty="0">
                <a:latin typeface="Maiandra GD" panose="020E0502030308020204" pitchFamily="34" charset="0"/>
              </a:rPr>
              <a:t>smooth white to golden-yellow colonies </a:t>
            </a:r>
            <a:r>
              <a:rPr lang="en-US" sz="3000" dirty="0">
                <a:latin typeface="Maiandra GD" panose="020E0502030308020204" pitchFamily="34" charset="0"/>
              </a:rPr>
              <a:t>on solid culture media such as </a:t>
            </a:r>
            <a:r>
              <a:rPr lang="en-US" sz="3000" b="1" dirty="0">
                <a:latin typeface="Maiandra GD" panose="020E0502030308020204" pitchFamily="34" charset="0"/>
              </a:rPr>
              <a:t>blood agar</a:t>
            </a:r>
            <a:r>
              <a:rPr lang="en-US" sz="3000" dirty="0">
                <a:latin typeface="Maiandra GD" panose="020E0502030308020204" pitchFamily="34" charset="0"/>
              </a:rPr>
              <a:t>. The colonies are often </a:t>
            </a:r>
            <a:r>
              <a:rPr lang="en-US" sz="3000" b="1" dirty="0">
                <a:latin typeface="Maiandra GD" panose="020E0502030308020204" pitchFamily="34" charset="0"/>
              </a:rPr>
              <a:t>circular, smooth, </a:t>
            </a:r>
            <a:r>
              <a:rPr lang="en-US" sz="3000" dirty="0">
                <a:latin typeface="Maiandra GD" panose="020E0502030308020204" pitchFamily="34" charset="0"/>
              </a:rPr>
              <a:t>and</a:t>
            </a:r>
            <a:r>
              <a:rPr lang="en-US" sz="3000" b="1" dirty="0">
                <a:latin typeface="Maiandra GD" panose="020E0502030308020204" pitchFamily="34" charset="0"/>
              </a:rPr>
              <a:t> convex in shape.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000" b="1" dirty="0">
                <a:latin typeface="Maiandra GD" panose="020E0502030308020204" pitchFamily="34" charset="0"/>
              </a:rPr>
              <a:t>Cellular morphology: </a:t>
            </a:r>
          </a:p>
          <a:p>
            <a:pPr algn="just">
              <a:lnSpc>
                <a:spcPct val="100000"/>
              </a:lnSpc>
            </a:pPr>
            <a:r>
              <a:rPr lang="en-US" sz="3000" dirty="0">
                <a:latin typeface="Maiandra GD" panose="020E0502030308020204" pitchFamily="34" charset="0"/>
              </a:rPr>
              <a:t>Staphylococci are Gram-positive bacteria, meaning they retain the crystal violet stain in the Gram staining procedure. They appear </a:t>
            </a:r>
            <a:r>
              <a:rPr lang="en-US" sz="3000" b="1" dirty="0">
                <a:latin typeface="Maiandra GD" panose="020E0502030308020204" pitchFamily="34" charset="0"/>
              </a:rPr>
              <a:t>purple-blu</a:t>
            </a:r>
            <a:r>
              <a:rPr lang="en-US" sz="3000" dirty="0">
                <a:latin typeface="Maiandra GD" panose="020E0502030308020204" pitchFamily="34" charset="0"/>
              </a:rPr>
              <a:t>e when stained and viewed under a microscope. The cells are </a:t>
            </a:r>
            <a:r>
              <a:rPr lang="en-US" sz="3000" b="1" dirty="0">
                <a:latin typeface="Maiandra GD" panose="020E0502030308020204" pitchFamily="34" charset="0"/>
              </a:rPr>
              <a:t>spherical (cocci) </a:t>
            </a:r>
            <a:r>
              <a:rPr lang="en-US" sz="3000" dirty="0">
                <a:latin typeface="Maiandra GD" panose="020E0502030308020204" pitchFamily="34" charset="0"/>
              </a:rPr>
              <a:t>and</a:t>
            </a:r>
            <a:r>
              <a:rPr lang="en-US" sz="3000" b="1" dirty="0">
                <a:latin typeface="Maiandra GD" panose="020E0502030308020204" pitchFamily="34" charset="0"/>
              </a:rPr>
              <a:t> occur in irregular clusters </a:t>
            </a:r>
            <a:r>
              <a:rPr lang="en-US" sz="3000" dirty="0">
                <a:latin typeface="Maiandra GD" panose="020E0502030308020204" pitchFamily="34" charset="0"/>
              </a:rPr>
              <a:t>or</a:t>
            </a:r>
            <a:r>
              <a:rPr lang="en-US" sz="3000" b="1" dirty="0">
                <a:latin typeface="Maiandra GD" panose="020E0502030308020204" pitchFamily="34" charset="0"/>
              </a:rPr>
              <a:t> grape-like arrangements.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16A44-0BE1-85BD-0C31-A0D8E93B9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EAC4B-B8BD-4294-8CD0-BB679E4CF92E}" type="datetime1">
              <a:rPr lang="en-US" smtClean="0"/>
              <a:t>2024-02-26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F5C504-4462-36F5-F266-50C6493A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44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07F84-C975-B6B9-B288-AA352A6A7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320040"/>
            <a:ext cx="11521440" cy="627888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b="1" dirty="0">
                <a:latin typeface="Maiandra GD" panose="020E0502030308020204" pitchFamily="34" charset="0"/>
              </a:rPr>
              <a:t>Cell wall composition: </a:t>
            </a:r>
          </a:p>
          <a:p>
            <a:pPr algn="just">
              <a:lnSpc>
                <a:spcPct val="100000"/>
              </a:lnSpc>
            </a:pPr>
            <a:r>
              <a:rPr lang="en-US" dirty="0">
                <a:latin typeface="Maiandra GD" panose="020E0502030308020204" pitchFamily="34" charset="0"/>
              </a:rPr>
              <a:t>Staphylococci have a </a:t>
            </a:r>
            <a:r>
              <a:rPr lang="en-US" b="1" dirty="0">
                <a:latin typeface="Maiandra GD" panose="020E0502030308020204" pitchFamily="34" charset="0"/>
              </a:rPr>
              <a:t>thick peptidoglycan cell wall </a:t>
            </a:r>
            <a:r>
              <a:rPr lang="en-US" dirty="0">
                <a:latin typeface="Maiandra GD" panose="020E0502030308020204" pitchFamily="34" charset="0"/>
              </a:rPr>
              <a:t>that provides structural support and protection. The cell wall also contains </a:t>
            </a:r>
            <a:r>
              <a:rPr lang="en-US" b="1" dirty="0">
                <a:latin typeface="Maiandra GD" panose="020E0502030308020204" pitchFamily="34" charset="0"/>
              </a:rPr>
              <a:t>teichoic acids</a:t>
            </a:r>
            <a:r>
              <a:rPr lang="en-US" dirty="0">
                <a:latin typeface="Maiandra GD" panose="020E0502030308020204" pitchFamily="34" charset="0"/>
              </a:rPr>
              <a:t>, which contribute to the overall </a:t>
            </a:r>
            <a:r>
              <a:rPr lang="en-US" b="1" dirty="0">
                <a:latin typeface="Maiandra GD" panose="020E0502030308020204" pitchFamily="34" charset="0"/>
              </a:rPr>
              <a:t>negative charge of the bacterial cell surface.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b="1" dirty="0">
                <a:latin typeface="Maiandra GD" panose="020E0502030308020204" pitchFamily="34" charset="0"/>
              </a:rPr>
              <a:t>Virulence Factors: </a:t>
            </a:r>
          </a:p>
          <a:p>
            <a:pPr algn="just">
              <a:lnSpc>
                <a:spcPct val="100000"/>
              </a:lnSpc>
            </a:pPr>
            <a:r>
              <a:rPr lang="en-US" dirty="0">
                <a:latin typeface="Maiandra GD" panose="020E0502030308020204" pitchFamily="34" charset="0"/>
              </a:rPr>
              <a:t>Staphylococci produce various virulence factors that contribute to their pathogenicity, including </a:t>
            </a:r>
            <a:r>
              <a:rPr lang="en-US" b="1" dirty="0">
                <a:latin typeface="Maiandra GD" panose="020E0502030308020204" pitchFamily="34" charset="0"/>
              </a:rPr>
              <a:t>surface proteins </a:t>
            </a:r>
            <a:r>
              <a:rPr lang="en-US" dirty="0">
                <a:latin typeface="Maiandra GD" panose="020E0502030308020204" pitchFamily="34" charset="0"/>
              </a:rPr>
              <a:t>(adhesins), </a:t>
            </a:r>
            <a:r>
              <a:rPr lang="en-US" b="1" dirty="0">
                <a:latin typeface="Maiandra GD" panose="020E0502030308020204" pitchFamily="34" charset="0"/>
              </a:rPr>
              <a:t>exotoxins </a:t>
            </a:r>
            <a:r>
              <a:rPr lang="en-US" dirty="0">
                <a:latin typeface="Maiandra GD" panose="020E0502030308020204" pitchFamily="34" charset="0"/>
              </a:rPr>
              <a:t>(e.g., hemolysins, enterotoxins), </a:t>
            </a:r>
            <a:r>
              <a:rPr lang="en-US" b="1" dirty="0">
                <a:latin typeface="Maiandra GD" panose="020E0502030308020204" pitchFamily="34" charset="0"/>
              </a:rPr>
              <a:t>enzymes </a:t>
            </a:r>
            <a:r>
              <a:rPr lang="en-US" dirty="0">
                <a:latin typeface="Maiandra GD" panose="020E0502030308020204" pitchFamily="34" charset="0"/>
              </a:rPr>
              <a:t>(e.g., coagulase, hyaluronidase), and </a:t>
            </a:r>
            <a:r>
              <a:rPr lang="en-US" b="1" dirty="0">
                <a:latin typeface="Maiandra GD" panose="020E0502030308020204" pitchFamily="34" charset="0"/>
              </a:rPr>
              <a:t>biofilm-forming ability</a:t>
            </a:r>
            <a:r>
              <a:rPr lang="en-US" dirty="0">
                <a:latin typeface="Maiandra GD" panose="020E0502030308020204" pitchFamily="34" charset="0"/>
              </a:rPr>
              <a:t>. These virulence factors enable staphylococci to adhere to host tissues, evade immune defenses, and cause tissue damage.</a:t>
            </a:r>
          </a:p>
          <a:p>
            <a:pPr algn="just">
              <a:lnSpc>
                <a:spcPct val="100000"/>
              </a:lnSpc>
            </a:pPr>
            <a:endParaRPr lang="en-US" dirty="0">
              <a:latin typeface="Maiandra GD" panose="020E0502030308020204" pitchFamily="34" charset="0"/>
            </a:endParaRP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878D0-CA7B-094C-55EB-88CCD8AE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EAC4B-B8BD-4294-8CD0-BB679E4CF92E}" type="datetime1">
              <a:rPr lang="en-US" smtClean="0"/>
              <a:t>2024-02-26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3FF291-0936-BC61-C5C8-6DF1A6071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18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5C748-A0E3-D67B-D93F-C2894C3CD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243840"/>
            <a:ext cx="11338560" cy="56388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b="1" dirty="0">
                <a:latin typeface="Maiandra GD" panose="020E0502030308020204" pitchFamily="34" charset="0"/>
              </a:rPr>
              <a:t>Antibiotic Resistance: </a:t>
            </a:r>
          </a:p>
          <a:p>
            <a:pPr algn="just">
              <a:lnSpc>
                <a:spcPct val="100000"/>
              </a:lnSpc>
            </a:pPr>
            <a:r>
              <a:rPr lang="en-US" dirty="0">
                <a:latin typeface="Maiandra GD" panose="020E0502030308020204" pitchFamily="34" charset="0"/>
              </a:rPr>
              <a:t>Staphylococci, particularly </a:t>
            </a:r>
            <a:r>
              <a:rPr lang="en-US" b="1" i="1" dirty="0">
                <a:latin typeface="Maiandra GD" panose="020E0502030308020204" pitchFamily="34" charset="0"/>
              </a:rPr>
              <a:t>Staphylococcus aureus</a:t>
            </a:r>
            <a:r>
              <a:rPr lang="en-US" dirty="0">
                <a:latin typeface="Maiandra GD" panose="020E0502030308020204" pitchFamily="34" charset="0"/>
              </a:rPr>
              <a:t>, have developed resistance to multiple antibiotics, posing challenges for treatment.</a:t>
            </a:r>
          </a:p>
          <a:p>
            <a:pPr algn="just">
              <a:lnSpc>
                <a:spcPct val="100000"/>
              </a:lnSpc>
            </a:pPr>
            <a:r>
              <a:rPr lang="en-US" b="1" dirty="0">
                <a:latin typeface="Maiandra GD" panose="020E0502030308020204" pitchFamily="34" charset="0"/>
              </a:rPr>
              <a:t>Methicillin-resistant </a:t>
            </a:r>
            <a:r>
              <a:rPr lang="en-US" b="1" i="1" dirty="0">
                <a:latin typeface="Maiandra GD" panose="020E0502030308020204" pitchFamily="34" charset="0"/>
              </a:rPr>
              <a:t>Staphylococcus aureus </a:t>
            </a:r>
            <a:r>
              <a:rPr lang="en-US" b="1" dirty="0">
                <a:latin typeface="Maiandra GD" panose="020E0502030308020204" pitchFamily="34" charset="0"/>
              </a:rPr>
              <a:t>(MRSA) </a:t>
            </a:r>
            <a:r>
              <a:rPr lang="en-US" dirty="0">
                <a:latin typeface="Maiandra GD" panose="020E0502030308020204" pitchFamily="34" charset="0"/>
              </a:rPr>
              <a:t>is a notable example of antibiotic-resistant staphylococci that are difficult to treat and can cause serious infections in healthcare settings and communities.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1D811-8422-4F71-9486-A72EDF2CF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EAC4B-B8BD-4294-8CD0-BB679E4CF92E}" type="datetime1">
              <a:rPr lang="en-US" smtClean="0"/>
              <a:t>2024-02-26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4147C1-43B0-DBC2-0AC2-8E1A21CC7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04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6A7D4-F1B8-471E-7169-68C62EA5B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" y="60325"/>
            <a:ext cx="11917680" cy="672147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2800" b="1" dirty="0">
                <a:latin typeface="Maiandra GD" panose="020E0502030308020204" pitchFamily="34" charset="0"/>
              </a:rPr>
              <a:t>Pathogenicity: </a:t>
            </a:r>
          </a:p>
          <a:p>
            <a:pPr algn="just">
              <a:lnSpc>
                <a:spcPct val="100000"/>
              </a:lnSpc>
            </a:pPr>
            <a:r>
              <a:rPr lang="en-US" dirty="0">
                <a:latin typeface="Maiandra GD" panose="020E0502030308020204" pitchFamily="34" charset="0"/>
              </a:rPr>
              <a:t>Staphylococci play a significant role in human health and disease, and their ability to cause infections underscores the importance of infection control measures and judicious antibiotic use in clinical practice.</a:t>
            </a:r>
            <a:endParaRPr lang="en-US" sz="2800" dirty="0">
              <a:latin typeface="Maiandra GD" panose="020E0502030308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2800" b="1" i="1" dirty="0">
                <a:latin typeface="Maiandra GD" panose="020E0502030308020204" pitchFamily="34" charset="0"/>
              </a:rPr>
              <a:t>Staphylococcus aureus </a:t>
            </a:r>
            <a:r>
              <a:rPr lang="en-US" sz="2800" dirty="0">
                <a:latin typeface="Maiandra GD" panose="020E0502030308020204" pitchFamily="34" charset="0"/>
              </a:rPr>
              <a:t>is a highly pathogenic species known for causing a wide range of infections in humans, including </a:t>
            </a:r>
            <a:r>
              <a:rPr lang="en-US" sz="2800" b="1" dirty="0">
                <a:latin typeface="Maiandra GD" panose="020E0502030308020204" pitchFamily="34" charset="0"/>
              </a:rPr>
              <a:t>skin</a:t>
            </a:r>
            <a:r>
              <a:rPr lang="en-US" sz="2800" dirty="0">
                <a:latin typeface="Maiandra GD" panose="020E0502030308020204" pitchFamily="34" charset="0"/>
              </a:rPr>
              <a:t> and </a:t>
            </a:r>
            <a:r>
              <a:rPr lang="en-US" sz="2800" b="1" dirty="0">
                <a:latin typeface="Maiandra GD" panose="020E0502030308020204" pitchFamily="34" charset="0"/>
              </a:rPr>
              <a:t>soft tissue infections</a:t>
            </a:r>
            <a:r>
              <a:rPr lang="en-US" sz="2800" dirty="0">
                <a:latin typeface="Maiandra GD" panose="020E0502030308020204" pitchFamily="34" charset="0"/>
              </a:rPr>
              <a:t>, </a:t>
            </a:r>
            <a:r>
              <a:rPr lang="en-US" sz="2800" b="1" dirty="0">
                <a:latin typeface="Maiandra GD" panose="020E0502030308020204" pitchFamily="34" charset="0"/>
              </a:rPr>
              <a:t>pneumonia, bloodstream infections </a:t>
            </a:r>
            <a:r>
              <a:rPr lang="en-US" sz="2800" dirty="0">
                <a:latin typeface="Maiandra GD" panose="020E0502030308020204" pitchFamily="34" charset="0"/>
              </a:rPr>
              <a:t>(bacteremia), and </a:t>
            </a:r>
            <a:r>
              <a:rPr lang="en-US" sz="2800" b="1" dirty="0">
                <a:latin typeface="Maiandra GD" panose="020E0502030308020204" pitchFamily="34" charset="0"/>
              </a:rPr>
              <a:t>bone </a:t>
            </a:r>
            <a:r>
              <a:rPr lang="en-US" sz="2800" dirty="0">
                <a:latin typeface="Maiandra GD" panose="020E0502030308020204" pitchFamily="34" charset="0"/>
              </a:rPr>
              <a:t>and </a:t>
            </a:r>
            <a:r>
              <a:rPr lang="en-US" sz="2800" b="1" dirty="0">
                <a:latin typeface="Maiandra GD" panose="020E0502030308020204" pitchFamily="34" charset="0"/>
              </a:rPr>
              <a:t>joint infections.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</a:p>
          <a:p>
            <a:pPr algn="just">
              <a:lnSpc>
                <a:spcPct val="100000"/>
              </a:lnSpc>
            </a:pPr>
            <a:r>
              <a:rPr lang="en-US" sz="2800" b="1" i="1" dirty="0">
                <a:latin typeface="Maiandra GD" panose="020E0502030308020204" pitchFamily="34" charset="0"/>
              </a:rPr>
              <a:t>Staphylococcus epidermidis </a:t>
            </a:r>
            <a:r>
              <a:rPr lang="en-US" sz="2800" dirty="0">
                <a:latin typeface="Maiandra GD" panose="020E0502030308020204" pitchFamily="34" charset="0"/>
              </a:rPr>
              <a:t>is considered a less virulent species but can still cause </a:t>
            </a:r>
            <a:r>
              <a:rPr lang="en-US" sz="2800" b="1" dirty="0">
                <a:latin typeface="Maiandra GD" panose="020E0502030308020204" pitchFamily="34" charset="0"/>
              </a:rPr>
              <a:t>opportunistic infections</a:t>
            </a:r>
            <a:r>
              <a:rPr lang="en-US" sz="2800" dirty="0">
                <a:latin typeface="Maiandra GD" panose="020E0502030308020204" pitchFamily="34" charset="0"/>
              </a:rPr>
              <a:t>, particularly in immunocompromised individuals or those with indwelling medical devices.</a:t>
            </a:r>
          </a:p>
          <a:p>
            <a:pPr algn="just">
              <a:lnSpc>
                <a:spcPct val="100000"/>
              </a:lnSpc>
            </a:pPr>
            <a:r>
              <a:rPr lang="en-US" sz="2800" dirty="0">
                <a:latin typeface="Maiandra GD" panose="020E0502030308020204" pitchFamily="34" charset="0"/>
              </a:rPr>
              <a:t> Pathogenicity of </a:t>
            </a:r>
            <a:r>
              <a:rPr lang="en-US" dirty="0">
                <a:latin typeface="Maiandra GD" panose="020E0502030308020204" pitchFamily="34" charset="0"/>
              </a:rPr>
              <a:t>Staphylococci</a:t>
            </a:r>
            <a:r>
              <a:rPr lang="en-US" sz="2800" dirty="0">
                <a:latin typeface="Maiandra GD" panose="020E0502030308020204" pitchFamily="34" charset="0"/>
              </a:rPr>
              <a:t> includes: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b="1" dirty="0">
                <a:latin typeface="Maiandra GD" panose="020E0502030308020204" pitchFamily="34" charset="0"/>
              </a:rPr>
              <a:t>Cutaneous Infections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b="1" dirty="0">
                <a:latin typeface="Maiandra GD" panose="020E0502030308020204" pitchFamily="34" charset="0"/>
              </a:rPr>
              <a:t>Deep Infections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453EE-F1C4-7EEF-47AD-D3B12A2EA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EAC4B-B8BD-4294-8CD0-BB679E4CF92E}" type="datetime1">
              <a:rPr lang="en-US" smtClean="0"/>
              <a:t>2024-02-26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1BF8FB-2FAB-4675-5506-6FC43C00B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421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731" y="146044"/>
            <a:ext cx="7296090" cy="660501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24154" algn="just">
              <a:spcBef>
                <a:spcPts val="105"/>
              </a:spcBef>
              <a:tabLst>
                <a:tab pos="354965" algn="l"/>
                <a:tab pos="355600" algn="l"/>
              </a:tabLst>
            </a:pPr>
            <a:r>
              <a:rPr lang="en-US" sz="2800" b="1" dirty="0">
                <a:latin typeface="Maiandra GD" panose="020E0502030308020204" pitchFamily="34" charset="0"/>
              </a:rPr>
              <a:t>1. Cutaneous Infections</a:t>
            </a:r>
          </a:p>
          <a:p>
            <a:pPr marL="527050" marR="224154" indent="-514350" algn="just">
              <a:spcBef>
                <a:spcPts val="105"/>
              </a:spcBef>
              <a:buAutoNum type="alphaLcParenR"/>
              <a:tabLst>
                <a:tab pos="354965" algn="l"/>
                <a:tab pos="355600" algn="l"/>
              </a:tabLst>
            </a:pPr>
            <a:r>
              <a:rPr sz="2800" b="1" dirty="0">
                <a:latin typeface="Maiandra GD" panose="020E0502030308020204" pitchFamily="34" charset="0"/>
              </a:rPr>
              <a:t>Furuncle/boils: </a:t>
            </a:r>
            <a:endParaRPr lang="en-US" sz="2800" b="1" dirty="0">
              <a:latin typeface="Maiandra GD" panose="020E0502030308020204" pitchFamily="34" charset="0"/>
            </a:endParaRPr>
          </a:p>
          <a:p>
            <a:pPr marL="469900" marR="224154" indent="-457200" algn="just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Maiandra GD" panose="020E0502030308020204" pitchFamily="34" charset="0"/>
              </a:rPr>
              <a:t>Furuncle is deep seated  infection, originating from folliculitis,( if  infection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sz="2800" dirty="0">
                <a:latin typeface="Maiandra GD" panose="020E0502030308020204" pitchFamily="34" charset="0"/>
              </a:rPr>
              <a:t>extends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sz="2800" dirty="0">
                <a:latin typeface="Maiandra GD" panose="020E0502030308020204" pitchFamily="34" charset="0"/>
              </a:rPr>
              <a:t>from follicle to  neighbour tissue)</a:t>
            </a:r>
            <a:r>
              <a:rPr lang="en-US" sz="2800" dirty="0">
                <a:latin typeface="Maiandra GD" panose="020E0502030308020204" pitchFamily="34" charset="0"/>
              </a:rPr>
              <a:t>. </a:t>
            </a:r>
            <a:r>
              <a:rPr sz="2800" dirty="0">
                <a:latin typeface="Maiandra GD" panose="020E0502030308020204" pitchFamily="34" charset="0"/>
              </a:rPr>
              <a:t>Causes redness, swelling, severe pain</a:t>
            </a:r>
            <a:r>
              <a:rPr lang="en-US" sz="2800" dirty="0">
                <a:latin typeface="Maiandra GD" panose="020E0502030308020204" pitchFamily="34" charset="0"/>
              </a:rPr>
              <a:t>. Commonly found on the neck, armpit and  groin regions.</a:t>
            </a:r>
          </a:p>
          <a:p>
            <a:pPr marL="355600" marR="224154" indent="-342900" algn="just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800" dirty="0">
              <a:latin typeface="Maiandra GD" panose="020E0502030308020204" pitchFamily="34" charset="0"/>
            </a:endParaRPr>
          </a:p>
          <a:p>
            <a:pPr marL="12700" marR="5080" algn="just">
              <a:spcBef>
                <a:spcPts val="100"/>
              </a:spcBef>
              <a:tabLst>
                <a:tab pos="354965" algn="l"/>
                <a:tab pos="355600" algn="l"/>
              </a:tabLst>
            </a:pPr>
            <a:r>
              <a:rPr lang="en-US" sz="2800" b="1" dirty="0">
                <a:latin typeface="Maiandra GD" panose="020E0502030308020204" pitchFamily="34" charset="0"/>
              </a:rPr>
              <a:t>b) Carbuncle: </a:t>
            </a:r>
          </a:p>
          <a:p>
            <a:pPr marL="469900" marR="5080" indent="-457200" algn="just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800" dirty="0">
                <a:latin typeface="Maiandra GD" panose="020E0502030308020204" pitchFamily="34" charset="0"/>
              </a:rPr>
              <a:t>Is an  aggregation of infected furuncles. Carbuncles may form large  abscesses. It is a large area of redness,  swelling and pain, punctuated by several sites of drainage pus.</a:t>
            </a:r>
          </a:p>
          <a:p>
            <a:pPr marL="355600" marR="5080" indent="-342900" algn="just"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sz="2800" dirty="0">
              <a:latin typeface="Maiandra GD" panose="020E0502030308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87980" y="152400"/>
            <a:ext cx="4588329" cy="327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11781" y="3721662"/>
            <a:ext cx="4664528" cy="27858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8</a:t>
            </a:fld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9C0AAE2-5303-8883-413C-08A353CF8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3982-5B1E-4052-984C-A4FFDA6430F4}" type="datetime1">
              <a:rPr lang="en-US" smtClean="0"/>
              <a:t>2024-02-26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159"/>
    </mc:Choice>
    <mc:Fallback xmlns="">
      <p:transition spd="slow" advTm="4915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26572" y="114696"/>
            <a:ext cx="11575868" cy="21800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spcBef>
                <a:spcPts val="100"/>
              </a:spcBef>
              <a:tabLst>
                <a:tab pos="355600" algn="l"/>
              </a:tabLst>
            </a:pPr>
            <a:r>
              <a:rPr lang="en-US" sz="2800" b="1" dirty="0">
                <a:latin typeface="Maiandra GD" panose="020E0502030308020204" pitchFamily="34" charset="0"/>
              </a:rPr>
              <a:t>c) </a:t>
            </a:r>
            <a:r>
              <a:rPr sz="2800" b="1" dirty="0">
                <a:latin typeface="Maiandra GD" panose="020E0502030308020204" pitchFamily="34" charset="0"/>
              </a:rPr>
              <a:t>Impetigo: </a:t>
            </a:r>
            <a:endParaRPr lang="en-US" sz="2800" b="1" dirty="0">
              <a:latin typeface="Maiandra GD" panose="020E0502030308020204" pitchFamily="34" charset="0"/>
            </a:endParaRPr>
          </a:p>
          <a:p>
            <a:pPr marL="469900" marR="5080" indent="-457200" algn="just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800" dirty="0">
                <a:latin typeface="Maiandra GD" panose="020E0502030308020204" pitchFamily="34" charset="0"/>
              </a:rPr>
              <a:t>A</a:t>
            </a:r>
            <a:r>
              <a:rPr sz="2800" dirty="0">
                <a:latin typeface="Maiandra GD" panose="020E0502030308020204" pitchFamily="34" charset="0"/>
              </a:rPr>
              <a:t> very superficial skin infection common in children, usually produces blisters or sores on the face, neck, hands, and  diaper area.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sz="2800" dirty="0">
                <a:latin typeface="Maiandra GD" panose="020E0502030308020204" pitchFamily="34" charset="0"/>
              </a:rPr>
              <a:t>It is characterized by watery bristles, which become pustules and then honey colored crust</a:t>
            </a:r>
            <a:r>
              <a:rPr lang="en-US" sz="2800" dirty="0">
                <a:latin typeface="Maiandra GD" panose="020E0502030308020204" pitchFamily="34" charset="0"/>
              </a:rPr>
              <a:t>.</a:t>
            </a:r>
            <a:endParaRPr sz="2800" dirty="0">
              <a:latin typeface="Maiandra GD" panose="020E0502030308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00999" y="2423161"/>
            <a:ext cx="3572891" cy="40308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8109" y="2423160"/>
            <a:ext cx="3281355" cy="40308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63786" y="2423160"/>
            <a:ext cx="3572891" cy="39945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9</a:t>
            </a:fld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DD02B8F-8629-8A47-A5ED-7A5335587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6ACF-C097-4A74-A3D0-E543C2C48F22}" type="datetime1">
              <a:rPr lang="en-US" smtClean="0"/>
              <a:t>2024-02-26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84"/>
    </mc:Choice>
    <mc:Fallback xmlns="">
      <p:transition spd="slow" advTm="10984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1414</TotalTime>
  <Words>797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Prevention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Rebwar</dc:creator>
  <cp:lastModifiedBy>sherko muhammed</cp:lastModifiedBy>
  <cp:revision>157</cp:revision>
  <dcterms:created xsi:type="dcterms:W3CDTF">2017-10-15T15:15:30Z</dcterms:created>
  <dcterms:modified xsi:type="dcterms:W3CDTF">2024-02-26T08:56:00Z</dcterms:modified>
</cp:coreProperties>
</file>