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70" r:id="rId7"/>
    <p:sldId id="272" r:id="rId8"/>
    <p:sldId id="271" r:id="rId9"/>
  </p:sldIdLst>
  <p:sldSz cx="9144000" cy="6858000" type="screen4x3"/>
  <p:notesSz cx="9144000" cy="6858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7602" y="2834462"/>
            <a:ext cx="7368794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35340" y="574547"/>
            <a:ext cx="710565" cy="571500"/>
          </a:xfrm>
          <a:custGeom>
            <a:avLst/>
            <a:gdLst/>
            <a:ahLst/>
            <a:cxnLst/>
            <a:rect l="l" t="t" r="r" b="b"/>
            <a:pathLst>
              <a:path w="710565" h="571500">
                <a:moveTo>
                  <a:pt x="86868" y="0"/>
                </a:moveTo>
                <a:lnTo>
                  <a:pt x="0" y="0"/>
                </a:lnTo>
                <a:lnTo>
                  <a:pt x="0" y="571500"/>
                </a:lnTo>
                <a:lnTo>
                  <a:pt x="86868" y="571500"/>
                </a:lnTo>
                <a:lnTo>
                  <a:pt x="86868" y="0"/>
                </a:lnTo>
                <a:close/>
              </a:path>
              <a:path w="710565" h="571500">
                <a:moveTo>
                  <a:pt x="710184" y="0"/>
                </a:moveTo>
                <a:lnTo>
                  <a:pt x="134112" y="0"/>
                </a:lnTo>
                <a:lnTo>
                  <a:pt x="134112" y="571500"/>
                </a:lnTo>
                <a:lnTo>
                  <a:pt x="710184" y="571500"/>
                </a:lnTo>
                <a:lnTo>
                  <a:pt x="710184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460" y="780034"/>
            <a:ext cx="8291830" cy="81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/>
              <a:t>PHYLUM</a:t>
            </a:r>
            <a:r>
              <a:rPr spc="-305" dirty="0"/>
              <a:t> </a:t>
            </a:r>
            <a:r>
              <a:rPr dirty="0"/>
              <a:t>ANNELIDA</a:t>
            </a:r>
          </a:p>
        </p:txBody>
      </p:sp>
      <p:sp>
        <p:nvSpPr>
          <p:cNvPr id="4" name="object 4"/>
          <p:cNvSpPr/>
          <p:nvPr/>
        </p:nvSpPr>
        <p:spPr>
          <a:xfrm>
            <a:off x="1219200" y="885444"/>
            <a:ext cx="3124200" cy="1743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918972"/>
            <a:ext cx="2971800" cy="1709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5200" y="4191000"/>
            <a:ext cx="2743200" cy="2339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228600"/>
            <a:ext cx="8382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b="1" spc="-15" dirty="0">
                <a:solidFill>
                  <a:srgbClr val="FFC000"/>
                </a:solidFill>
                <a:latin typeface="Arial"/>
                <a:cs typeface="Arial"/>
              </a:rPr>
              <a:t>Phylum</a:t>
            </a:r>
            <a:r>
              <a:rPr sz="3600" b="1" spc="-1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C000"/>
                </a:solidFill>
                <a:latin typeface="Arial"/>
                <a:cs typeface="Arial"/>
              </a:rPr>
              <a:t>Annelida</a:t>
            </a:r>
            <a:r>
              <a:rPr lang="en-US" sz="3600" b="1" spc="-5" dirty="0">
                <a:latin typeface="Arial"/>
                <a:cs typeface="Arial"/>
              </a:rPr>
              <a:t>(</a:t>
            </a:r>
            <a:r>
              <a:rPr lang="en-US" sz="36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3600" spc="-5" dirty="0">
                <a:solidFill>
                  <a:srgbClr val="FFFFFF"/>
                </a:solidFill>
              </a:rPr>
              <a:t>egmented  worms)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42390"/>
            <a:ext cx="8987790" cy="451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728980" indent="-457200" algn="just">
              <a:lnSpc>
                <a:spcPct val="100000"/>
              </a:lnSpc>
              <a:spcBef>
                <a:spcPts val="95"/>
              </a:spcBef>
              <a:buClr>
                <a:srgbClr val="FF8500"/>
              </a:buClr>
              <a:buChar char="•"/>
              <a:tabLst>
                <a:tab pos="4699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(L. </a:t>
            </a:r>
            <a:r>
              <a:rPr sz="2200" i="1" dirty="0">
                <a:solidFill>
                  <a:srgbClr val="FFFFFF"/>
                </a:solidFill>
                <a:latin typeface="Arial"/>
                <a:cs typeface="Arial"/>
              </a:rPr>
              <a:t>annelus,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little ring,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ida,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pl.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suffix)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consists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the segmented  worms</a:t>
            </a:r>
            <a:endParaRPr sz="2200" dirty="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Char char="•"/>
              <a:tabLst>
                <a:tab pos="4699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15,000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species</a:t>
            </a:r>
            <a:endParaRPr sz="2200" dirty="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Char char="•"/>
              <a:tabLst>
                <a:tab pos="4699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worms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whose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bodies are divided into similar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segments,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(metameres)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arranged in linear series and externally marked by  circular rings called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annuli</a:t>
            </a:r>
            <a:r>
              <a:rPr lang="en-US" sz="2200" b="1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2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55600" marR="182245" indent="-342900" algn="just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Font typeface="Arial"/>
              <a:buChar char="•"/>
              <a:tabLst>
                <a:tab pos="589280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Sometimes called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2200" dirty="0">
                <a:solidFill>
                  <a:srgbClr val="92D050"/>
                </a:solidFill>
                <a:latin typeface="Arial"/>
                <a:cs typeface="Arial"/>
              </a:rPr>
              <a:t>bristle </a:t>
            </a: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worms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” because most annelids bear tiny  chitinous bristles called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Arial"/>
                <a:cs typeface="Arial"/>
              </a:rPr>
              <a:t>setae</a:t>
            </a:r>
            <a:r>
              <a:rPr lang="en-US" sz="2200" b="1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200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8500"/>
              </a:buClr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Functions of</a:t>
            </a:r>
            <a:r>
              <a:rPr sz="22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Setae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95300" lvl="1" indent="-172720">
              <a:lnSpc>
                <a:spcPct val="100000"/>
              </a:lnSpc>
              <a:spcBef>
                <a:spcPts val="530"/>
              </a:spcBef>
              <a:buChar char="-"/>
              <a:tabLst>
                <a:tab pos="495934" algn="l"/>
              </a:tabLst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terrestrial annelids –</a:t>
            </a:r>
            <a:r>
              <a:rPr sz="2200" b="1" spc="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2200" b="1" spc="50" dirty="0">
                <a:solidFill>
                  <a:srgbClr val="FFC000"/>
                </a:solidFill>
                <a:latin typeface="Arial"/>
                <a:cs typeface="Arial"/>
              </a:rPr>
              <a:t>for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locomotion</a:t>
            </a:r>
            <a:endParaRPr sz="22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495300" lvl="1" indent="-172720">
              <a:lnSpc>
                <a:spcPct val="100000"/>
              </a:lnSpc>
              <a:spcBef>
                <a:spcPts val="530"/>
              </a:spcBef>
              <a:buChar char="-"/>
              <a:tabLst>
                <a:tab pos="495934" algn="l"/>
              </a:tabLst>
            </a:pP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aquatic forms </a:t>
            </a:r>
            <a:r>
              <a:rPr lang="en-IQ" sz="2200" b="1" spc="-5" dirty="0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sz="2200" b="1" spc="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en-US" sz="2200" b="1" spc="50" dirty="0">
                <a:solidFill>
                  <a:srgbClr val="FFC000"/>
                </a:solidFill>
                <a:latin typeface="Arial"/>
                <a:cs typeface="Arial"/>
              </a:rPr>
              <a:t>for </a:t>
            </a:r>
            <a:r>
              <a:rPr sz="2200" b="1" dirty="0">
                <a:solidFill>
                  <a:srgbClr val="FFC000"/>
                </a:solidFill>
                <a:latin typeface="Arial"/>
                <a:cs typeface="Arial"/>
              </a:rPr>
              <a:t>swimming</a:t>
            </a:r>
            <a:endParaRPr sz="2200" dirty="0">
              <a:solidFill>
                <a:srgbClr val="FFC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34085"/>
            <a:ext cx="1616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Body</a:t>
            </a:r>
            <a:r>
              <a:rPr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Plan: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201572"/>
            <a:ext cx="9144000" cy="397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4420">
              <a:lnSpc>
                <a:spcPct val="120000"/>
              </a:lnSpc>
              <a:spcBef>
                <a:spcPts val="100"/>
              </a:spcBef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annelid body typically has a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two-part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head,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composed of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prostomium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a </a:t>
            </a:r>
            <a:r>
              <a:rPr sz="22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peristomium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followed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segmented  body and a terminal portion called the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pygidium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bearing an anus</a:t>
            </a:r>
            <a:r>
              <a:rPr lang="en-US" sz="2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8500"/>
              </a:buClr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FF85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92D050"/>
                </a:solidFill>
                <a:latin typeface="Arial"/>
                <a:cs typeface="Arial"/>
              </a:rPr>
              <a:t>Peritoneum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(a layer of mesodermal epithelium)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lines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 body wall of  each compartment, forming dorsal and ventral </a:t>
            </a:r>
            <a:r>
              <a:rPr sz="22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mesenteries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that  cover </a:t>
            </a:r>
            <a:endParaRPr lang="en-US" sz="22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FF85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organs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8500"/>
              </a:buClr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FF85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Hydrostatic</a:t>
            </a:r>
            <a:r>
              <a:rPr sz="2200" b="1" spc="4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skeleton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55626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– coelom is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filled with</a:t>
            </a:r>
            <a:r>
              <a:rPr sz="22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fluid.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50266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92D050"/>
                </a:solidFill>
                <a:latin typeface="Arial"/>
                <a:cs typeface="Arial"/>
              </a:rPr>
              <a:t>Class</a:t>
            </a:r>
            <a:r>
              <a:rPr sz="3200" b="1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92D050"/>
                </a:solidFill>
                <a:latin typeface="Arial"/>
                <a:cs typeface="Arial"/>
              </a:rPr>
              <a:t>Polychaeta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69237"/>
            <a:ext cx="8982710" cy="33412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52805" indent="-342900">
              <a:lnSpc>
                <a:spcPct val="100000"/>
              </a:lnSpc>
              <a:spcBef>
                <a:spcPts val="95"/>
              </a:spcBef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Polychaeta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(Gr.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polys,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many,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chaite¯,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long hair) with more than  10,000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species</a:t>
            </a:r>
            <a:endParaRPr sz="2200" dirty="0">
              <a:latin typeface="Arial"/>
              <a:cs typeface="Arial"/>
            </a:endParaRPr>
          </a:p>
          <a:p>
            <a:pPr marL="355600" marR="250190" indent="-342900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Polychaetes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differ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from other annelids in having a well differentiated  head with specialized sense organs; paired appendages, called 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parapodia,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56260">
              <a:lnSpc>
                <a:spcPct val="100000"/>
              </a:lnSpc>
              <a:spcBef>
                <a:spcPts val="525"/>
              </a:spcBef>
              <a:tabLst>
                <a:tab pos="962025" algn="l"/>
              </a:tabLst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They are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paired appendages of polychaete that function in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locomotion</a:t>
            </a:r>
            <a:r>
              <a:rPr sz="22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breathing.</a:t>
            </a:r>
            <a:endParaRPr sz="2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2D7A1AD-1BBB-0344-9988-690D33CF7873}"/>
              </a:ext>
            </a:extLst>
          </p:cNvPr>
          <p:cNvSpPr txBox="1"/>
          <p:nvPr/>
        </p:nvSpPr>
        <p:spPr>
          <a:xfrm>
            <a:off x="730884" y="4312085"/>
            <a:ext cx="767842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spend much or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time in </a:t>
            </a: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tubes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or permanent</a:t>
            </a:r>
            <a:r>
              <a:rPr sz="22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burrow</a:t>
            </a:r>
            <a:endParaRPr sz="2200" dirty="0"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1C0BD3B-60FC-1647-8553-C979E10835CC}"/>
              </a:ext>
            </a:extLst>
          </p:cNvPr>
          <p:cNvSpPr txBox="1"/>
          <p:nvPr/>
        </p:nvSpPr>
        <p:spPr>
          <a:xfrm>
            <a:off x="15240" y="5374506"/>
            <a:ext cx="89319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67130">
              <a:lnSpc>
                <a:spcPct val="100000"/>
              </a:lnSpc>
              <a:spcBef>
                <a:spcPts val="95"/>
              </a:spcBef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swim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200" spc="-5" dirty="0">
                <a:solidFill>
                  <a:srgbClr val="92D050"/>
                </a:solidFill>
                <a:latin typeface="Arial"/>
                <a:cs typeface="Arial"/>
              </a:rPr>
              <a:t>crawl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over the ocean bottom, or tunnel through </a:t>
            </a:r>
            <a:r>
              <a:rPr lang="en-US" sz="2200" spc="-5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</a:p>
          <a:p>
            <a:pPr marL="12700" marR="5080" indent="1167130">
              <a:lnSpc>
                <a:spcPct val="100000"/>
              </a:lnSpc>
              <a:spcBef>
                <a:spcPts val="95"/>
              </a:spcBef>
            </a:pPr>
            <a:r>
              <a:rPr lang="en-US"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surface  sediments.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228600"/>
            <a:ext cx="310959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err="1">
                <a:solidFill>
                  <a:srgbClr val="FFC000"/>
                </a:solidFill>
                <a:latin typeface="Arial"/>
                <a:cs typeface="Arial"/>
              </a:rPr>
              <a:t>Clitellata</a:t>
            </a:r>
            <a:br>
              <a:rPr lang="en-US" sz="2800" b="1" spc="-5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Class</a:t>
            </a:r>
            <a:r>
              <a:rPr sz="2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Oligochaeta</a:t>
            </a:r>
            <a:endParaRPr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75102"/>
            <a:ext cx="8838565" cy="436183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3000 species of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oligochaeta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include the </a:t>
            </a:r>
            <a:r>
              <a:rPr sz="2200" spc="-5" dirty="0">
                <a:solidFill>
                  <a:srgbClr val="FFC000"/>
                </a:solidFill>
                <a:latin typeface="Arial"/>
                <a:cs typeface="Arial"/>
              </a:rPr>
              <a:t>familiar earthworms</a:t>
            </a:r>
            <a:r>
              <a:rPr sz="2200" spc="-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many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species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that live</a:t>
            </a:r>
            <a:r>
              <a:rPr sz="22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freshwater.</a:t>
            </a:r>
            <a:endParaRPr sz="2200" dirty="0">
              <a:latin typeface="Arial"/>
              <a:cs typeface="Arial"/>
            </a:endParaRPr>
          </a:p>
          <a:p>
            <a:pPr marL="354965" marR="741045" indent="-354965">
              <a:lnSpc>
                <a:spcPct val="120000"/>
              </a:lnSpc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Most are terrestrial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freshwater forms, but some are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parasitic 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Ex.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Chaetogaster</a:t>
            </a:r>
            <a:r>
              <a:rPr sz="220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limnaei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Forms and Body</a:t>
            </a:r>
            <a:r>
              <a:rPr sz="22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Function:</a:t>
            </a: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265"/>
              </a:spcBef>
              <a:buClr>
                <a:srgbClr val="FF8500"/>
              </a:buClr>
              <a:buChar char="-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Earthworms use </a:t>
            </a:r>
            <a:r>
              <a:rPr sz="2200" b="1" spc="-5" dirty="0">
                <a:solidFill>
                  <a:srgbClr val="FFC000"/>
                </a:solidFill>
                <a:latin typeface="Arial"/>
                <a:cs typeface="Arial"/>
              </a:rPr>
              <a:t>peristaltic movement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: Contractions of circular  muscles in the anterior end lengthen the 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body,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pushing the anterior end  forward where it</a:t>
            </a: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anchors.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Char char="-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Differ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polychaetes, </a:t>
            </a:r>
            <a:r>
              <a:rPr sz="2200" spc="-5" dirty="0">
                <a:solidFill>
                  <a:srgbClr val="FFC000"/>
                </a:solidFill>
                <a:latin typeface="Arial"/>
                <a:cs typeface="Arial"/>
              </a:rPr>
              <a:t>no</a:t>
            </a:r>
            <a:r>
              <a:rPr sz="2200" spc="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C000"/>
                </a:solidFill>
                <a:latin typeface="Arial"/>
                <a:cs typeface="Arial"/>
              </a:rPr>
              <a:t>parapodia</a:t>
            </a:r>
            <a:endParaRPr sz="2200" dirty="0">
              <a:solidFill>
                <a:srgbClr val="FFC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1602" y="-85060"/>
            <a:ext cx="8900795" cy="1061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B050"/>
                </a:solidFill>
                <a:latin typeface="Arial"/>
                <a:cs typeface="Arial"/>
              </a:rPr>
              <a:t>Nutrition:</a:t>
            </a:r>
            <a:endParaRPr sz="24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Most are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Arial"/>
                <a:cs typeface="Arial"/>
              </a:rPr>
              <a:t>scavengers</a:t>
            </a:r>
            <a:r>
              <a:rPr lang="en-US" sz="2000" b="1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feed mainly on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decaying organic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matter,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bits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leaves and  vegetation, and animal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matter.</a:t>
            </a:r>
            <a:endParaRPr sz="3250" dirty="0">
              <a:latin typeface="Arial"/>
              <a:cs typeface="Arial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6E4EE69-F469-CB40-AC2D-38385473F538}"/>
              </a:ext>
            </a:extLst>
          </p:cNvPr>
          <p:cNvSpPr txBox="1">
            <a:spLocks/>
          </p:cNvSpPr>
          <p:nvPr/>
        </p:nvSpPr>
        <p:spPr>
          <a:xfrm>
            <a:off x="191451" y="4913177"/>
            <a:ext cx="8761095" cy="1970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b="1" kern="0" dirty="0">
                <a:solidFill>
                  <a:srgbClr val="C00000"/>
                </a:solidFill>
              </a:rPr>
              <a:t>Circulation and </a:t>
            </a:r>
            <a:r>
              <a:rPr lang="en-US" sz="2000" b="1" kern="0" spc="-5" dirty="0">
                <a:solidFill>
                  <a:srgbClr val="C00000"/>
                </a:solidFill>
              </a:rPr>
              <a:t>Respiration</a:t>
            </a:r>
            <a:r>
              <a:rPr lang="en-US" sz="2000" b="1" kern="0" spc="-85" dirty="0">
                <a:solidFill>
                  <a:srgbClr val="C00000"/>
                </a:solidFill>
              </a:rPr>
              <a:t> </a:t>
            </a:r>
            <a:r>
              <a:rPr lang="en-US" sz="2000" b="1" kern="0" dirty="0"/>
              <a:t>:</a:t>
            </a:r>
          </a:p>
          <a:p>
            <a:pPr marL="12700" marR="481330" indent="466090">
              <a:lnSpc>
                <a:spcPct val="120000"/>
              </a:lnSpc>
              <a:spcBef>
                <a:spcPts val="100"/>
              </a:spcBef>
            </a:pPr>
            <a:r>
              <a:rPr lang="en-US" sz="1800" spc="-5" dirty="0">
                <a:solidFill>
                  <a:srgbClr val="FFFFFF"/>
                </a:solidFill>
              </a:rPr>
              <a:t>- Have a double transport system: </a:t>
            </a:r>
            <a:r>
              <a:rPr lang="en-US" sz="1800" b="1" spc="-5" dirty="0">
                <a:solidFill>
                  <a:srgbClr val="C00000"/>
                </a:solidFill>
              </a:rPr>
              <a:t>coelomic fluid </a:t>
            </a:r>
            <a:r>
              <a:rPr lang="en-US" sz="1800" b="1" spc="-5" dirty="0">
                <a:solidFill>
                  <a:srgbClr val="FFFFFF"/>
                </a:solidFill>
              </a:rPr>
              <a:t>and a </a:t>
            </a:r>
            <a:r>
              <a:rPr lang="en-US" sz="1800" b="1" spc="-5" dirty="0">
                <a:solidFill>
                  <a:srgbClr val="C00000"/>
                </a:solidFill>
              </a:rPr>
              <a:t>closed  circulatory</a:t>
            </a:r>
            <a:r>
              <a:rPr lang="en-US" sz="1800" b="1" spc="15" dirty="0">
                <a:solidFill>
                  <a:srgbClr val="FFFFFF"/>
                </a:solidFill>
              </a:rPr>
              <a:t> </a:t>
            </a:r>
            <a:r>
              <a:rPr lang="en-US" sz="1800" b="1" spc="-10" dirty="0">
                <a:solidFill>
                  <a:srgbClr val="FFFFFF"/>
                </a:solidFill>
              </a:rPr>
              <a:t>system.</a:t>
            </a:r>
            <a:endParaRPr lang="en-US" sz="1800" dirty="0"/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FF85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>
                <a:solidFill>
                  <a:srgbClr val="FFFFFF"/>
                </a:solidFill>
              </a:rPr>
              <a:t>coelomic fluid </a:t>
            </a:r>
            <a:r>
              <a:rPr lang="en-US" sz="1800" spc="-5" dirty="0">
                <a:solidFill>
                  <a:srgbClr val="FFFFFF"/>
                </a:solidFill>
              </a:rPr>
              <a:t>– carries </a:t>
            </a:r>
            <a:r>
              <a:rPr lang="en-US" sz="1800" dirty="0">
                <a:solidFill>
                  <a:srgbClr val="FFFFFF"/>
                </a:solidFill>
              </a:rPr>
              <a:t>food, </a:t>
            </a:r>
            <a:r>
              <a:rPr lang="en-US" sz="1800" spc="-5" dirty="0">
                <a:solidFill>
                  <a:srgbClr val="FFFFFF"/>
                </a:solidFill>
              </a:rPr>
              <a:t>wastes, and respiratory</a:t>
            </a:r>
            <a:r>
              <a:rPr lang="en-US" sz="1800" spc="135" dirty="0">
                <a:solidFill>
                  <a:srgbClr val="FFFFFF"/>
                </a:solidFill>
              </a:rPr>
              <a:t> </a:t>
            </a:r>
            <a:r>
              <a:rPr lang="en-US" sz="1800" spc="-5" dirty="0">
                <a:solidFill>
                  <a:srgbClr val="FFFFFF"/>
                </a:solidFill>
              </a:rPr>
              <a:t>gases.</a:t>
            </a:r>
            <a:endParaRPr lang="en-US" sz="1800" dirty="0"/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800" b="1" spc="-5" dirty="0">
                <a:solidFill>
                  <a:srgbClr val="FFFFFF"/>
                </a:solidFill>
              </a:rPr>
              <a:t>closed circulatory </a:t>
            </a:r>
            <a:r>
              <a:rPr lang="en-US" sz="1800" b="1" spc="-10" dirty="0">
                <a:solidFill>
                  <a:srgbClr val="FFFFFF"/>
                </a:solidFill>
              </a:rPr>
              <a:t>system </a:t>
            </a:r>
            <a:r>
              <a:rPr lang="en-US" sz="1800" spc="-5" dirty="0">
                <a:solidFill>
                  <a:srgbClr val="FFFFFF"/>
                </a:solidFill>
              </a:rPr>
              <a:t>– which </a:t>
            </a:r>
            <a:r>
              <a:rPr lang="en-US" sz="1800" dirty="0">
                <a:solidFill>
                  <a:srgbClr val="FFFFFF"/>
                </a:solidFill>
              </a:rPr>
              <a:t>includes </a:t>
            </a:r>
            <a:r>
              <a:rPr lang="en-US" sz="1800" spc="-5" dirty="0">
                <a:solidFill>
                  <a:srgbClr val="FFFFFF"/>
                </a:solidFill>
              </a:rPr>
              <a:t>capillary systems in the  </a:t>
            </a:r>
            <a:r>
              <a:rPr lang="en-US" sz="1800" dirty="0">
                <a:solidFill>
                  <a:srgbClr val="FFFFFF"/>
                </a:solidFill>
              </a:rPr>
              <a:t>tissues.</a:t>
            </a:r>
            <a:endParaRPr lang="en-US" sz="1800" dirty="0"/>
          </a:p>
          <a:p>
            <a:pPr marL="12700">
              <a:spcBef>
                <a:spcPts val="100"/>
              </a:spcBef>
            </a:pPr>
            <a:endParaRPr lang="en-US" sz="1800" b="1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638FAA-965C-E148-B1FA-808E9D6FB0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761163" cy="351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390804"/>
            <a:ext cx="8900795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Excretion:</a:t>
            </a:r>
            <a:endParaRPr sz="24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bears a pair of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B050"/>
                </a:solidFill>
                <a:latin typeface="Arial"/>
                <a:cs typeface="Arial"/>
              </a:rPr>
              <a:t>metanephridia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355600" marR="173355" indent="-342900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Font typeface="Arial"/>
              <a:buChar char="•"/>
              <a:tabLst>
                <a:tab pos="2066925" algn="l"/>
                <a:tab pos="2067560" algn="l"/>
              </a:tabLst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occupies parts of two successive segments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2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marR="173355" indent="-342900">
              <a:lnSpc>
                <a:spcPct val="100000"/>
              </a:lnSpc>
              <a:spcBef>
                <a:spcPts val="530"/>
              </a:spcBef>
              <a:buClr>
                <a:srgbClr val="FF8500"/>
              </a:buClr>
              <a:buFont typeface="Arial"/>
              <a:buChar char="•"/>
              <a:tabLst>
                <a:tab pos="2066925" algn="l"/>
                <a:tab pos="2067560" algn="l"/>
              </a:tabLst>
            </a:pP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ciliated 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funnel &amp;</a:t>
            </a:r>
            <a:r>
              <a:rPr sz="2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Nephrostome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407B8-D76F-914B-99AC-993B0FC165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75271"/>
            <a:ext cx="6609907" cy="46827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711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4953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C00000"/>
                </a:solidFill>
                <a:latin typeface="Arial"/>
                <a:cs typeface="Arial"/>
              </a:rPr>
              <a:t>Reproduction and Development</a:t>
            </a:r>
            <a:r>
              <a:rPr b="1" spc="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288" y="762000"/>
            <a:ext cx="59480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- Earthworms are monoecious</a:t>
            </a:r>
            <a:r>
              <a:rPr sz="22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(hermaphroditic).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Picture 4" descr="Image result for earthworm reproduction photo">
            <a:extLst>
              <a:ext uri="{FF2B5EF4-FFF2-40B4-BE49-F238E27FC236}">
                <a16:creationId xmlns:a16="http://schemas.microsoft.com/office/drawing/2014/main" id="{847B8E0F-21B2-C24C-834B-852CA91DDD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7"/>
          <a:stretch/>
        </p:blipFill>
        <p:spPr bwMode="auto">
          <a:xfrm>
            <a:off x="780289" y="1351280"/>
            <a:ext cx="7830312" cy="543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410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PHYLUM ANNELIDA</vt:lpstr>
      <vt:lpstr>Phylum Annelida(Segmented  worms)</vt:lpstr>
      <vt:lpstr>Body Plan:</vt:lpstr>
      <vt:lpstr>Class Polychaeta</vt:lpstr>
      <vt:lpstr>Clitellata Class Oligochaeta</vt:lpstr>
      <vt:lpstr>PowerPoint Presentation</vt:lpstr>
      <vt:lpstr>PowerPoint Presentation</vt:lpstr>
      <vt:lpstr>Reproduction and Development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ANNELIDA</dc:title>
  <cp:lastModifiedBy>Microsoft Office User</cp:lastModifiedBy>
  <cp:revision>12</cp:revision>
  <dcterms:created xsi:type="dcterms:W3CDTF">2021-01-02T10:36:07Z</dcterms:created>
  <dcterms:modified xsi:type="dcterms:W3CDTF">2021-06-05T22:22:06Z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2021-01-02T00:00:00Z</vt:filetime>
  </property>
</Properties>
</file>