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192000" cy="6858000"/>
  <p:notesSz cx="12192000" cy="6858000"/>
  <p:embeddedFontLst>
    <p:embeddedFont>
      <p:font typeface="WAPERJ+TimesNewRomanPSMT"/>
      <p:regular r:id="rId10"/>
    </p:embeddedFont>
    <p:embeddedFont>
      <p:font typeface="GOJIUI+ArialMT"/>
      <p:regular r:id="rId11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font" Target="fonts/font1.fntdata" /><Relationship Id="rId11" Type="http://schemas.openxmlformats.org/officeDocument/2006/relationships/font" Target="fonts/font2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87762" y="713824"/>
            <a:ext cx="4966975" cy="656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ﺍﻟﺮﻳﺎﺿﻲ</a:t>
            </a:r>
            <a:r>
              <a:rPr dirty="0" sz="4400" spc="17">
                <a:solidFill>
                  <a:srgbClr val="000000"/>
                </a:solidFill>
                <a:latin typeface="WAPERJ+TimesNewRomanPSMT"/>
                <a:cs typeface="WAPERJ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ﻭﺷﺨﺼﻴﺔ</a:t>
            </a: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ﺍﻟﻤﺪﺭﺏ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2177" y="1034439"/>
            <a:ext cx="10502300" cy="4424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ﺑﺪﻧﻴﺎ</a:t>
            </a:r>
            <a:r>
              <a:rPr dirty="0" sz="2800" spc="3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ﻭﺇﻋﺪﺍﺩﻫﻢ</a:t>
            </a:r>
            <a:r>
              <a:rPr dirty="0" sz="2800" spc="30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ﻻﻋﺒﻴﻪ</a:t>
            </a:r>
            <a:r>
              <a:rPr dirty="0" sz="2800" spc="3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ﺑﻨﺎﺀ</a:t>
            </a:r>
            <a:r>
              <a:rPr dirty="0" sz="2800" spc="28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ﺍﻷﺴﺎﺳﻴﺔ</a:t>
            </a:r>
            <a:r>
              <a:rPr dirty="0" sz="2800" spc="43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ﻓﻤﻬﻨﺘﻪ</a:t>
            </a:r>
            <a:r>
              <a:rPr dirty="0" sz="2800" spc="288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ﻟﻠﻔﺮﻳﻖ</a:t>
            </a:r>
            <a:r>
              <a:rPr dirty="0" sz="2800" spc="27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ﺍﻷﻮﻝ</a:t>
            </a:r>
            <a:r>
              <a:rPr dirty="0" sz="2800" spc="28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ﺍﻟﻤﺤﺮﻙ</a:t>
            </a:r>
            <a:r>
              <a:rPr dirty="0" sz="2800" spc="27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ﻫﻮ</a:t>
            </a:r>
            <a:r>
              <a:rPr dirty="0" sz="2800" spc="29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ﺍﻟﺮﻳﺎﺿﻲ</a:t>
            </a:r>
            <a:r>
              <a:rPr dirty="0" sz="2800" spc="28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ﺍﻟﻤﺪﺭﺏ</a:t>
            </a:r>
            <a:r>
              <a:rPr dirty="0" sz="2800" spc="1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50">
                <a:solidFill>
                  <a:srgbClr val="000000"/>
                </a:solidFill>
                <a:latin typeface="GOJIUI+ArialMT"/>
                <a:cs typeface="GOJIUI+ArialMT"/>
              </a:rPr>
              <a:t>•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47322" y="1676656"/>
            <a:ext cx="5936953" cy="4369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WAPERJ+TimesNewRomanPSMT"/>
                <a:cs typeface="WAPERJ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ﺍﻟﻤﺴﺘﻮﻳﺎﺕ</a:t>
            </a:r>
            <a:r>
              <a:rPr dirty="0" sz="2800" spc="-13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ﺃﻌﻠﻰ</a:t>
            </a:r>
            <a:r>
              <a:rPr dirty="0" sz="2800" spc="-14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ﺇﻟﻲ</a:t>
            </a:r>
            <a:r>
              <a:rPr dirty="0" sz="2800" spc="-14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ﻟﻠﻮﺻﻮﻝ</a:t>
            </a:r>
            <a:r>
              <a:rPr dirty="0" sz="2800" spc="-14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ﻭﻓﻨﻴﺎ</a:t>
            </a:r>
            <a:r>
              <a:rPr dirty="0" sz="2800" spc="-12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ﻭﻣﻬﺎﺭﻳﺎ</a:t>
            </a:r>
            <a:r>
              <a:rPr dirty="0" sz="2800" spc="-15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ﻭ</a:t>
            </a:r>
            <a:r>
              <a:rPr dirty="0" sz="2800" spc="-13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ﻭﻧﻔﺴﻴﺎ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2177" y="2441599"/>
            <a:ext cx="10502300" cy="1077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ﻓﻬﺬﻩ</a:t>
            </a:r>
            <a:r>
              <a:rPr dirty="0" sz="2800" spc="22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ﺧﺎﺹ</a:t>
            </a:r>
            <a:r>
              <a:rPr dirty="0" sz="2800" spc="36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ﻃﺎﺑﻊ</a:t>
            </a:r>
            <a:r>
              <a:rPr dirty="0" sz="2800" spc="2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ﺫﺍﺕ</a:t>
            </a:r>
            <a:r>
              <a:rPr dirty="0" sz="2800" spc="23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ﺷﺨﺼﻴﺔ</a:t>
            </a:r>
            <a:r>
              <a:rPr dirty="0" sz="2800" spc="24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ﺇﻟﻲ</a:t>
            </a:r>
            <a:r>
              <a:rPr dirty="0" sz="2800" spc="22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ﻭﺗﺤﺘﺎﺝ</a:t>
            </a:r>
            <a:r>
              <a:rPr dirty="0" sz="2800" spc="242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ﺍﻟﺼﻌﺒﺔ</a:t>
            </a:r>
            <a:r>
              <a:rPr dirty="0" sz="2800" spc="22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ﺍﻟﻮﻇﺎﺋﻒ</a:t>
            </a:r>
            <a:r>
              <a:rPr dirty="0" sz="2800" spc="2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ﻣﻦ</a:t>
            </a:r>
            <a:r>
              <a:rPr dirty="0" sz="2800" spc="22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ﺗﻌﺘﺒﺮ</a:t>
            </a:r>
            <a:r>
              <a:rPr dirty="0" sz="2800" spc="23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ﺍﻟﺘﺪﺭﻳﺐ</a:t>
            </a:r>
            <a:r>
              <a:rPr dirty="0" sz="2800" spc="23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ﻣﻬﻨﺔ</a:t>
            </a:r>
            <a:r>
              <a:rPr dirty="0" sz="2800" spc="22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ﺃﻦ</a:t>
            </a:r>
            <a:r>
              <a:rPr dirty="0" sz="2800" spc="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50">
                <a:solidFill>
                  <a:srgbClr val="000000"/>
                </a:solidFill>
                <a:latin typeface="GOJIUI+ArialMT"/>
                <a:cs typeface="GOJIUI+ArialMT"/>
              </a:rPr>
              <a:t>•</a:t>
            </a:r>
          </a:p>
          <a:p>
            <a:pPr marL="5461723" marR="0">
              <a:lnSpc>
                <a:spcPts val="3128"/>
              </a:lnSpc>
              <a:spcBef>
                <a:spcPts val="1872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ﻛ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ﻭﺟﺴﻤﺎﻧﻲ</a:t>
            </a:r>
            <a:r>
              <a:rPr dirty="0" sz="2800" spc="-1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ﺫﻫﻨﻲ</a:t>
            </a:r>
            <a:r>
              <a:rPr dirty="0" sz="2800" spc="-12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ﻣﺠﻬﻮﺩ</a:t>
            </a:r>
            <a:r>
              <a:rPr dirty="0" sz="2800" spc="-12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ﺇﻟﻲ</a:t>
            </a:r>
            <a:r>
              <a:rPr dirty="0" sz="2800" spc="-14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ﺗﺤﺘﺎﺝ</a:t>
            </a:r>
            <a:r>
              <a:rPr dirty="0" sz="2800" spc="-12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GOJIUI+ArialMT"/>
                <a:cs typeface="GOJIUI+ArialMT"/>
              </a:rPr>
              <a:t>ﺍﻟﻤﻬﻨﺔ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76047" y="419646"/>
            <a:ext cx="4937551" cy="66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ﻳﺎﺿﻲ</a:t>
            </a:r>
            <a:r>
              <a:rPr dirty="0" sz="4400">
                <a:solidFill>
                  <a:srgbClr val="000000"/>
                </a:solidFill>
                <a:latin typeface="GOJIUI+ArialMT"/>
                <a:cs typeface="GOJIUI+ArialMT"/>
              </a:rPr>
              <a:t>ﺍﻟﺮ</a:t>
            </a:r>
            <a:r>
              <a:rPr dirty="0" sz="4400" spc="-21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4400">
                <a:solidFill>
                  <a:srgbClr val="000000"/>
                </a:solidFill>
                <a:latin typeface="GOJIUI+ArialMT"/>
                <a:cs typeface="GOJIUI+ArialMT"/>
              </a:rPr>
              <a:t>ﺍﻟﻤﺪﺭﺏ</a:t>
            </a:r>
            <a:r>
              <a:rPr dirty="0" sz="4400" spc="-20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4400">
                <a:solidFill>
                  <a:srgbClr val="000000"/>
                </a:solidFill>
                <a:latin typeface="GOJIUI+ArialMT"/>
                <a:cs typeface="GOJIUI+ArialMT"/>
              </a:rPr>
              <a:t>ﺧﺼﺎﺋﺺ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8359" y="1452634"/>
            <a:ext cx="10567486" cy="21843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10125" marR="0">
              <a:lnSpc>
                <a:spcPts val="29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.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ﺍﻟﻜﺎﻓﻲ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ﺍﻟﻮﻗﺖ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ﻭﻳﻮﻓﺮ</a:t>
            </a:r>
            <a:r>
              <a:rPr dirty="0" sz="2600" spc="2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ﻟﻌﻤﻠﻪ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ﻭﻣﺤﺒﺎ</a:t>
            </a:r>
            <a:r>
              <a:rPr dirty="0" sz="2600" spc="-13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ﻣﺆﻤﻨﺎ</a:t>
            </a:r>
            <a:r>
              <a:rPr dirty="0" sz="2600" spc="-12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ﻳﻜﻮﻥ</a:t>
            </a:r>
            <a:r>
              <a:rPr dirty="0" sz="2600" spc="-13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ﺃﻦ</a:t>
            </a:r>
            <a:r>
              <a:rPr dirty="0" sz="2600" spc="118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Calibri"/>
                <a:cs typeface="Calibri"/>
              </a:rPr>
              <a:t>(1</a:t>
            </a:r>
          </a:p>
          <a:p>
            <a:pPr marL="7524750" marR="0">
              <a:lnSpc>
                <a:spcPts val="2960"/>
              </a:lnSpc>
              <a:spcBef>
                <a:spcPts val="434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.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ﻭﺍﻟﻠﻴﺎﻗﺔ</a:t>
            </a:r>
            <a:r>
              <a:rPr dirty="0" sz="2600" spc="1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ﺑﺎﻟﺼﺤﺔ</a:t>
            </a:r>
            <a:r>
              <a:rPr dirty="0" sz="2600" spc="1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ﺍﻟﺘﻤﺘﻊ</a:t>
            </a:r>
            <a:r>
              <a:rPr dirty="0" sz="2600" spc="97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GOJIUI+ArialMT"/>
                <a:cs typeface="GOJIUI+ArialMT"/>
              </a:rPr>
              <a:t>(2</a:t>
            </a:r>
          </a:p>
          <a:p>
            <a:pPr marL="2451100" marR="0">
              <a:lnSpc>
                <a:spcPts val="2904"/>
              </a:lnSpc>
              <a:spcBef>
                <a:spcPts val="505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ﺍﻟﻔﺮﻳﻖ</a:t>
            </a:r>
            <a:r>
              <a:rPr dirty="0" sz="2600" spc="-11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ﻗﻴﺎﺩﺓ</a:t>
            </a:r>
            <a:r>
              <a:rPr dirty="0" sz="2600" spc="-11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ﻋﻠﻰ</a:t>
            </a:r>
            <a:r>
              <a:rPr dirty="0" sz="2600" spc="-14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ﻭﺍﻟﻘﺪﺭﺓ</a:t>
            </a:r>
            <a:r>
              <a:rPr dirty="0" sz="2600" spc="-11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ﺍﻟﺠﻴﺪﺓ</a:t>
            </a:r>
            <a:r>
              <a:rPr dirty="0" sz="2600" spc="-13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ﺍﻟﺼﺤﺔ</a:t>
            </a:r>
            <a:r>
              <a:rPr dirty="0" sz="2600" spc="-13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ﺍﻟﺘﺼﺮﻑ</a:t>
            </a:r>
            <a:r>
              <a:rPr dirty="0" sz="2600" spc="-1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ﺣﺴﻦ</a:t>
            </a:r>
            <a:r>
              <a:rPr dirty="0" sz="2600" spc="-14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ﺍﻟﻤﻈﻬﺮ</a:t>
            </a:r>
            <a:r>
              <a:rPr dirty="0" sz="2600" spc="-12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ﺣﺴﻦ</a:t>
            </a:r>
            <a:r>
              <a:rPr dirty="0" sz="2600" spc="118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Calibri"/>
                <a:cs typeface="Calibri"/>
              </a:rPr>
              <a:t>(3</a:t>
            </a:r>
          </a:p>
          <a:p>
            <a:pPr marL="0" marR="0">
              <a:lnSpc>
                <a:spcPts val="296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(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ﻭﻣﻬﺎﺭﺍﺕ</a:t>
            </a:r>
            <a:r>
              <a:rPr dirty="0" sz="2600" spc="12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ﺧﻄﻂ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)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.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ﺗﻄﺒﻴﻘﻬﺎ</a:t>
            </a:r>
            <a:r>
              <a:rPr dirty="0" sz="2600" spc="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ﻋﻠﻰ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ﻭﺍﻟﻤﻘﺪﺭﺓ</a:t>
            </a:r>
            <a:r>
              <a:rPr dirty="0" sz="2600" spc="2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ﺍﻟﺘﺨﺼﺼﻴﺔ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ﺍﻟﺮﻳﺎﺿﺔ</a:t>
            </a:r>
            <a:r>
              <a:rPr dirty="0" sz="2600" spc="1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ﻓﻲ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ﺍﻟﺘﺪﺭﻳﺒﻴﺔ</a:t>
            </a:r>
            <a:r>
              <a:rPr dirty="0" sz="2600" spc="18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ﺍﻟﻤﻌﻠﻮﻣﺎﺕ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ﺍﻟﺜﻘﺎﻓﺔ</a:t>
            </a:r>
            <a:r>
              <a:rPr dirty="0" sz="2600" spc="98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GOJIUI+ArialMT"/>
                <a:cs typeface="GOJIUI+ArialMT"/>
              </a:rPr>
              <a:t>(4</a:t>
            </a:r>
          </a:p>
          <a:p>
            <a:pPr marL="3622675" marR="0">
              <a:lnSpc>
                <a:spcPts val="2960"/>
              </a:lnSpc>
              <a:spcBef>
                <a:spcPts val="535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.(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ﺍﻟﻮﻻﺀ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ﺑﺮﺓ</a:t>
            </a:r>
            <a:r>
              <a:rPr dirty="0" sz="2600" spc="3352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ﺍﻟﺸﺮﻑ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ﺍﻷﻤﺎﻧﺔ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)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ﺍﻷﺨﻼﻕ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ﺑﻤﻌﺎﻳﻴﺮ</a:t>
            </a:r>
            <a:r>
              <a:rPr dirty="0" sz="2600" spc="2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ﺍﻟﺘﻤﺎﺳﻚ</a:t>
            </a:r>
            <a:r>
              <a:rPr dirty="0" sz="2600" spc="96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GOJIUI+ArialMT"/>
                <a:cs typeface="GOJIUI+ArialMT"/>
              </a:rPr>
              <a:t>(5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6871" y="3666845"/>
            <a:ext cx="9767093" cy="729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ﺍﻟﺬﺍﺗﻲ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ﺍﻟﺘﺤﻜﻢ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ﺍﻟﺼﻼﺑﺔ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ﺍﻻﻧﺒﺴﺎﻃﻴﺔ</a:t>
            </a:r>
            <a:r>
              <a:rPr dirty="0" sz="2600" spc="1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ﺍﻻﻧﻔﻌﺎﻟﻲ</a:t>
            </a:r>
            <a:r>
              <a:rPr dirty="0" sz="2600" spc="1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ﺍﻟﺜﺒﺎﺕ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)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ﺍﻹﻳﺠﺎﺑﻴﺔ</a:t>
            </a:r>
            <a:r>
              <a:rPr dirty="0" sz="2600" spc="1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ﺍﻟﺸﺨﺼﻴﺔ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ﺑﺎﻟﺴﻤﺎﺕ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ﺍﻟﺘﻤﺘﻊ</a:t>
            </a:r>
            <a:r>
              <a:rPr dirty="0" sz="2600" spc="97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GOJIUI+ArialMT"/>
                <a:cs typeface="GOJIUI+ArialMT"/>
              </a:rPr>
              <a:t>(6</a:t>
            </a:r>
          </a:p>
          <a:p>
            <a:pPr marL="4129087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.(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ﺍﻟﻤﺮﻭﻧﺔ</a:t>
            </a:r>
            <a:r>
              <a:rPr dirty="0" sz="2600" spc="12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ﺍﻹﺑﺪﺍﻉ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ﺍﻟﻤﺜﺎﺑﺮﺓ</a:t>
            </a:r>
            <a:r>
              <a:rPr dirty="0" sz="2600" spc="2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ﺍﻟﺘﻨﻈﻴﻢ</a:t>
            </a:r>
            <a:r>
              <a:rPr dirty="0" sz="2600" spc="1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،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ﺍﻻﺟﺘﻤﺎﻋﻲ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096509" y="4423968"/>
            <a:ext cx="6319768" cy="1753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1012" marR="0">
              <a:lnSpc>
                <a:spcPts val="29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ﺍﻟﻌﻤﻞ</a:t>
            </a:r>
            <a:r>
              <a:rPr dirty="0" sz="2600" spc="-13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ﻓﻲ</a:t>
            </a:r>
            <a:r>
              <a:rPr dirty="0" sz="2600" spc="-13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ﻭﺍﻹﺧﻼﺹ</a:t>
            </a:r>
            <a:r>
              <a:rPr dirty="0" sz="2600" spc="-13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ﺍﻟﻐﺮﻭﺭ</a:t>
            </a:r>
            <a:r>
              <a:rPr dirty="0" sz="2600" spc="-12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ﻭﻋﺪﻡ</a:t>
            </a:r>
            <a:r>
              <a:rPr dirty="0" sz="2600" spc="-12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ﺑﺎﻟﻮﺍﻗﻌﻴﺔ</a:t>
            </a:r>
            <a:r>
              <a:rPr dirty="0" sz="2600" spc="-11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ﻳﺘﻤﻴﺰ</a:t>
            </a:r>
            <a:r>
              <a:rPr dirty="0" sz="2600" spc="120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Calibri"/>
                <a:cs typeface="Calibri"/>
              </a:rPr>
              <a:t>(7</a:t>
            </a:r>
          </a:p>
          <a:p>
            <a:pPr marL="168275" marR="0">
              <a:lnSpc>
                <a:spcPts val="2904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ﺍﻟﻤﻨﻄﻘﻲ</a:t>
            </a:r>
            <a:r>
              <a:rPr dirty="0" sz="2600" spc="-12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</a:t>
            </a:r>
            <a:r>
              <a:rPr dirty="0" sz="2600" spc="-13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ﺍﻟﻌﻘﻼﻧﻲ</a:t>
            </a:r>
            <a:r>
              <a:rPr dirty="0" sz="2600" spc="-12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ﻭﺑﺎﻟﺘﻔﻜﻴﺮ</a:t>
            </a:r>
            <a:r>
              <a:rPr dirty="0" sz="2600" spc="-10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ﺍﻟﻤﺘﺒﺎﺩﻝ</a:t>
            </a:r>
            <a:r>
              <a:rPr dirty="0" sz="2600" spc="-128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ﺑﺎﻻﺣﺘﺮﺍﻡ</a:t>
            </a:r>
            <a:r>
              <a:rPr dirty="0" sz="2600" spc="-11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ﻳﺘﻤﻴﺰ</a:t>
            </a:r>
            <a:r>
              <a:rPr dirty="0" sz="2600" spc="120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Calibri"/>
                <a:cs typeface="Calibri"/>
              </a:rPr>
              <a:t>(8</a:t>
            </a:r>
          </a:p>
          <a:p>
            <a:pPr marL="0" marR="0">
              <a:lnSpc>
                <a:spcPts val="2904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ﺑﺎﻟﻨﻔﺲ</a:t>
            </a:r>
            <a:r>
              <a:rPr dirty="0" sz="2600" spc="-11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ﻭﺍﻟﺜﻘﺔ</a:t>
            </a:r>
            <a:r>
              <a:rPr dirty="0" sz="2600" spc="-1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ﺍﻟﻔﻮﺯ</a:t>
            </a:r>
            <a:r>
              <a:rPr dirty="0" sz="2600" spc="-12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ﺗﺤﻘﻴﻖ</a:t>
            </a:r>
            <a:r>
              <a:rPr dirty="0" sz="2600" spc="-12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ﻓﻲ</a:t>
            </a:r>
            <a:r>
              <a:rPr dirty="0" sz="2600" spc="-13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ﺍﻟﺮﻏﺒﺔ</a:t>
            </a:r>
            <a:r>
              <a:rPr dirty="0" sz="2600" spc="-128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</a:t>
            </a:r>
            <a:r>
              <a:rPr dirty="0" sz="2600" spc="-13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ﺑﺎﻟﺤﻤﺎﺱ</a:t>
            </a:r>
            <a:r>
              <a:rPr dirty="0" sz="2600" spc="-12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ﻳﺘﻤﻴﺰ</a:t>
            </a:r>
            <a:r>
              <a:rPr dirty="0" sz="2600" spc="120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Calibri"/>
                <a:cs typeface="Calibri"/>
              </a:rPr>
              <a:t>(9</a:t>
            </a:r>
          </a:p>
          <a:p>
            <a:pPr marL="1944687" marR="0">
              <a:lnSpc>
                <a:spcPts val="2904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ﺍﻟﻤﻮﻫﺒﻴﻦ</a:t>
            </a:r>
            <a:r>
              <a:rPr dirty="0" sz="2600" spc="-12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ﺍﻛﺘﺸﺎﻑ</a:t>
            </a:r>
            <a:r>
              <a:rPr dirty="0" sz="2600" spc="-12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ﻋﻠﻲ</a:t>
            </a:r>
            <a:r>
              <a:rPr dirty="0" sz="2600" spc="-14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ﺑﺎﻟﻘﺪﺭﺓ</a:t>
            </a:r>
            <a:r>
              <a:rPr dirty="0" sz="2600" spc="-11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ﻳﺘﻤﻴﺰ</a:t>
            </a:r>
            <a:r>
              <a:rPr dirty="0" sz="2600" spc="457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50">
                <a:solidFill>
                  <a:srgbClr val="000000"/>
                </a:solidFill>
                <a:latin typeface="Calibri"/>
                <a:cs typeface="Calibri"/>
              </a:rPr>
              <a:t>(10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09409" y="6194188"/>
            <a:ext cx="4729331" cy="425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ﺍﻟﻼﻋﺒﻴﻦ</a:t>
            </a:r>
            <a:r>
              <a:rPr dirty="0" sz="2600" spc="-13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ﺑﻴﻦ</a:t>
            </a:r>
            <a:r>
              <a:rPr dirty="0" sz="2600" spc="-12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ﺍﻟﺘﻔﺮﻗﺔ</a:t>
            </a:r>
            <a:r>
              <a:rPr dirty="0" sz="2600" spc="-11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ﻭﻋﺪﻡ</a:t>
            </a:r>
            <a:r>
              <a:rPr dirty="0" sz="2600" spc="-136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ﺑﺎﻟﻌﺪﻝ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600">
                <a:solidFill>
                  <a:srgbClr val="000000"/>
                </a:solidFill>
                <a:latin typeface="GOJIUI+ArialMT"/>
                <a:cs typeface="GOJIUI+ArialMT"/>
              </a:rPr>
              <a:t>ﻳﺘﻤﻴﺰ</a:t>
            </a:r>
            <a:r>
              <a:rPr dirty="0" sz="2650">
                <a:solidFill>
                  <a:srgbClr val="000000"/>
                </a:solidFill>
                <a:latin typeface="GOJIUI+ArialMT"/>
                <a:cs typeface="GOJIUI+ArialMT"/>
              </a:rPr>
              <a:t>(11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07518" y="713824"/>
            <a:ext cx="6327659" cy="656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ﺍﻟﻤﺜﺎﻟﻴﺔ</a:t>
            </a:r>
            <a:r>
              <a:rPr dirty="0" sz="4400" spc="17">
                <a:solidFill>
                  <a:srgbClr val="000000"/>
                </a:solidFill>
                <a:latin typeface="WAPERJ+TimesNewRomanPSMT"/>
                <a:cs typeface="WAPERJ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ﺍﻟﺮﻳﺎﺿﻴﺔ</a:t>
            </a:r>
            <a:r>
              <a:rPr dirty="0" sz="4400" spc="17">
                <a:solidFill>
                  <a:srgbClr val="000000"/>
                </a:solidFill>
                <a:latin typeface="WAPERJ+TimesNewRomanPSMT"/>
                <a:cs typeface="WAPERJ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ﺍﻟﺸﺨﺼﻴﺔ</a:t>
            </a:r>
            <a:r>
              <a:rPr dirty="0" sz="4400" spc="11">
                <a:solidFill>
                  <a:srgbClr val="000000"/>
                </a:solidFill>
                <a:latin typeface="WAPERJ+TimesNewRomanPSMT"/>
                <a:cs typeface="WAPERJ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WAPERJ+TimesNewRomanPSMT"/>
                <a:cs typeface="WAPERJ+TimesNewRomanPSMT"/>
              </a:rPr>
              <a:t>ﻣﻜﻮﻧﺎﺕ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13186" y="1756861"/>
            <a:ext cx="1891255" cy="14969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1787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ﺑﺎﻟﻨﻔﺲ</a:t>
            </a:r>
            <a:r>
              <a:rPr dirty="0" sz="2400" spc="-121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ﺍﻟﺜﻘﺔ</a:t>
            </a:r>
          </a:p>
          <a:p>
            <a:pPr marL="0" marR="0">
              <a:lnSpc>
                <a:spcPts val="2681"/>
              </a:lnSpc>
              <a:spcBef>
                <a:spcPts val="17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ﺍﻟﺘﺤﻠﻴﻞ</a:t>
            </a:r>
            <a:r>
              <a:rPr dirty="0" sz="2400" spc="-112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ﻋﻠﻰ</a:t>
            </a:r>
            <a:r>
              <a:rPr dirty="0" sz="2400" spc="-12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ﺍﻟﻘﺪﺭﺓ</a:t>
            </a:r>
          </a:p>
          <a:p>
            <a:pPr marL="315118" marR="0">
              <a:lnSpc>
                <a:spcPts val="2681"/>
              </a:lnSpc>
              <a:spcBef>
                <a:spcPts val="17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ﺍﻟﻨﻔﺲ</a:t>
            </a:r>
            <a:r>
              <a:rPr dirty="0" sz="2400" spc="-12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ﺿﺒﻂ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72836" y="1756861"/>
            <a:ext cx="1899675" cy="937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ﻭﺍﻻﺻﺮﺍﺭ</a:t>
            </a:r>
            <a:r>
              <a:rPr dirty="0" sz="2400" spc="-122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ﺍﻟﻤﺜﺎﺑﺮﺓ</a:t>
            </a:r>
          </a:p>
          <a:p>
            <a:pPr marL="384968" marR="0">
              <a:lnSpc>
                <a:spcPts val="2681"/>
              </a:lnSpc>
              <a:spcBef>
                <a:spcPts val="17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ﺍﻻﺳﺘﻘﻼﻟﻴﺔ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50586" y="2875145"/>
            <a:ext cx="2345280" cy="937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ﺍﻟﻘﺮﺍﺭ</a:t>
            </a:r>
            <a:r>
              <a:rPr dirty="0" sz="2400" spc="-11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ﺍﺗﺨﺎﺫ</a:t>
            </a:r>
            <a:r>
              <a:rPr dirty="0" sz="2400" spc="-11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ﻋﻠﻰ</a:t>
            </a:r>
            <a:r>
              <a:rPr dirty="0" sz="2400" spc="-12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ﺍﻟﻘﺪﺭﺓ</a:t>
            </a:r>
          </a:p>
          <a:p>
            <a:pPr marL="414337" marR="0">
              <a:lnSpc>
                <a:spcPts val="2681"/>
              </a:lnSpc>
              <a:spcBef>
                <a:spcPts val="17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ﻭﺍﻻﺑﺪﺍﻉ</a:t>
            </a:r>
            <a:r>
              <a:rPr dirty="0" sz="2400" spc="-122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ﺍﻟﺨﻠﻖ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94955" y="3434287"/>
            <a:ext cx="1526798" cy="14969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706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ﺍﻟﻤﻼﺣﻈﺔ</a:t>
            </a:r>
            <a:r>
              <a:rPr dirty="0" sz="2400" spc="-109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ﻗﻮﺓ</a:t>
            </a:r>
          </a:p>
          <a:p>
            <a:pPr marL="0" marR="0">
              <a:lnSpc>
                <a:spcPts val="2681"/>
              </a:lnSpc>
              <a:spcBef>
                <a:spcPts val="17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ﻭﺍﻻﻧﺘﺒﺎﺓ</a:t>
            </a:r>
            <a:r>
              <a:rPr dirty="0" sz="2400" spc="-12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ﺗﺮﻛﻴﺰ</a:t>
            </a:r>
          </a:p>
          <a:p>
            <a:pPr marL="23812" marR="0">
              <a:lnSpc>
                <a:spcPts val="2681"/>
              </a:lnSpc>
              <a:spcBef>
                <a:spcPts val="17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ﺍﻟﻨﻔﺴﻲ</a:t>
            </a:r>
            <a:r>
              <a:rPr dirty="0" sz="2400" spc="-120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ﺍﻟﺘﺤﻤﻞ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60942" y="3993429"/>
            <a:ext cx="1723966" cy="937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ﺍﻟﻤﻬﺎﺭﺍﺕ</a:t>
            </a:r>
            <a:r>
              <a:rPr dirty="0" sz="2400" spc="-104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ﺗﺮﻛﻴﺐ</a:t>
            </a:r>
          </a:p>
          <a:p>
            <a:pPr marL="195262" marR="0">
              <a:lnSpc>
                <a:spcPts val="2681"/>
              </a:lnSpc>
              <a:spcBef>
                <a:spcPts val="17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ﺍﻟﻨﺘﺎﺋﺞ</a:t>
            </a:r>
            <a:r>
              <a:rPr dirty="0" sz="2400" spc="-113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ﺗﻄﻮﺭ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68892" y="5111713"/>
            <a:ext cx="1507994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ﺍﻟﻤﻴﺪﺍﻧﻲ</a:t>
            </a:r>
            <a:r>
              <a:rPr dirty="0" sz="2400" spc="-105">
                <a:solidFill>
                  <a:srgbClr val="000000"/>
                </a:solidFill>
                <a:latin typeface="GOJIUI+ArialMT"/>
                <a:cs typeface="GOJIU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GOJIUI+ArialMT"/>
                <a:cs typeface="GOJIUI+ArialMT"/>
              </a:rPr>
              <a:t>ﺍﻟﺬﻛﺎﺀ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2023-05-28T07:58:56-05:00</dcterms:modified>
</cp:coreProperties>
</file>