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  <p:embeddedFontLst>
    <p:embeddedFont>
      <p:font typeface="DMPKUC+TimesNewRomanPS-BoldMT"/>
      <p:regular r:id="rId12"/>
    </p:embeddedFont>
    <p:embeddedFont>
      <p:font typeface="OBVBFK+TimesNewRomanPSMT"/>
      <p:regular r:id="rId13"/>
    </p:embeddedFont>
    <p:embeddedFont>
      <p:font typeface="KRUDME+Arial-BoldMT"/>
      <p:regular r:id="rId14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font" Target="fonts/font1.fntdata" /><Relationship Id="rId13" Type="http://schemas.openxmlformats.org/officeDocument/2006/relationships/font" Target="fonts/font2.fntdata" /><Relationship Id="rId14" Type="http://schemas.openxmlformats.org/officeDocument/2006/relationships/font" Target="fonts/font3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361997" y="712959"/>
            <a:ext cx="2291103" cy="60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29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ﻣﻔﻬﻮﻣﻪ</a:t>
            </a: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 </a:t>
            </a: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:</a:t>
            </a: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ﺃﻮﻻ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0115" y="1745991"/>
            <a:ext cx="10495041" cy="1609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ﻭﻓﻖ</a:t>
            </a:r>
            <a:r>
              <a:rPr dirty="0" sz="3200" spc="-2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ﻋﻠﻰ</a:t>
            </a:r>
            <a:r>
              <a:rPr dirty="0" sz="3200" spc="-1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ﻭﻧﻔﺴﻴ</a:t>
            </a:r>
            <a:r>
              <a:rPr dirty="0" sz="3200" spc="716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ﻭﺧﻄﻄﻴ</a:t>
            </a:r>
            <a:r>
              <a:rPr dirty="0" sz="3200" spc="718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ﻭﻣﻬﺎﺭﻳ</a:t>
            </a:r>
            <a:r>
              <a:rPr dirty="0" sz="3200" spc="717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ﺑﺪﻧﻴ</a:t>
            </a:r>
            <a:r>
              <a:rPr dirty="0" sz="3200" spc="714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ﺍﻟﻔﺮﺩ</a:t>
            </a:r>
            <a:r>
              <a:rPr dirty="0" sz="3200" spc="-3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ﺇﻋﺪﺍﺩ</a:t>
            </a:r>
            <a:r>
              <a:rPr dirty="0" sz="3200" spc="-2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ﻫﻮ</a:t>
            </a:r>
            <a:r>
              <a:rPr dirty="0" sz="3200" spc="4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-</a:t>
            </a:r>
          </a:p>
          <a:p>
            <a:pPr marL="9525" marR="0">
              <a:lnSpc>
                <a:spcPts val="3543"/>
              </a:lnSpc>
              <a:spcBef>
                <a:spcPts val="922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ﺇﻟﻰ</a:t>
            </a:r>
            <a:r>
              <a:rPr dirty="0" sz="3200" spc="77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ﻟﻠﻮﺻﻮﻝ</a:t>
            </a:r>
            <a:r>
              <a:rPr dirty="0" sz="3200" spc="78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ﻭﻗﺪﺭﺗﻪ</a:t>
            </a:r>
            <a:r>
              <a:rPr dirty="0" sz="3200" spc="75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ﻛﻔﺎﺀﺗﻪ</a:t>
            </a:r>
            <a:r>
              <a:rPr dirty="0" sz="3200" spc="77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ﺭﻓﻊ</a:t>
            </a:r>
            <a:r>
              <a:rPr dirty="0" sz="3200" spc="75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ﺍﺟﻞ</a:t>
            </a:r>
            <a:r>
              <a:rPr dirty="0" sz="3200" spc="78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ﻣﻦ</a:t>
            </a:r>
            <a:r>
              <a:rPr dirty="0" sz="3200" spc="77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ﺯﻣﻨﻴﺔ</a:t>
            </a:r>
            <a:r>
              <a:rPr dirty="0" sz="3200" spc="75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ﻭﻟﻤﺪﺓ</a:t>
            </a:r>
            <a:r>
              <a:rPr dirty="0" sz="3200" spc="76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ﻋﻠﻤﻴﺔ</a:t>
            </a:r>
            <a:r>
              <a:rPr dirty="0" sz="3200" spc="76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ﻭﻣﺒﺎﺩﺉ</a:t>
            </a:r>
            <a:r>
              <a:rPr dirty="0" sz="3200" spc="76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ﺍﺳﺲ</a:t>
            </a:r>
          </a:p>
          <a:p>
            <a:pPr marL="4473257" marR="0">
              <a:lnSpc>
                <a:spcPts val="3543"/>
              </a:lnSpc>
              <a:spcBef>
                <a:spcPts val="872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ﺍﻟﻘﻴﺎﺳﻴﺔ</a:t>
            </a:r>
            <a:r>
              <a:rPr dirty="0" sz="3200" spc="-7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ﺍﻻﺭﻗﺎﻡ</a:t>
            </a:r>
            <a:r>
              <a:rPr dirty="0" sz="3200" spc="472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ﺗﺤﻘﻴﻖ</a:t>
            </a:r>
            <a:r>
              <a:rPr dirty="0" sz="3200" spc="-7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ﺃﻮ</a:t>
            </a:r>
            <a:r>
              <a:rPr dirty="0" sz="3200" spc="-6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ﺍﻟﻌﻠﻴﺎ</a:t>
            </a:r>
            <a:r>
              <a:rPr dirty="0" sz="3200" spc="-7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ﺍﻟﻤﺴﺘﻮﻳﺎﺕ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0115" y="3682488"/>
            <a:ext cx="10495082" cy="1609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ﻭﺗﺤﺪﺙ</a:t>
            </a:r>
            <a:r>
              <a:rPr dirty="0" sz="3200" spc="-5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ﻋﻠﻤﻲ</a:t>
            </a:r>
            <a:r>
              <a:rPr dirty="0" sz="3200" spc="-4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ﺑﺸﻜﻞ</a:t>
            </a:r>
            <a:r>
              <a:rPr dirty="0" sz="3200" spc="-5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ﻣﻮﺿﻮﻋﺔ</a:t>
            </a:r>
            <a:r>
              <a:rPr dirty="0" sz="3200" spc="-3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ﺧﻄﻂ</a:t>
            </a:r>
            <a:r>
              <a:rPr dirty="0" sz="3200" spc="-4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ﻭﻓﻖ</a:t>
            </a:r>
            <a:r>
              <a:rPr dirty="0" sz="3200" spc="-5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ﻋﻠﻰ</a:t>
            </a:r>
            <a:r>
              <a:rPr dirty="0" sz="3200" spc="-4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ﺍﻟﻔﺮﺩ</a:t>
            </a:r>
            <a:r>
              <a:rPr dirty="0" sz="3200" spc="-6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ﻳﻨﻔﺬﻫﺎ</a:t>
            </a:r>
            <a:r>
              <a:rPr dirty="0" sz="3200" spc="-7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ﺗﻤﺮﻳﻨﺎﺕ</a:t>
            </a:r>
            <a:r>
              <a:rPr dirty="0" sz="3200" spc="-6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ﻣﺠﻤﻮﻋﺔ</a:t>
            </a:r>
            <a:r>
              <a:rPr dirty="0" sz="3200" spc="-3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ﻫﻮ</a:t>
            </a:r>
            <a:r>
              <a:rPr dirty="0" sz="3200" spc="1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-</a:t>
            </a:r>
          </a:p>
          <a:p>
            <a:pPr marL="9525" marR="0">
              <a:lnSpc>
                <a:spcPts val="3543"/>
              </a:lnSpc>
              <a:spcBef>
                <a:spcPts val="922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ﺍﻟﺒﺪﻧﻴﺔ</a:t>
            </a:r>
            <a:r>
              <a:rPr dirty="0" sz="3200" spc="52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ﺍﻟﻘﺪﺭﺍﺕ</a:t>
            </a:r>
            <a:r>
              <a:rPr dirty="0" sz="3200" spc="54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ﺗﻄﻮﺭ</a:t>
            </a:r>
            <a:r>
              <a:rPr dirty="0" sz="3200" spc="54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ﺇﻟﻰ</a:t>
            </a:r>
            <a:r>
              <a:rPr dirty="0" sz="3200" spc="55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ﻭﺗﺆﺪﻱ</a:t>
            </a:r>
            <a:r>
              <a:rPr dirty="0" sz="3200" spc="54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ﺍﻟﺪﺍﺧﻠﻴﺔ</a:t>
            </a:r>
            <a:r>
              <a:rPr dirty="0" sz="3200" spc="54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ﺍﻟﻔﺮﺩ</a:t>
            </a:r>
            <a:r>
              <a:rPr dirty="0" sz="3200" spc="54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ﺍﺟﻬﺰﺓ</a:t>
            </a:r>
            <a:r>
              <a:rPr dirty="0" sz="3200" spc="55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ﻓﻲ</a:t>
            </a:r>
            <a:r>
              <a:rPr dirty="0" sz="3200" spc="54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ﻓﺴﻴﻮﻟﻮﺟﻴﺔ</a:t>
            </a:r>
            <a:r>
              <a:rPr dirty="0" sz="3200" spc="54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ﺗﻐﻴﺮﺍﺕ</a:t>
            </a:r>
          </a:p>
          <a:p>
            <a:pPr marL="2706369" marR="0">
              <a:lnSpc>
                <a:spcPts val="3543"/>
              </a:lnSpc>
              <a:spcBef>
                <a:spcPts val="872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ﺍﻟﻤﻄﻠﻮﺏ</a:t>
            </a:r>
            <a:r>
              <a:rPr dirty="0" sz="3200" spc="-5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ﺍﻟﻬﺪﻑ</a:t>
            </a:r>
            <a:r>
              <a:rPr dirty="0" sz="3200" spc="-7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ﺗﺤﻘﻴﻖ</a:t>
            </a:r>
            <a:r>
              <a:rPr dirty="0" sz="3200" spc="-7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ﻓﻲ</a:t>
            </a:r>
            <a:r>
              <a:rPr dirty="0" sz="3200" spc="-7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ﻗﺪﺭﺓ</a:t>
            </a:r>
            <a:r>
              <a:rPr dirty="0" sz="3200" spc="-8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ﻟﻠﻔﺮﺩ</a:t>
            </a:r>
            <a:r>
              <a:rPr dirty="0" sz="3200" spc="-7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ﺗﻌﻄﻰ</a:t>
            </a:r>
            <a:r>
              <a:rPr dirty="0" sz="3200" spc="-6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ﻭﺍﻟﺘﻲ</a:t>
            </a:r>
            <a:r>
              <a:rPr dirty="0" sz="3200" spc="-6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ﻭﺍﻟﻤﻬﺎﺭﻳﺔ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420297"/>
            <a:ext cx="3517409" cy="403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ﺧﺎﺻﺔ</a:t>
            </a:r>
            <a:r>
              <a:rPr dirty="0" sz="2600" spc="33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ﻇﺮﻭﻑ</a:t>
            </a:r>
            <a:r>
              <a:rPr dirty="0" sz="2600" spc="34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ﺗﻮﺍﻓﺮ</a:t>
            </a:r>
            <a:r>
              <a:rPr dirty="0" sz="2600" spc="34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ﻋﻦ</a:t>
            </a:r>
            <a:r>
              <a:rPr dirty="0" sz="2600" spc="32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ﻓﻀﻼ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63237" y="420297"/>
            <a:ext cx="6251192" cy="7801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ﺍﻟﻌﻠﻤﻴﺔ</a:t>
            </a:r>
            <a:r>
              <a:rPr dirty="0" sz="2600" spc="33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ﻭﺍﻟﻨﺘﺎﺋﺞ</a:t>
            </a:r>
            <a:r>
              <a:rPr dirty="0" sz="2600" spc="34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ﻭﺍﻟﺨﺒﺮﺍﺕ</a:t>
            </a:r>
            <a:r>
              <a:rPr dirty="0" sz="2600" spc="33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ﺍﻟﻤﻌﺎﺭﻑ</a:t>
            </a:r>
            <a:r>
              <a:rPr dirty="0" sz="2600" spc="34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ﻋﻠﻰ</a:t>
            </a:r>
            <a:r>
              <a:rPr dirty="0" sz="2600" spc="32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ﻳﺴﺘﻨﺪ</a:t>
            </a:r>
            <a:r>
              <a:rPr dirty="0" sz="2600" spc="33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ﺍﻟﻨﻈﺎﻡ</a:t>
            </a:r>
            <a:r>
              <a:rPr dirty="0" sz="2600" spc="34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ﻫﺬﺍ</a:t>
            </a:r>
          </a:p>
          <a:p>
            <a:pPr marL="2859034" marR="0">
              <a:lnSpc>
                <a:spcPts val="2879"/>
              </a:lnSpc>
              <a:spcBef>
                <a:spcPts val="34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: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ﻫﻲ</a:t>
            </a:r>
            <a:r>
              <a:rPr dirty="0" sz="2600" spc="-6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ﺍﻟﻈﺮﻭﻑ</a:t>
            </a:r>
            <a:r>
              <a:rPr dirty="0" sz="2600" spc="-5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ﻫﺬﻩ</a:t>
            </a:r>
            <a:r>
              <a:rPr dirty="0" sz="2600" spc="-5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ﻭﺃﻬﻢ</a:t>
            </a:r>
            <a:r>
              <a:rPr dirty="0" sz="2600" spc="-6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ﻟﻠﺘﺪﺭﻳﺐ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37309" y="1427153"/>
            <a:ext cx="4844133" cy="403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ﺍﻟﻌﻤﻠﻴﺔ</a:t>
            </a:r>
            <a:r>
              <a:rPr dirty="0" sz="2600" spc="-6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ﻭﺍﻟﻤﺆﺴﺴﺔ</a:t>
            </a:r>
            <a:r>
              <a:rPr dirty="0" sz="2600" spc="-6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ﻭﺍﻟﻤﺪﺭﺳﺔ</a:t>
            </a:r>
            <a:r>
              <a:rPr dirty="0" sz="2600" spc="-5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ﺍﻟﺒﻴﺖ</a:t>
            </a:r>
            <a:r>
              <a:rPr dirty="0" sz="2600" spc="-6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ﻓﻲ</a:t>
            </a:r>
            <a:r>
              <a:rPr dirty="0" sz="2600" spc="-6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ﺍﻟﻼﻋﺐ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45934" y="1427153"/>
            <a:ext cx="4569246" cy="403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ﻭﺿﻊ</a:t>
            </a:r>
            <a:r>
              <a:rPr dirty="0" sz="2600" spc="-5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ﻭﺗﺸﻤﻞ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: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ﺍﻹﺟﺘﻤﺎﻋﻴﺔ</a:t>
            </a:r>
            <a:r>
              <a:rPr dirty="0" sz="2600" spc="3847">
                <a:solidFill>
                  <a:srgbClr val="ff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ﺍﻟﻈﺮﻭﻑ</a:t>
            </a:r>
            <a:r>
              <a:rPr dirty="0" sz="2600" spc="-51">
                <a:solidFill>
                  <a:srgbClr val="ff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1-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9640" y="2057581"/>
            <a:ext cx="5721861" cy="7801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ﺍﻟﻄﺎﻋﺔ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)</a:t>
            </a:r>
            <a:r>
              <a:rPr dirty="0" sz="2600" spc="48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ﺍﻟﺘﺮﺑﻮﻳﺔ</a:t>
            </a:r>
            <a:r>
              <a:rPr dirty="0" sz="2600" spc="50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ﻭﺍﻷﺴﺲ</a:t>
            </a:r>
            <a:r>
              <a:rPr dirty="0" sz="2600" spc="438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ﺍﻟﻘﻮﺍﻋﺪ</a:t>
            </a:r>
            <a:r>
              <a:rPr dirty="0" sz="2600" spc="48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ﻋﻠﻰ</a:t>
            </a:r>
            <a:r>
              <a:rPr dirty="0" sz="2600" spc="47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ﺍﻟﻼﻋﺐ</a:t>
            </a:r>
          </a:p>
          <a:p>
            <a:pPr marL="2506344" marR="0">
              <a:lnSpc>
                <a:spcPts val="2879"/>
              </a:lnSpc>
              <a:spcBef>
                <a:spcPts val="34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.(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ﺍﻟﺘﺪﺭﻳﺒﻲ</a:t>
            </a:r>
            <a:r>
              <a:rPr dirty="0" sz="2600" spc="-5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ﺍﻟﻌﻤﻞ</a:t>
            </a:r>
            <a:r>
              <a:rPr dirty="0" sz="2600" spc="-6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ﺧﻼﻝ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44309" y="2057581"/>
            <a:ext cx="4870871" cy="7801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41185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ﺗﺮﺑﻴﺔ</a:t>
            </a:r>
            <a:r>
              <a:rPr dirty="0" sz="2600" spc="50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ﻭﺗﺸﻤﻞ</a:t>
            </a:r>
            <a:r>
              <a:rPr dirty="0" sz="2600" spc="54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: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ﺍﻟﺘﺮﺑﻮﻳﺔ</a:t>
            </a:r>
            <a:r>
              <a:rPr dirty="0" sz="2600" spc="501">
                <a:solidFill>
                  <a:srgbClr val="ff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ﺍﻟﻈﺮﻭﻑ</a:t>
            </a:r>
            <a:r>
              <a:rPr dirty="0" sz="2600" spc="494">
                <a:solidFill>
                  <a:srgbClr val="ff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2-</a:t>
            </a:r>
          </a:p>
          <a:p>
            <a:pPr marL="0" marR="0">
              <a:lnSpc>
                <a:spcPts val="2879"/>
              </a:lnSpc>
              <a:spcBef>
                <a:spcPts val="34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ﺍﻟﻤﺒﺬﻭﻟﺔ</a:t>
            </a:r>
            <a:r>
              <a:rPr dirty="0" sz="2600" spc="-6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ﺍﻟﺠﻬﻮﺩ</a:t>
            </a:r>
            <a:r>
              <a:rPr dirty="0" sz="2600" spc="-6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ﻭﺗﻘﺪﻳﺮ</a:t>
            </a:r>
            <a:r>
              <a:rPr dirty="0" sz="2600" spc="-4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ﺍﻟﻤﺘﺒﺎﺩﻝ</a:t>
            </a:r>
            <a:r>
              <a:rPr dirty="0" sz="26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ﻭﺍﻹﺣﺘﺮﺍﻡ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29640" y="3064437"/>
            <a:ext cx="1269530" cy="403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ﻋﻦ</a:t>
            </a:r>
            <a:r>
              <a:rPr dirty="0" sz="2600" spc="96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ﻓﻀﻼ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912110" y="3064437"/>
            <a:ext cx="8503070" cy="7801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755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ﻭﺍﻟﺼﺤﻴﺔ</a:t>
            </a:r>
            <a:r>
              <a:rPr dirty="0" sz="2600" spc="96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ﻭﺍﻟﻐﺬﺍﺋﻴﺔ</a:t>
            </a:r>
            <a:r>
              <a:rPr dirty="0" sz="2600" spc="97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ﻌﻴﺸﻴﺔ</a:t>
            </a:r>
            <a:r>
              <a:rPr dirty="0" sz="2600" spc="307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ﺍﻟﻨﺎﺣﻴﺔ</a:t>
            </a:r>
            <a:r>
              <a:rPr dirty="0" sz="2600" spc="97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ﺿﻤﺎﻥ</a:t>
            </a:r>
            <a:r>
              <a:rPr dirty="0" sz="2600" spc="96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ﻭﺗﺸﻤﻞ</a:t>
            </a:r>
            <a:r>
              <a:rPr dirty="0" sz="2600" spc="102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: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ﺍﻟﻤﺎﺩﻳﺔ</a:t>
            </a:r>
            <a:r>
              <a:rPr dirty="0" sz="2600" spc="972">
                <a:solidFill>
                  <a:srgbClr val="ff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ﺍﻟﻈﺮﻭﻑ</a:t>
            </a:r>
            <a:r>
              <a:rPr dirty="0" sz="2600" spc="977">
                <a:solidFill>
                  <a:srgbClr val="ff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3-</a:t>
            </a:r>
          </a:p>
          <a:p>
            <a:pPr marL="0" marR="0">
              <a:lnSpc>
                <a:spcPts val="2879"/>
              </a:lnSpc>
              <a:spcBef>
                <a:spcPts val="34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ﺍﻟﺮﻳﺎﺿﻴﺔ</a:t>
            </a:r>
            <a:r>
              <a:rPr dirty="0" sz="2600" spc="-4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ﻭﺍﻟﺘﺠﻬﻴﺰﺍﺕ</a:t>
            </a:r>
            <a:r>
              <a:rPr dirty="0" sz="2600" spc="-5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ﻤﻼﻋﺐ</a:t>
            </a:r>
            <a:r>
              <a:rPr dirty="0" sz="2600" spc="42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</a:t>
            </a:r>
            <a:r>
              <a:rPr dirty="0" sz="2600" spc="578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ﺍﻟﻘﺎﻋﺎﺕ</a:t>
            </a:r>
            <a:r>
              <a:rPr dirty="0" sz="2600" spc="-5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ﺑﺈﻋﺪﺍﺩ</a:t>
            </a:r>
            <a:r>
              <a:rPr dirty="0" sz="2600" spc="-6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ﺍﻟﻤﺘﻌﻠﻘﺔ</a:t>
            </a:r>
            <a:r>
              <a:rPr dirty="0" sz="2600" spc="-5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ﺍﻟﻤﺸﻜﻼﺕ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29640" y="4071293"/>
            <a:ext cx="10485549" cy="7801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ﺑﻌﻠﻢ</a:t>
            </a:r>
            <a:r>
              <a:rPr dirty="0" sz="2600" spc="-5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ﻭﺍﻟﻤﺨﺘﺼﻴﻦ</a:t>
            </a:r>
            <a:r>
              <a:rPr dirty="0" sz="2600" spc="-5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ﺍﻟﻤﺪﺭﺑﻴﻦ</a:t>
            </a:r>
            <a:r>
              <a:rPr dirty="0" sz="2600" spc="-4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ﺗﻮﻓﻴﺮ</a:t>
            </a:r>
            <a:r>
              <a:rPr dirty="0" sz="2600" spc="-3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ﺿﻤﻨﻬﺎ</a:t>
            </a:r>
            <a:r>
              <a:rPr dirty="0" sz="2600" spc="-4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ﻭﻣﻦ</a:t>
            </a:r>
            <a:r>
              <a:rPr dirty="0" sz="26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ﺍﻟﺘﺪﺭﻳﺐ</a:t>
            </a:r>
            <a:r>
              <a:rPr dirty="0" sz="2600" spc="-5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ﻣﺴﺘﻠﺰﻣﺎﺕ</a:t>
            </a:r>
            <a:r>
              <a:rPr dirty="0" sz="2600" spc="-4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ﺇﻋﺪﺍﺩ</a:t>
            </a:r>
            <a:r>
              <a:rPr dirty="0" sz="2600" spc="-6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ﻭﺗﺸﻤﻞ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: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ﺍﻟﺘﻨﻈﻴﻤﻴﺔ</a:t>
            </a:r>
            <a:r>
              <a:rPr dirty="0" sz="2600" spc="-43">
                <a:solidFill>
                  <a:srgbClr val="ff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ﺍﻟﻈﺮﻭﻑ</a:t>
            </a:r>
            <a:r>
              <a:rPr dirty="0" sz="2600" spc="-46">
                <a:solidFill>
                  <a:srgbClr val="ff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4-</a:t>
            </a:r>
          </a:p>
          <a:p>
            <a:pPr marL="2982594" marR="0">
              <a:lnSpc>
                <a:spcPts val="2879"/>
              </a:lnSpc>
              <a:spcBef>
                <a:spcPts val="34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ﻭﺍﻹﺩﺍﺭﻳﻴﻦ</a:t>
            </a:r>
            <a:r>
              <a:rPr dirty="0" sz="2600" spc="384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ﻭﺍﻟﺤﻜﺎﻡ</a:t>
            </a:r>
            <a:r>
              <a:rPr dirty="0" sz="2600" spc="-5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ﺍﻟﻨﻔﺲ</a:t>
            </a:r>
            <a:r>
              <a:rPr dirty="0" sz="2600" spc="-5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ﻭﻋﻠﻢ</a:t>
            </a:r>
            <a:r>
              <a:rPr dirty="0" sz="2600" spc="-6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ﺍﻟﺮﻳﺎﺿﻴﺔ</a:t>
            </a:r>
            <a:r>
              <a:rPr dirty="0" sz="2600" spc="-4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ﻭﺍﻟﻔﺴﻠﺠﺔ</a:t>
            </a:r>
            <a:r>
              <a:rPr dirty="0" sz="2600" spc="-5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ﺍﻟﺮﻳﺎﺿﻲ</a:t>
            </a:r>
            <a:r>
              <a:rPr dirty="0" sz="2600" spc="-5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ﺍﻟﻄﺐ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29640" y="5078149"/>
            <a:ext cx="10485541" cy="7801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ﻇﺮﻭﻑ</a:t>
            </a:r>
            <a:r>
              <a:rPr dirty="0" sz="2600" spc="9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ﻭﻣﺮﺍﻋﺎﺓ</a:t>
            </a:r>
            <a:r>
              <a:rPr dirty="0" sz="2600" spc="10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ﺍﻟﺸﻤﺲ</a:t>
            </a:r>
            <a:r>
              <a:rPr dirty="0" sz="2600" spc="8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ﻣﻦ</a:t>
            </a:r>
            <a:r>
              <a:rPr dirty="0" sz="2600" spc="8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ﻭﺍﻹﺳﺘﻔﺎﺩﺓ</a:t>
            </a:r>
            <a:r>
              <a:rPr dirty="0" sz="2600" spc="400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ﺍﻟﻄﻠﻖ</a:t>
            </a:r>
            <a:r>
              <a:rPr dirty="0" sz="2600" spc="8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ﺍﻟﻬﻮﺍﺀ</a:t>
            </a:r>
            <a:r>
              <a:rPr dirty="0" sz="2600" spc="9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ﻓﻲ</a:t>
            </a:r>
            <a:r>
              <a:rPr dirty="0" sz="2600" spc="8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ﺍﻟﺘﺪﺭﻳﺐ</a:t>
            </a:r>
            <a:r>
              <a:rPr dirty="0" sz="2600" spc="9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ﻭﺗﺸﻤﻞ</a:t>
            </a:r>
            <a:r>
              <a:rPr dirty="0" sz="2600" spc="14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: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ﺍﻟﻄﺒﻴﻌﻴﺔ</a:t>
            </a:r>
            <a:r>
              <a:rPr dirty="0" sz="2600" spc="97">
                <a:solidFill>
                  <a:srgbClr val="ff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ff0000"/>
                </a:solidFill>
                <a:latin typeface="OBVBFK+TimesNewRomanPSMT"/>
                <a:cs typeface="OBVBFK+TimesNewRomanPSMT"/>
              </a:rPr>
              <a:t>ﺍﻟﻈﺮﻭﻑ</a:t>
            </a:r>
            <a:r>
              <a:rPr dirty="0" sz="2600" spc="97">
                <a:solidFill>
                  <a:srgbClr val="ff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5-</a:t>
            </a:r>
          </a:p>
          <a:p>
            <a:pPr marL="0" marR="0">
              <a:lnSpc>
                <a:spcPts val="2879"/>
              </a:lnSpc>
              <a:spcBef>
                <a:spcPts val="34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ﺫﻟﻚ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ﻭﺗﺄﺜﻴﺮ</a:t>
            </a:r>
            <a:r>
              <a:rPr dirty="0" sz="2600" spc="2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ﺑﺎﻟﻤﺮﺗﻔﻌﺎﺕ</a:t>
            </a:r>
            <a:r>
              <a:rPr dirty="0" sz="2600" spc="2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ﻭﺍﻟﺘﺪﺭﻳﺐ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ﺍﻟﺒﺤﺮ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ﻣﺴﺘﻮﻯ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ﺳﻄﺢ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ﻋﻦ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ﻭﺍﻷﻨﺨﻔﺎﺽ</a:t>
            </a:r>
            <a:r>
              <a:rPr dirty="0" sz="2600" spc="391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ﺍﻹﺭﺗﻔﺎﻉ</a:t>
            </a:r>
            <a:r>
              <a:rPr dirty="0" sz="2600" spc="392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ﻋﻨﺪ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ﺍﻟﺘﺪﺭﻳﺐ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975859" y="5831004"/>
            <a:ext cx="910828" cy="403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ﻟﻼﻋﺐ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550659" y="5831004"/>
            <a:ext cx="1816110" cy="403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ﺍﻟﺪﺍﺧﻠﻴﺔ</a:t>
            </a:r>
            <a:r>
              <a:rPr dirty="0" sz="2600" spc="-6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ﻟﻸﺠﻬﺰﺓ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033509" y="5831004"/>
            <a:ext cx="2382428" cy="403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ﺍﻟﻮﻇﻴﻔﻴﺔ</a:t>
            </a:r>
            <a:r>
              <a:rPr dirty="0" sz="2600" spc="-4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ﺍﻟﻘﺪﺭﺍﺕ</a:t>
            </a:r>
            <a:r>
              <a:rPr dirty="0" sz="26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6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ﻋﻠﻰ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958648" y="742377"/>
            <a:ext cx="3312087" cy="60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29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ﺍﻟﺘﺪﺭﻳﺐ</a:t>
            </a:r>
            <a:r>
              <a:rPr dirty="0" sz="4000" spc="-86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 </a:t>
            </a: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ﺃﻬﺪﺍﻑ</a:t>
            </a: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 </a:t>
            </a: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:</a:t>
            </a: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ﺛﺎﻟﺜ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1702" y="2142363"/>
            <a:ext cx="1115218" cy="4881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ﻭﺧﻄﻄﻴ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049814" y="2142363"/>
            <a:ext cx="1039415" cy="4881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ﻭﻣﻬﺎﺭﻳ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01726" y="2142363"/>
            <a:ext cx="587176" cy="4881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ﺑﺪﻧﻴ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98025" y="2142363"/>
            <a:ext cx="4717131" cy="1062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ﺍﻟﺮﻳﺎﺿﻲ</a:t>
            </a:r>
            <a:r>
              <a:rPr dirty="0" sz="3200" spc="118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ﺍﻟﻔﺮﺩ</a:t>
            </a:r>
            <a:r>
              <a:rPr dirty="0" sz="3200" spc="116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ﻗﺪﺭﺍﺕ</a:t>
            </a:r>
            <a:r>
              <a:rPr dirty="0" sz="3200" spc="116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ﺇﻋﺪﺍﺩ</a:t>
            </a:r>
            <a:r>
              <a:rPr dirty="0" sz="3200" spc="117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1-</a:t>
            </a:r>
          </a:p>
          <a:p>
            <a:pPr marL="2806972" marR="0">
              <a:lnSpc>
                <a:spcPts val="3543"/>
              </a:lnSpc>
              <a:spcBef>
                <a:spcPts val="1031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ﻭﻓﻜﺮﻳ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48422" y="3518027"/>
            <a:ext cx="10066734" cy="13029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ﺍﻟﺮﻳﺎﺿﻲ</a:t>
            </a:r>
            <a:r>
              <a:rPr dirty="0" sz="3200" spc="-6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ﻟﻠﻔﺮﺩ</a:t>
            </a:r>
            <a:r>
              <a:rPr dirty="0" sz="3200" spc="-7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ﺍﻟﺸﺨﺼﻴﺔ</a:t>
            </a:r>
            <a:r>
              <a:rPr dirty="0" sz="3200" spc="-6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ﻭﺍﻟﺴﻤﺎﺕ</a:t>
            </a:r>
            <a:r>
              <a:rPr dirty="0" sz="3200" spc="-5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ﺍﻟﻨﻔﺴﻲ</a:t>
            </a:r>
            <a:r>
              <a:rPr dirty="0" sz="3200" spc="-6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ﺍﻹﻋﺪﺍﺩ</a:t>
            </a:r>
            <a:r>
              <a:rPr dirty="0" sz="3200" spc="472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ﻭﺩﺭﺟﺔ</a:t>
            </a:r>
            <a:r>
              <a:rPr dirty="0" sz="3200" spc="-6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ﻣﺴﺘﻮﻯ</a:t>
            </a:r>
            <a:r>
              <a:rPr dirty="0" sz="3200" spc="-7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ﺭﻓﻊ</a:t>
            </a:r>
            <a:r>
              <a:rPr dirty="0" sz="3200" spc="-8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2-</a:t>
            </a:r>
          </a:p>
          <a:p>
            <a:pPr marL="3606800" marR="0">
              <a:lnSpc>
                <a:spcPts val="3543"/>
              </a:lnSpc>
              <a:spcBef>
                <a:spcPts val="2922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ﺍﻟﻤﻨﺎﻓﺴﺔ</a:t>
            </a:r>
            <a:r>
              <a:rPr dirty="0" sz="3200" spc="-7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ﻓﻲ</a:t>
            </a:r>
            <a:r>
              <a:rPr dirty="0" sz="3200" spc="-7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ﺍﻟﻔﻮﺯ</a:t>
            </a:r>
            <a:r>
              <a:rPr dirty="0" sz="3200" spc="-6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ﻟﺘﺤﻘﻴﻖ</a:t>
            </a:r>
            <a:r>
              <a:rPr dirty="0" sz="3200" spc="-7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ﺍﻟﻔﺮﺩ</a:t>
            </a:r>
            <a:r>
              <a:rPr dirty="0" sz="3200" spc="-7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ﺇﺳﺘﻌﺪﺍﺩﺍﺕ</a:t>
            </a:r>
            <a:r>
              <a:rPr dirty="0" sz="3200" spc="-7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ﺭﻓﻊ</a:t>
            </a:r>
            <a:r>
              <a:rPr dirty="0" sz="3200" spc="-8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3-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12698" y="738278"/>
            <a:ext cx="3802819" cy="6056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68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7030a0"/>
                </a:solidFill>
                <a:latin typeface="KRUDME+Arial-BoldMT"/>
                <a:cs typeface="KRUDME+Arial-BoldMT"/>
              </a:rPr>
              <a:t>:</a:t>
            </a:r>
            <a:r>
              <a:rPr dirty="0" sz="4000" b="1">
                <a:solidFill>
                  <a:srgbClr val="7030a0"/>
                </a:solidFill>
                <a:latin typeface="KRUDME+Arial-BoldMT"/>
                <a:cs typeface="KRUDME+Arial-BoldMT"/>
              </a:rPr>
              <a:t>ﺍﻟﺘﺪﺭﻳﺐ</a:t>
            </a:r>
            <a:r>
              <a:rPr dirty="0" sz="4000" spc="-99" b="1">
                <a:solidFill>
                  <a:srgbClr val="7030a0"/>
                </a:solidFill>
                <a:latin typeface="KRUDME+Arial-BoldMT"/>
                <a:cs typeface="KRUDME+Arial-BoldMT"/>
              </a:rPr>
              <a:t> </a:t>
            </a:r>
            <a:r>
              <a:rPr dirty="0" sz="4000" b="1">
                <a:solidFill>
                  <a:srgbClr val="7030a0"/>
                </a:solidFill>
                <a:latin typeface="KRUDME+Arial-BoldMT"/>
                <a:cs typeface="KRUDME+Arial-BoldMT"/>
              </a:rPr>
              <a:t>ﻭﺍﺟﺒﺎﺕ</a:t>
            </a:r>
            <a:r>
              <a:rPr dirty="0" sz="4000" b="1">
                <a:solidFill>
                  <a:srgbClr val="7030a0"/>
                </a:solidFill>
                <a:latin typeface="KRUDME+Arial-BoldMT"/>
                <a:cs typeface="KRUDME+Arial-BoldMT"/>
              </a:rPr>
              <a:t> </a:t>
            </a:r>
            <a:r>
              <a:rPr dirty="0" sz="4000" b="1">
                <a:solidFill>
                  <a:srgbClr val="7030a0"/>
                </a:solidFill>
                <a:latin typeface="KRUDME+Arial-BoldMT"/>
                <a:cs typeface="KRUDME+Arial-BoldMT"/>
              </a:rPr>
              <a:t>/</a:t>
            </a:r>
            <a:r>
              <a:rPr dirty="0" sz="4000" b="1">
                <a:solidFill>
                  <a:srgbClr val="7030a0"/>
                </a:solidFill>
                <a:latin typeface="KRUDME+Arial-BoldMT"/>
                <a:cs typeface="KRUDME+Arial-BoldMT"/>
              </a:rPr>
              <a:t>ﺭﺍﺑﻌ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960484" y="1730350"/>
            <a:ext cx="2453879" cy="4600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22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b="1">
                <a:solidFill>
                  <a:srgbClr val="000000"/>
                </a:solidFill>
                <a:latin typeface="DMPKUC+TimesNewRomanPS-BoldMT"/>
                <a:cs typeface="DMPKUC+TimesNewRomanPS-BoldMT"/>
              </a:rPr>
              <a:t>:</a:t>
            </a:r>
            <a:r>
              <a:rPr dirty="0" sz="3000" b="1">
                <a:solidFill>
                  <a:srgbClr val="000000"/>
                </a:solidFill>
                <a:latin typeface="DMPKUC+TimesNewRomanPS-BoldMT"/>
                <a:cs typeface="DMPKUC+TimesNewRomanPS-BoldMT"/>
              </a:rPr>
              <a:t>ﺍﻟﺘﻌﻠﻴﻤﻴﺔ</a:t>
            </a:r>
            <a:r>
              <a:rPr dirty="0" sz="3000" spc="-75" b="1">
                <a:solidFill>
                  <a:srgbClr val="000000"/>
                </a:solidFill>
                <a:latin typeface="DMPKUC+TimesNewRomanPS-BoldMT"/>
                <a:cs typeface="DMPKUC+TimesNewRomanPS-BoldMT"/>
              </a:rPr>
              <a:t> </a:t>
            </a:r>
            <a:r>
              <a:rPr dirty="0" sz="3000" b="1">
                <a:solidFill>
                  <a:srgbClr val="000000"/>
                </a:solidFill>
                <a:latin typeface="DMPKUC+TimesNewRomanPS-BoldMT"/>
                <a:cs typeface="DMPKUC+TimesNewRomanPS-BoldMT"/>
              </a:rPr>
              <a:t>ﺍﻟﻮﺍﺟﺒﺎﺕ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6210" y="2407973"/>
            <a:ext cx="10768424" cy="9050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22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ﻣﻔﺼﻞ</a:t>
            </a:r>
            <a:r>
              <a:rPr dirty="0" sz="3000" spc="46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ﺑﺸﻜﻞ</a:t>
            </a:r>
            <a:r>
              <a:rPr dirty="0" sz="3000" spc="46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ﻭﺇﺗﻘﺎﻧﻬﺎ</a:t>
            </a:r>
            <a:r>
              <a:rPr dirty="0" sz="3000" spc="48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ﻭﺗﺜﺒﻴﺘﻬﺎ</a:t>
            </a:r>
            <a:r>
              <a:rPr dirty="0" sz="3000" spc="49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ﻟﻠﻤﻬﺎﺭﺓ</a:t>
            </a:r>
            <a:r>
              <a:rPr dirty="0" sz="3000" spc="47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ﻭﺍﻟﺘﻜﻨﻴﻜﻴﺔ</a:t>
            </a:r>
            <a:r>
              <a:rPr dirty="0" sz="3000" spc="49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ﺍﻟﻔﻨﻴﺔ</a:t>
            </a:r>
            <a:r>
              <a:rPr dirty="0" sz="3000" spc="47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ﺍﻟﻨﻮﺍﺣﻲ</a:t>
            </a:r>
            <a:r>
              <a:rPr dirty="0" sz="3000" spc="47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ﻋﻠﻰ</a:t>
            </a:r>
            <a:r>
              <a:rPr dirty="0" sz="3000" spc="45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ﻭﺗﺪﺭﻳﺐ</a:t>
            </a:r>
            <a:r>
              <a:rPr dirty="0" sz="3000" spc="46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ﺗﻌﻠﻴﻢ</a:t>
            </a:r>
            <a:r>
              <a:rPr dirty="0" sz="3000" spc="47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1-</a:t>
            </a:r>
          </a:p>
          <a:p>
            <a:pPr marL="9809698" marR="0">
              <a:lnSpc>
                <a:spcPts val="3322"/>
              </a:lnSpc>
              <a:spcBef>
                <a:spcPts val="182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ﻭﺩﻗﻴﻖ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83571" y="3530653"/>
            <a:ext cx="8231063" cy="11483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22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ﻟﻠﻔﺮﺩ</a:t>
            </a:r>
            <a:r>
              <a:rPr dirty="0" sz="3000" spc="-6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ﺍﻟﺪﺍﺧﻠﻴﺔ</a:t>
            </a:r>
            <a:r>
              <a:rPr dirty="0" sz="3000" spc="-5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ﻟﻸﺠﻬﺰﺓ</a:t>
            </a:r>
            <a:r>
              <a:rPr dirty="0" sz="3000" spc="668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ﺍﻟﻮﻇﻴﻔﻴﺔ</a:t>
            </a:r>
            <a:r>
              <a:rPr dirty="0" sz="3000" spc="-4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ﺍﻟﻘﺎﺑﻠﻴﺔ</a:t>
            </a:r>
            <a:r>
              <a:rPr dirty="0" sz="3000" spc="-4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ﺭﻓﻊ</a:t>
            </a:r>
            <a:r>
              <a:rPr dirty="0" sz="3000" spc="-7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ﻋﻠﻰ</a:t>
            </a:r>
            <a:r>
              <a:rPr dirty="0" sz="3000" spc="-7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ﺍﻟﺘﺪﺭﻳﺐ</a:t>
            </a:r>
            <a:r>
              <a:rPr dirty="0" sz="3000" spc="61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2-</a:t>
            </a:r>
          </a:p>
          <a:p>
            <a:pPr marL="1779587" marR="0">
              <a:lnSpc>
                <a:spcPts val="3322"/>
              </a:lnSpc>
              <a:spcBef>
                <a:spcPts val="2097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ﺍﻟﺤﺮﻛﻴﺔ</a:t>
            </a:r>
            <a:r>
              <a:rPr dirty="0" sz="30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ﻭﺍﻟﻘﺪﺭﺍﺕ</a:t>
            </a:r>
            <a:r>
              <a:rPr dirty="0" sz="3000" spc="-5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ﺍﻟﺒﺪﻧﻴﺔ</a:t>
            </a:r>
            <a:r>
              <a:rPr dirty="0" sz="3000" spc="-4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ﺍﻟﺼﻔﺎﺕ</a:t>
            </a:r>
            <a:r>
              <a:rPr dirty="0" sz="3000" spc="-6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ﻭﺗﻄﻮﻳﺮ</a:t>
            </a:r>
            <a:r>
              <a:rPr dirty="0" sz="3000" spc="-5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ﺗﺪﺭﻳﺐ</a:t>
            </a:r>
            <a:r>
              <a:rPr dirty="0" sz="3000" spc="-6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3-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454909" y="4907333"/>
            <a:ext cx="8959725" cy="11483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98512" marR="0">
              <a:lnSpc>
                <a:spcPts val="3322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ﺍﻟﺘﺨﺼﺼﻲ</a:t>
            </a:r>
            <a:r>
              <a:rPr dirty="0" sz="3000" spc="-6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ﺑﺎﻟﻨﺸﺎﻁ</a:t>
            </a:r>
            <a:r>
              <a:rPr dirty="0" sz="3000" spc="-5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ﺍﻟﻤﻤﻴﺰﺓ</a:t>
            </a:r>
            <a:r>
              <a:rPr dirty="0" sz="3000" spc="-4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ﺍﻟﻨﻔﺴﻴﺔ</a:t>
            </a:r>
            <a:r>
              <a:rPr dirty="0" sz="30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ﺍﻟﻤﻬﺎﺭﺍﺕ</a:t>
            </a:r>
            <a:r>
              <a:rPr dirty="0" sz="3000" spc="-5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ﻛﻔﺎﺀﺓ</a:t>
            </a:r>
            <a:r>
              <a:rPr dirty="0" sz="3000" spc="-6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ﻭﺭﻓﻊ</a:t>
            </a:r>
            <a:r>
              <a:rPr dirty="0" sz="3000" spc="-7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ﺗﺪﺭﻳﺐ</a:t>
            </a:r>
            <a:r>
              <a:rPr dirty="0" sz="3000" spc="-6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4-</a:t>
            </a:r>
          </a:p>
          <a:p>
            <a:pPr marL="0" marR="0">
              <a:lnSpc>
                <a:spcPts val="3322"/>
              </a:lnSpc>
              <a:spcBef>
                <a:spcPts val="2097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ﺍﻟﻤﻤﺎﺭﺱ</a:t>
            </a:r>
            <a:r>
              <a:rPr dirty="0" sz="30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ﻟﻠﻨﺸﺎﻁ</a:t>
            </a:r>
            <a:r>
              <a:rPr dirty="0" sz="3000" spc="-5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ﻭﺍﻟﺘﺤﻠﻴﻠﻴﺔ</a:t>
            </a:r>
            <a:r>
              <a:rPr dirty="0" sz="3000" spc="-3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ﻭﺍﻟﺨﻄﻄﻴﺔ</a:t>
            </a:r>
            <a:r>
              <a:rPr dirty="0" sz="3000" spc="-4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ﺍﻟﻨﻈﺮﻳﺔ</a:t>
            </a:r>
            <a:r>
              <a:rPr dirty="0" sz="3000" spc="-5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ﺍﻟﻤﻌﺮﻓﺔ</a:t>
            </a:r>
            <a:r>
              <a:rPr dirty="0" sz="3000" spc="-5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ﻭﻗﺎﺑﻠﻴﺔ</a:t>
            </a:r>
            <a:r>
              <a:rPr dirty="0" sz="30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ﻗﻴﻤﺔ</a:t>
            </a:r>
            <a:r>
              <a:rPr dirty="0" sz="3000" spc="-6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ﺭﻓﻊ</a:t>
            </a:r>
            <a:r>
              <a:rPr dirty="0" sz="3000" spc="-7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000">
                <a:solidFill>
                  <a:srgbClr val="000000"/>
                </a:solidFill>
                <a:latin typeface="OBVBFK+TimesNewRomanPSMT"/>
                <a:cs typeface="OBVBFK+TimesNewRomanPSMT"/>
              </a:rPr>
              <a:t>5-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904922" y="987643"/>
            <a:ext cx="2505818" cy="4881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DMPKUC+TimesNewRomanPS-BoldMT"/>
                <a:cs typeface="DMPKUC+TimesNewRomanPS-BoldMT"/>
              </a:rPr>
              <a:t>:</a:t>
            </a:r>
            <a:r>
              <a:rPr dirty="0" sz="3200" b="1">
                <a:solidFill>
                  <a:srgbClr val="000000"/>
                </a:solidFill>
                <a:latin typeface="DMPKUC+TimesNewRomanPS-BoldMT"/>
                <a:cs typeface="DMPKUC+TimesNewRomanPS-BoldMT"/>
              </a:rPr>
              <a:t>ﺍﻟﺼﺤﻴﺔ</a:t>
            </a:r>
            <a:r>
              <a:rPr dirty="0" sz="3200" spc="-51" b="1">
                <a:solidFill>
                  <a:srgbClr val="000000"/>
                </a:solidFill>
                <a:latin typeface="DMPKUC+TimesNewRomanPS-BoldMT"/>
                <a:cs typeface="DMPKUC+TimesNewRomanPS-BoldMT"/>
              </a:rPr>
              <a:t> </a:t>
            </a:r>
            <a:r>
              <a:rPr dirty="0" sz="3200" b="1">
                <a:solidFill>
                  <a:srgbClr val="000000"/>
                </a:solidFill>
                <a:latin typeface="DMPKUC+TimesNewRomanPS-BoldMT"/>
                <a:cs typeface="DMPKUC+TimesNewRomanPS-BoldMT"/>
              </a:rPr>
              <a:t>ﺍﻟﻮﺍﺟﺒﺎﺕ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9640" y="1802475"/>
            <a:ext cx="10444238" cy="1609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ﻭﺗﻘﻮﻳﻢ</a:t>
            </a:r>
            <a:r>
              <a:rPr dirty="0" sz="3200" spc="75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،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ﺍﻷﻤﺮﺍﺽ</a:t>
            </a:r>
            <a:r>
              <a:rPr dirty="0" sz="3200" spc="556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ﺿﺪ</a:t>
            </a:r>
            <a:r>
              <a:rPr dirty="0" sz="3200" spc="76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ﺍﻟﻤﻨﺎﻋﺔ</a:t>
            </a:r>
            <a:r>
              <a:rPr dirty="0" sz="3200" spc="76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ﺍﻟﻔﺮﺩ</a:t>
            </a:r>
            <a:r>
              <a:rPr dirty="0" sz="3200" spc="75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ﺇﻛﺘﺴﺎﺏ</a:t>
            </a:r>
            <a:r>
              <a:rPr dirty="0" sz="3200" spc="77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ﻓﻲ</a:t>
            </a:r>
            <a:r>
              <a:rPr dirty="0" sz="3200" spc="75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ﺃﺜﺮ</a:t>
            </a:r>
            <a:r>
              <a:rPr dirty="0" sz="3200" spc="75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ﺍﻟﺮﻳﺎﺿﻲ</a:t>
            </a:r>
            <a:r>
              <a:rPr dirty="0" sz="3200" spc="77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ﻟﻠﺘﺪﺭﻳﺐ</a:t>
            </a:r>
          </a:p>
          <a:p>
            <a:pPr marL="0" marR="0">
              <a:lnSpc>
                <a:spcPts val="3543"/>
              </a:lnSpc>
              <a:spcBef>
                <a:spcPts val="922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ﺍﻟﺼﺤﻴﺔ</a:t>
            </a:r>
            <a:r>
              <a:rPr dirty="0" sz="3200" spc="76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ﺍﻟﻤﻌﻠﻮﻣﺎﺕ</a:t>
            </a:r>
            <a:r>
              <a:rPr dirty="0" sz="3200" spc="77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ﺑﺘﻄﺒﻴﻖ</a:t>
            </a:r>
            <a:r>
              <a:rPr dirty="0" sz="3200" spc="74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ﺍﻟﺼﺤﻲ</a:t>
            </a:r>
            <a:r>
              <a:rPr dirty="0" sz="3200" spc="77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ﺍﻟﻮﻋﻲ</a:t>
            </a:r>
            <a:r>
              <a:rPr dirty="0" sz="3200" spc="77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ﺍﻟﻔﺮﺩ</a:t>
            </a:r>
            <a:r>
              <a:rPr dirty="0" sz="3200" spc="75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ﻭﺇﻛﺴﺎﺏ</a:t>
            </a:r>
            <a:r>
              <a:rPr dirty="0" sz="3200" spc="77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ﺍﻟﻘﻮﺍﻣﻴﺔ</a:t>
            </a:r>
            <a:r>
              <a:rPr dirty="0" sz="3200" spc="75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ﺍﻟﺘﺸﻮﻫﺎﺕ</a:t>
            </a:r>
          </a:p>
          <a:p>
            <a:pPr marL="9309734" marR="0">
              <a:lnSpc>
                <a:spcPts val="3543"/>
              </a:lnSpc>
              <a:spcBef>
                <a:spcPts val="872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32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ﺍﻟﺴﻠﻴﻤﺔ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848860" y="463576"/>
            <a:ext cx="5420898" cy="60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29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ﺍﻟﺮﻳﺎﺿﻲ</a:t>
            </a:r>
            <a:r>
              <a:rPr dirty="0" sz="4000" spc="-92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 </a:t>
            </a: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ﺍﻟﺘﺪﺭﻳﺐ</a:t>
            </a:r>
            <a:r>
              <a:rPr dirty="0" sz="4000" spc="-86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 </a:t>
            </a: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ﻣﻤﻴﺰﺍﺕ</a:t>
            </a:r>
            <a:r>
              <a:rPr dirty="0" sz="4000" spc="1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 </a:t>
            </a: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:</a:t>
            </a:r>
            <a:r>
              <a:rPr dirty="0" sz="4000" b="1">
                <a:solidFill>
                  <a:srgbClr val="7030a0"/>
                </a:solidFill>
                <a:latin typeface="DMPKUC+TimesNewRomanPS-BoldMT"/>
                <a:cs typeface="DMPKUC+TimesNewRomanPS-BoldMT"/>
              </a:rPr>
              <a:t>ﺧﺎﻣﺴ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14334" y="1348362"/>
            <a:ext cx="3400425" cy="4318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ﺍﻟﻔﻌﺎﻟﻴﺔ</a:t>
            </a:r>
            <a:r>
              <a:rPr dirty="0" sz="2800" spc="-7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ﻧﻮﻉ</a:t>
            </a:r>
            <a:r>
              <a:rPr dirty="0" sz="2800" spc="-5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ﻓﻲ</a:t>
            </a:r>
            <a:r>
              <a:rPr dirty="0" sz="28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ﺍﻟﺘﺨﺼﺺ</a:t>
            </a:r>
            <a:r>
              <a:rPr dirty="0" sz="2800" spc="-5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-</a:t>
            </a:r>
            <a:r>
              <a:rPr dirty="0" sz="1700">
                <a:solidFill>
                  <a:srgbClr val="000000"/>
                </a:solidFill>
                <a:latin typeface="OBVBFK+TimesNewRomanPSMT"/>
                <a:cs typeface="OBVBFK+TimesNewRomanPSMT"/>
              </a:rPr>
              <a:t>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04334" y="1997743"/>
            <a:ext cx="7209780" cy="17506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ﺗﺤﻘﻴﻘﻪ</a:t>
            </a:r>
            <a:r>
              <a:rPr dirty="0" sz="2800" spc="-3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ﺇﻟﻰ</a:t>
            </a:r>
            <a:r>
              <a:rPr dirty="0" sz="2800" spc="-6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ﻳﺴﻌﻰ</a:t>
            </a:r>
            <a:r>
              <a:rPr dirty="0" sz="2800" spc="-5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ﻣﺤﺪﺩ</a:t>
            </a:r>
            <a:r>
              <a:rPr dirty="0" sz="2800" spc="-44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ﻫﺪﻑ</a:t>
            </a:r>
            <a:r>
              <a:rPr dirty="0" sz="2800" spc="-4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ﺑﻮﺟﻮﺩ</a:t>
            </a:r>
            <a:r>
              <a:rPr dirty="0" sz="2800" spc="-3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ﺍﻟﺮﻳﺎﺿﻲ</a:t>
            </a:r>
            <a:r>
              <a:rPr dirty="0" sz="2800" spc="-6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ﺍﻟﺘﺪﺭﻳﺐ</a:t>
            </a:r>
            <a:r>
              <a:rPr dirty="0" sz="28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ﻳﺘﻤﻴﺰ</a:t>
            </a:r>
            <a:r>
              <a:rPr dirty="0" sz="28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2-</a:t>
            </a:r>
          </a:p>
          <a:p>
            <a:pPr marL="941387" marR="0">
              <a:lnSpc>
                <a:spcPts val="3100"/>
              </a:lnSpc>
              <a:spcBef>
                <a:spcPts val="209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ﺍﻟﻤﻨﻈﻤﺔ</a:t>
            </a:r>
            <a:r>
              <a:rPr dirty="0" sz="2800" spc="-7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ﻭﺍﻟﻘﻴﺎﺩﺓ</a:t>
            </a:r>
            <a:r>
              <a:rPr dirty="0" sz="2800" spc="-6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ﺍﻟﻤﺪﻯ</a:t>
            </a:r>
            <a:r>
              <a:rPr dirty="0" sz="2800" spc="-6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ﺑﻌﻴﺪ</a:t>
            </a:r>
            <a:r>
              <a:rPr dirty="0" sz="2800" spc="-5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ﺑﺎﻟﺘﺨﻄﻴﻂ</a:t>
            </a:r>
            <a:r>
              <a:rPr dirty="0" sz="2800" spc="-5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ﺍﻟﺘﺪﺭﻳﺐ</a:t>
            </a:r>
            <a:r>
              <a:rPr dirty="0" sz="28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ﻳﺘﻤﻴﺰ</a:t>
            </a:r>
            <a:r>
              <a:rPr dirty="0" sz="28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3-</a:t>
            </a:r>
          </a:p>
          <a:p>
            <a:pPr marL="2738437" marR="0">
              <a:lnSpc>
                <a:spcPts val="3100"/>
              </a:lnSpc>
              <a:spcBef>
                <a:spcPts val="209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ﺍﻟﺘﺮﺑﻮﻳﺔ</a:t>
            </a:r>
            <a:r>
              <a:rPr dirty="0" sz="2800" spc="-5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ﺍﻟﻨﻮﺍﺣﻰ</a:t>
            </a:r>
            <a:r>
              <a:rPr dirty="0" sz="2800" spc="-5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ﻋﻠﻰ</a:t>
            </a:r>
            <a:r>
              <a:rPr dirty="0" sz="2800" spc="-6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ﺑﺎﻟﺘﺄﻜﻴﺪ</a:t>
            </a:r>
            <a:r>
              <a:rPr dirty="0" sz="2800" spc="-5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ﻳﺘﻤﻴﺰ</a:t>
            </a:r>
            <a:r>
              <a:rPr dirty="0" sz="28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4-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50522" y="3975896"/>
            <a:ext cx="2834409" cy="4318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ﺍﻟﺠﻮﺍﻧﺐ</a:t>
            </a:r>
            <a:r>
              <a:rPr dirty="0" sz="2800" spc="-5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ﻛﻞ</a:t>
            </a:r>
            <a:r>
              <a:rPr dirty="0" sz="2800" spc="-6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ﻣﻦ</a:t>
            </a:r>
            <a:r>
              <a:rPr dirty="0" sz="2800" spc="-5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ﺍﻟﻼﻋﺐ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014459" y="3975896"/>
            <a:ext cx="2399655" cy="4318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ﺣﻴﺎﺓ</a:t>
            </a:r>
            <a:r>
              <a:rPr dirty="0" sz="2800" spc="-5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ﺑﺘﻨﻈﻴﻢ</a:t>
            </a:r>
            <a:r>
              <a:rPr dirty="0" sz="2800" spc="-4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ﻳﺘﻤﻴﺰ</a:t>
            </a:r>
            <a:r>
              <a:rPr dirty="0" sz="28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5-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558472" y="4635280"/>
            <a:ext cx="5855642" cy="10912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ﻭﺍﻟﻘﻴﺎﺱ</a:t>
            </a:r>
            <a:r>
              <a:rPr dirty="0" sz="2800" spc="-6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ﺍﻹﺧﺘﺒﺎﺭ</a:t>
            </a:r>
            <a:r>
              <a:rPr dirty="0" sz="2800" spc="4145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ﻣﻦ</a:t>
            </a:r>
            <a:r>
              <a:rPr dirty="0" sz="2800" spc="-5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ﺍﻟﻤﺴﺘﻤﺮ</a:t>
            </a:r>
            <a:r>
              <a:rPr dirty="0" sz="2800" spc="-7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ﺑﺎﻟﺘﻘﻮﻳﻢ</a:t>
            </a:r>
            <a:r>
              <a:rPr dirty="0" sz="2800" spc="-43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ﻳﺘﻤﻴﺰ</a:t>
            </a:r>
            <a:r>
              <a:rPr dirty="0" sz="28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6-</a:t>
            </a:r>
          </a:p>
          <a:p>
            <a:pPr marL="1085850" marR="0">
              <a:lnSpc>
                <a:spcPts val="3100"/>
              </a:lnSpc>
              <a:spcBef>
                <a:spcPts val="209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ﺍﻻﺧﺮﻯ</a:t>
            </a:r>
            <a:r>
              <a:rPr dirty="0" sz="2800" spc="414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ﺍﻟﻌﻠﻮﻡ</a:t>
            </a:r>
            <a:r>
              <a:rPr dirty="0" sz="2800" spc="-69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ﻋﻠﻰ</a:t>
            </a:r>
            <a:r>
              <a:rPr dirty="0" sz="2800" spc="-60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ﺍﻹﻋﺘﻤﺎﺩ</a:t>
            </a:r>
            <a:r>
              <a:rPr dirty="0" sz="2800" spc="414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7-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602922" y="5954048"/>
            <a:ext cx="5811192" cy="4318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.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ﻭﺍﻟﻘﻴﺎﺩﻱ</a:t>
            </a:r>
            <a:r>
              <a:rPr dirty="0" sz="2800" spc="-56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ﺍﻟﺮﻭﺣﻲ</a:t>
            </a:r>
            <a:r>
              <a:rPr dirty="0" sz="2800" spc="-62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ﺑﺎﻷﺐ</a:t>
            </a:r>
            <a:r>
              <a:rPr dirty="0" sz="2800" spc="4147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ﺍﻟﻔﻨﻲ</a:t>
            </a:r>
            <a:r>
              <a:rPr dirty="0" sz="2800" spc="-5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ﺍﻟﻤﺪﺭﺏ</a:t>
            </a:r>
            <a:r>
              <a:rPr dirty="0" sz="2800" spc="-68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ﺗﻤﻴﺰ</a:t>
            </a:r>
            <a:r>
              <a:rPr dirty="0" sz="2800" spc="-61">
                <a:solidFill>
                  <a:srgbClr val="000000"/>
                </a:solidFill>
                <a:latin typeface="OBVBFK+TimesNewRomanPSMT"/>
                <a:cs typeface="OBVBFK+TimesNewRomanPSMT"/>
              </a:rPr>
              <a:t> </a:t>
            </a:r>
            <a:r>
              <a:rPr dirty="0" sz="2800">
                <a:solidFill>
                  <a:srgbClr val="000000"/>
                </a:solidFill>
                <a:latin typeface="OBVBFK+TimesNewRomanPSMT"/>
                <a:cs typeface="OBVBFK+TimesNewRomanPSMT"/>
              </a:rPr>
              <a:t>8-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2023-05-28T07:57:58-05:00</dcterms:modified>
</cp:coreProperties>
</file>