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41"/>
    <p:restoredTop sz="93077"/>
  </p:normalViewPr>
  <p:slideViewPr>
    <p:cSldViewPr snapToGrid="0" snapToObjects="1">
      <p:cViewPr varScale="1">
        <p:scale>
          <a:sx n="129" d="100"/>
          <a:sy n="129" d="100"/>
        </p:scale>
        <p:origin x="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8E767-FEE9-644D-9D57-94C433C15A43}"/>
              </a:ext>
            </a:extLst>
          </p:cNvPr>
          <p:cNvSpPr>
            <a:spLocks noGrp="1"/>
          </p:cNvSpPr>
          <p:nvPr>
            <p:ph type="ctrTitle"/>
          </p:nvPr>
        </p:nvSpPr>
        <p:spPr/>
        <p:txBody>
          <a:bodyPr/>
          <a:lstStyle/>
          <a:p>
            <a:r>
              <a:rPr lang="en-US" dirty="0"/>
              <a:t>Modernity, Modernism and Postmodernism</a:t>
            </a:r>
          </a:p>
        </p:txBody>
      </p:sp>
      <p:sp>
        <p:nvSpPr>
          <p:cNvPr id="3" name="Subtitle 2">
            <a:extLst>
              <a:ext uri="{FF2B5EF4-FFF2-40B4-BE49-F238E27FC236}">
                <a16:creationId xmlns:a16="http://schemas.microsoft.com/office/drawing/2014/main" id="{E6BA9FC2-196F-334E-BAF0-A3131B6D2FF6}"/>
              </a:ext>
            </a:extLst>
          </p:cNvPr>
          <p:cNvSpPr>
            <a:spLocks noGrp="1"/>
          </p:cNvSpPr>
          <p:nvPr>
            <p:ph type="subTitle" idx="1"/>
          </p:nvPr>
        </p:nvSpPr>
        <p:spPr/>
        <p:txBody>
          <a:bodyPr/>
          <a:lstStyle/>
          <a:p>
            <a:pPr algn="ctr"/>
            <a:r>
              <a:rPr lang="en-US" dirty="0"/>
              <a:t>By: Dr. </a:t>
            </a:r>
            <a:r>
              <a:rPr lang="en-US" dirty="0" err="1"/>
              <a:t>Sherzad</a:t>
            </a:r>
            <a:r>
              <a:rPr lang="en-US" dirty="0"/>
              <a:t> </a:t>
            </a:r>
            <a:r>
              <a:rPr lang="en-US" dirty="0" err="1"/>
              <a:t>Shafie</a:t>
            </a:r>
            <a:r>
              <a:rPr lang="en-US" dirty="0"/>
              <a:t> B.</a:t>
            </a:r>
          </a:p>
          <a:p>
            <a:pPr algn="ctr"/>
            <a:r>
              <a:rPr lang="en-US" dirty="0"/>
              <a:t>17 Jan 2023</a:t>
            </a:r>
          </a:p>
        </p:txBody>
      </p:sp>
    </p:spTree>
    <p:extLst>
      <p:ext uri="{BB962C8B-B14F-4D97-AF65-F5344CB8AC3E}">
        <p14:creationId xmlns:p14="http://schemas.microsoft.com/office/powerpoint/2010/main" val="391801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6CDEA-2713-D549-A574-2C0065438FF0}"/>
              </a:ext>
            </a:extLst>
          </p:cNvPr>
          <p:cNvSpPr txBox="1"/>
          <p:nvPr/>
        </p:nvSpPr>
        <p:spPr>
          <a:xfrm>
            <a:off x="685800" y="1695450"/>
            <a:ext cx="7372350" cy="1569660"/>
          </a:xfrm>
          <a:prstGeom prst="rect">
            <a:avLst/>
          </a:prstGeom>
          <a:noFill/>
        </p:spPr>
        <p:txBody>
          <a:bodyPr wrap="square" rtlCol="0">
            <a:spAutoFit/>
          </a:bodyPr>
          <a:lstStyle/>
          <a:p>
            <a:pPr algn="ctr"/>
            <a:r>
              <a:rPr lang="en-US" sz="9600">
                <a:solidFill>
                  <a:schemeClr val="accent1"/>
                </a:solidFill>
              </a:rPr>
              <a:t>Thank </a:t>
            </a:r>
            <a:r>
              <a:rPr lang="en-US" sz="9600" dirty="0">
                <a:solidFill>
                  <a:schemeClr val="accent1"/>
                </a:solidFill>
              </a:rPr>
              <a:t>You</a:t>
            </a:r>
          </a:p>
        </p:txBody>
      </p:sp>
    </p:spTree>
    <p:extLst>
      <p:ext uri="{BB962C8B-B14F-4D97-AF65-F5344CB8AC3E}">
        <p14:creationId xmlns:p14="http://schemas.microsoft.com/office/powerpoint/2010/main" val="394752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3C1C-74A7-0F49-A427-1E3D97B3B9E5}"/>
              </a:ext>
            </a:extLst>
          </p:cNvPr>
          <p:cNvSpPr>
            <a:spLocks noGrp="1"/>
          </p:cNvSpPr>
          <p:nvPr>
            <p:ph type="title"/>
          </p:nvPr>
        </p:nvSpPr>
        <p:spPr/>
        <p:txBody>
          <a:bodyPr/>
          <a:lstStyle/>
          <a:p>
            <a:r>
              <a:rPr lang="en-US" dirty="0"/>
              <a:t>Modernity</a:t>
            </a:r>
          </a:p>
        </p:txBody>
      </p:sp>
      <p:sp>
        <p:nvSpPr>
          <p:cNvPr id="3" name="Content Placeholder 2">
            <a:extLst>
              <a:ext uri="{FF2B5EF4-FFF2-40B4-BE49-F238E27FC236}">
                <a16:creationId xmlns:a16="http://schemas.microsoft.com/office/drawing/2014/main" id="{C5CC9516-36D9-4149-9137-A2F19409C66A}"/>
              </a:ext>
            </a:extLst>
          </p:cNvPr>
          <p:cNvSpPr>
            <a:spLocks noGrp="1"/>
          </p:cNvSpPr>
          <p:nvPr>
            <p:ph idx="1"/>
          </p:nvPr>
        </p:nvSpPr>
        <p:spPr>
          <a:xfrm>
            <a:off x="677334" y="2160589"/>
            <a:ext cx="8596668" cy="3880773"/>
          </a:xfrm>
        </p:spPr>
        <p:txBody>
          <a:bodyPr>
            <a:normAutofit fontScale="85000" lnSpcReduction="10000"/>
          </a:bodyPr>
          <a:lstStyle/>
          <a:p>
            <a:r>
              <a:rPr lang="en-US" dirty="0"/>
              <a:t>Modernity is that which is ephemeral, fugitive, contingent upon the occasion; it is half of art, whose other half is eternal and unchangeable.</a:t>
            </a:r>
          </a:p>
          <a:p>
            <a:r>
              <a:rPr lang="en-US" dirty="0"/>
              <a:t>Modernity  ( </a:t>
            </a:r>
            <a:r>
              <a:rPr lang="en-US" dirty="0" err="1"/>
              <a:t>Modo</a:t>
            </a:r>
            <a:r>
              <a:rPr lang="en-US" dirty="0"/>
              <a:t> = just now </a:t>
            </a:r>
          </a:p>
          <a:p>
            <a:r>
              <a:rPr lang="en-US" dirty="0"/>
              <a:t>Dating beginning 1492</a:t>
            </a:r>
          </a:p>
          <a:p>
            <a:r>
              <a:rPr lang="en-US" dirty="0"/>
              <a:t>1492 Columbus journey to America ( science can lead to a new promised land.</a:t>
            </a:r>
          </a:p>
          <a:p>
            <a:r>
              <a:rPr lang="en-US" dirty="0"/>
              <a:t>René Descartes (1596-1650): “ I think therefore I am.”</a:t>
            </a:r>
          </a:p>
          <a:p>
            <a:r>
              <a:rPr lang="en-US" dirty="0"/>
              <a:t>Francis bacon (1561-1626): introducing Scientific method to education, experimentation</a:t>
            </a:r>
          </a:p>
          <a:p>
            <a:r>
              <a:rPr lang="en-US" dirty="0"/>
              <a:t>Sir </a:t>
            </a:r>
            <a:r>
              <a:rPr lang="en-US" dirty="0" err="1"/>
              <a:t>Issac</a:t>
            </a:r>
            <a:r>
              <a:rPr lang="en-US" dirty="0"/>
              <a:t> Newton (1643-1727): System of  physical laws.</a:t>
            </a:r>
          </a:p>
          <a:p>
            <a:r>
              <a:rPr lang="en-US" dirty="0"/>
              <a:t>Enlightenment: 18</a:t>
            </a:r>
            <a:r>
              <a:rPr lang="en-US" baseline="30000" dirty="0"/>
              <a:t>th</a:t>
            </a:r>
            <a:r>
              <a:rPr lang="en-US" dirty="0"/>
              <a:t> century.: Benjamin Franklin (1706-1790): characteristics of modernity: believed in  the power and strength  of the individual mind. Like Descartes he held to the tenets of deism. Rejected the miracles, myths and religious superstitious.  </a:t>
            </a:r>
          </a:p>
          <a:p>
            <a:r>
              <a:rPr lang="en-US" dirty="0"/>
              <a:t>(Bressler, 85-6)</a:t>
            </a:r>
          </a:p>
          <a:p>
            <a:endParaRPr lang="en-US" dirty="0"/>
          </a:p>
          <a:p>
            <a:endParaRPr lang="en-US" dirty="0"/>
          </a:p>
          <a:p>
            <a:endParaRPr lang="en-US" dirty="0"/>
          </a:p>
        </p:txBody>
      </p:sp>
    </p:spTree>
    <p:extLst>
      <p:ext uri="{BB962C8B-B14F-4D97-AF65-F5344CB8AC3E}">
        <p14:creationId xmlns:p14="http://schemas.microsoft.com/office/powerpoint/2010/main" val="261399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C5146-3364-5049-9A2B-DE8375B44484}"/>
              </a:ext>
            </a:extLst>
          </p:cNvPr>
          <p:cNvSpPr>
            <a:spLocks noGrp="1"/>
          </p:cNvSpPr>
          <p:nvPr>
            <p:ph type="title"/>
          </p:nvPr>
        </p:nvSpPr>
        <p:spPr/>
        <p:txBody>
          <a:bodyPr/>
          <a:lstStyle/>
          <a:p>
            <a:r>
              <a:rPr lang="en-US" dirty="0"/>
              <a:t>Modernity</a:t>
            </a:r>
          </a:p>
        </p:txBody>
      </p:sp>
      <p:sp>
        <p:nvSpPr>
          <p:cNvPr id="3" name="Content Placeholder 2">
            <a:extLst>
              <a:ext uri="{FF2B5EF4-FFF2-40B4-BE49-F238E27FC236}">
                <a16:creationId xmlns:a16="http://schemas.microsoft.com/office/drawing/2014/main" id="{154CFDCE-08B7-8446-9171-987332A9375D}"/>
              </a:ext>
            </a:extLst>
          </p:cNvPr>
          <p:cNvSpPr>
            <a:spLocks noGrp="1"/>
          </p:cNvSpPr>
          <p:nvPr>
            <p:ph idx="1"/>
          </p:nvPr>
        </p:nvSpPr>
        <p:spPr/>
        <p:txBody>
          <a:bodyPr>
            <a:normAutofit fontScale="92500"/>
          </a:bodyPr>
          <a:lstStyle/>
          <a:p>
            <a:r>
              <a:rPr lang="en-US" dirty="0"/>
              <a:t>According to Franklin Modernity’s core characteristics are:</a:t>
            </a:r>
          </a:p>
          <a:p>
            <a:pPr fontAlgn="base"/>
            <a:r>
              <a:rPr lang="en-US" dirty="0"/>
              <a:t>The concept of self is a conscious, rational, knowable entity.</a:t>
            </a:r>
          </a:p>
          <a:p>
            <a:pPr fontAlgn="base"/>
            <a:r>
              <a:rPr lang="en-US" dirty="0"/>
              <a:t>Reality can be studied, analyzed, and known.</a:t>
            </a:r>
          </a:p>
          <a:p>
            <a:pPr fontAlgn="base"/>
            <a:r>
              <a:rPr lang="en-US" dirty="0"/>
              <a:t>Objective, rational truth can be discovered through science.</a:t>
            </a:r>
          </a:p>
          <a:p>
            <a:pPr fontAlgn="base"/>
            <a:r>
              <a:rPr lang="en-US" dirty="0"/>
              <a:t>The methodology of science can and does lead to ascertaining truth</a:t>
            </a:r>
          </a:p>
          <a:p>
            <a:pPr fontAlgn="base"/>
            <a:r>
              <a:rPr lang="en-US" dirty="0"/>
              <a:t>The yardstick for measuring truth is reason</a:t>
            </a:r>
          </a:p>
          <a:p>
            <a:pPr fontAlgn="base"/>
            <a:r>
              <a:rPr lang="en-US" dirty="0"/>
              <a:t>Truth is </a:t>
            </a:r>
            <a:r>
              <a:rPr lang="en-US" dirty="0" err="1"/>
              <a:t>demonstratable</a:t>
            </a:r>
            <a:endParaRPr lang="en-US" dirty="0"/>
          </a:p>
          <a:p>
            <a:pPr fontAlgn="base"/>
            <a:r>
              <a:rPr lang="en-US" dirty="0"/>
              <a:t>Progress and optimism are the natural results of valuing science and rationality</a:t>
            </a:r>
          </a:p>
          <a:p>
            <a:pPr fontAlgn="base"/>
            <a:r>
              <a:rPr lang="en-US" dirty="0"/>
              <a:t>Language is referential, representing the perceivable world.</a:t>
            </a:r>
          </a:p>
          <a:p>
            <a:r>
              <a:rPr lang="en-US" dirty="0"/>
              <a:t>(Bressler, 87-88)</a:t>
            </a:r>
          </a:p>
        </p:txBody>
      </p:sp>
    </p:spTree>
    <p:extLst>
      <p:ext uri="{BB962C8B-B14F-4D97-AF65-F5344CB8AC3E}">
        <p14:creationId xmlns:p14="http://schemas.microsoft.com/office/powerpoint/2010/main" val="54210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96B9-B454-DC44-B86D-23B96063A8E1}"/>
              </a:ext>
            </a:extLst>
          </p:cNvPr>
          <p:cNvSpPr>
            <a:spLocks noGrp="1"/>
          </p:cNvSpPr>
          <p:nvPr>
            <p:ph type="title"/>
          </p:nvPr>
        </p:nvSpPr>
        <p:spPr/>
        <p:txBody>
          <a:bodyPr/>
          <a:lstStyle/>
          <a:p>
            <a:r>
              <a:rPr lang="en-US" dirty="0"/>
              <a:t>poststructuralism and postmodernism</a:t>
            </a:r>
          </a:p>
        </p:txBody>
      </p:sp>
      <p:sp>
        <p:nvSpPr>
          <p:cNvPr id="3" name="Content Placeholder 2">
            <a:extLst>
              <a:ext uri="{FF2B5EF4-FFF2-40B4-BE49-F238E27FC236}">
                <a16:creationId xmlns:a16="http://schemas.microsoft.com/office/drawing/2014/main" id="{5F3D94D2-83F1-B74A-B4E0-281BBC72231C}"/>
              </a:ext>
            </a:extLst>
          </p:cNvPr>
          <p:cNvSpPr>
            <a:spLocks noGrp="1"/>
          </p:cNvSpPr>
          <p:nvPr>
            <p:ph idx="1"/>
          </p:nvPr>
        </p:nvSpPr>
        <p:spPr/>
        <p:txBody>
          <a:bodyPr>
            <a:normAutofit fontScale="92500" lnSpcReduction="10000"/>
          </a:bodyPr>
          <a:lstStyle/>
          <a:p>
            <a:r>
              <a:rPr lang="en-US" dirty="0"/>
              <a:t>What is Truth? Is there an Objective reality , Accuracy of the map</a:t>
            </a:r>
          </a:p>
          <a:p>
            <a:r>
              <a:rPr lang="en-US" dirty="0"/>
              <a:t>Modernity’s understanding of reality is challenged by postmodernism= after modernity</a:t>
            </a:r>
          </a:p>
          <a:p>
            <a:r>
              <a:rPr lang="en-US" dirty="0"/>
              <a:t>For Jacques Derrida (in mid 1960s) there is no objective reality.</a:t>
            </a:r>
          </a:p>
          <a:p>
            <a:r>
              <a:rPr lang="en-US" dirty="0"/>
              <a:t>truth is subjective and the creation of human mind, depending on the nature and variety of cultural and social influences in one’s life.</a:t>
            </a:r>
          </a:p>
          <a:p>
            <a:r>
              <a:rPr lang="en-US" dirty="0"/>
              <a:t>Poststructuralist thinkers believe that many truths exist, not the truth, they believe that modernity’s concept of one objective reality must be disavowed and rejected  and replaced by many different concepts, each a valid and reliable interpretation and construction of reality.</a:t>
            </a:r>
          </a:p>
          <a:p>
            <a:r>
              <a:rPr lang="en-US" dirty="0"/>
              <a:t>Postmodern thinkers rejects modernity’s  representation of discourse (the map) and replace it with a collage. Unlike the fixed, objective nature of a map, a collage meaning is always in flux, always changing.</a:t>
            </a:r>
          </a:p>
        </p:txBody>
      </p:sp>
    </p:spTree>
    <p:extLst>
      <p:ext uri="{BB962C8B-B14F-4D97-AF65-F5344CB8AC3E}">
        <p14:creationId xmlns:p14="http://schemas.microsoft.com/office/powerpoint/2010/main" val="239106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37BD-6B60-3346-BAA6-298D22EF1931}"/>
              </a:ext>
            </a:extLst>
          </p:cNvPr>
          <p:cNvSpPr>
            <a:spLocks noGrp="1"/>
          </p:cNvSpPr>
          <p:nvPr>
            <p:ph type="title"/>
          </p:nvPr>
        </p:nvSpPr>
        <p:spPr/>
        <p:txBody>
          <a:bodyPr/>
          <a:lstStyle/>
          <a:p>
            <a:r>
              <a:rPr lang="en-US" dirty="0"/>
              <a:t>Postmodernism and …</a:t>
            </a:r>
          </a:p>
        </p:txBody>
      </p:sp>
      <p:sp>
        <p:nvSpPr>
          <p:cNvPr id="3" name="Content Placeholder 2">
            <a:extLst>
              <a:ext uri="{FF2B5EF4-FFF2-40B4-BE49-F238E27FC236}">
                <a16:creationId xmlns:a16="http://schemas.microsoft.com/office/drawing/2014/main" id="{8F19F5F0-CD83-1140-83F7-B0DEB50E9887}"/>
              </a:ext>
            </a:extLst>
          </p:cNvPr>
          <p:cNvSpPr>
            <a:spLocks noGrp="1"/>
          </p:cNvSpPr>
          <p:nvPr>
            <p:ph idx="1"/>
          </p:nvPr>
        </p:nvSpPr>
        <p:spPr/>
        <p:txBody>
          <a:bodyPr>
            <a:normAutofit fontScale="92500" lnSpcReduction="20000"/>
          </a:bodyPr>
          <a:lstStyle/>
          <a:p>
            <a:r>
              <a:rPr lang="en-US" dirty="0"/>
              <a:t>Postmodern term  first appeared in 1930</a:t>
            </a:r>
          </a:p>
          <a:p>
            <a:r>
              <a:rPr lang="en-US" dirty="0"/>
              <a:t>Its seeds germinated in the writings of Friedrich Nietzsche ( 1844-1990 . As  Zarathustra, the protagonist of Nietzsche’s Thus </a:t>
            </a:r>
            <a:r>
              <a:rPr lang="en-US" dirty="0" err="1"/>
              <a:t>Spake</a:t>
            </a:r>
            <a:r>
              <a:rPr lang="en-US" dirty="0"/>
              <a:t> Zarathustra, (1883), proclaims the death of God.</a:t>
            </a:r>
          </a:p>
          <a:p>
            <a:r>
              <a:rPr lang="en-US" dirty="0"/>
              <a:t>The death of God= demise of objective reality</a:t>
            </a:r>
          </a:p>
          <a:p>
            <a:r>
              <a:rPr lang="en-US" dirty="0"/>
              <a:t>World war I and II  + the decline of Christianity and individualism</a:t>
            </a:r>
          </a:p>
          <a:p>
            <a:r>
              <a:rPr lang="en-US" dirty="0"/>
              <a:t>The voices of French Philosopher  Jacques Derrida (1926-1984), the French Cultural historian Michel Foucault (1926-1984)  the aesthetician Jean-Francois Lyotard  and the ardent  American pragmatist Richard </a:t>
            </a:r>
            <a:r>
              <a:rPr lang="en-US" dirty="0" err="1"/>
              <a:t>Rorty</a:t>
            </a:r>
            <a:r>
              <a:rPr lang="en-US" dirty="0"/>
              <a:t> declare  the death of reality..</a:t>
            </a:r>
          </a:p>
          <a:p>
            <a:r>
              <a:rPr lang="en-US" dirty="0"/>
              <a:t>Modernity failed  because it searched for an external point of reference God, reason and science. </a:t>
            </a:r>
          </a:p>
          <a:p>
            <a:r>
              <a:rPr lang="en-US" dirty="0"/>
              <a:t>Each person shapes his/her own concept of reality </a:t>
            </a:r>
          </a:p>
        </p:txBody>
      </p:sp>
    </p:spTree>
    <p:extLst>
      <p:ext uri="{BB962C8B-B14F-4D97-AF65-F5344CB8AC3E}">
        <p14:creationId xmlns:p14="http://schemas.microsoft.com/office/powerpoint/2010/main" val="161822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1FCA-D68D-E248-8914-A6378A276202}"/>
              </a:ext>
            </a:extLst>
          </p:cNvPr>
          <p:cNvSpPr>
            <a:spLocks noGrp="1"/>
          </p:cNvSpPr>
          <p:nvPr>
            <p:ph type="title"/>
          </p:nvPr>
        </p:nvSpPr>
        <p:spPr/>
        <p:txBody>
          <a:bodyPr/>
          <a:lstStyle/>
          <a:p>
            <a:r>
              <a:rPr lang="en-US" dirty="0"/>
              <a:t>Postmodernism …</a:t>
            </a:r>
          </a:p>
        </p:txBody>
      </p:sp>
      <p:sp>
        <p:nvSpPr>
          <p:cNvPr id="3" name="Content Placeholder 2">
            <a:extLst>
              <a:ext uri="{FF2B5EF4-FFF2-40B4-BE49-F238E27FC236}">
                <a16:creationId xmlns:a16="http://schemas.microsoft.com/office/drawing/2014/main" id="{F6AF8EC6-7766-DA4F-8534-78A40F83A4A8}"/>
              </a:ext>
            </a:extLst>
          </p:cNvPr>
          <p:cNvSpPr>
            <a:spLocks noGrp="1"/>
          </p:cNvSpPr>
          <p:nvPr>
            <p:ph idx="1"/>
          </p:nvPr>
        </p:nvSpPr>
        <p:spPr/>
        <p:txBody>
          <a:bodyPr>
            <a:normAutofit lnSpcReduction="10000"/>
          </a:bodyPr>
          <a:lstStyle/>
          <a:p>
            <a:r>
              <a:rPr lang="en-US" dirty="0"/>
              <a:t>Postmodernism philosophy  is constantly being shaped, reshaped, defined, redefined, and articulated by its adherents and followers.</a:t>
            </a:r>
          </a:p>
          <a:p>
            <a:r>
              <a:rPr lang="en-US" dirty="0"/>
              <a:t>Postmodernism core characteristics:</a:t>
            </a:r>
          </a:p>
          <a:p>
            <a:r>
              <a:rPr lang="en-US" dirty="0"/>
              <a:t>A Skepticism or rejection of grand metanarratives to explain reality</a:t>
            </a:r>
          </a:p>
          <a:p>
            <a:r>
              <a:rPr lang="en-US" dirty="0"/>
              <a:t>The concept of the self as ever changing</a:t>
            </a:r>
          </a:p>
          <a:p>
            <a:r>
              <a:rPr lang="en-US" dirty="0"/>
              <a:t>No objective reality, but many subjective interpretations</a:t>
            </a:r>
          </a:p>
          <a:p>
            <a:r>
              <a:rPr lang="en-US" dirty="0"/>
              <a:t>Truth as subjective and perspectival, dependent on cultural, social and personal influences.</a:t>
            </a:r>
          </a:p>
          <a:p>
            <a:r>
              <a:rPr lang="en-US" dirty="0"/>
              <a:t>No “one correct” concept of ultimate reality</a:t>
            </a:r>
          </a:p>
          <a:p>
            <a:r>
              <a:rPr lang="en-US" dirty="0"/>
              <a:t>No metatheory to explain texts or reality</a:t>
            </a:r>
          </a:p>
          <a:p>
            <a:r>
              <a:rPr lang="en-US" dirty="0"/>
              <a:t>No “one correct” interpretation of a text.</a:t>
            </a:r>
          </a:p>
        </p:txBody>
      </p:sp>
    </p:spTree>
    <p:extLst>
      <p:ext uri="{BB962C8B-B14F-4D97-AF65-F5344CB8AC3E}">
        <p14:creationId xmlns:p14="http://schemas.microsoft.com/office/powerpoint/2010/main" val="336515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2989-17EB-3841-B545-9341618E8273}"/>
              </a:ext>
            </a:extLst>
          </p:cNvPr>
          <p:cNvSpPr>
            <a:spLocks noGrp="1"/>
          </p:cNvSpPr>
          <p:nvPr>
            <p:ph type="title"/>
          </p:nvPr>
        </p:nvSpPr>
        <p:spPr/>
        <p:txBody>
          <a:bodyPr/>
          <a:lstStyle/>
          <a:p>
            <a:r>
              <a:rPr lang="en-US" dirty="0"/>
              <a:t>Modernity and Postmodernism</a:t>
            </a:r>
          </a:p>
        </p:txBody>
      </p:sp>
      <p:sp>
        <p:nvSpPr>
          <p:cNvPr id="3" name="Content Placeholder 2">
            <a:extLst>
              <a:ext uri="{FF2B5EF4-FFF2-40B4-BE49-F238E27FC236}">
                <a16:creationId xmlns:a16="http://schemas.microsoft.com/office/drawing/2014/main" id="{AE3796A4-D276-C746-8FD1-A6E2B7AE200F}"/>
              </a:ext>
            </a:extLst>
          </p:cNvPr>
          <p:cNvSpPr>
            <a:spLocks noGrp="1"/>
          </p:cNvSpPr>
          <p:nvPr>
            <p:ph idx="1"/>
          </p:nvPr>
        </p:nvSpPr>
        <p:spPr/>
        <p:txBody>
          <a:bodyPr/>
          <a:lstStyle/>
          <a:p>
            <a:r>
              <a:rPr lang="en-US" dirty="0"/>
              <a:t>Modernity rooted in the philosophy and ideals of Enlightenment from 18</a:t>
            </a:r>
            <a:r>
              <a:rPr lang="en-US" baseline="30000" dirty="0"/>
              <a:t>th</a:t>
            </a:r>
            <a:r>
              <a:rPr lang="en-US" dirty="0"/>
              <a:t> century (1700s) to the midpoint of 20</a:t>
            </a:r>
            <a:r>
              <a:rPr lang="en-US" baseline="30000" dirty="0"/>
              <a:t>th</a:t>
            </a:r>
            <a:r>
              <a:rPr lang="en-US" dirty="0"/>
              <a:t> century</a:t>
            </a:r>
          </a:p>
          <a:p>
            <a:r>
              <a:rPr lang="en-US" dirty="0"/>
              <a:t>WW1 the art emphasis on decay, loss, and disillusionment.</a:t>
            </a:r>
          </a:p>
          <a:p>
            <a:r>
              <a:rPr lang="en-US" dirty="0"/>
              <a:t>Modernism is the aesthetic movement dated from 1914 to 1945 that questioned that questioned the ideals of British Victorianism and reflected the material and the psychological  devastation of WWI and WWII.</a:t>
            </a:r>
          </a:p>
          <a:p>
            <a:r>
              <a:rPr lang="en-US" dirty="0"/>
              <a:t>Writers such as W. H. Auden, T.S. Eliot, Virginia Woolf, Ezra Pound, W. B. Yeats, George Bernard Shaw, questioned: </a:t>
            </a:r>
          </a:p>
          <a:p>
            <a:r>
              <a:rPr lang="en-US" dirty="0"/>
              <a:t>The objective status of reality</a:t>
            </a:r>
          </a:p>
          <a:p>
            <a:r>
              <a:rPr lang="en-US" dirty="0"/>
              <a:t>The fixed nature of aesthetic forms </a:t>
            </a:r>
          </a:p>
        </p:txBody>
      </p:sp>
    </p:spTree>
    <p:extLst>
      <p:ext uri="{BB962C8B-B14F-4D97-AF65-F5344CB8AC3E}">
        <p14:creationId xmlns:p14="http://schemas.microsoft.com/office/powerpoint/2010/main" val="51845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E01E-1C75-D74D-92A3-2041AA927E60}"/>
              </a:ext>
            </a:extLst>
          </p:cNvPr>
          <p:cNvSpPr>
            <a:spLocks noGrp="1"/>
          </p:cNvSpPr>
          <p:nvPr>
            <p:ph type="title"/>
          </p:nvPr>
        </p:nvSpPr>
        <p:spPr/>
        <p:txBody>
          <a:bodyPr/>
          <a:lstStyle/>
          <a:p>
            <a:r>
              <a:rPr lang="en-US" dirty="0"/>
              <a:t>Modernity and Postmodernism</a:t>
            </a:r>
          </a:p>
        </p:txBody>
      </p:sp>
      <p:sp>
        <p:nvSpPr>
          <p:cNvPr id="3" name="Content Placeholder 2">
            <a:extLst>
              <a:ext uri="{FF2B5EF4-FFF2-40B4-BE49-F238E27FC236}">
                <a16:creationId xmlns:a16="http://schemas.microsoft.com/office/drawing/2014/main" id="{FE22974C-DC85-894A-9037-11192873C7F4}"/>
              </a:ext>
            </a:extLst>
          </p:cNvPr>
          <p:cNvSpPr>
            <a:spLocks noGrp="1"/>
          </p:cNvSpPr>
          <p:nvPr>
            <p:ph idx="1"/>
          </p:nvPr>
        </p:nvSpPr>
        <p:spPr/>
        <p:txBody>
          <a:bodyPr>
            <a:normAutofit fontScale="92500" lnSpcReduction="10000"/>
          </a:bodyPr>
          <a:lstStyle/>
          <a:p>
            <a:r>
              <a:rPr lang="en-US" dirty="0"/>
              <a:t>Employing unconventional stylistic techniques such as stream of consciousness </a:t>
            </a:r>
          </a:p>
          <a:p>
            <a:r>
              <a:rPr lang="en-US" dirty="0"/>
              <a:t>Multi-narrated stories</a:t>
            </a:r>
          </a:p>
          <a:p>
            <a:r>
              <a:rPr lang="en-US" dirty="0"/>
              <a:t>Rejecting previously established aesthetic  theories </a:t>
            </a:r>
          </a:p>
          <a:p>
            <a:r>
              <a:rPr lang="en-US" dirty="0"/>
              <a:t>Choosing to highlight unconscious or subconscious elements in works by employing the psychoanalysis theories of Sigmund Freud and carl Jung</a:t>
            </a:r>
          </a:p>
          <a:p>
            <a:r>
              <a:rPr lang="en-US" dirty="0"/>
              <a:t>Decentering the individual and introducing ambiguity and fragmentation </a:t>
            </a:r>
          </a:p>
          <a:p>
            <a:r>
              <a:rPr lang="en-US" dirty="0"/>
              <a:t>Modernism began to to see life as a collage rather than a map.</a:t>
            </a:r>
          </a:p>
          <a:p>
            <a:r>
              <a:rPr lang="en-US" dirty="0"/>
              <a:t>Sense of meaningless of both life and art led to new way of examining reality and language in France(1950)  structuralism coined in 1929 by the Russian Formalist Roman Jakobson.</a:t>
            </a:r>
          </a:p>
          <a:p>
            <a:r>
              <a:rPr lang="en-US" dirty="0"/>
              <a:t>Structuralism asserts and claims an overall unity and significance to every form of communication and social behavior.</a:t>
            </a:r>
          </a:p>
        </p:txBody>
      </p:sp>
    </p:spTree>
    <p:extLst>
      <p:ext uri="{BB962C8B-B14F-4D97-AF65-F5344CB8AC3E}">
        <p14:creationId xmlns:p14="http://schemas.microsoft.com/office/powerpoint/2010/main" val="3639591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8ADAC-053E-494C-A791-05508FE1F18A}"/>
              </a:ext>
            </a:extLst>
          </p:cNvPr>
          <p:cNvSpPr>
            <a:spLocks noGrp="1"/>
          </p:cNvSpPr>
          <p:nvPr>
            <p:ph type="title"/>
          </p:nvPr>
        </p:nvSpPr>
        <p:spPr/>
        <p:txBody>
          <a:bodyPr/>
          <a:lstStyle/>
          <a:p>
            <a:r>
              <a:rPr lang="en-US" dirty="0"/>
              <a:t>Modernity and Postmodernism</a:t>
            </a:r>
          </a:p>
        </p:txBody>
      </p:sp>
      <p:sp>
        <p:nvSpPr>
          <p:cNvPr id="3" name="Content Placeholder 2">
            <a:extLst>
              <a:ext uri="{FF2B5EF4-FFF2-40B4-BE49-F238E27FC236}">
                <a16:creationId xmlns:a16="http://schemas.microsoft.com/office/drawing/2014/main" id="{E4780CD6-9356-7942-B783-FFC1A8E457FB}"/>
              </a:ext>
            </a:extLst>
          </p:cNvPr>
          <p:cNvSpPr>
            <a:spLocks noGrp="1"/>
          </p:cNvSpPr>
          <p:nvPr>
            <p:ph idx="1"/>
          </p:nvPr>
        </p:nvSpPr>
        <p:spPr/>
        <p:txBody>
          <a:bodyPr/>
          <a:lstStyle/>
          <a:p>
            <a:r>
              <a:rPr lang="en-US" dirty="0"/>
              <a:t>Structural Linguistics: uses the techniques of methodologies and vocabulary of linguistics  to achieve meaning</a:t>
            </a:r>
          </a:p>
          <a:p>
            <a:r>
              <a:rPr lang="en-US" dirty="0"/>
              <a:t>To understand Structuralism one must trace the theories of Ferdinand de Saussure a swiss professor of late 19</a:t>
            </a:r>
            <a:r>
              <a:rPr lang="en-US" baseline="30000" dirty="0"/>
              <a:t>th</a:t>
            </a:r>
            <a:r>
              <a:rPr lang="en-US" dirty="0"/>
              <a:t>  and early 20</a:t>
            </a:r>
            <a:r>
              <a:rPr lang="en-US" baseline="30000" dirty="0"/>
              <a:t>th</a:t>
            </a:r>
            <a:r>
              <a:rPr lang="en-US" dirty="0"/>
              <a:t> Cs.</a:t>
            </a:r>
          </a:p>
          <a:p>
            <a:r>
              <a:rPr lang="en-US" dirty="0"/>
              <a:t>_______________________________________________________________</a:t>
            </a:r>
          </a:p>
          <a:p>
            <a:endParaRPr lang="en-US" dirty="0"/>
          </a:p>
          <a:p>
            <a:r>
              <a:rPr lang="en-US" dirty="0"/>
              <a:t>Structuralism: Its historical Development</a:t>
            </a:r>
          </a:p>
        </p:txBody>
      </p:sp>
    </p:spTree>
    <p:extLst>
      <p:ext uri="{BB962C8B-B14F-4D97-AF65-F5344CB8AC3E}">
        <p14:creationId xmlns:p14="http://schemas.microsoft.com/office/powerpoint/2010/main" val="12073508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227</TotalTime>
  <Words>884</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Modernity, Modernism and Postmodernism</vt:lpstr>
      <vt:lpstr>Modernity</vt:lpstr>
      <vt:lpstr>Modernity</vt:lpstr>
      <vt:lpstr>poststructuralism and postmodernism</vt:lpstr>
      <vt:lpstr>Postmodernism and …</vt:lpstr>
      <vt:lpstr>Postmodernism …</vt:lpstr>
      <vt:lpstr>Modernity and Postmodernism</vt:lpstr>
      <vt:lpstr>Modernity and Postmodernism</vt:lpstr>
      <vt:lpstr>Modernity and Postmodernism</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Modernity, Modernism and Postmodernism</dc:title>
  <dc:creator>sherzadb@yahoo.com</dc:creator>
  <cp:lastModifiedBy>sherzadb@yahoo.com</cp:lastModifiedBy>
  <cp:revision>20</cp:revision>
  <dcterms:created xsi:type="dcterms:W3CDTF">2023-01-18T16:19:48Z</dcterms:created>
  <dcterms:modified xsi:type="dcterms:W3CDTF">2023-01-18T20:09:31Z</dcterms:modified>
</cp:coreProperties>
</file>