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49"/>
    <p:restoredTop sz="93077"/>
  </p:normalViewPr>
  <p:slideViewPr>
    <p:cSldViewPr snapToGrid="0" snapToObjects="1">
      <p:cViewPr varScale="1">
        <p:scale>
          <a:sx n="125" d="100"/>
          <a:sy n="125" d="100"/>
        </p:scale>
        <p:origin x="16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64F7-CB3F-F44D-B00C-59109F0DCF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Structuralism: Its Historical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C9E38-26EF-254B-9823-5135E10A1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Dr. </a:t>
            </a:r>
            <a:r>
              <a:rPr lang="en-US" dirty="0" err="1"/>
              <a:t>Sherzad</a:t>
            </a:r>
            <a:r>
              <a:rPr lang="en-US" dirty="0"/>
              <a:t> </a:t>
            </a:r>
            <a:r>
              <a:rPr lang="en-US" dirty="0" err="1"/>
              <a:t>Shafie</a:t>
            </a:r>
            <a:r>
              <a:rPr lang="en-US" dirty="0"/>
              <a:t> </a:t>
            </a:r>
            <a:r>
              <a:rPr lang="en-US" dirty="0" err="1"/>
              <a:t>Babo</a:t>
            </a:r>
            <a:endParaRPr lang="en-US" dirty="0"/>
          </a:p>
          <a:p>
            <a:r>
              <a:rPr lang="en-US" dirty="0"/>
              <a:t>Mon, 23 Jan 2013</a:t>
            </a:r>
          </a:p>
        </p:txBody>
      </p:sp>
    </p:spTree>
    <p:extLst>
      <p:ext uri="{BB962C8B-B14F-4D97-AF65-F5344CB8AC3E}">
        <p14:creationId xmlns:p14="http://schemas.microsoft.com/office/powerpoint/2010/main" val="2374852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98F02-2531-6D4E-B65D-1649AAA4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Assumptions of Structuralism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55EC5-7D77-3343-A354-F91191387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Saussure proposed a new science called </a:t>
            </a:r>
            <a:r>
              <a:rPr lang="en-US" b="1" dirty="0"/>
              <a:t>semiology </a:t>
            </a:r>
            <a:r>
              <a:rPr lang="en-US" dirty="0"/>
              <a:t>to study how we create meaning through these signs in all our social behavioral systems.</a:t>
            </a:r>
          </a:p>
          <a:p>
            <a:r>
              <a:rPr lang="en-US" dirty="0"/>
              <a:t>A similar science was being proposed in America  by Charles Sanders Peirce (839-1914) called </a:t>
            </a:r>
            <a:r>
              <a:rPr lang="en-US" b="1" dirty="0"/>
              <a:t>semiotics, </a:t>
            </a:r>
            <a:r>
              <a:rPr lang="en-US"/>
              <a:t>this science </a:t>
            </a:r>
            <a:r>
              <a:rPr lang="en-US" dirty="0"/>
              <a:t>borrowed linguistic methods used by Saussure and applied the to all meaningful cultural phenomena.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976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D537A-D08A-4C4E-87F7-E50A30909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Structuralism..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9DF2D-AEA0-BD43-B4A9-3865B7126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Throughout the 19</a:t>
            </a:r>
            <a:r>
              <a:rPr lang="en-US" baseline="30000" dirty="0"/>
              <a:t>th</a:t>
            </a:r>
            <a:r>
              <a:rPr lang="en-US" dirty="0"/>
              <a:t> and early 20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b="1" dirty="0"/>
              <a:t>philology</a:t>
            </a:r>
            <a:r>
              <a:rPr lang="en-US" dirty="0"/>
              <a:t>, not Linguistics, was the science of language.  </a:t>
            </a:r>
            <a:r>
              <a:rPr lang="en-US" b="1" dirty="0"/>
              <a:t>Philologists</a:t>
            </a:r>
            <a:r>
              <a:rPr lang="en-US" dirty="0"/>
              <a:t> analyzed the language.</a:t>
            </a:r>
          </a:p>
          <a:p>
            <a:r>
              <a:rPr lang="en-US" dirty="0"/>
              <a:t>Their approach to language study was </a:t>
            </a:r>
            <a:r>
              <a:rPr lang="en-US" b="1" dirty="0"/>
              <a:t>diachronic*</a:t>
            </a:r>
            <a:r>
              <a:rPr lang="en-US" dirty="0"/>
              <a:t>:  how a special phenomenon  had changed etymologically or phonologically in course of time. The emphasis was the historical development of languages.</a:t>
            </a:r>
          </a:p>
          <a:p>
            <a:r>
              <a:rPr lang="en-US" dirty="0"/>
              <a:t>* the way in which </a:t>
            </a:r>
            <a:r>
              <a:rPr lang="en-US" dirty="0" err="1"/>
              <a:t>sth</a:t>
            </a:r>
            <a:r>
              <a:rPr lang="en-US" dirty="0"/>
              <a:t>. esp. language has developed and evolved through time. </a:t>
            </a:r>
          </a:p>
          <a:p>
            <a:r>
              <a:rPr lang="en-US" dirty="0"/>
              <a:t>The philologist of 19</a:t>
            </a:r>
            <a:r>
              <a:rPr lang="en-US" baseline="30000" dirty="0"/>
              <a:t>th</a:t>
            </a:r>
            <a:r>
              <a:rPr lang="en-US" dirty="0"/>
              <a:t> century believed that language mirrored the structure of the world it imitated and, therefore  had no structure of its own. Known as the </a:t>
            </a:r>
            <a:r>
              <a:rPr lang="en-US" b="1" dirty="0"/>
              <a:t>mimetic theory </a:t>
            </a:r>
            <a:r>
              <a:rPr lang="en-US" dirty="0"/>
              <a:t>of language.   This linguistic hypothesis asserts that words are symbols for things in the word, each word having its own </a:t>
            </a:r>
            <a:r>
              <a:rPr lang="en-US" b="1" dirty="0"/>
              <a:t>referent  - the object, concept,</a:t>
            </a:r>
          </a:p>
          <a:p>
            <a:r>
              <a:rPr lang="en-US" b="1" dirty="0"/>
              <a:t>Symbol (Word) = Thing</a:t>
            </a:r>
          </a:p>
          <a:p>
            <a:r>
              <a:rPr lang="en-US" b="1" dirty="0"/>
              <a:t>(Bressler 91-2)</a:t>
            </a:r>
          </a:p>
        </p:txBody>
      </p:sp>
    </p:spTree>
    <p:extLst>
      <p:ext uri="{BB962C8B-B14F-4D97-AF65-F5344CB8AC3E}">
        <p14:creationId xmlns:p14="http://schemas.microsoft.com/office/powerpoint/2010/main" val="194620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F9D8A-316A-C14B-8986-6EC957E0F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1341783"/>
          </a:xfrm>
        </p:spPr>
        <p:txBody>
          <a:bodyPr/>
          <a:lstStyle/>
          <a:p>
            <a:r>
              <a:rPr lang="en-US" dirty="0"/>
              <a:t>Structuralism..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D76A1-8109-4D47-971A-5A0AE1158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Ferdinand de Saussure in the first decade of the 1900s, a swiss  philologist  (1857-1913).</a:t>
            </a:r>
          </a:p>
          <a:p>
            <a:r>
              <a:rPr lang="en-US" dirty="0"/>
              <a:t>His </a:t>
            </a:r>
            <a:r>
              <a:rPr lang="en-US" i="1" dirty="0"/>
              <a:t>Course in General Linguistics = </a:t>
            </a:r>
            <a:r>
              <a:rPr lang="en-US" dirty="0"/>
              <a:t>a</a:t>
            </a:r>
            <a:r>
              <a:rPr lang="en-US" i="1" dirty="0"/>
              <a:t> </a:t>
            </a:r>
            <a:r>
              <a:rPr lang="en-US" dirty="0"/>
              <a:t>compilation  of his Linguistic studies in (1916) forms the basis for </a:t>
            </a:r>
            <a:r>
              <a:rPr lang="en-US" b="1" dirty="0"/>
              <a:t>structuralist literary theory </a:t>
            </a:r>
            <a:r>
              <a:rPr lang="en-US" dirty="0"/>
              <a:t>and </a:t>
            </a:r>
            <a:r>
              <a:rPr lang="en-US" b="1" dirty="0"/>
              <a:t>practical criticism</a:t>
            </a:r>
            <a:r>
              <a:rPr lang="en-US" dirty="0"/>
              <a:t>. Through his efforts the  19</a:t>
            </a:r>
            <a:r>
              <a:rPr lang="en-US" baseline="30000" dirty="0"/>
              <a:t>th</a:t>
            </a:r>
            <a:r>
              <a:rPr lang="en-US" dirty="0"/>
              <a:t>  c.  Philology  evolved into the more multifaceted science of 20th C. Linguistics.</a:t>
            </a:r>
          </a:p>
          <a:p>
            <a:r>
              <a:rPr lang="en-US" dirty="0"/>
              <a:t>By using diachronic approach he discovered  the principles governing </a:t>
            </a:r>
            <a:r>
              <a:rPr lang="en-US" b="1" dirty="0"/>
              <a:t>consonantal pronunciation </a:t>
            </a:r>
            <a:r>
              <a:rPr lang="en-US" dirty="0"/>
              <a:t>changes that occurred in Indo-European Languages over many centuries.</a:t>
            </a:r>
          </a:p>
          <a:p>
            <a:r>
              <a:rPr lang="en-US" dirty="0"/>
              <a:t>He also introduced the </a:t>
            </a:r>
            <a:r>
              <a:rPr lang="en-US" b="1" dirty="0"/>
              <a:t>synchronic</a:t>
            </a:r>
            <a:r>
              <a:rPr lang="en-US" dirty="0"/>
              <a:t> approach, a method that  focuses on any given language at one particular time. He focuses on the activity of  language system and how it appears rather than its evolution.</a:t>
            </a:r>
          </a:p>
          <a:p>
            <a:r>
              <a:rPr lang="en-US" dirty="0"/>
              <a:t>He rejected the memetic theory of language structure., he believed that language is determined  by its own </a:t>
            </a:r>
            <a:r>
              <a:rPr lang="en-US" b="1" dirty="0"/>
              <a:t>internally  structured system.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33289-EE1D-A249-A4DB-09E04273E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1600" dirty="0"/>
              <a:t>Saussure’s Linguistic Revolution</a:t>
            </a:r>
          </a:p>
        </p:txBody>
      </p:sp>
    </p:spTree>
    <p:extLst>
      <p:ext uri="{BB962C8B-B14F-4D97-AF65-F5344CB8AC3E}">
        <p14:creationId xmlns:p14="http://schemas.microsoft.com/office/powerpoint/2010/main" val="338749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2DA02-9A0B-754C-B922-4D2206BA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1441174"/>
          </a:xfrm>
        </p:spPr>
        <p:txBody>
          <a:bodyPr/>
          <a:lstStyle/>
          <a:p>
            <a:r>
              <a:rPr lang="en-US" dirty="0"/>
              <a:t>Structuralism..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4AC9F-64BA-B54B-A8CB-7BBD39F36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Saussure: All languages are governed by their own internal rules that do not mirror or imitate the structure of the world. </a:t>
            </a:r>
          </a:p>
          <a:p>
            <a:r>
              <a:rPr lang="en-US" dirty="0"/>
              <a:t>All languages are composed of basic unites called </a:t>
            </a:r>
            <a:r>
              <a:rPr lang="en-US" b="1" dirty="0" err="1"/>
              <a:t>emes</a:t>
            </a:r>
            <a:r>
              <a:rPr lang="en-US" dirty="0"/>
              <a:t>.</a:t>
            </a:r>
          </a:p>
          <a:p>
            <a:r>
              <a:rPr lang="en-US" dirty="0"/>
              <a:t>The task of linguist is to identify these units also called </a:t>
            </a:r>
            <a:r>
              <a:rPr lang="en-US" b="1" dirty="0"/>
              <a:t>paradigms</a:t>
            </a:r>
            <a:r>
              <a:rPr lang="en-US" dirty="0"/>
              <a:t> or models.</a:t>
            </a:r>
          </a:p>
          <a:p>
            <a:r>
              <a:rPr lang="en-US" dirty="0"/>
              <a:t>The basic building block or unit of language is </a:t>
            </a:r>
            <a:r>
              <a:rPr lang="en-US" b="1" dirty="0"/>
              <a:t>phoneme</a:t>
            </a:r>
            <a:r>
              <a:rPr lang="en-US" dirty="0"/>
              <a:t>- the smallest meaningful  sound in a language</a:t>
            </a:r>
          </a:p>
          <a:p>
            <a:r>
              <a:rPr lang="en-US" dirty="0"/>
              <a:t>American English consists of </a:t>
            </a:r>
            <a:r>
              <a:rPr lang="en-US" b="1" dirty="0"/>
              <a:t>45 phonemes</a:t>
            </a:r>
            <a:r>
              <a:rPr lang="en-US" dirty="0"/>
              <a:t>. 45 sounds that serve as the building blocks of American English</a:t>
            </a:r>
          </a:p>
          <a:p>
            <a:r>
              <a:rPr lang="en-US" dirty="0"/>
              <a:t>The first sound in pin /p/ 2</a:t>
            </a:r>
            <a:r>
              <a:rPr lang="en-US" baseline="30000" dirty="0"/>
              <a:t>nd</a:t>
            </a:r>
            <a:r>
              <a:rPr lang="en-US" dirty="0"/>
              <a:t> /</a:t>
            </a:r>
            <a:r>
              <a:rPr lang="en-US" dirty="0" err="1"/>
              <a:t>i</a:t>
            </a:r>
            <a:r>
              <a:rPr lang="en-US" dirty="0"/>
              <a:t>/ last /n/</a:t>
            </a:r>
          </a:p>
          <a:p>
            <a:r>
              <a:rPr lang="en-US" dirty="0"/>
              <a:t>A phoneme is identified in writing by enclosing the </a:t>
            </a:r>
            <a:r>
              <a:rPr lang="en-US" b="1" dirty="0"/>
              <a:t>grapheme</a:t>
            </a:r>
            <a:r>
              <a:rPr lang="en-US" dirty="0"/>
              <a:t>- the written symbol that represents the phoneme’s sound- in virgules or diagonal lines.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AC300-93F4-584C-AF96-706597667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The Structure of Language</a:t>
            </a:r>
          </a:p>
        </p:txBody>
      </p:sp>
    </p:spTree>
    <p:extLst>
      <p:ext uri="{BB962C8B-B14F-4D97-AF65-F5344CB8AC3E}">
        <p14:creationId xmlns:p14="http://schemas.microsoft.com/office/powerpoint/2010/main" val="404804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3615-5101-E54E-BF88-129058C3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Structuralism..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14230-2693-1747-8D5E-96E1E8068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576469"/>
            <a:ext cx="7315200" cy="55857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phoneme is composed of a family of nearly identical speech sounds called </a:t>
            </a:r>
            <a:r>
              <a:rPr lang="en-US" b="1" dirty="0"/>
              <a:t>allophones. Like /P/ in pit and spit</a:t>
            </a:r>
          </a:p>
          <a:p>
            <a:r>
              <a:rPr lang="en-US" b="1" dirty="0"/>
              <a:t>/t/ in tip and stop</a:t>
            </a:r>
          </a:p>
          <a:p>
            <a:r>
              <a:rPr lang="en-US" dirty="0"/>
              <a:t>/t/ in tip is </a:t>
            </a:r>
            <a:r>
              <a:rPr lang="en-US" b="1" dirty="0"/>
              <a:t>aspirated</a:t>
            </a:r>
            <a:r>
              <a:rPr lang="en-US" dirty="0"/>
              <a:t>, or pronounced with a greater force of air.</a:t>
            </a:r>
          </a:p>
          <a:p>
            <a:r>
              <a:rPr lang="en-US" dirty="0"/>
              <a:t>Tip and dip</a:t>
            </a:r>
          </a:p>
          <a:p>
            <a:r>
              <a:rPr lang="en-US" dirty="0"/>
              <a:t>/d/ is </a:t>
            </a:r>
            <a:r>
              <a:rPr lang="en-US" b="1" dirty="0"/>
              <a:t>voiced</a:t>
            </a:r>
            <a:r>
              <a:rPr lang="en-US" dirty="0"/>
              <a:t> or pronounced with the vocal cords vibrating </a:t>
            </a:r>
          </a:p>
          <a:p>
            <a:r>
              <a:rPr lang="en-US" dirty="0"/>
              <a:t>/t/ is unvoiced with the vocal cords remaining basically still.</a:t>
            </a:r>
          </a:p>
          <a:p>
            <a:r>
              <a:rPr lang="en-US" dirty="0"/>
              <a:t>/t/ and /d/ are phonemes</a:t>
            </a:r>
          </a:p>
          <a:p>
            <a:r>
              <a:rPr lang="en-US" b="1" dirty="0" err="1"/>
              <a:t>Eme</a:t>
            </a:r>
            <a:r>
              <a:rPr lang="en-US" dirty="0"/>
              <a:t> is a sound or a minimal unit of grammar such as the adding of an s in English to form most plurals.</a:t>
            </a:r>
          </a:p>
          <a:p>
            <a:r>
              <a:rPr lang="en-US" dirty="0"/>
              <a:t>The study of the rules governing the meaningful units of sound in a linguistic system is called </a:t>
            </a:r>
            <a:r>
              <a:rPr lang="en-US" b="1" dirty="0"/>
              <a:t>phonology</a:t>
            </a:r>
            <a:r>
              <a:rPr lang="en-US" dirty="0"/>
              <a:t>.</a:t>
            </a:r>
          </a:p>
          <a:p>
            <a:r>
              <a:rPr lang="en-US" dirty="0"/>
              <a:t>The study of production of these sounds is known as </a:t>
            </a:r>
            <a:r>
              <a:rPr lang="en-US" b="1" dirty="0"/>
              <a:t>phonetics</a:t>
            </a:r>
            <a:r>
              <a:rPr lang="en-US" dirty="0"/>
              <a:t>.</a:t>
            </a:r>
          </a:p>
          <a:p>
            <a:r>
              <a:rPr lang="en-US" b="1" dirty="0"/>
              <a:t>Morpheme</a:t>
            </a:r>
            <a:r>
              <a:rPr lang="en-US" dirty="0"/>
              <a:t> is the smallest part of a word that has lexical or grammatical significance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5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246FD-0C61-1E47-9F5D-148FD75E7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Structuralism..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F2514-2916-1841-89FE-21F92E6D3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Lexical</a:t>
            </a:r>
            <a:r>
              <a:rPr lang="en-US" dirty="0"/>
              <a:t> refers to the base or root meaning of a word,</a:t>
            </a:r>
          </a:p>
          <a:p>
            <a:r>
              <a:rPr lang="en-US" b="1" dirty="0"/>
              <a:t>Grammatical</a:t>
            </a:r>
            <a:r>
              <a:rPr lang="en-US" dirty="0"/>
              <a:t> refers to the relationship among words or group of words, such as the inflections (-</a:t>
            </a:r>
            <a:r>
              <a:rPr lang="en-US" dirty="0" err="1"/>
              <a:t>ed</a:t>
            </a:r>
            <a:r>
              <a:rPr lang="en-US" dirty="0"/>
              <a:t>), (s), and (</a:t>
            </a:r>
            <a:r>
              <a:rPr lang="en-US" dirty="0" err="1"/>
              <a:t>ing</a:t>
            </a:r>
            <a:r>
              <a:rPr lang="en-US" dirty="0"/>
              <a:t>) that carry tense, number, gender, and so on.</a:t>
            </a:r>
          </a:p>
          <a:p>
            <a:r>
              <a:rPr lang="en-US" dirty="0"/>
              <a:t>How the various lexical and grammatical morphemes combine to form words is highly rule-governed and is known in modern linguistics as the study of </a:t>
            </a:r>
            <a:r>
              <a:rPr lang="en-US" b="1" dirty="0"/>
              <a:t>morphology</a:t>
            </a:r>
            <a:r>
              <a:rPr lang="en-US" dirty="0"/>
              <a:t>.</a:t>
            </a:r>
          </a:p>
          <a:p>
            <a:r>
              <a:rPr lang="en-US" b="1" dirty="0"/>
              <a:t>Syntax</a:t>
            </a:r>
            <a:r>
              <a:rPr lang="en-US" dirty="0"/>
              <a:t>: the actual arrangement of words in a sentence.</a:t>
            </a:r>
          </a:p>
          <a:p>
            <a:r>
              <a:rPr lang="en-US" b="1" dirty="0"/>
              <a:t>Ungrammatical </a:t>
            </a:r>
            <a:r>
              <a:rPr lang="en-US" dirty="0"/>
              <a:t>sentences</a:t>
            </a:r>
          </a:p>
          <a:p>
            <a:r>
              <a:rPr lang="en-US" dirty="0"/>
              <a:t>Threw air the into ball the John</a:t>
            </a:r>
          </a:p>
          <a:p>
            <a:r>
              <a:rPr lang="en-US" b="1" dirty="0"/>
              <a:t>Grammatical</a:t>
            </a:r>
            <a:r>
              <a:rPr lang="en-US" dirty="0"/>
              <a:t> sentences</a:t>
            </a:r>
          </a:p>
          <a:p>
            <a:r>
              <a:rPr lang="en-US" dirty="0"/>
              <a:t>S. + V.+ Complement</a:t>
            </a:r>
          </a:p>
          <a:p>
            <a:r>
              <a:rPr lang="en-US" dirty="0"/>
              <a:t>e.g. John threw the ball into the air.</a:t>
            </a:r>
          </a:p>
        </p:txBody>
      </p:sp>
    </p:spTree>
    <p:extLst>
      <p:ext uri="{BB962C8B-B14F-4D97-AF65-F5344CB8AC3E}">
        <p14:creationId xmlns:p14="http://schemas.microsoft.com/office/powerpoint/2010/main" val="347133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6C17-B099-214A-97AD-56F82C942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Structuralism..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215E6-A2F5-6F46-9F16-130186135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 age 5 or 6, native speakers have mastered  their languages prescriptive grammar: the prescribed rules of English usage, or certain constructions that all educated people should know and employ.</a:t>
            </a:r>
          </a:p>
          <a:p>
            <a:r>
              <a:rPr lang="en-US" b="1" dirty="0"/>
              <a:t>Descriptive Grammar</a:t>
            </a:r>
            <a:r>
              <a:rPr lang="en-US" dirty="0"/>
              <a:t>: the actual use of a language by its speaker.</a:t>
            </a:r>
          </a:p>
          <a:p>
            <a:r>
              <a:rPr lang="en-US" b="1" dirty="0"/>
              <a:t>Perspective Grammar</a:t>
            </a:r>
            <a:r>
              <a:rPr lang="en-US" dirty="0"/>
              <a:t>: the prescribed rules of E. usage enforced by 19</a:t>
            </a:r>
            <a:r>
              <a:rPr lang="en-US" baseline="30000" dirty="0"/>
              <a:t>th</a:t>
            </a:r>
            <a:r>
              <a:rPr lang="en-US" dirty="0"/>
              <a:t> 20</a:t>
            </a:r>
            <a:r>
              <a:rPr lang="en-US" baseline="30000" dirty="0"/>
              <a:t>th</a:t>
            </a:r>
            <a:r>
              <a:rPr lang="en-US" dirty="0"/>
              <a:t> C. purists that believed that there are certain constructions that all educated people should know and employ. Like using nominative (subjective) form of a pronoun after an intransitive linking verb as: “It is I.”</a:t>
            </a:r>
          </a:p>
          <a:p>
            <a:r>
              <a:rPr lang="en-US" dirty="0"/>
              <a:t>Although langue emphasizes the social aspect of language and  an understanding of the overall language system, Saussure calls an individual’s actual speech utterances </a:t>
            </a:r>
            <a:r>
              <a:rPr lang="en-US" b="1" dirty="0"/>
              <a:t>parole</a:t>
            </a:r>
          </a:p>
          <a:p>
            <a:r>
              <a:rPr lang="en-US" dirty="0"/>
              <a:t>Individuals personalize language (parole) like whispering and shouting.</a:t>
            </a:r>
          </a:p>
          <a:p>
            <a:r>
              <a:rPr lang="en-US" dirty="0"/>
              <a:t>All the individual utterances ( paroles) are governed by the language system , its </a:t>
            </a:r>
            <a:r>
              <a:rPr lang="en-US" b="1" dirty="0"/>
              <a:t>langue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553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016EC-FCE7-DC4F-A834-F1B8C72F1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Structuralism..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592EE-C91D-364E-A154-048A79483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Saussure proposed that words are signs made up of two parts: the Signifier ( a written or spoken mark) and a signified ( a concept): </a:t>
            </a:r>
          </a:p>
          <a:p>
            <a:r>
              <a:rPr lang="en-US" dirty="0"/>
              <a:t>According to him a word represents a sign, not a referent in the objective world. Unlike philologists who believed (word=thing)</a:t>
            </a:r>
          </a:p>
          <a:p>
            <a:r>
              <a:rPr lang="en-US" dirty="0"/>
              <a:t>Saussure revolutionizes linguistics by asserting that we perceive signs</a:t>
            </a:r>
          </a:p>
          <a:p>
            <a:r>
              <a:rPr lang="en-US" dirty="0"/>
              <a:t>Saussure proposed a new science called </a:t>
            </a:r>
            <a:r>
              <a:rPr lang="en-US" b="1" dirty="0"/>
              <a:t>semiology </a:t>
            </a:r>
            <a:r>
              <a:rPr lang="en-US" dirty="0"/>
              <a:t>to study how we create meaning through the signs. </a:t>
            </a:r>
          </a:p>
          <a:p>
            <a:r>
              <a:rPr lang="en-US" dirty="0"/>
              <a:t>Charles Sanders Peirce (1839-1914) proposed a similar  science called </a:t>
            </a:r>
            <a:r>
              <a:rPr lang="en-US" b="1" dirty="0"/>
              <a:t>Semiotics, </a:t>
            </a:r>
            <a:r>
              <a:rPr lang="en-US" dirty="0"/>
              <a:t>this science borrowed linguistic methods used by Saussure and applied them  to all meaningful  cultural phenomena. </a:t>
            </a:r>
          </a:p>
        </p:txBody>
      </p:sp>
    </p:spTree>
    <p:extLst>
      <p:ext uri="{BB962C8B-B14F-4D97-AF65-F5344CB8AC3E}">
        <p14:creationId xmlns:p14="http://schemas.microsoft.com/office/powerpoint/2010/main" val="300344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F6D-3B40-1340-B367-F1628BA0C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Saussure’s redefinition of a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B6EFA-8449-A14A-99B9-F50D266EE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Saussure rejected the belief that a word is a symbol that equals a thing (its referent, Saussure proposed that words are signs made up of two parts: the signifier ( a written or spoken mark) and a signified ( a concept)</a:t>
            </a:r>
          </a:p>
          <a:p>
            <a:r>
              <a:rPr lang="en-US" dirty="0"/>
              <a:t>For Saussure meaning is therefore relational and a matter of difference within the system of sound markers.  e.g. we know ball because we differentiate it from hall, tail and pipe.</a:t>
            </a:r>
          </a:p>
          <a:p>
            <a:r>
              <a:rPr lang="en-US" dirty="0"/>
              <a:t>Because the signs are arbitrary, conventional, and differential, Saussure concludes that the proper study of language is not an examination of isolated entities, but the system of relationship among them.</a:t>
            </a:r>
          </a:p>
          <a:p>
            <a:r>
              <a:rPr lang="en-US" dirty="0"/>
              <a:t>Individual words obtain their meaning only within that system.</a:t>
            </a:r>
          </a:p>
          <a:p>
            <a:r>
              <a:rPr lang="en-US" dirty="0"/>
              <a:t>Saussure says we must study the system (langue) not individual utterances (parole) that operate according to the rules of langue.</a:t>
            </a:r>
          </a:p>
        </p:txBody>
      </p:sp>
    </p:spTree>
    <p:extLst>
      <p:ext uri="{BB962C8B-B14F-4D97-AF65-F5344CB8AC3E}">
        <p14:creationId xmlns:p14="http://schemas.microsoft.com/office/powerpoint/2010/main" val="111462102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1508</TotalTime>
  <Words>1197</Words>
  <Application>Microsoft Macintosh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Structuralism: Its Historical Development</vt:lpstr>
      <vt:lpstr>Structuralism..</vt:lpstr>
      <vt:lpstr>Structuralism..</vt:lpstr>
      <vt:lpstr>Structuralism..</vt:lpstr>
      <vt:lpstr>Structuralism..</vt:lpstr>
      <vt:lpstr>Structuralism..</vt:lpstr>
      <vt:lpstr>Structuralism..</vt:lpstr>
      <vt:lpstr>Structuralism..</vt:lpstr>
      <vt:lpstr>Saussure’s redefinition of a Word</vt:lpstr>
      <vt:lpstr>Assumptions of Structuralism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Structuralism: Its Historical Development</dc:title>
  <dc:creator>sherzadb@yahoo.com</dc:creator>
  <cp:lastModifiedBy>editor.sh.</cp:lastModifiedBy>
  <cp:revision>31</cp:revision>
  <dcterms:created xsi:type="dcterms:W3CDTF">2023-01-23T13:45:02Z</dcterms:created>
  <dcterms:modified xsi:type="dcterms:W3CDTF">2023-02-05T09:07:54Z</dcterms:modified>
</cp:coreProperties>
</file>