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58" r:id="rId1"/>
  </p:sldMasterIdLst>
  <p:notesMasterIdLst>
    <p:notesMasterId r:id="rId70"/>
  </p:notesMasterIdLst>
  <p:sldIdLst>
    <p:sldId id="362" r:id="rId2"/>
    <p:sldId id="363" r:id="rId3"/>
    <p:sldId id="364"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405" r:id="rId25"/>
    <p:sldId id="441" r:id="rId26"/>
    <p:sldId id="406" r:id="rId27"/>
    <p:sldId id="407" r:id="rId28"/>
    <p:sldId id="412" r:id="rId29"/>
    <p:sldId id="427" r:id="rId30"/>
    <p:sldId id="424" r:id="rId31"/>
    <p:sldId id="413" r:id="rId32"/>
    <p:sldId id="414" r:id="rId33"/>
    <p:sldId id="446" r:id="rId34"/>
    <p:sldId id="442" r:id="rId35"/>
    <p:sldId id="447" r:id="rId36"/>
    <p:sldId id="444" r:id="rId37"/>
    <p:sldId id="445" r:id="rId38"/>
    <p:sldId id="443" r:id="rId39"/>
    <p:sldId id="448" r:id="rId40"/>
    <p:sldId id="415" r:id="rId41"/>
    <p:sldId id="416" r:id="rId42"/>
    <p:sldId id="417" r:id="rId43"/>
    <p:sldId id="418" r:id="rId44"/>
    <p:sldId id="420" r:id="rId45"/>
    <p:sldId id="419" r:id="rId46"/>
    <p:sldId id="421" r:id="rId47"/>
    <p:sldId id="422" r:id="rId48"/>
    <p:sldId id="423" r:id="rId49"/>
    <p:sldId id="425" r:id="rId50"/>
    <p:sldId id="426" r:id="rId51"/>
    <p:sldId id="429" r:id="rId52"/>
    <p:sldId id="440" r:id="rId53"/>
    <p:sldId id="428" r:id="rId54"/>
    <p:sldId id="430" r:id="rId55"/>
    <p:sldId id="431" r:id="rId56"/>
    <p:sldId id="432" r:id="rId57"/>
    <p:sldId id="433" r:id="rId58"/>
    <p:sldId id="434" r:id="rId59"/>
    <p:sldId id="435" r:id="rId60"/>
    <p:sldId id="436" r:id="rId61"/>
    <p:sldId id="438" r:id="rId62"/>
    <p:sldId id="450" r:id="rId63"/>
    <p:sldId id="439" r:id="rId64"/>
    <p:sldId id="451" r:id="rId65"/>
    <p:sldId id="449" r:id="rId66"/>
    <p:sldId id="452" r:id="rId67"/>
    <p:sldId id="453" r:id="rId68"/>
    <p:sldId id="454" r:id="rId69"/>
  </p:sldIdLst>
  <p:sldSz cx="10160000" cy="7620000"/>
  <p:notesSz cx="7620000" cy="10160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4" autoAdjust="0"/>
    <p:restoredTop sz="86477" autoAdjust="0"/>
  </p:normalViewPr>
  <p:slideViewPr>
    <p:cSldViewPr>
      <p:cViewPr varScale="1">
        <p:scale>
          <a:sx n="68" d="100"/>
          <a:sy n="68" d="100"/>
        </p:scale>
        <p:origin x="1128" y="-12"/>
      </p:cViewPr>
      <p:guideLst>
        <p:guide orient="horz" pos="2400"/>
        <p:guide pos="3200"/>
      </p:guideLst>
    </p:cSldViewPr>
  </p:slideViewPr>
  <p:outlineViewPr>
    <p:cViewPr>
      <p:scale>
        <a:sx n="33" d="100"/>
        <a:sy n="33" d="100"/>
      </p:scale>
      <p:origin x="0" y="569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A2090-72E2-4AF9-BD84-85F36C60F900}" type="doc">
      <dgm:prSet loTypeId="urn:microsoft.com/office/officeart/2005/8/layout/vList2" loCatId="list" qsTypeId="urn:microsoft.com/office/officeart/2005/8/quickstyle/3d7" qsCatId="3D" csTypeId="urn:microsoft.com/office/officeart/2005/8/colors/accent1_2" csCatId="accent1" phldr="1"/>
      <dgm:spPr/>
      <dgm:t>
        <a:bodyPr/>
        <a:lstStyle/>
        <a:p>
          <a:pPr rtl="1"/>
          <a:endParaRPr lang="ar-IQ"/>
        </a:p>
      </dgm:t>
    </dgm:pt>
    <dgm:pt modelId="{7BF5DCFE-B518-450E-A8ED-F1CD715774D9}">
      <dgm:prSet custT="1"/>
      <dgm:spPr/>
      <dgm:t>
        <a:bodyPr/>
        <a:lstStyle/>
        <a:p>
          <a:pPr algn="ctr" rtl="1"/>
          <a:r>
            <a:rPr lang="ar-SA" sz="9600" dirty="0" smtClean="0"/>
            <a:t>القانون المدني</a:t>
          </a:r>
          <a:endParaRPr lang="ar-IQ" sz="9600" dirty="0"/>
        </a:p>
      </dgm:t>
    </dgm:pt>
    <dgm:pt modelId="{B185B1B2-9B9E-405F-9CE2-857FD21C1A9F}" type="parTrans" cxnId="{80D12B21-AA83-4A69-B66E-673D3E8C0C1D}">
      <dgm:prSet/>
      <dgm:spPr/>
      <dgm:t>
        <a:bodyPr/>
        <a:lstStyle/>
        <a:p>
          <a:pPr rtl="1"/>
          <a:endParaRPr lang="ar-IQ"/>
        </a:p>
      </dgm:t>
    </dgm:pt>
    <dgm:pt modelId="{17DA58AF-E448-407C-8AFC-E34D6160E73E}" type="sibTrans" cxnId="{80D12B21-AA83-4A69-B66E-673D3E8C0C1D}">
      <dgm:prSet/>
      <dgm:spPr/>
      <dgm:t>
        <a:bodyPr/>
        <a:lstStyle/>
        <a:p>
          <a:pPr rtl="1"/>
          <a:endParaRPr lang="ar-IQ"/>
        </a:p>
      </dgm:t>
    </dgm:pt>
    <dgm:pt modelId="{FF0F939F-D399-4E6B-BE75-F092BDBFEE19}" type="pres">
      <dgm:prSet presAssocID="{782A2090-72E2-4AF9-BD84-85F36C60F900}" presName="linear" presStyleCnt="0">
        <dgm:presLayoutVars>
          <dgm:animLvl val="lvl"/>
          <dgm:resizeHandles val="exact"/>
        </dgm:presLayoutVars>
      </dgm:prSet>
      <dgm:spPr/>
      <dgm:t>
        <a:bodyPr/>
        <a:lstStyle/>
        <a:p>
          <a:pPr rtl="1"/>
          <a:endParaRPr lang="ar-IQ"/>
        </a:p>
      </dgm:t>
    </dgm:pt>
    <dgm:pt modelId="{15FE018E-043B-4780-B630-8A70249EB2FB}" type="pres">
      <dgm:prSet presAssocID="{7BF5DCFE-B518-450E-A8ED-F1CD715774D9}" presName="parentText" presStyleLbl="node1" presStyleIdx="0" presStyleCnt="1">
        <dgm:presLayoutVars>
          <dgm:chMax val="0"/>
          <dgm:bulletEnabled val="1"/>
        </dgm:presLayoutVars>
      </dgm:prSet>
      <dgm:spPr/>
      <dgm:t>
        <a:bodyPr/>
        <a:lstStyle/>
        <a:p>
          <a:pPr rtl="1"/>
          <a:endParaRPr lang="ar-IQ"/>
        </a:p>
      </dgm:t>
    </dgm:pt>
  </dgm:ptLst>
  <dgm:cxnLst>
    <dgm:cxn modelId="{80D12B21-AA83-4A69-B66E-673D3E8C0C1D}" srcId="{782A2090-72E2-4AF9-BD84-85F36C60F900}" destId="{7BF5DCFE-B518-450E-A8ED-F1CD715774D9}" srcOrd="0" destOrd="0" parTransId="{B185B1B2-9B9E-405F-9CE2-857FD21C1A9F}" sibTransId="{17DA58AF-E448-407C-8AFC-E34D6160E73E}"/>
    <dgm:cxn modelId="{571F0E31-63E5-48A0-8A9B-11CFA1B3E69A}" type="presOf" srcId="{782A2090-72E2-4AF9-BD84-85F36C60F900}" destId="{FF0F939F-D399-4E6B-BE75-F092BDBFEE19}" srcOrd="0" destOrd="0" presId="urn:microsoft.com/office/officeart/2005/8/layout/vList2"/>
    <dgm:cxn modelId="{0AFAF496-8026-440A-96D8-EB8C2E62EB86}" type="presOf" srcId="{7BF5DCFE-B518-450E-A8ED-F1CD715774D9}" destId="{15FE018E-043B-4780-B630-8A70249EB2FB}" srcOrd="0" destOrd="0" presId="urn:microsoft.com/office/officeart/2005/8/layout/vList2"/>
    <dgm:cxn modelId="{75A7509E-EF91-48FA-977B-50C57BCA41C2}" type="presParOf" srcId="{FF0F939F-D399-4E6B-BE75-F092BDBFEE19}" destId="{15FE018E-043B-4780-B630-8A70249EB2F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F365D-34C6-4070-B4EC-374060153AF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CADAD85-CA92-4733-BD19-45BB8DDEE1D9}">
      <dgm:prSet phldrT="[Text]"/>
      <dgm:spPr/>
      <dgm:t>
        <a:bodyPr/>
        <a:lstStyle/>
        <a:p>
          <a:pPr rtl="1"/>
          <a:r>
            <a:rPr lang="ar-SA" dirty="0" smtClean="0"/>
            <a:t>الحقوق العينية</a:t>
          </a:r>
          <a:endParaRPr lang="en-US" dirty="0"/>
        </a:p>
      </dgm:t>
    </dgm:pt>
    <dgm:pt modelId="{02602257-7C53-4AFA-8D78-016BE99C5ED4}" type="parTrans" cxnId="{4D5F66E4-3461-47C8-8294-24051018C6DA}">
      <dgm:prSet/>
      <dgm:spPr/>
      <dgm:t>
        <a:bodyPr/>
        <a:lstStyle/>
        <a:p>
          <a:pPr rtl="1"/>
          <a:endParaRPr lang="en-US"/>
        </a:p>
      </dgm:t>
    </dgm:pt>
    <dgm:pt modelId="{B7383389-5563-4F35-88DB-0C73821915D7}" type="sibTrans" cxnId="{4D5F66E4-3461-47C8-8294-24051018C6DA}">
      <dgm:prSet/>
      <dgm:spPr/>
      <dgm:t>
        <a:bodyPr/>
        <a:lstStyle/>
        <a:p>
          <a:pPr rtl="1"/>
          <a:endParaRPr lang="en-US"/>
        </a:p>
      </dgm:t>
    </dgm:pt>
    <dgm:pt modelId="{84B67BCE-5BEC-4C53-94DE-1D3C2E7F9A47}">
      <dgm:prSet phldrT="[Text]"/>
      <dgm:spPr/>
      <dgm:t>
        <a:bodyPr/>
        <a:lstStyle/>
        <a:p>
          <a:pPr rtl="1"/>
          <a:r>
            <a:rPr lang="ar-SA" dirty="0" smtClean="0"/>
            <a:t>العقود المسماة</a:t>
          </a:r>
          <a:endParaRPr lang="en-US" dirty="0"/>
        </a:p>
      </dgm:t>
    </dgm:pt>
    <dgm:pt modelId="{DA371F74-FA9A-4FA0-B3D6-AABAEC1B663F}" type="parTrans" cxnId="{D7B1522B-8D71-4064-86A8-B07E0A58FF07}">
      <dgm:prSet/>
      <dgm:spPr/>
      <dgm:t>
        <a:bodyPr/>
        <a:lstStyle/>
        <a:p>
          <a:pPr rtl="1"/>
          <a:endParaRPr lang="en-US"/>
        </a:p>
      </dgm:t>
    </dgm:pt>
    <dgm:pt modelId="{CB2FF342-D4B4-4C8A-800B-231E9ACD4222}" type="sibTrans" cxnId="{D7B1522B-8D71-4064-86A8-B07E0A58FF07}">
      <dgm:prSet/>
      <dgm:spPr/>
      <dgm:t>
        <a:bodyPr/>
        <a:lstStyle/>
        <a:p>
          <a:pPr rtl="1"/>
          <a:endParaRPr lang="en-US"/>
        </a:p>
      </dgm:t>
    </dgm:pt>
    <dgm:pt modelId="{E70FE8FA-415B-4A48-8D53-D81140B8D7CF}">
      <dgm:prSet phldrT="[Text]"/>
      <dgm:spPr/>
      <dgm:t>
        <a:bodyPr/>
        <a:lstStyle/>
        <a:p>
          <a:pPr rtl="1"/>
          <a:r>
            <a:rPr lang="ar-SA" dirty="0" smtClean="0"/>
            <a:t>مصادر الإلتزام</a:t>
          </a:r>
          <a:endParaRPr lang="en-US" dirty="0"/>
        </a:p>
      </dgm:t>
    </dgm:pt>
    <dgm:pt modelId="{F9282108-72D2-47CC-8D8B-5E368461EEED}" type="parTrans" cxnId="{8BF617D0-7A11-4092-8AEE-C7AFF1DC9E8A}">
      <dgm:prSet/>
      <dgm:spPr/>
      <dgm:t>
        <a:bodyPr/>
        <a:lstStyle/>
        <a:p>
          <a:pPr rtl="1"/>
          <a:endParaRPr lang="en-US"/>
        </a:p>
      </dgm:t>
    </dgm:pt>
    <dgm:pt modelId="{4FCECE31-1C6E-4EA8-B2CE-3F8B07FFE921}" type="sibTrans" cxnId="{8BF617D0-7A11-4092-8AEE-C7AFF1DC9E8A}">
      <dgm:prSet/>
      <dgm:spPr/>
      <dgm:t>
        <a:bodyPr/>
        <a:lstStyle/>
        <a:p>
          <a:pPr rtl="1"/>
          <a:endParaRPr lang="en-US"/>
        </a:p>
      </dgm:t>
    </dgm:pt>
    <dgm:pt modelId="{0F243C3D-AEEF-429E-A34F-8463B847060C}">
      <dgm:prSet phldrT="[Text]"/>
      <dgm:spPr/>
      <dgm:t>
        <a:bodyPr/>
        <a:lstStyle/>
        <a:p>
          <a:pPr rtl="1"/>
          <a:r>
            <a:rPr lang="ar-SA" dirty="0" smtClean="0"/>
            <a:t>الباب التمهيدي</a:t>
          </a:r>
          <a:endParaRPr lang="en-US" dirty="0"/>
        </a:p>
      </dgm:t>
    </dgm:pt>
    <dgm:pt modelId="{52A5EFB3-49CD-4ACD-AC99-AEC339F1708C}" type="parTrans" cxnId="{B8D46A05-1052-4E6C-BE82-D2D5E06AF783}">
      <dgm:prSet/>
      <dgm:spPr/>
      <dgm:t>
        <a:bodyPr/>
        <a:lstStyle/>
        <a:p>
          <a:pPr rtl="1"/>
          <a:endParaRPr lang="en-US"/>
        </a:p>
      </dgm:t>
    </dgm:pt>
    <dgm:pt modelId="{CC7F9733-711A-4191-91BC-C7C9B6BE0AAC}" type="sibTrans" cxnId="{B8D46A05-1052-4E6C-BE82-D2D5E06AF783}">
      <dgm:prSet/>
      <dgm:spPr/>
      <dgm:t>
        <a:bodyPr/>
        <a:lstStyle/>
        <a:p>
          <a:pPr rtl="1"/>
          <a:endParaRPr lang="en-US"/>
        </a:p>
      </dgm:t>
    </dgm:pt>
    <dgm:pt modelId="{285E5075-6D45-4C0A-86E8-BE8D8F3B9E5A}">
      <dgm:prSet phldrT="[Text]"/>
      <dgm:spPr/>
      <dgm:t>
        <a:bodyPr/>
        <a:lstStyle/>
        <a:p>
          <a:pPr rtl="1"/>
          <a:r>
            <a:rPr lang="ar-SA" dirty="0" smtClean="0"/>
            <a:t>الأشياء و الأموال والحقوق</a:t>
          </a:r>
          <a:endParaRPr lang="en-US" dirty="0"/>
        </a:p>
      </dgm:t>
    </dgm:pt>
    <dgm:pt modelId="{E8BF97C8-52C0-4333-BFE9-95D0A2A9B717}" type="parTrans" cxnId="{8D92DB6E-CA2E-4480-8338-74AA4F103AD9}">
      <dgm:prSet/>
      <dgm:spPr/>
      <dgm:t>
        <a:bodyPr/>
        <a:lstStyle/>
        <a:p>
          <a:pPr rtl="1"/>
          <a:endParaRPr lang="en-US"/>
        </a:p>
      </dgm:t>
    </dgm:pt>
    <dgm:pt modelId="{5D843595-3E98-47F0-A969-3D21F2451554}" type="sibTrans" cxnId="{8D92DB6E-CA2E-4480-8338-74AA4F103AD9}">
      <dgm:prSet/>
      <dgm:spPr/>
      <dgm:t>
        <a:bodyPr/>
        <a:lstStyle/>
        <a:p>
          <a:pPr rtl="1"/>
          <a:endParaRPr lang="en-US"/>
        </a:p>
      </dgm:t>
    </dgm:pt>
    <dgm:pt modelId="{18555D88-30E3-49A2-8564-1A4CEC6E28B6}">
      <dgm:prSet phldrT="[Text]"/>
      <dgm:spPr/>
      <dgm:t>
        <a:bodyPr/>
        <a:lstStyle/>
        <a:p>
          <a:pPr rtl="1"/>
          <a:r>
            <a:rPr lang="ar-SA" dirty="0" smtClean="0"/>
            <a:t>القانون المدني</a:t>
          </a:r>
          <a:endParaRPr lang="en-US" dirty="0"/>
        </a:p>
      </dgm:t>
    </dgm:pt>
    <dgm:pt modelId="{A9400BE5-7438-4806-9ECB-6F2E21AA5090}" type="parTrans" cxnId="{96E49BC6-2CC4-43BF-8988-7A10B7C3CA3B}">
      <dgm:prSet/>
      <dgm:spPr/>
      <dgm:t>
        <a:bodyPr/>
        <a:lstStyle/>
        <a:p>
          <a:pPr rtl="1"/>
          <a:endParaRPr lang="en-US"/>
        </a:p>
      </dgm:t>
    </dgm:pt>
    <dgm:pt modelId="{85BDC441-2988-4723-B0F7-A12783A1068F}" type="sibTrans" cxnId="{96E49BC6-2CC4-43BF-8988-7A10B7C3CA3B}">
      <dgm:prSet/>
      <dgm:spPr/>
      <dgm:t>
        <a:bodyPr/>
        <a:lstStyle/>
        <a:p>
          <a:pPr rtl="1"/>
          <a:endParaRPr lang="en-US"/>
        </a:p>
      </dgm:t>
    </dgm:pt>
    <dgm:pt modelId="{55B3989D-6E3C-4894-8421-9FACB7403BF4}">
      <dgm:prSet phldrT="[Text]"/>
      <dgm:spPr/>
      <dgm:t>
        <a:bodyPr/>
        <a:lstStyle/>
        <a:p>
          <a:pPr rtl="1"/>
          <a:r>
            <a:rPr lang="ar-SA" dirty="0" smtClean="0"/>
            <a:t> أحكام الالتزام </a:t>
          </a:r>
          <a:endParaRPr lang="en-US" dirty="0"/>
        </a:p>
      </dgm:t>
    </dgm:pt>
    <dgm:pt modelId="{115EFCB1-3EAE-456E-A4A5-7D7D36EEF093}" type="parTrans" cxnId="{ECC3264C-53B0-48B9-B80F-E3E887826D93}">
      <dgm:prSet/>
      <dgm:spPr/>
      <dgm:t>
        <a:bodyPr/>
        <a:lstStyle/>
        <a:p>
          <a:pPr rtl="1"/>
          <a:endParaRPr lang="en-US"/>
        </a:p>
      </dgm:t>
    </dgm:pt>
    <dgm:pt modelId="{490B51B1-294B-4145-B86E-BFBE3D64D75D}" type="sibTrans" cxnId="{ECC3264C-53B0-48B9-B80F-E3E887826D93}">
      <dgm:prSet/>
      <dgm:spPr/>
      <dgm:t>
        <a:bodyPr/>
        <a:lstStyle/>
        <a:p>
          <a:pPr rtl="1"/>
          <a:endParaRPr lang="en-US"/>
        </a:p>
      </dgm:t>
    </dgm:pt>
    <dgm:pt modelId="{2ABF7792-19F6-4EE1-ABEE-45A716E6BC93}">
      <dgm:prSet phldrT="[Text]"/>
      <dgm:spPr/>
      <dgm:t>
        <a:bodyPr/>
        <a:lstStyle/>
        <a:p>
          <a:pPr rtl="1"/>
          <a:r>
            <a:rPr lang="ar-SA" dirty="0" smtClean="0"/>
            <a:t>الأشخاص</a:t>
          </a:r>
          <a:endParaRPr lang="en-US" dirty="0"/>
        </a:p>
      </dgm:t>
    </dgm:pt>
    <dgm:pt modelId="{35824680-B80E-462D-B18A-EF33C09B4D42}" type="parTrans" cxnId="{F2C577E7-F98E-4DA2-B7A4-CFB0766FAB28}">
      <dgm:prSet/>
      <dgm:spPr/>
      <dgm:t>
        <a:bodyPr/>
        <a:lstStyle/>
        <a:p>
          <a:pPr rtl="1"/>
          <a:endParaRPr lang="en-US"/>
        </a:p>
      </dgm:t>
    </dgm:pt>
    <dgm:pt modelId="{F1E8B979-0E94-46A7-A6F8-381D88B7E816}" type="sibTrans" cxnId="{F2C577E7-F98E-4DA2-B7A4-CFB0766FAB28}">
      <dgm:prSet/>
      <dgm:spPr/>
      <dgm:t>
        <a:bodyPr/>
        <a:lstStyle/>
        <a:p>
          <a:pPr rtl="1"/>
          <a:endParaRPr lang="en-US"/>
        </a:p>
      </dgm:t>
    </dgm:pt>
    <dgm:pt modelId="{CEEE5BC4-EFC9-4761-AF4F-ECBC7C90318C}">
      <dgm:prSet/>
      <dgm:spPr/>
      <dgm:t>
        <a:bodyPr/>
        <a:lstStyle/>
        <a:p>
          <a:pPr rtl="1"/>
          <a:r>
            <a:rPr lang="ar-SA" dirty="0" smtClean="0"/>
            <a:t>تطبيق القانون</a:t>
          </a:r>
          <a:endParaRPr lang="en-US" dirty="0"/>
        </a:p>
      </dgm:t>
    </dgm:pt>
    <dgm:pt modelId="{65B24D27-9F97-4C75-A0A2-F8B1B4146B7E}" type="parTrans" cxnId="{56D9BCA1-3A87-4013-81C7-B3D82659064A}">
      <dgm:prSet/>
      <dgm:spPr/>
      <dgm:t>
        <a:bodyPr/>
        <a:lstStyle/>
        <a:p>
          <a:pPr rtl="1"/>
          <a:endParaRPr lang="en-US"/>
        </a:p>
      </dgm:t>
    </dgm:pt>
    <dgm:pt modelId="{0385638A-4AED-4B53-BF12-D4B5F5C65256}" type="sibTrans" cxnId="{56D9BCA1-3A87-4013-81C7-B3D82659064A}">
      <dgm:prSet/>
      <dgm:spPr/>
      <dgm:t>
        <a:bodyPr/>
        <a:lstStyle/>
        <a:p>
          <a:pPr rtl="1"/>
          <a:endParaRPr lang="en-US"/>
        </a:p>
      </dgm:t>
    </dgm:pt>
    <dgm:pt modelId="{77A037E1-68DA-494F-8CD4-F554EDE6482C}">
      <dgm:prSet phldrT="[Text]"/>
      <dgm:spPr/>
      <dgm:t>
        <a:bodyPr/>
        <a:lstStyle/>
        <a:p>
          <a:pPr rtl="1"/>
          <a:r>
            <a:rPr lang="ar-SA" dirty="0" smtClean="0"/>
            <a:t>االحقوق العينية التبعية</a:t>
          </a:r>
          <a:endParaRPr lang="en-US" dirty="0"/>
        </a:p>
      </dgm:t>
    </dgm:pt>
    <dgm:pt modelId="{6256506C-CB0A-4834-BA4A-5FC29AE4E046}" type="parTrans" cxnId="{DBA4920D-60CC-40CE-98C9-B7279CE167DC}">
      <dgm:prSet/>
      <dgm:spPr/>
      <dgm:t>
        <a:bodyPr/>
        <a:lstStyle/>
        <a:p>
          <a:pPr rtl="1"/>
          <a:endParaRPr lang="en-US"/>
        </a:p>
      </dgm:t>
    </dgm:pt>
    <dgm:pt modelId="{F86347ED-0282-476B-B528-1148773A0D87}" type="sibTrans" cxnId="{DBA4920D-60CC-40CE-98C9-B7279CE167DC}">
      <dgm:prSet/>
      <dgm:spPr/>
      <dgm:t>
        <a:bodyPr/>
        <a:lstStyle/>
        <a:p>
          <a:pPr rtl="1"/>
          <a:endParaRPr lang="en-US"/>
        </a:p>
      </dgm:t>
    </dgm:pt>
    <dgm:pt modelId="{7A0D83AB-BD37-47C1-A5F1-4AE39272FAA0}">
      <dgm:prSet phldrT="[Text]"/>
      <dgm:spPr/>
      <dgm:t>
        <a:bodyPr/>
        <a:lstStyle/>
        <a:p>
          <a:pPr rtl="1"/>
          <a:r>
            <a:rPr lang="ar-SA" dirty="0" smtClean="0"/>
            <a:t>الحقوق الشخصية</a:t>
          </a:r>
          <a:endParaRPr lang="en-US" dirty="0"/>
        </a:p>
      </dgm:t>
    </dgm:pt>
    <dgm:pt modelId="{92F387E4-BC6F-4B39-A77F-8029ABDA72B7}" type="sibTrans" cxnId="{C18CD9E2-5CAB-4E79-AF6F-9CE4320620D6}">
      <dgm:prSet/>
      <dgm:spPr/>
      <dgm:t>
        <a:bodyPr/>
        <a:lstStyle/>
        <a:p>
          <a:pPr rtl="1"/>
          <a:endParaRPr lang="en-US"/>
        </a:p>
      </dgm:t>
    </dgm:pt>
    <dgm:pt modelId="{88843F13-1D7D-439B-BA5F-E51F54B0168C}" type="parTrans" cxnId="{C18CD9E2-5CAB-4E79-AF6F-9CE4320620D6}">
      <dgm:prSet/>
      <dgm:spPr/>
      <dgm:t>
        <a:bodyPr/>
        <a:lstStyle/>
        <a:p>
          <a:pPr rtl="1"/>
          <a:endParaRPr lang="en-US"/>
        </a:p>
      </dgm:t>
    </dgm:pt>
    <dgm:pt modelId="{0C814B43-300B-4382-8D5A-4244F71DFEE9}">
      <dgm:prSet phldrT="[Text]"/>
      <dgm:spPr/>
      <dgm:t>
        <a:bodyPr/>
        <a:lstStyle/>
        <a:p>
          <a:pPr rtl="1"/>
          <a:r>
            <a:rPr lang="ar-SA" dirty="0" smtClean="0"/>
            <a:t> الحقوق العينية الأصلية</a:t>
          </a:r>
          <a:endParaRPr lang="en-US" dirty="0"/>
        </a:p>
      </dgm:t>
    </dgm:pt>
    <dgm:pt modelId="{E16452D1-8135-401D-B2F9-13BE3C20717F}" type="sibTrans" cxnId="{6306E936-2484-42A2-A4E7-00668AB9E97C}">
      <dgm:prSet/>
      <dgm:spPr/>
      <dgm:t>
        <a:bodyPr/>
        <a:lstStyle/>
        <a:p>
          <a:pPr rtl="1"/>
          <a:endParaRPr lang="en-US"/>
        </a:p>
      </dgm:t>
    </dgm:pt>
    <dgm:pt modelId="{C1C91ADB-DBC1-413A-BA4A-44971952FD5E}" type="parTrans" cxnId="{6306E936-2484-42A2-A4E7-00668AB9E97C}">
      <dgm:prSet/>
      <dgm:spPr/>
      <dgm:t>
        <a:bodyPr/>
        <a:lstStyle/>
        <a:p>
          <a:pPr rtl="1"/>
          <a:endParaRPr lang="en-US"/>
        </a:p>
      </dgm:t>
    </dgm:pt>
    <dgm:pt modelId="{4B5A4EDE-F27B-42B8-ADB5-E52CE61A8E7C}" type="pres">
      <dgm:prSet presAssocID="{F62F365D-34C6-4070-B4EC-374060153AFA}" presName="hierChild1" presStyleCnt="0">
        <dgm:presLayoutVars>
          <dgm:chPref val="1"/>
          <dgm:dir/>
          <dgm:animOne val="branch"/>
          <dgm:animLvl val="lvl"/>
          <dgm:resizeHandles/>
        </dgm:presLayoutVars>
      </dgm:prSet>
      <dgm:spPr/>
    </dgm:pt>
    <dgm:pt modelId="{1F2C58A4-F350-49B2-A9B0-6EE27AEB1474}" type="pres">
      <dgm:prSet presAssocID="{18555D88-30E3-49A2-8564-1A4CEC6E28B6}" presName="hierRoot1" presStyleCnt="0"/>
      <dgm:spPr/>
    </dgm:pt>
    <dgm:pt modelId="{01A21568-7566-4018-A1A8-BACAEC593F07}" type="pres">
      <dgm:prSet presAssocID="{18555D88-30E3-49A2-8564-1A4CEC6E28B6}" presName="composite" presStyleCnt="0"/>
      <dgm:spPr/>
    </dgm:pt>
    <dgm:pt modelId="{2102E6F1-B86B-43AA-870F-22DE260EF86C}" type="pres">
      <dgm:prSet presAssocID="{18555D88-30E3-49A2-8564-1A4CEC6E28B6}" presName="background" presStyleLbl="node0" presStyleIdx="0" presStyleCnt="1"/>
      <dgm:spPr/>
    </dgm:pt>
    <dgm:pt modelId="{F55C8F64-739D-4371-9EB2-78CEA5B34953}" type="pres">
      <dgm:prSet presAssocID="{18555D88-30E3-49A2-8564-1A4CEC6E28B6}" presName="text" presStyleLbl="fgAcc0" presStyleIdx="0" presStyleCnt="1" custLinFactNeighborX="881" custLinFactNeighborY="-79270">
        <dgm:presLayoutVars>
          <dgm:chPref val="3"/>
        </dgm:presLayoutVars>
      </dgm:prSet>
      <dgm:spPr/>
    </dgm:pt>
    <dgm:pt modelId="{253BF764-433F-4404-8217-282F1650B82B}" type="pres">
      <dgm:prSet presAssocID="{18555D88-30E3-49A2-8564-1A4CEC6E28B6}" presName="hierChild2" presStyleCnt="0"/>
      <dgm:spPr/>
    </dgm:pt>
    <dgm:pt modelId="{244FAC44-639E-4CCB-B84B-FC7D0CF061C6}" type="pres">
      <dgm:prSet presAssocID="{02602257-7C53-4AFA-8D78-016BE99C5ED4}" presName="Name10" presStyleLbl="parChTrans1D2" presStyleIdx="0" presStyleCnt="3"/>
      <dgm:spPr/>
    </dgm:pt>
    <dgm:pt modelId="{D5706EBB-CBCC-4AA1-B873-3694D8D6AFD8}" type="pres">
      <dgm:prSet presAssocID="{2CADAD85-CA92-4733-BD19-45BB8DDEE1D9}" presName="hierRoot2" presStyleCnt="0"/>
      <dgm:spPr/>
    </dgm:pt>
    <dgm:pt modelId="{4BD669DF-8546-4924-94F2-2049F18D6E66}" type="pres">
      <dgm:prSet presAssocID="{2CADAD85-CA92-4733-BD19-45BB8DDEE1D9}" presName="composite2" presStyleCnt="0"/>
      <dgm:spPr/>
    </dgm:pt>
    <dgm:pt modelId="{D8EC5084-C8A6-4EF0-BF71-E92A93F9B8C9}" type="pres">
      <dgm:prSet presAssocID="{2CADAD85-CA92-4733-BD19-45BB8DDEE1D9}" presName="background2" presStyleLbl="node2" presStyleIdx="0" presStyleCnt="3"/>
      <dgm:spPr/>
    </dgm:pt>
    <dgm:pt modelId="{7DC7BBB8-08A0-4AAE-A79D-51A0B1FC3F4F}" type="pres">
      <dgm:prSet presAssocID="{2CADAD85-CA92-4733-BD19-45BB8DDEE1D9}" presName="text2" presStyleLbl="fgAcc2" presStyleIdx="0" presStyleCnt="3">
        <dgm:presLayoutVars>
          <dgm:chPref val="3"/>
        </dgm:presLayoutVars>
      </dgm:prSet>
      <dgm:spPr/>
      <dgm:t>
        <a:bodyPr/>
        <a:lstStyle/>
        <a:p>
          <a:endParaRPr lang="en-US"/>
        </a:p>
      </dgm:t>
    </dgm:pt>
    <dgm:pt modelId="{82AF9509-A8B2-41D3-9A23-CEF392A7311F}" type="pres">
      <dgm:prSet presAssocID="{2CADAD85-CA92-4733-BD19-45BB8DDEE1D9}" presName="hierChild3" presStyleCnt="0"/>
      <dgm:spPr/>
    </dgm:pt>
    <dgm:pt modelId="{E2A3F928-C744-4AEF-9685-0703E71BB200}" type="pres">
      <dgm:prSet presAssocID="{6256506C-CB0A-4834-BA4A-5FC29AE4E046}" presName="Name17" presStyleLbl="parChTrans1D3" presStyleIdx="0" presStyleCnt="8"/>
      <dgm:spPr/>
    </dgm:pt>
    <dgm:pt modelId="{002972CE-9491-4F36-9054-470AE1053B51}" type="pres">
      <dgm:prSet presAssocID="{77A037E1-68DA-494F-8CD4-F554EDE6482C}" presName="hierRoot3" presStyleCnt="0"/>
      <dgm:spPr/>
    </dgm:pt>
    <dgm:pt modelId="{B728230D-03F1-46B2-A9D6-0A71E65700EA}" type="pres">
      <dgm:prSet presAssocID="{77A037E1-68DA-494F-8CD4-F554EDE6482C}" presName="composite3" presStyleCnt="0"/>
      <dgm:spPr/>
    </dgm:pt>
    <dgm:pt modelId="{EC0A8B72-246F-433B-A358-826D9F9C3589}" type="pres">
      <dgm:prSet presAssocID="{77A037E1-68DA-494F-8CD4-F554EDE6482C}" presName="background3" presStyleLbl="node3" presStyleIdx="0" presStyleCnt="8"/>
      <dgm:spPr/>
    </dgm:pt>
    <dgm:pt modelId="{E3D3E153-B631-4B6C-8488-E85BCD99C61E}" type="pres">
      <dgm:prSet presAssocID="{77A037E1-68DA-494F-8CD4-F554EDE6482C}" presName="text3" presStyleLbl="fgAcc3" presStyleIdx="0" presStyleCnt="8">
        <dgm:presLayoutVars>
          <dgm:chPref val="3"/>
        </dgm:presLayoutVars>
      </dgm:prSet>
      <dgm:spPr/>
      <dgm:t>
        <a:bodyPr/>
        <a:lstStyle/>
        <a:p>
          <a:endParaRPr lang="en-US"/>
        </a:p>
      </dgm:t>
    </dgm:pt>
    <dgm:pt modelId="{1DAC6E41-E154-438D-A37E-27FD63367465}" type="pres">
      <dgm:prSet presAssocID="{77A037E1-68DA-494F-8CD4-F554EDE6482C}" presName="hierChild4" presStyleCnt="0"/>
      <dgm:spPr/>
    </dgm:pt>
    <dgm:pt modelId="{5266ABEC-9462-4BCC-AA50-D87D9BD204A1}" type="pres">
      <dgm:prSet presAssocID="{C1C91ADB-DBC1-413A-BA4A-44971952FD5E}" presName="Name17" presStyleLbl="parChTrans1D3" presStyleIdx="1" presStyleCnt="8"/>
      <dgm:spPr/>
    </dgm:pt>
    <dgm:pt modelId="{52BC0526-E9CD-4F89-B62D-B792E501BD94}" type="pres">
      <dgm:prSet presAssocID="{0C814B43-300B-4382-8D5A-4244F71DFEE9}" presName="hierRoot3" presStyleCnt="0"/>
      <dgm:spPr/>
    </dgm:pt>
    <dgm:pt modelId="{0A06E978-3EF7-4F65-9C61-466295BF5B62}" type="pres">
      <dgm:prSet presAssocID="{0C814B43-300B-4382-8D5A-4244F71DFEE9}" presName="composite3" presStyleCnt="0"/>
      <dgm:spPr/>
    </dgm:pt>
    <dgm:pt modelId="{5B135C19-22F2-4522-9930-4D2713BE833A}" type="pres">
      <dgm:prSet presAssocID="{0C814B43-300B-4382-8D5A-4244F71DFEE9}" presName="background3" presStyleLbl="node3" presStyleIdx="1" presStyleCnt="8"/>
      <dgm:spPr/>
    </dgm:pt>
    <dgm:pt modelId="{DA6A76FA-E22C-418C-ADC0-242AC1B80A01}" type="pres">
      <dgm:prSet presAssocID="{0C814B43-300B-4382-8D5A-4244F71DFEE9}" presName="text3" presStyleLbl="fgAcc3" presStyleIdx="1" presStyleCnt="8">
        <dgm:presLayoutVars>
          <dgm:chPref val="3"/>
        </dgm:presLayoutVars>
      </dgm:prSet>
      <dgm:spPr/>
      <dgm:t>
        <a:bodyPr/>
        <a:lstStyle/>
        <a:p>
          <a:endParaRPr lang="en-US"/>
        </a:p>
      </dgm:t>
    </dgm:pt>
    <dgm:pt modelId="{63901B0D-FECB-423A-B5FA-8BF5DE39E22A}" type="pres">
      <dgm:prSet presAssocID="{0C814B43-300B-4382-8D5A-4244F71DFEE9}" presName="hierChild4" presStyleCnt="0"/>
      <dgm:spPr/>
    </dgm:pt>
    <dgm:pt modelId="{264EB09D-BC19-487D-8206-1C55388B95DC}" type="pres">
      <dgm:prSet presAssocID="{88843F13-1D7D-439B-BA5F-E51F54B0168C}" presName="Name10" presStyleLbl="parChTrans1D2" presStyleIdx="1" presStyleCnt="3"/>
      <dgm:spPr/>
    </dgm:pt>
    <dgm:pt modelId="{963BBE5D-29B4-410C-8D6A-2844DF4E6386}" type="pres">
      <dgm:prSet presAssocID="{7A0D83AB-BD37-47C1-A5F1-4AE39272FAA0}" presName="hierRoot2" presStyleCnt="0"/>
      <dgm:spPr/>
    </dgm:pt>
    <dgm:pt modelId="{1A91A63B-3688-49BF-9395-7986340ECC32}" type="pres">
      <dgm:prSet presAssocID="{7A0D83AB-BD37-47C1-A5F1-4AE39272FAA0}" presName="composite2" presStyleCnt="0"/>
      <dgm:spPr/>
    </dgm:pt>
    <dgm:pt modelId="{7278C0B5-B057-4C16-8FDF-BA4A5F61277E}" type="pres">
      <dgm:prSet presAssocID="{7A0D83AB-BD37-47C1-A5F1-4AE39272FAA0}" presName="background2" presStyleLbl="node2" presStyleIdx="1" presStyleCnt="3"/>
      <dgm:spPr/>
    </dgm:pt>
    <dgm:pt modelId="{ADD36EA8-D059-4A71-A9AC-087BF97D2215}" type="pres">
      <dgm:prSet presAssocID="{7A0D83AB-BD37-47C1-A5F1-4AE39272FAA0}" presName="text2" presStyleLbl="fgAcc2" presStyleIdx="1" presStyleCnt="3" custLinFactX="551" custLinFactNeighborX="100000" custLinFactNeighborY="8115">
        <dgm:presLayoutVars>
          <dgm:chPref val="3"/>
        </dgm:presLayoutVars>
      </dgm:prSet>
      <dgm:spPr/>
      <dgm:t>
        <a:bodyPr/>
        <a:lstStyle/>
        <a:p>
          <a:endParaRPr lang="en-US"/>
        </a:p>
      </dgm:t>
    </dgm:pt>
    <dgm:pt modelId="{E550EBB8-8845-4EB4-B5CE-5B14076F8A74}" type="pres">
      <dgm:prSet presAssocID="{7A0D83AB-BD37-47C1-A5F1-4AE39272FAA0}" presName="hierChild3" presStyleCnt="0"/>
      <dgm:spPr/>
    </dgm:pt>
    <dgm:pt modelId="{E7C748C7-9DD5-4EC2-ACB7-0747E1953626}" type="pres">
      <dgm:prSet presAssocID="{DA371F74-FA9A-4FA0-B3D6-AABAEC1B663F}" presName="Name17" presStyleLbl="parChTrans1D3" presStyleIdx="2" presStyleCnt="8"/>
      <dgm:spPr/>
    </dgm:pt>
    <dgm:pt modelId="{E3B7E23F-B036-4FFB-9A63-F19242168C66}" type="pres">
      <dgm:prSet presAssocID="{84B67BCE-5BEC-4C53-94DE-1D3C2E7F9A47}" presName="hierRoot3" presStyleCnt="0"/>
      <dgm:spPr/>
    </dgm:pt>
    <dgm:pt modelId="{3CCDBAD3-3F77-4FD4-BCA4-F37A63BB00B4}" type="pres">
      <dgm:prSet presAssocID="{84B67BCE-5BEC-4C53-94DE-1D3C2E7F9A47}" presName="composite3" presStyleCnt="0"/>
      <dgm:spPr/>
    </dgm:pt>
    <dgm:pt modelId="{675DFFFD-C953-43D1-86FC-1F4DF36FA1EB}" type="pres">
      <dgm:prSet presAssocID="{84B67BCE-5BEC-4C53-94DE-1D3C2E7F9A47}" presName="background3" presStyleLbl="node3" presStyleIdx="2" presStyleCnt="8"/>
      <dgm:spPr/>
    </dgm:pt>
    <dgm:pt modelId="{81AE0235-70DE-4A6F-8550-6B5AAA3A284E}" type="pres">
      <dgm:prSet presAssocID="{84B67BCE-5BEC-4C53-94DE-1D3C2E7F9A47}" presName="text3" presStyleLbl="fgAcc3" presStyleIdx="2" presStyleCnt="8">
        <dgm:presLayoutVars>
          <dgm:chPref val="3"/>
        </dgm:presLayoutVars>
      </dgm:prSet>
      <dgm:spPr/>
    </dgm:pt>
    <dgm:pt modelId="{6A733034-DBCC-4B14-9198-E7BBBC3FAE1C}" type="pres">
      <dgm:prSet presAssocID="{84B67BCE-5BEC-4C53-94DE-1D3C2E7F9A47}" presName="hierChild4" presStyleCnt="0"/>
      <dgm:spPr/>
    </dgm:pt>
    <dgm:pt modelId="{C64BCA92-8DB3-449F-B730-B6C6611808F6}" type="pres">
      <dgm:prSet presAssocID="{115EFCB1-3EAE-456E-A4A5-7D7D36EEF093}" presName="Name17" presStyleLbl="parChTrans1D3" presStyleIdx="3" presStyleCnt="8"/>
      <dgm:spPr/>
    </dgm:pt>
    <dgm:pt modelId="{DBC1E30F-2043-4224-9FFA-ED1A582EE8EB}" type="pres">
      <dgm:prSet presAssocID="{55B3989D-6E3C-4894-8421-9FACB7403BF4}" presName="hierRoot3" presStyleCnt="0"/>
      <dgm:spPr/>
    </dgm:pt>
    <dgm:pt modelId="{EB049B5D-B755-4F7F-AC04-23A9495B5991}" type="pres">
      <dgm:prSet presAssocID="{55B3989D-6E3C-4894-8421-9FACB7403BF4}" presName="composite3" presStyleCnt="0"/>
      <dgm:spPr/>
    </dgm:pt>
    <dgm:pt modelId="{7B561C82-711D-4440-B562-343D661B1EA8}" type="pres">
      <dgm:prSet presAssocID="{55B3989D-6E3C-4894-8421-9FACB7403BF4}" presName="background3" presStyleLbl="node3" presStyleIdx="3" presStyleCnt="8"/>
      <dgm:spPr/>
    </dgm:pt>
    <dgm:pt modelId="{612CEE49-9066-4382-B3CB-D0B46B6EE08A}" type="pres">
      <dgm:prSet presAssocID="{55B3989D-6E3C-4894-8421-9FACB7403BF4}" presName="text3" presStyleLbl="fgAcc3" presStyleIdx="3" presStyleCnt="8">
        <dgm:presLayoutVars>
          <dgm:chPref val="3"/>
        </dgm:presLayoutVars>
      </dgm:prSet>
      <dgm:spPr/>
    </dgm:pt>
    <dgm:pt modelId="{3F7F1873-BDD9-49FB-BA8D-A2D118B9FBB4}" type="pres">
      <dgm:prSet presAssocID="{55B3989D-6E3C-4894-8421-9FACB7403BF4}" presName="hierChild4" presStyleCnt="0"/>
      <dgm:spPr/>
    </dgm:pt>
    <dgm:pt modelId="{6669EF53-B2F1-4C83-BA59-8D8520851736}" type="pres">
      <dgm:prSet presAssocID="{F9282108-72D2-47CC-8D8B-5E368461EEED}" presName="Name17" presStyleLbl="parChTrans1D3" presStyleIdx="4" presStyleCnt="8"/>
      <dgm:spPr/>
    </dgm:pt>
    <dgm:pt modelId="{D94C3FBD-592C-409F-832D-94FFA288A6BA}" type="pres">
      <dgm:prSet presAssocID="{E70FE8FA-415B-4A48-8D53-D81140B8D7CF}" presName="hierRoot3" presStyleCnt="0"/>
      <dgm:spPr/>
    </dgm:pt>
    <dgm:pt modelId="{A984FE2D-A53A-41AA-AB0E-245EDC22B399}" type="pres">
      <dgm:prSet presAssocID="{E70FE8FA-415B-4A48-8D53-D81140B8D7CF}" presName="composite3" presStyleCnt="0"/>
      <dgm:spPr/>
    </dgm:pt>
    <dgm:pt modelId="{ADDA2953-C1D8-4F7B-BA09-6AE8D1D4463E}" type="pres">
      <dgm:prSet presAssocID="{E70FE8FA-415B-4A48-8D53-D81140B8D7CF}" presName="background3" presStyleLbl="node3" presStyleIdx="4" presStyleCnt="8"/>
      <dgm:spPr/>
    </dgm:pt>
    <dgm:pt modelId="{68A3A4FD-735C-4552-83D4-11A482457A81}" type="pres">
      <dgm:prSet presAssocID="{E70FE8FA-415B-4A48-8D53-D81140B8D7CF}" presName="text3" presStyleLbl="fgAcc3" presStyleIdx="4" presStyleCnt="8">
        <dgm:presLayoutVars>
          <dgm:chPref val="3"/>
        </dgm:presLayoutVars>
      </dgm:prSet>
      <dgm:spPr/>
    </dgm:pt>
    <dgm:pt modelId="{51CCEB19-AC8F-403F-94B1-2D2097F83411}" type="pres">
      <dgm:prSet presAssocID="{E70FE8FA-415B-4A48-8D53-D81140B8D7CF}" presName="hierChild4" presStyleCnt="0"/>
      <dgm:spPr/>
    </dgm:pt>
    <dgm:pt modelId="{6C5AEB3D-14FA-4176-BB07-6A02A2EEB4C4}" type="pres">
      <dgm:prSet presAssocID="{52A5EFB3-49CD-4ACD-AC99-AEC339F1708C}" presName="Name10" presStyleLbl="parChTrans1D2" presStyleIdx="2" presStyleCnt="3"/>
      <dgm:spPr/>
    </dgm:pt>
    <dgm:pt modelId="{F303B8E1-0EC3-4542-918F-ED6ED35F4005}" type="pres">
      <dgm:prSet presAssocID="{0F243C3D-AEEF-429E-A34F-8463B847060C}" presName="hierRoot2" presStyleCnt="0"/>
      <dgm:spPr/>
    </dgm:pt>
    <dgm:pt modelId="{3CC35998-47B1-437D-8370-D7D868D32A54}" type="pres">
      <dgm:prSet presAssocID="{0F243C3D-AEEF-429E-A34F-8463B847060C}" presName="composite2" presStyleCnt="0"/>
      <dgm:spPr/>
    </dgm:pt>
    <dgm:pt modelId="{2B97C812-989E-4ECE-AB49-E8280498FC47}" type="pres">
      <dgm:prSet presAssocID="{0F243C3D-AEEF-429E-A34F-8463B847060C}" presName="background2" presStyleLbl="node2" presStyleIdx="2" presStyleCnt="3"/>
      <dgm:spPr/>
    </dgm:pt>
    <dgm:pt modelId="{3A57A913-1AB6-453B-8FC8-1283A9ED4D32}" type="pres">
      <dgm:prSet presAssocID="{0F243C3D-AEEF-429E-A34F-8463B847060C}" presName="text2" presStyleLbl="fgAcc2" presStyleIdx="2" presStyleCnt="3">
        <dgm:presLayoutVars>
          <dgm:chPref val="3"/>
        </dgm:presLayoutVars>
      </dgm:prSet>
      <dgm:spPr/>
      <dgm:t>
        <a:bodyPr/>
        <a:lstStyle/>
        <a:p>
          <a:endParaRPr lang="en-US"/>
        </a:p>
      </dgm:t>
    </dgm:pt>
    <dgm:pt modelId="{73BB9343-BFBE-4658-8692-27C2DBD18C61}" type="pres">
      <dgm:prSet presAssocID="{0F243C3D-AEEF-429E-A34F-8463B847060C}" presName="hierChild3" presStyleCnt="0"/>
      <dgm:spPr/>
    </dgm:pt>
    <dgm:pt modelId="{B697232A-52E7-4DC5-9680-B94CAA45DC4C}" type="pres">
      <dgm:prSet presAssocID="{E8BF97C8-52C0-4333-BFE9-95D0A2A9B717}" presName="Name17" presStyleLbl="parChTrans1D3" presStyleIdx="5" presStyleCnt="8"/>
      <dgm:spPr/>
    </dgm:pt>
    <dgm:pt modelId="{6E2CBBB2-E50C-4B76-AB71-0ED8D10BC6C0}" type="pres">
      <dgm:prSet presAssocID="{285E5075-6D45-4C0A-86E8-BE8D8F3B9E5A}" presName="hierRoot3" presStyleCnt="0"/>
      <dgm:spPr/>
    </dgm:pt>
    <dgm:pt modelId="{5915A49A-7356-42BE-A95F-56BB8275DA59}" type="pres">
      <dgm:prSet presAssocID="{285E5075-6D45-4C0A-86E8-BE8D8F3B9E5A}" presName="composite3" presStyleCnt="0"/>
      <dgm:spPr/>
    </dgm:pt>
    <dgm:pt modelId="{C4C96EA1-EB10-4AB1-8B97-0675B3904552}" type="pres">
      <dgm:prSet presAssocID="{285E5075-6D45-4C0A-86E8-BE8D8F3B9E5A}" presName="background3" presStyleLbl="node3" presStyleIdx="5" presStyleCnt="8"/>
      <dgm:spPr/>
    </dgm:pt>
    <dgm:pt modelId="{96D2A97B-D05D-48B9-A7A3-FD8C59B80344}" type="pres">
      <dgm:prSet presAssocID="{285E5075-6D45-4C0A-86E8-BE8D8F3B9E5A}" presName="text3" presStyleLbl="fgAcc3" presStyleIdx="5" presStyleCnt="8">
        <dgm:presLayoutVars>
          <dgm:chPref val="3"/>
        </dgm:presLayoutVars>
      </dgm:prSet>
      <dgm:spPr/>
      <dgm:t>
        <a:bodyPr/>
        <a:lstStyle/>
        <a:p>
          <a:endParaRPr lang="en-US"/>
        </a:p>
      </dgm:t>
    </dgm:pt>
    <dgm:pt modelId="{D853AF69-EB59-4FF4-85B9-F92464D1E88A}" type="pres">
      <dgm:prSet presAssocID="{285E5075-6D45-4C0A-86E8-BE8D8F3B9E5A}" presName="hierChild4" presStyleCnt="0"/>
      <dgm:spPr/>
    </dgm:pt>
    <dgm:pt modelId="{A69D2827-634D-418D-A767-41E3E08B13ED}" type="pres">
      <dgm:prSet presAssocID="{35824680-B80E-462D-B18A-EF33C09B4D42}" presName="Name17" presStyleLbl="parChTrans1D3" presStyleIdx="6" presStyleCnt="8"/>
      <dgm:spPr/>
    </dgm:pt>
    <dgm:pt modelId="{81FDDB37-626B-4763-9F27-E93D8B2C5453}" type="pres">
      <dgm:prSet presAssocID="{2ABF7792-19F6-4EE1-ABEE-45A716E6BC93}" presName="hierRoot3" presStyleCnt="0"/>
      <dgm:spPr/>
    </dgm:pt>
    <dgm:pt modelId="{B3335CBE-E365-4B55-A536-D8DA48EAFE91}" type="pres">
      <dgm:prSet presAssocID="{2ABF7792-19F6-4EE1-ABEE-45A716E6BC93}" presName="composite3" presStyleCnt="0"/>
      <dgm:spPr/>
    </dgm:pt>
    <dgm:pt modelId="{88C6D4F9-5704-4BC1-B774-4A834997E586}" type="pres">
      <dgm:prSet presAssocID="{2ABF7792-19F6-4EE1-ABEE-45A716E6BC93}" presName="background3" presStyleLbl="node3" presStyleIdx="6" presStyleCnt="8"/>
      <dgm:spPr/>
    </dgm:pt>
    <dgm:pt modelId="{2252FC41-2AEC-441A-8338-7EAAF213B3CE}" type="pres">
      <dgm:prSet presAssocID="{2ABF7792-19F6-4EE1-ABEE-45A716E6BC93}" presName="text3" presStyleLbl="fgAcc3" presStyleIdx="6" presStyleCnt="8">
        <dgm:presLayoutVars>
          <dgm:chPref val="3"/>
        </dgm:presLayoutVars>
      </dgm:prSet>
      <dgm:spPr/>
    </dgm:pt>
    <dgm:pt modelId="{3A0F686C-C123-45A5-AF06-059D6A970F03}" type="pres">
      <dgm:prSet presAssocID="{2ABF7792-19F6-4EE1-ABEE-45A716E6BC93}" presName="hierChild4" presStyleCnt="0"/>
      <dgm:spPr/>
    </dgm:pt>
    <dgm:pt modelId="{A9A53A81-FBB8-4D5B-BFE3-D6EA9921C58D}" type="pres">
      <dgm:prSet presAssocID="{65B24D27-9F97-4C75-A0A2-F8B1B4146B7E}" presName="Name17" presStyleLbl="parChTrans1D3" presStyleIdx="7" presStyleCnt="8"/>
      <dgm:spPr/>
    </dgm:pt>
    <dgm:pt modelId="{2F049624-52A1-4D34-A159-0A8E5487FBE9}" type="pres">
      <dgm:prSet presAssocID="{CEEE5BC4-EFC9-4761-AF4F-ECBC7C90318C}" presName="hierRoot3" presStyleCnt="0"/>
      <dgm:spPr/>
    </dgm:pt>
    <dgm:pt modelId="{6FBE7989-30A7-4682-978C-A579904BC768}" type="pres">
      <dgm:prSet presAssocID="{CEEE5BC4-EFC9-4761-AF4F-ECBC7C90318C}" presName="composite3" presStyleCnt="0"/>
      <dgm:spPr/>
    </dgm:pt>
    <dgm:pt modelId="{8FAB7B9C-59C3-413A-B302-069A563B9C0B}" type="pres">
      <dgm:prSet presAssocID="{CEEE5BC4-EFC9-4761-AF4F-ECBC7C90318C}" presName="background3" presStyleLbl="node3" presStyleIdx="7" presStyleCnt="8"/>
      <dgm:spPr/>
    </dgm:pt>
    <dgm:pt modelId="{0B4F4F73-C6A2-42ED-8678-F3CB926AD02D}" type="pres">
      <dgm:prSet presAssocID="{CEEE5BC4-EFC9-4761-AF4F-ECBC7C90318C}" presName="text3" presStyleLbl="fgAcc3" presStyleIdx="7" presStyleCnt="8">
        <dgm:presLayoutVars>
          <dgm:chPref val="3"/>
        </dgm:presLayoutVars>
      </dgm:prSet>
      <dgm:spPr/>
    </dgm:pt>
    <dgm:pt modelId="{A3D618E2-527E-4C39-B21D-3C81A8800008}" type="pres">
      <dgm:prSet presAssocID="{CEEE5BC4-EFC9-4761-AF4F-ECBC7C90318C}" presName="hierChild4" presStyleCnt="0"/>
      <dgm:spPr/>
    </dgm:pt>
  </dgm:ptLst>
  <dgm:cxnLst>
    <dgm:cxn modelId="{8D92DB6E-CA2E-4480-8338-74AA4F103AD9}" srcId="{0F243C3D-AEEF-429E-A34F-8463B847060C}" destId="{285E5075-6D45-4C0A-86E8-BE8D8F3B9E5A}" srcOrd="0" destOrd="0" parTransId="{E8BF97C8-52C0-4333-BFE9-95D0A2A9B717}" sibTransId="{5D843595-3E98-47F0-A969-3D21F2451554}"/>
    <dgm:cxn modelId="{DD2050F8-A6C8-4D59-B83B-49C4BC12CA9B}" type="presOf" srcId="{0F243C3D-AEEF-429E-A34F-8463B847060C}" destId="{3A57A913-1AB6-453B-8FC8-1283A9ED4D32}" srcOrd="0" destOrd="0" presId="urn:microsoft.com/office/officeart/2005/8/layout/hierarchy1"/>
    <dgm:cxn modelId="{4FC6E1AE-5AE2-41B5-AA69-D3E66225759D}" type="presOf" srcId="{0C814B43-300B-4382-8D5A-4244F71DFEE9}" destId="{DA6A76FA-E22C-418C-ADC0-242AC1B80A01}" srcOrd="0" destOrd="0" presId="urn:microsoft.com/office/officeart/2005/8/layout/hierarchy1"/>
    <dgm:cxn modelId="{067F52A2-BD9E-4596-9EF1-0CE43A1235D3}" type="presOf" srcId="{18555D88-30E3-49A2-8564-1A4CEC6E28B6}" destId="{F55C8F64-739D-4371-9EB2-78CEA5B34953}" srcOrd="0" destOrd="0" presId="urn:microsoft.com/office/officeart/2005/8/layout/hierarchy1"/>
    <dgm:cxn modelId="{3584584A-0C5C-4C2D-9C33-1F50E8E15CDC}" type="presOf" srcId="{F62F365D-34C6-4070-B4EC-374060153AFA}" destId="{4B5A4EDE-F27B-42B8-ADB5-E52CE61A8E7C}" srcOrd="0" destOrd="0" presId="urn:microsoft.com/office/officeart/2005/8/layout/hierarchy1"/>
    <dgm:cxn modelId="{6306E936-2484-42A2-A4E7-00668AB9E97C}" srcId="{2CADAD85-CA92-4733-BD19-45BB8DDEE1D9}" destId="{0C814B43-300B-4382-8D5A-4244F71DFEE9}" srcOrd="1" destOrd="0" parTransId="{C1C91ADB-DBC1-413A-BA4A-44971952FD5E}" sibTransId="{E16452D1-8135-401D-B2F9-13BE3C20717F}"/>
    <dgm:cxn modelId="{A3058DCF-7517-4474-82C4-867CA97C2AA3}" type="presOf" srcId="{7A0D83AB-BD37-47C1-A5F1-4AE39272FAA0}" destId="{ADD36EA8-D059-4A71-A9AC-087BF97D2215}" srcOrd="0" destOrd="0" presId="urn:microsoft.com/office/officeart/2005/8/layout/hierarchy1"/>
    <dgm:cxn modelId="{E9D88C97-AC17-4393-9D26-F9B93315FD81}" type="presOf" srcId="{E8BF97C8-52C0-4333-BFE9-95D0A2A9B717}" destId="{B697232A-52E7-4DC5-9680-B94CAA45DC4C}" srcOrd="0" destOrd="0" presId="urn:microsoft.com/office/officeart/2005/8/layout/hierarchy1"/>
    <dgm:cxn modelId="{EBE7466B-6ADA-4069-9EBD-1660EC27BC24}" type="presOf" srcId="{35824680-B80E-462D-B18A-EF33C09B4D42}" destId="{A69D2827-634D-418D-A767-41E3E08B13ED}" srcOrd="0" destOrd="0" presId="urn:microsoft.com/office/officeart/2005/8/layout/hierarchy1"/>
    <dgm:cxn modelId="{56D9BCA1-3A87-4013-81C7-B3D82659064A}" srcId="{0F243C3D-AEEF-429E-A34F-8463B847060C}" destId="{CEEE5BC4-EFC9-4761-AF4F-ECBC7C90318C}" srcOrd="2" destOrd="0" parTransId="{65B24D27-9F97-4C75-A0A2-F8B1B4146B7E}" sibTransId="{0385638A-4AED-4B53-BF12-D4B5F5C65256}"/>
    <dgm:cxn modelId="{A324ACEA-1CF1-46AE-84BD-D7E233ED3F21}" type="presOf" srcId="{F9282108-72D2-47CC-8D8B-5E368461EEED}" destId="{6669EF53-B2F1-4C83-BA59-8D8520851736}" srcOrd="0" destOrd="0" presId="urn:microsoft.com/office/officeart/2005/8/layout/hierarchy1"/>
    <dgm:cxn modelId="{DCEDA4B3-F72D-4FE2-AAA3-DDAF2DED2692}" type="presOf" srcId="{C1C91ADB-DBC1-413A-BA4A-44971952FD5E}" destId="{5266ABEC-9462-4BCC-AA50-D87D9BD204A1}" srcOrd="0" destOrd="0" presId="urn:microsoft.com/office/officeart/2005/8/layout/hierarchy1"/>
    <dgm:cxn modelId="{DBA4920D-60CC-40CE-98C9-B7279CE167DC}" srcId="{2CADAD85-CA92-4733-BD19-45BB8DDEE1D9}" destId="{77A037E1-68DA-494F-8CD4-F554EDE6482C}" srcOrd="0" destOrd="0" parTransId="{6256506C-CB0A-4834-BA4A-5FC29AE4E046}" sibTransId="{F86347ED-0282-476B-B528-1148773A0D87}"/>
    <dgm:cxn modelId="{FE492B2E-76D6-43E1-9A78-9C87E8F213A3}" type="presOf" srcId="{2ABF7792-19F6-4EE1-ABEE-45A716E6BC93}" destId="{2252FC41-2AEC-441A-8338-7EAAF213B3CE}" srcOrd="0" destOrd="0" presId="urn:microsoft.com/office/officeart/2005/8/layout/hierarchy1"/>
    <dgm:cxn modelId="{F2C577E7-F98E-4DA2-B7A4-CFB0766FAB28}" srcId="{0F243C3D-AEEF-429E-A34F-8463B847060C}" destId="{2ABF7792-19F6-4EE1-ABEE-45A716E6BC93}" srcOrd="1" destOrd="0" parTransId="{35824680-B80E-462D-B18A-EF33C09B4D42}" sibTransId="{F1E8B979-0E94-46A7-A6F8-381D88B7E816}"/>
    <dgm:cxn modelId="{659132C3-B873-4382-A208-EECDCA02C99A}" type="presOf" srcId="{285E5075-6D45-4C0A-86E8-BE8D8F3B9E5A}" destId="{96D2A97B-D05D-48B9-A7A3-FD8C59B80344}" srcOrd="0" destOrd="0" presId="urn:microsoft.com/office/officeart/2005/8/layout/hierarchy1"/>
    <dgm:cxn modelId="{B8D46A05-1052-4E6C-BE82-D2D5E06AF783}" srcId="{18555D88-30E3-49A2-8564-1A4CEC6E28B6}" destId="{0F243C3D-AEEF-429E-A34F-8463B847060C}" srcOrd="2" destOrd="0" parTransId="{52A5EFB3-49CD-4ACD-AC99-AEC339F1708C}" sibTransId="{CC7F9733-711A-4191-91BC-C7C9B6BE0AAC}"/>
    <dgm:cxn modelId="{21485386-C233-4E0A-9781-8408C372058D}" type="presOf" srcId="{DA371F74-FA9A-4FA0-B3D6-AABAEC1B663F}" destId="{E7C748C7-9DD5-4EC2-ACB7-0747E1953626}" srcOrd="0" destOrd="0" presId="urn:microsoft.com/office/officeart/2005/8/layout/hierarchy1"/>
    <dgm:cxn modelId="{F7A98656-9369-484A-803D-290859A58497}" type="presOf" srcId="{55B3989D-6E3C-4894-8421-9FACB7403BF4}" destId="{612CEE49-9066-4382-B3CB-D0B46B6EE08A}" srcOrd="0" destOrd="0" presId="urn:microsoft.com/office/officeart/2005/8/layout/hierarchy1"/>
    <dgm:cxn modelId="{D4947FD5-ABE3-4AD9-86B9-F04F18C960A3}" type="presOf" srcId="{6256506C-CB0A-4834-BA4A-5FC29AE4E046}" destId="{E2A3F928-C744-4AEF-9685-0703E71BB200}" srcOrd="0" destOrd="0" presId="urn:microsoft.com/office/officeart/2005/8/layout/hierarchy1"/>
    <dgm:cxn modelId="{1B76D407-1D2F-4123-B4DC-22787DCBDA73}" type="presOf" srcId="{88843F13-1D7D-439B-BA5F-E51F54B0168C}" destId="{264EB09D-BC19-487D-8206-1C55388B95DC}" srcOrd="0" destOrd="0" presId="urn:microsoft.com/office/officeart/2005/8/layout/hierarchy1"/>
    <dgm:cxn modelId="{A39B9CD6-AA65-47CA-9064-A9257372A508}" type="presOf" srcId="{84B67BCE-5BEC-4C53-94DE-1D3C2E7F9A47}" destId="{81AE0235-70DE-4A6F-8550-6B5AAA3A284E}" srcOrd="0" destOrd="0" presId="urn:microsoft.com/office/officeart/2005/8/layout/hierarchy1"/>
    <dgm:cxn modelId="{D7B1522B-8D71-4064-86A8-B07E0A58FF07}" srcId="{7A0D83AB-BD37-47C1-A5F1-4AE39272FAA0}" destId="{84B67BCE-5BEC-4C53-94DE-1D3C2E7F9A47}" srcOrd="0" destOrd="0" parTransId="{DA371F74-FA9A-4FA0-B3D6-AABAEC1B663F}" sibTransId="{CB2FF342-D4B4-4C8A-800B-231E9ACD4222}"/>
    <dgm:cxn modelId="{C18CD9E2-5CAB-4E79-AF6F-9CE4320620D6}" srcId="{18555D88-30E3-49A2-8564-1A4CEC6E28B6}" destId="{7A0D83AB-BD37-47C1-A5F1-4AE39272FAA0}" srcOrd="1" destOrd="0" parTransId="{88843F13-1D7D-439B-BA5F-E51F54B0168C}" sibTransId="{92F387E4-BC6F-4B39-A77F-8029ABDA72B7}"/>
    <dgm:cxn modelId="{C0585F47-5248-4D3C-876D-5476A7E7B3E8}" type="presOf" srcId="{65B24D27-9F97-4C75-A0A2-F8B1B4146B7E}" destId="{A9A53A81-FBB8-4D5B-BFE3-D6EA9921C58D}" srcOrd="0" destOrd="0" presId="urn:microsoft.com/office/officeart/2005/8/layout/hierarchy1"/>
    <dgm:cxn modelId="{96E49BC6-2CC4-43BF-8988-7A10B7C3CA3B}" srcId="{F62F365D-34C6-4070-B4EC-374060153AFA}" destId="{18555D88-30E3-49A2-8564-1A4CEC6E28B6}" srcOrd="0" destOrd="0" parTransId="{A9400BE5-7438-4806-9ECB-6F2E21AA5090}" sibTransId="{85BDC441-2988-4723-B0F7-A12783A1068F}"/>
    <dgm:cxn modelId="{ECC3264C-53B0-48B9-B80F-E3E887826D93}" srcId="{7A0D83AB-BD37-47C1-A5F1-4AE39272FAA0}" destId="{55B3989D-6E3C-4894-8421-9FACB7403BF4}" srcOrd="1" destOrd="0" parTransId="{115EFCB1-3EAE-456E-A4A5-7D7D36EEF093}" sibTransId="{490B51B1-294B-4145-B86E-BFBE3D64D75D}"/>
    <dgm:cxn modelId="{D474E21F-ABCF-4914-A9EF-3C32E52AF64D}" type="presOf" srcId="{77A037E1-68DA-494F-8CD4-F554EDE6482C}" destId="{E3D3E153-B631-4B6C-8488-E85BCD99C61E}" srcOrd="0" destOrd="0" presId="urn:microsoft.com/office/officeart/2005/8/layout/hierarchy1"/>
    <dgm:cxn modelId="{28FCDF6A-F91D-438C-A6D2-CF5C6A2F1922}" type="presOf" srcId="{2CADAD85-CA92-4733-BD19-45BB8DDEE1D9}" destId="{7DC7BBB8-08A0-4AAE-A79D-51A0B1FC3F4F}" srcOrd="0" destOrd="0" presId="urn:microsoft.com/office/officeart/2005/8/layout/hierarchy1"/>
    <dgm:cxn modelId="{0787EAE2-A6E4-4A69-9726-01A019B85169}" type="presOf" srcId="{115EFCB1-3EAE-456E-A4A5-7D7D36EEF093}" destId="{C64BCA92-8DB3-449F-B730-B6C6611808F6}" srcOrd="0" destOrd="0" presId="urn:microsoft.com/office/officeart/2005/8/layout/hierarchy1"/>
    <dgm:cxn modelId="{A7EA24CE-E7AE-4374-9C7D-A6CD1F889FD4}" type="presOf" srcId="{02602257-7C53-4AFA-8D78-016BE99C5ED4}" destId="{244FAC44-639E-4CCB-B84B-FC7D0CF061C6}" srcOrd="0" destOrd="0" presId="urn:microsoft.com/office/officeart/2005/8/layout/hierarchy1"/>
    <dgm:cxn modelId="{4D5F66E4-3461-47C8-8294-24051018C6DA}" srcId="{18555D88-30E3-49A2-8564-1A4CEC6E28B6}" destId="{2CADAD85-CA92-4733-BD19-45BB8DDEE1D9}" srcOrd="0" destOrd="0" parTransId="{02602257-7C53-4AFA-8D78-016BE99C5ED4}" sibTransId="{B7383389-5563-4F35-88DB-0C73821915D7}"/>
    <dgm:cxn modelId="{2D88E6DF-7DF6-4B45-9909-0BFCB0A6317C}" type="presOf" srcId="{E70FE8FA-415B-4A48-8D53-D81140B8D7CF}" destId="{68A3A4FD-735C-4552-83D4-11A482457A81}" srcOrd="0" destOrd="0" presId="urn:microsoft.com/office/officeart/2005/8/layout/hierarchy1"/>
    <dgm:cxn modelId="{F196AD43-EBE4-40DD-82D9-168021518C72}" type="presOf" srcId="{52A5EFB3-49CD-4ACD-AC99-AEC339F1708C}" destId="{6C5AEB3D-14FA-4176-BB07-6A02A2EEB4C4}" srcOrd="0" destOrd="0" presId="urn:microsoft.com/office/officeart/2005/8/layout/hierarchy1"/>
    <dgm:cxn modelId="{74B8DDE3-462B-47FA-96CA-5C5EFF5E55F1}" type="presOf" srcId="{CEEE5BC4-EFC9-4761-AF4F-ECBC7C90318C}" destId="{0B4F4F73-C6A2-42ED-8678-F3CB926AD02D}" srcOrd="0" destOrd="0" presId="urn:microsoft.com/office/officeart/2005/8/layout/hierarchy1"/>
    <dgm:cxn modelId="{8BF617D0-7A11-4092-8AEE-C7AFF1DC9E8A}" srcId="{7A0D83AB-BD37-47C1-A5F1-4AE39272FAA0}" destId="{E70FE8FA-415B-4A48-8D53-D81140B8D7CF}" srcOrd="2" destOrd="0" parTransId="{F9282108-72D2-47CC-8D8B-5E368461EEED}" sibTransId="{4FCECE31-1C6E-4EA8-B2CE-3F8B07FFE921}"/>
    <dgm:cxn modelId="{9EE6756C-DAC1-4C70-89B4-2D7488A1D370}" type="presParOf" srcId="{4B5A4EDE-F27B-42B8-ADB5-E52CE61A8E7C}" destId="{1F2C58A4-F350-49B2-A9B0-6EE27AEB1474}" srcOrd="0" destOrd="0" presId="urn:microsoft.com/office/officeart/2005/8/layout/hierarchy1"/>
    <dgm:cxn modelId="{DDF9893F-704F-4AD5-A521-8E231C8C1DEE}" type="presParOf" srcId="{1F2C58A4-F350-49B2-A9B0-6EE27AEB1474}" destId="{01A21568-7566-4018-A1A8-BACAEC593F07}" srcOrd="0" destOrd="0" presId="urn:microsoft.com/office/officeart/2005/8/layout/hierarchy1"/>
    <dgm:cxn modelId="{E05FC961-3824-4123-BA09-4BA204B16F22}" type="presParOf" srcId="{01A21568-7566-4018-A1A8-BACAEC593F07}" destId="{2102E6F1-B86B-43AA-870F-22DE260EF86C}" srcOrd="0" destOrd="0" presId="urn:microsoft.com/office/officeart/2005/8/layout/hierarchy1"/>
    <dgm:cxn modelId="{810028AC-F2EF-4AFA-A749-40253138DE5D}" type="presParOf" srcId="{01A21568-7566-4018-A1A8-BACAEC593F07}" destId="{F55C8F64-739D-4371-9EB2-78CEA5B34953}" srcOrd="1" destOrd="0" presId="urn:microsoft.com/office/officeart/2005/8/layout/hierarchy1"/>
    <dgm:cxn modelId="{848135AE-AA76-4501-BFB3-7F0A4B7809B9}" type="presParOf" srcId="{1F2C58A4-F350-49B2-A9B0-6EE27AEB1474}" destId="{253BF764-433F-4404-8217-282F1650B82B}" srcOrd="1" destOrd="0" presId="urn:microsoft.com/office/officeart/2005/8/layout/hierarchy1"/>
    <dgm:cxn modelId="{5355BB7E-5919-40A6-896D-063935BD71D7}" type="presParOf" srcId="{253BF764-433F-4404-8217-282F1650B82B}" destId="{244FAC44-639E-4CCB-B84B-FC7D0CF061C6}" srcOrd="0" destOrd="0" presId="urn:microsoft.com/office/officeart/2005/8/layout/hierarchy1"/>
    <dgm:cxn modelId="{6C9D623B-3199-48AE-AA57-844B7B83BA85}" type="presParOf" srcId="{253BF764-433F-4404-8217-282F1650B82B}" destId="{D5706EBB-CBCC-4AA1-B873-3694D8D6AFD8}" srcOrd="1" destOrd="0" presId="urn:microsoft.com/office/officeart/2005/8/layout/hierarchy1"/>
    <dgm:cxn modelId="{372939BE-BD20-471A-8AAB-2165204955E1}" type="presParOf" srcId="{D5706EBB-CBCC-4AA1-B873-3694D8D6AFD8}" destId="{4BD669DF-8546-4924-94F2-2049F18D6E66}" srcOrd="0" destOrd="0" presId="urn:microsoft.com/office/officeart/2005/8/layout/hierarchy1"/>
    <dgm:cxn modelId="{93563ACF-2EE6-41A9-889B-39698087EED1}" type="presParOf" srcId="{4BD669DF-8546-4924-94F2-2049F18D6E66}" destId="{D8EC5084-C8A6-4EF0-BF71-E92A93F9B8C9}" srcOrd="0" destOrd="0" presId="urn:microsoft.com/office/officeart/2005/8/layout/hierarchy1"/>
    <dgm:cxn modelId="{373097D0-91C5-43A0-B7F2-48C0D709F188}" type="presParOf" srcId="{4BD669DF-8546-4924-94F2-2049F18D6E66}" destId="{7DC7BBB8-08A0-4AAE-A79D-51A0B1FC3F4F}" srcOrd="1" destOrd="0" presId="urn:microsoft.com/office/officeart/2005/8/layout/hierarchy1"/>
    <dgm:cxn modelId="{80B3D540-2A05-48CA-8FD2-C8C21FB4923F}" type="presParOf" srcId="{D5706EBB-CBCC-4AA1-B873-3694D8D6AFD8}" destId="{82AF9509-A8B2-41D3-9A23-CEF392A7311F}" srcOrd="1" destOrd="0" presId="urn:microsoft.com/office/officeart/2005/8/layout/hierarchy1"/>
    <dgm:cxn modelId="{8CA846DA-94DD-4611-827C-A1B3A9566814}" type="presParOf" srcId="{82AF9509-A8B2-41D3-9A23-CEF392A7311F}" destId="{E2A3F928-C744-4AEF-9685-0703E71BB200}" srcOrd="0" destOrd="0" presId="urn:microsoft.com/office/officeart/2005/8/layout/hierarchy1"/>
    <dgm:cxn modelId="{8916300C-03BC-477F-9D51-539F007D05F9}" type="presParOf" srcId="{82AF9509-A8B2-41D3-9A23-CEF392A7311F}" destId="{002972CE-9491-4F36-9054-470AE1053B51}" srcOrd="1" destOrd="0" presId="urn:microsoft.com/office/officeart/2005/8/layout/hierarchy1"/>
    <dgm:cxn modelId="{247A183A-B922-4BA4-8750-B7A76139C8C9}" type="presParOf" srcId="{002972CE-9491-4F36-9054-470AE1053B51}" destId="{B728230D-03F1-46B2-A9D6-0A71E65700EA}" srcOrd="0" destOrd="0" presId="urn:microsoft.com/office/officeart/2005/8/layout/hierarchy1"/>
    <dgm:cxn modelId="{42EA5312-AA86-4EDE-845D-CD782391D4CD}" type="presParOf" srcId="{B728230D-03F1-46B2-A9D6-0A71E65700EA}" destId="{EC0A8B72-246F-433B-A358-826D9F9C3589}" srcOrd="0" destOrd="0" presId="urn:microsoft.com/office/officeart/2005/8/layout/hierarchy1"/>
    <dgm:cxn modelId="{D5D1EF88-D59E-4EBA-862E-F6D2E3680008}" type="presParOf" srcId="{B728230D-03F1-46B2-A9D6-0A71E65700EA}" destId="{E3D3E153-B631-4B6C-8488-E85BCD99C61E}" srcOrd="1" destOrd="0" presId="urn:microsoft.com/office/officeart/2005/8/layout/hierarchy1"/>
    <dgm:cxn modelId="{7EC97304-C999-454E-8D45-347076DC501F}" type="presParOf" srcId="{002972CE-9491-4F36-9054-470AE1053B51}" destId="{1DAC6E41-E154-438D-A37E-27FD63367465}" srcOrd="1" destOrd="0" presId="urn:microsoft.com/office/officeart/2005/8/layout/hierarchy1"/>
    <dgm:cxn modelId="{8E10FB3E-627C-4DAE-866D-6985DF6E3555}" type="presParOf" srcId="{82AF9509-A8B2-41D3-9A23-CEF392A7311F}" destId="{5266ABEC-9462-4BCC-AA50-D87D9BD204A1}" srcOrd="2" destOrd="0" presId="urn:microsoft.com/office/officeart/2005/8/layout/hierarchy1"/>
    <dgm:cxn modelId="{4F42DB7B-DB39-4036-8A2F-E968EE5A7616}" type="presParOf" srcId="{82AF9509-A8B2-41D3-9A23-CEF392A7311F}" destId="{52BC0526-E9CD-4F89-B62D-B792E501BD94}" srcOrd="3" destOrd="0" presId="urn:microsoft.com/office/officeart/2005/8/layout/hierarchy1"/>
    <dgm:cxn modelId="{AF6805F5-D32C-49C5-91D4-9CF07EC0F704}" type="presParOf" srcId="{52BC0526-E9CD-4F89-B62D-B792E501BD94}" destId="{0A06E978-3EF7-4F65-9C61-466295BF5B62}" srcOrd="0" destOrd="0" presId="urn:microsoft.com/office/officeart/2005/8/layout/hierarchy1"/>
    <dgm:cxn modelId="{35320FE2-BD03-464F-B648-9AE5765B222B}" type="presParOf" srcId="{0A06E978-3EF7-4F65-9C61-466295BF5B62}" destId="{5B135C19-22F2-4522-9930-4D2713BE833A}" srcOrd="0" destOrd="0" presId="urn:microsoft.com/office/officeart/2005/8/layout/hierarchy1"/>
    <dgm:cxn modelId="{DF2EAEA5-27BA-4128-A548-4F764A6E2F99}" type="presParOf" srcId="{0A06E978-3EF7-4F65-9C61-466295BF5B62}" destId="{DA6A76FA-E22C-418C-ADC0-242AC1B80A01}" srcOrd="1" destOrd="0" presId="urn:microsoft.com/office/officeart/2005/8/layout/hierarchy1"/>
    <dgm:cxn modelId="{F63C3063-82F2-4934-A9B2-35ED941D982F}" type="presParOf" srcId="{52BC0526-E9CD-4F89-B62D-B792E501BD94}" destId="{63901B0D-FECB-423A-B5FA-8BF5DE39E22A}" srcOrd="1" destOrd="0" presId="urn:microsoft.com/office/officeart/2005/8/layout/hierarchy1"/>
    <dgm:cxn modelId="{E5716039-5E3E-40B8-BEE7-FB72E08E226E}" type="presParOf" srcId="{253BF764-433F-4404-8217-282F1650B82B}" destId="{264EB09D-BC19-487D-8206-1C55388B95DC}" srcOrd="2" destOrd="0" presId="urn:microsoft.com/office/officeart/2005/8/layout/hierarchy1"/>
    <dgm:cxn modelId="{82F196F1-0212-47A6-8161-BD7C95EA65E7}" type="presParOf" srcId="{253BF764-433F-4404-8217-282F1650B82B}" destId="{963BBE5D-29B4-410C-8D6A-2844DF4E6386}" srcOrd="3" destOrd="0" presId="urn:microsoft.com/office/officeart/2005/8/layout/hierarchy1"/>
    <dgm:cxn modelId="{90F4EB9E-92B8-45D3-A55A-3AD9DE2D2624}" type="presParOf" srcId="{963BBE5D-29B4-410C-8D6A-2844DF4E6386}" destId="{1A91A63B-3688-49BF-9395-7986340ECC32}" srcOrd="0" destOrd="0" presId="urn:microsoft.com/office/officeart/2005/8/layout/hierarchy1"/>
    <dgm:cxn modelId="{CFE89E19-425F-470C-8985-C0BB16C6CC43}" type="presParOf" srcId="{1A91A63B-3688-49BF-9395-7986340ECC32}" destId="{7278C0B5-B057-4C16-8FDF-BA4A5F61277E}" srcOrd="0" destOrd="0" presId="urn:microsoft.com/office/officeart/2005/8/layout/hierarchy1"/>
    <dgm:cxn modelId="{EB5D96D0-6B96-4F01-82FD-1B88961564F4}" type="presParOf" srcId="{1A91A63B-3688-49BF-9395-7986340ECC32}" destId="{ADD36EA8-D059-4A71-A9AC-087BF97D2215}" srcOrd="1" destOrd="0" presId="urn:microsoft.com/office/officeart/2005/8/layout/hierarchy1"/>
    <dgm:cxn modelId="{EF3D5ACB-C437-4BFE-B949-01FC90CEF2A4}" type="presParOf" srcId="{963BBE5D-29B4-410C-8D6A-2844DF4E6386}" destId="{E550EBB8-8845-4EB4-B5CE-5B14076F8A74}" srcOrd="1" destOrd="0" presId="urn:microsoft.com/office/officeart/2005/8/layout/hierarchy1"/>
    <dgm:cxn modelId="{45964AFC-2896-416C-B767-ABA9C5A6EF88}" type="presParOf" srcId="{E550EBB8-8845-4EB4-B5CE-5B14076F8A74}" destId="{E7C748C7-9DD5-4EC2-ACB7-0747E1953626}" srcOrd="0" destOrd="0" presId="urn:microsoft.com/office/officeart/2005/8/layout/hierarchy1"/>
    <dgm:cxn modelId="{0764F9F3-57B8-4B64-BB55-BCBF30368854}" type="presParOf" srcId="{E550EBB8-8845-4EB4-B5CE-5B14076F8A74}" destId="{E3B7E23F-B036-4FFB-9A63-F19242168C66}" srcOrd="1" destOrd="0" presId="urn:microsoft.com/office/officeart/2005/8/layout/hierarchy1"/>
    <dgm:cxn modelId="{476B58C2-6F4E-4220-9C2A-A29FAC0EA6F0}" type="presParOf" srcId="{E3B7E23F-B036-4FFB-9A63-F19242168C66}" destId="{3CCDBAD3-3F77-4FD4-BCA4-F37A63BB00B4}" srcOrd="0" destOrd="0" presId="urn:microsoft.com/office/officeart/2005/8/layout/hierarchy1"/>
    <dgm:cxn modelId="{8776DC40-35A6-4496-B4E0-3D78E5C6489A}" type="presParOf" srcId="{3CCDBAD3-3F77-4FD4-BCA4-F37A63BB00B4}" destId="{675DFFFD-C953-43D1-86FC-1F4DF36FA1EB}" srcOrd="0" destOrd="0" presId="urn:microsoft.com/office/officeart/2005/8/layout/hierarchy1"/>
    <dgm:cxn modelId="{84E41A2B-BB26-49C9-A143-44E02ABF1783}" type="presParOf" srcId="{3CCDBAD3-3F77-4FD4-BCA4-F37A63BB00B4}" destId="{81AE0235-70DE-4A6F-8550-6B5AAA3A284E}" srcOrd="1" destOrd="0" presId="urn:microsoft.com/office/officeart/2005/8/layout/hierarchy1"/>
    <dgm:cxn modelId="{14FF8FC3-2B72-484B-AD60-AC8335FD5049}" type="presParOf" srcId="{E3B7E23F-B036-4FFB-9A63-F19242168C66}" destId="{6A733034-DBCC-4B14-9198-E7BBBC3FAE1C}" srcOrd="1" destOrd="0" presId="urn:microsoft.com/office/officeart/2005/8/layout/hierarchy1"/>
    <dgm:cxn modelId="{DD1D23A3-AC7C-4D75-B253-517925F69383}" type="presParOf" srcId="{E550EBB8-8845-4EB4-B5CE-5B14076F8A74}" destId="{C64BCA92-8DB3-449F-B730-B6C6611808F6}" srcOrd="2" destOrd="0" presId="urn:microsoft.com/office/officeart/2005/8/layout/hierarchy1"/>
    <dgm:cxn modelId="{8E40822A-F00A-43AA-A73C-766E6E079B3F}" type="presParOf" srcId="{E550EBB8-8845-4EB4-B5CE-5B14076F8A74}" destId="{DBC1E30F-2043-4224-9FFA-ED1A582EE8EB}" srcOrd="3" destOrd="0" presId="urn:microsoft.com/office/officeart/2005/8/layout/hierarchy1"/>
    <dgm:cxn modelId="{5BD99E80-7B6E-4181-B883-38C5F7B6D190}" type="presParOf" srcId="{DBC1E30F-2043-4224-9FFA-ED1A582EE8EB}" destId="{EB049B5D-B755-4F7F-AC04-23A9495B5991}" srcOrd="0" destOrd="0" presId="urn:microsoft.com/office/officeart/2005/8/layout/hierarchy1"/>
    <dgm:cxn modelId="{0CCD952B-4F0E-42C4-8559-B5387C0919AA}" type="presParOf" srcId="{EB049B5D-B755-4F7F-AC04-23A9495B5991}" destId="{7B561C82-711D-4440-B562-343D661B1EA8}" srcOrd="0" destOrd="0" presId="urn:microsoft.com/office/officeart/2005/8/layout/hierarchy1"/>
    <dgm:cxn modelId="{228070FB-980A-4B1D-AE08-7EC974B4A545}" type="presParOf" srcId="{EB049B5D-B755-4F7F-AC04-23A9495B5991}" destId="{612CEE49-9066-4382-B3CB-D0B46B6EE08A}" srcOrd="1" destOrd="0" presId="urn:microsoft.com/office/officeart/2005/8/layout/hierarchy1"/>
    <dgm:cxn modelId="{817446E8-A5F2-4E38-BB78-B5EB02B91F2A}" type="presParOf" srcId="{DBC1E30F-2043-4224-9FFA-ED1A582EE8EB}" destId="{3F7F1873-BDD9-49FB-BA8D-A2D118B9FBB4}" srcOrd="1" destOrd="0" presId="urn:microsoft.com/office/officeart/2005/8/layout/hierarchy1"/>
    <dgm:cxn modelId="{AA23C781-5FB2-4E6B-B3D6-4F590E28F614}" type="presParOf" srcId="{E550EBB8-8845-4EB4-B5CE-5B14076F8A74}" destId="{6669EF53-B2F1-4C83-BA59-8D8520851736}" srcOrd="4" destOrd="0" presId="urn:microsoft.com/office/officeart/2005/8/layout/hierarchy1"/>
    <dgm:cxn modelId="{38611DD5-EC7B-499C-91AC-F52B65A1F921}" type="presParOf" srcId="{E550EBB8-8845-4EB4-B5CE-5B14076F8A74}" destId="{D94C3FBD-592C-409F-832D-94FFA288A6BA}" srcOrd="5" destOrd="0" presId="urn:microsoft.com/office/officeart/2005/8/layout/hierarchy1"/>
    <dgm:cxn modelId="{D1935910-7591-4469-B169-A7708630447E}" type="presParOf" srcId="{D94C3FBD-592C-409F-832D-94FFA288A6BA}" destId="{A984FE2D-A53A-41AA-AB0E-245EDC22B399}" srcOrd="0" destOrd="0" presId="urn:microsoft.com/office/officeart/2005/8/layout/hierarchy1"/>
    <dgm:cxn modelId="{FF2DB712-8006-4E69-BEF9-93285A2A94C2}" type="presParOf" srcId="{A984FE2D-A53A-41AA-AB0E-245EDC22B399}" destId="{ADDA2953-C1D8-4F7B-BA09-6AE8D1D4463E}" srcOrd="0" destOrd="0" presId="urn:microsoft.com/office/officeart/2005/8/layout/hierarchy1"/>
    <dgm:cxn modelId="{E7C98718-C938-4844-8BB4-3909603A591C}" type="presParOf" srcId="{A984FE2D-A53A-41AA-AB0E-245EDC22B399}" destId="{68A3A4FD-735C-4552-83D4-11A482457A81}" srcOrd="1" destOrd="0" presId="urn:microsoft.com/office/officeart/2005/8/layout/hierarchy1"/>
    <dgm:cxn modelId="{C87AD52E-B4BF-4B20-923F-55104A1ADEE9}" type="presParOf" srcId="{D94C3FBD-592C-409F-832D-94FFA288A6BA}" destId="{51CCEB19-AC8F-403F-94B1-2D2097F83411}" srcOrd="1" destOrd="0" presId="urn:microsoft.com/office/officeart/2005/8/layout/hierarchy1"/>
    <dgm:cxn modelId="{6C7DC38B-ACFE-4BB5-A211-596C0E4B1366}" type="presParOf" srcId="{253BF764-433F-4404-8217-282F1650B82B}" destId="{6C5AEB3D-14FA-4176-BB07-6A02A2EEB4C4}" srcOrd="4" destOrd="0" presId="urn:microsoft.com/office/officeart/2005/8/layout/hierarchy1"/>
    <dgm:cxn modelId="{9D85B429-0D20-4DFA-8434-0F4B79B755EA}" type="presParOf" srcId="{253BF764-433F-4404-8217-282F1650B82B}" destId="{F303B8E1-0EC3-4542-918F-ED6ED35F4005}" srcOrd="5" destOrd="0" presId="urn:microsoft.com/office/officeart/2005/8/layout/hierarchy1"/>
    <dgm:cxn modelId="{23452FB6-AA4B-498D-AB53-69AB732DD757}" type="presParOf" srcId="{F303B8E1-0EC3-4542-918F-ED6ED35F4005}" destId="{3CC35998-47B1-437D-8370-D7D868D32A54}" srcOrd="0" destOrd="0" presId="urn:microsoft.com/office/officeart/2005/8/layout/hierarchy1"/>
    <dgm:cxn modelId="{9757CBBC-0EBF-44E9-8C89-43A7ADF82122}" type="presParOf" srcId="{3CC35998-47B1-437D-8370-D7D868D32A54}" destId="{2B97C812-989E-4ECE-AB49-E8280498FC47}" srcOrd="0" destOrd="0" presId="urn:microsoft.com/office/officeart/2005/8/layout/hierarchy1"/>
    <dgm:cxn modelId="{84BA8736-50AF-4241-AB5C-7C94AF1DC625}" type="presParOf" srcId="{3CC35998-47B1-437D-8370-D7D868D32A54}" destId="{3A57A913-1AB6-453B-8FC8-1283A9ED4D32}" srcOrd="1" destOrd="0" presId="urn:microsoft.com/office/officeart/2005/8/layout/hierarchy1"/>
    <dgm:cxn modelId="{267F7DEF-E488-4824-9286-EFEE04C87ACA}" type="presParOf" srcId="{F303B8E1-0EC3-4542-918F-ED6ED35F4005}" destId="{73BB9343-BFBE-4658-8692-27C2DBD18C61}" srcOrd="1" destOrd="0" presId="urn:microsoft.com/office/officeart/2005/8/layout/hierarchy1"/>
    <dgm:cxn modelId="{B6FD5EC9-EA07-48D9-97F5-BC49E3793972}" type="presParOf" srcId="{73BB9343-BFBE-4658-8692-27C2DBD18C61}" destId="{B697232A-52E7-4DC5-9680-B94CAA45DC4C}" srcOrd="0" destOrd="0" presId="urn:microsoft.com/office/officeart/2005/8/layout/hierarchy1"/>
    <dgm:cxn modelId="{4A4EB52E-E28D-49B7-858A-4DA250608D25}" type="presParOf" srcId="{73BB9343-BFBE-4658-8692-27C2DBD18C61}" destId="{6E2CBBB2-E50C-4B76-AB71-0ED8D10BC6C0}" srcOrd="1" destOrd="0" presId="urn:microsoft.com/office/officeart/2005/8/layout/hierarchy1"/>
    <dgm:cxn modelId="{2471B66F-03F6-4CD3-97FB-1512FB2B27C7}" type="presParOf" srcId="{6E2CBBB2-E50C-4B76-AB71-0ED8D10BC6C0}" destId="{5915A49A-7356-42BE-A95F-56BB8275DA59}" srcOrd="0" destOrd="0" presId="urn:microsoft.com/office/officeart/2005/8/layout/hierarchy1"/>
    <dgm:cxn modelId="{C64A7F07-AD0A-486A-A9D2-D72182810477}" type="presParOf" srcId="{5915A49A-7356-42BE-A95F-56BB8275DA59}" destId="{C4C96EA1-EB10-4AB1-8B97-0675B3904552}" srcOrd="0" destOrd="0" presId="urn:microsoft.com/office/officeart/2005/8/layout/hierarchy1"/>
    <dgm:cxn modelId="{8406E067-49A5-4948-ABFE-FAB735EB46B5}" type="presParOf" srcId="{5915A49A-7356-42BE-A95F-56BB8275DA59}" destId="{96D2A97B-D05D-48B9-A7A3-FD8C59B80344}" srcOrd="1" destOrd="0" presId="urn:microsoft.com/office/officeart/2005/8/layout/hierarchy1"/>
    <dgm:cxn modelId="{EEE2451C-F4DF-4638-B476-6E1B6D2D0F85}" type="presParOf" srcId="{6E2CBBB2-E50C-4B76-AB71-0ED8D10BC6C0}" destId="{D853AF69-EB59-4FF4-85B9-F92464D1E88A}" srcOrd="1" destOrd="0" presId="urn:microsoft.com/office/officeart/2005/8/layout/hierarchy1"/>
    <dgm:cxn modelId="{329F7A83-3745-4FCC-94A9-003FC34BB0BA}" type="presParOf" srcId="{73BB9343-BFBE-4658-8692-27C2DBD18C61}" destId="{A69D2827-634D-418D-A767-41E3E08B13ED}" srcOrd="2" destOrd="0" presId="urn:microsoft.com/office/officeart/2005/8/layout/hierarchy1"/>
    <dgm:cxn modelId="{B03AB279-FA73-49C1-AF00-9FA5DEB27EFF}" type="presParOf" srcId="{73BB9343-BFBE-4658-8692-27C2DBD18C61}" destId="{81FDDB37-626B-4763-9F27-E93D8B2C5453}" srcOrd="3" destOrd="0" presId="urn:microsoft.com/office/officeart/2005/8/layout/hierarchy1"/>
    <dgm:cxn modelId="{DD9955CB-F6AA-4A22-B7F3-DF23E928E832}" type="presParOf" srcId="{81FDDB37-626B-4763-9F27-E93D8B2C5453}" destId="{B3335CBE-E365-4B55-A536-D8DA48EAFE91}" srcOrd="0" destOrd="0" presId="urn:microsoft.com/office/officeart/2005/8/layout/hierarchy1"/>
    <dgm:cxn modelId="{0BDC57FA-FFAB-4BA2-9858-9134A7AD8FD0}" type="presParOf" srcId="{B3335CBE-E365-4B55-A536-D8DA48EAFE91}" destId="{88C6D4F9-5704-4BC1-B774-4A834997E586}" srcOrd="0" destOrd="0" presId="urn:microsoft.com/office/officeart/2005/8/layout/hierarchy1"/>
    <dgm:cxn modelId="{DD86F865-D888-411E-A6D6-9B1236CD8AE9}" type="presParOf" srcId="{B3335CBE-E365-4B55-A536-D8DA48EAFE91}" destId="{2252FC41-2AEC-441A-8338-7EAAF213B3CE}" srcOrd="1" destOrd="0" presId="urn:microsoft.com/office/officeart/2005/8/layout/hierarchy1"/>
    <dgm:cxn modelId="{3E4158C3-9742-4B42-927D-043EBA86888C}" type="presParOf" srcId="{81FDDB37-626B-4763-9F27-E93D8B2C5453}" destId="{3A0F686C-C123-45A5-AF06-059D6A970F03}" srcOrd="1" destOrd="0" presId="urn:microsoft.com/office/officeart/2005/8/layout/hierarchy1"/>
    <dgm:cxn modelId="{258F48EB-90B2-4F95-85A9-48068A07C101}" type="presParOf" srcId="{73BB9343-BFBE-4658-8692-27C2DBD18C61}" destId="{A9A53A81-FBB8-4D5B-BFE3-D6EA9921C58D}" srcOrd="4" destOrd="0" presId="urn:microsoft.com/office/officeart/2005/8/layout/hierarchy1"/>
    <dgm:cxn modelId="{07DB0B2C-AA54-498B-AA7E-2E996C6DA3DE}" type="presParOf" srcId="{73BB9343-BFBE-4658-8692-27C2DBD18C61}" destId="{2F049624-52A1-4D34-A159-0A8E5487FBE9}" srcOrd="5" destOrd="0" presId="urn:microsoft.com/office/officeart/2005/8/layout/hierarchy1"/>
    <dgm:cxn modelId="{194573A8-9B37-4D45-BE24-2A2AABF348CE}" type="presParOf" srcId="{2F049624-52A1-4D34-A159-0A8E5487FBE9}" destId="{6FBE7989-30A7-4682-978C-A579904BC768}" srcOrd="0" destOrd="0" presId="urn:microsoft.com/office/officeart/2005/8/layout/hierarchy1"/>
    <dgm:cxn modelId="{41381C32-EB00-4FD4-9C02-1CD1E863BF4E}" type="presParOf" srcId="{6FBE7989-30A7-4682-978C-A579904BC768}" destId="{8FAB7B9C-59C3-413A-B302-069A563B9C0B}" srcOrd="0" destOrd="0" presId="urn:microsoft.com/office/officeart/2005/8/layout/hierarchy1"/>
    <dgm:cxn modelId="{6963B049-1333-46F0-B0B5-763543A38ACB}" type="presParOf" srcId="{6FBE7989-30A7-4682-978C-A579904BC768}" destId="{0B4F4F73-C6A2-42ED-8678-F3CB926AD02D}" srcOrd="1" destOrd="0" presId="urn:microsoft.com/office/officeart/2005/8/layout/hierarchy1"/>
    <dgm:cxn modelId="{19867EDC-6281-4308-A70C-E5B2992D0214}" type="presParOf" srcId="{2F049624-52A1-4D34-A159-0A8E5487FBE9}" destId="{A3D618E2-527E-4C39-B21D-3C81A88000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E018E-043B-4780-B630-8A70249EB2FB}">
      <dsp:nvSpPr>
        <dsp:cNvPr id="0" name=""/>
        <dsp:cNvSpPr/>
      </dsp:nvSpPr>
      <dsp:spPr>
        <a:xfrm>
          <a:off x="0" y="227"/>
          <a:ext cx="7284530" cy="174403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65760" tIns="365760" rIns="365760" bIns="365760" numCol="1" spcCol="1270" anchor="ctr" anchorCtr="0">
          <a:noAutofit/>
        </a:bodyPr>
        <a:lstStyle/>
        <a:p>
          <a:pPr lvl="0" algn="ctr" defTabSz="4267200" rtl="1">
            <a:lnSpc>
              <a:spcPct val="90000"/>
            </a:lnSpc>
            <a:spcBef>
              <a:spcPct val="0"/>
            </a:spcBef>
            <a:spcAft>
              <a:spcPct val="35000"/>
            </a:spcAft>
          </a:pPr>
          <a:r>
            <a:rPr lang="ar-SA" sz="9600" kern="1200" dirty="0" smtClean="0"/>
            <a:t>القانون المدني</a:t>
          </a:r>
          <a:endParaRPr lang="ar-IQ" sz="9600" kern="1200" dirty="0"/>
        </a:p>
      </dsp:txBody>
      <dsp:txXfrm>
        <a:off x="85137" y="85364"/>
        <a:ext cx="7114256" cy="1573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53A81-FBB8-4D5B-BFE3-D6EA9921C58D}">
      <dsp:nvSpPr>
        <dsp:cNvPr id="0" name=""/>
        <dsp:cNvSpPr/>
      </dsp:nvSpPr>
      <dsp:spPr>
        <a:xfrm>
          <a:off x="7174744" y="2823060"/>
          <a:ext cx="1119016" cy="266275"/>
        </a:xfrm>
        <a:custGeom>
          <a:avLst/>
          <a:gdLst/>
          <a:ahLst/>
          <a:cxnLst/>
          <a:rect l="0" t="0" r="0" b="0"/>
          <a:pathLst>
            <a:path>
              <a:moveTo>
                <a:pt x="0" y="0"/>
              </a:moveTo>
              <a:lnTo>
                <a:pt x="0" y="181458"/>
              </a:lnTo>
              <a:lnTo>
                <a:pt x="1119016" y="181458"/>
              </a:lnTo>
              <a:lnTo>
                <a:pt x="1119016" y="26627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D2827-634D-418D-A767-41E3E08B13ED}">
      <dsp:nvSpPr>
        <dsp:cNvPr id="0" name=""/>
        <dsp:cNvSpPr/>
      </dsp:nvSpPr>
      <dsp:spPr>
        <a:xfrm>
          <a:off x="7129024" y="2823060"/>
          <a:ext cx="91440" cy="266275"/>
        </a:xfrm>
        <a:custGeom>
          <a:avLst/>
          <a:gdLst/>
          <a:ahLst/>
          <a:cxnLst/>
          <a:rect l="0" t="0" r="0" b="0"/>
          <a:pathLst>
            <a:path>
              <a:moveTo>
                <a:pt x="45720" y="0"/>
              </a:moveTo>
              <a:lnTo>
                <a:pt x="45720" y="26627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97232A-52E7-4DC5-9680-B94CAA45DC4C}">
      <dsp:nvSpPr>
        <dsp:cNvPr id="0" name=""/>
        <dsp:cNvSpPr/>
      </dsp:nvSpPr>
      <dsp:spPr>
        <a:xfrm>
          <a:off x="6055727" y="2823060"/>
          <a:ext cx="1119016" cy="266275"/>
        </a:xfrm>
        <a:custGeom>
          <a:avLst/>
          <a:gdLst/>
          <a:ahLst/>
          <a:cxnLst/>
          <a:rect l="0" t="0" r="0" b="0"/>
          <a:pathLst>
            <a:path>
              <a:moveTo>
                <a:pt x="1119016" y="0"/>
              </a:moveTo>
              <a:lnTo>
                <a:pt x="1119016" y="181458"/>
              </a:lnTo>
              <a:lnTo>
                <a:pt x="0" y="181458"/>
              </a:lnTo>
              <a:lnTo>
                <a:pt x="0" y="26627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AEB3D-14FA-4176-BB07-6A02A2EEB4C4}">
      <dsp:nvSpPr>
        <dsp:cNvPr id="0" name=""/>
        <dsp:cNvSpPr/>
      </dsp:nvSpPr>
      <dsp:spPr>
        <a:xfrm>
          <a:off x="4105514" y="1514545"/>
          <a:ext cx="3069229" cy="727135"/>
        </a:xfrm>
        <a:custGeom>
          <a:avLst/>
          <a:gdLst/>
          <a:ahLst/>
          <a:cxnLst/>
          <a:rect l="0" t="0" r="0" b="0"/>
          <a:pathLst>
            <a:path>
              <a:moveTo>
                <a:pt x="0" y="0"/>
              </a:moveTo>
              <a:lnTo>
                <a:pt x="0" y="642318"/>
              </a:lnTo>
              <a:lnTo>
                <a:pt x="3069229" y="642318"/>
              </a:lnTo>
              <a:lnTo>
                <a:pt x="3069229" y="7271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69EF53-B2F1-4C83-BA59-8D8520851736}">
      <dsp:nvSpPr>
        <dsp:cNvPr id="0" name=""/>
        <dsp:cNvSpPr/>
      </dsp:nvSpPr>
      <dsp:spPr>
        <a:xfrm>
          <a:off x="4738298" y="2870239"/>
          <a:ext cx="198412" cy="219096"/>
        </a:xfrm>
        <a:custGeom>
          <a:avLst/>
          <a:gdLst/>
          <a:ahLst/>
          <a:cxnLst/>
          <a:rect l="0" t="0" r="0" b="0"/>
          <a:pathLst>
            <a:path>
              <a:moveTo>
                <a:pt x="0" y="0"/>
              </a:moveTo>
              <a:lnTo>
                <a:pt x="0" y="134279"/>
              </a:lnTo>
              <a:lnTo>
                <a:pt x="198412" y="134279"/>
              </a:lnTo>
              <a:lnTo>
                <a:pt x="198412" y="21909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4BCA92-8DB3-449F-B730-B6C6611808F6}">
      <dsp:nvSpPr>
        <dsp:cNvPr id="0" name=""/>
        <dsp:cNvSpPr/>
      </dsp:nvSpPr>
      <dsp:spPr>
        <a:xfrm>
          <a:off x="3817694" y="2870239"/>
          <a:ext cx="920603" cy="219096"/>
        </a:xfrm>
        <a:custGeom>
          <a:avLst/>
          <a:gdLst/>
          <a:ahLst/>
          <a:cxnLst/>
          <a:rect l="0" t="0" r="0" b="0"/>
          <a:pathLst>
            <a:path>
              <a:moveTo>
                <a:pt x="920603" y="0"/>
              </a:moveTo>
              <a:lnTo>
                <a:pt x="920603" y="134279"/>
              </a:lnTo>
              <a:lnTo>
                <a:pt x="0" y="134279"/>
              </a:lnTo>
              <a:lnTo>
                <a:pt x="0" y="21909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C748C7-9DD5-4EC2-ACB7-0747E1953626}">
      <dsp:nvSpPr>
        <dsp:cNvPr id="0" name=""/>
        <dsp:cNvSpPr/>
      </dsp:nvSpPr>
      <dsp:spPr>
        <a:xfrm>
          <a:off x="2698677" y="2870239"/>
          <a:ext cx="2039620" cy="219096"/>
        </a:xfrm>
        <a:custGeom>
          <a:avLst/>
          <a:gdLst/>
          <a:ahLst/>
          <a:cxnLst/>
          <a:rect l="0" t="0" r="0" b="0"/>
          <a:pathLst>
            <a:path>
              <a:moveTo>
                <a:pt x="2039620" y="0"/>
              </a:moveTo>
              <a:lnTo>
                <a:pt x="2039620" y="134279"/>
              </a:lnTo>
              <a:lnTo>
                <a:pt x="0" y="134279"/>
              </a:lnTo>
              <a:lnTo>
                <a:pt x="0" y="21909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EB09D-BC19-487D-8206-1C55388B95DC}">
      <dsp:nvSpPr>
        <dsp:cNvPr id="0" name=""/>
        <dsp:cNvSpPr/>
      </dsp:nvSpPr>
      <dsp:spPr>
        <a:xfrm>
          <a:off x="4105514" y="1514545"/>
          <a:ext cx="632783" cy="774314"/>
        </a:xfrm>
        <a:custGeom>
          <a:avLst/>
          <a:gdLst/>
          <a:ahLst/>
          <a:cxnLst/>
          <a:rect l="0" t="0" r="0" b="0"/>
          <a:pathLst>
            <a:path>
              <a:moveTo>
                <a:pt x="0" y="0"/>
              </a:moveTo>
              <a:lnTo>
                <a:pt x="0" y="689497"/>
              </a:lnTo>
              <a:lnTo>
                <a:pt x="632783" y="689497"/>
              </a:lnTo>
              <a:lnTo>
                <a:pt x="632783" y="7743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6ABEC-9462-4BCC-AA50-D87D9BD204A1}">
      <dsp:nvSpPr>
        <dsp:cNvPr id="0" name=""/>
        <dsp:cNvSpPr/>
      </dsp:nvSpPr>
      <dsp:spPr>
        <a:xfrm>
          <a:off x="1020152" y="2823060"/>
          <a:ext cx="559508" cy="266275"/>
        </a:xfrm>
        <a:custGeom>
          <a:avLst/>
          <a:gdLst/>
          <a:ahLst/>
          <a:cxnLst/>
          <a:rect l="0" t="0" r="0" b="0"/>
          <a:pathLst>
            <a:path>
              <a:moveTo>
                <a:pt x="0" y="0"/>
              </a:moveTo>
              <a:lnTo>
                <a:pt x="0" y="181458"/>
              </a:lnTo>
              <a:lnTo>
                <a:pt x="559508" y="181458"/>
              </a:lnTo>
              <a:lnTo>
                <a:pt x="559508" y="26627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A3F928-C744-4AEF-9685-0703E71BB200}">
      <dsp:nvSpPr>
        <dsp:cNvPr id="0" name=""/>
        <dsp:cNvSpPr/>
      </dsp:nvSpPr>
      <dsp:spPr>
        <a:xfrm>
          <a:off x="460644" y="2823060"/>
          <a:ext cx="559508" cy="266275"/>
        </a:xfrm>
        <a:custGeom>
          <a:avLst/>
          <a:gdLst/>
          <a:ahLst/>
          <a:cxnLst/>
          <a:rect l="0" t="0" r="0" b="0"/>
          <a:pathLst>
            <a:path>
              <a:moveTo>
                <a:pt x="559508" y="0"/>
              </a:moveTo>
              <a:lnTo>
                <a:pt x="559508" y="181458"/>
              </a:lnTo>
              <a:lnTo>
                <a:pt x="0" y="181458"/>
              </a:lnTo>
              <a:lnTo>
                <a:pt x="0" y="26627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FAC44-639E-4CCB-B84B-FC7D0CF061C6}">
      <dsp:nvSpPr>
        <dsp:cNvPr id="0" name=""/>
        <dsp:cNvSpPr/>
      </dsp:nvSpPr>
      <dsp:spPr>
        <a:xfrm>
          <a:off x="1020152" y="1514545"/>
          <a:ext cx="3085361" cy="727135"/>
        </a:xfrm>
        <a:custGeom>
          <a:avLst/>
          <a:gdLst/>
          <a:ahLst/>
          <a:cxnLst/>
          <a:rect l="0" t="0" r="0" b="0"/>
          <a:pathLst>
            <a:path>
              <a:moveTo>
                <a:pt x="3085361" y="0"/>
              </a:moveTo>
              <a:lnTo>
                <a:pt x="3085361" y="642318"/>
              </a:lnTo>
              <a:lnTo>
                <a:pt x="0" y="642318"/>
              </a:lnTo>
              <a:lnTo>
                <a:pt x="0" y="7271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2E6F1-B86B-43AA-870F-22DE260EF86C}">
      <dsp:nvSpPr>
        <dsp:cNvPr id="0" name=""/>
        <dsp:cNvSpPr/>
      </dsp:nvSpPr>
      <dsp:spPr>
        <a:xfrm>
          <a:off x="3647734" y="933165"/>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C8F64-739D-4371-9EB2-78CEA5B34953}">
      <dsp:nvSpPr>
        <dsp:cNvPr id="0" name=""/>
        <dsp:cNvSpPr/>
      </dsp:nvSpPr>
      <dsp:spPr>
        <a:xfrm>
          <a:off x="3749463" y="1029808"/>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القانون المدني</a:t>
          </a:r>
          <a:endParaRPr lang="en-US" sz="1100" kern="1200" dirty="0"/>
        </a:p>
      </dsp:txBody>
      <dsp:txXfrm>
        <a:off x="3766491" y="1046836"/>
        <a:ext cx="881503" cy="547324"/>
      </dsp:txXfrm>
    </dsp:sp>
    <dsp:sp modelId="{D8EC5084-C8A6-4EF0-BF71-E92A93F9B8C9}">
      <dsp:nvSpPr>
        <dsp:cNvPr id="0" name=""/>
        <dsp:cNvSpPr/>
      </dsp:nvSpPr>
      <dsp:spPr>
        <a:xfrm>
          <a:off x="562373" y="2241680"/>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7BBB8-08A0-4AAE-A79D-51A0B1FC3F4F}">
      <dsp:nvSpPr>
        <dsp:cNvPr id="0" name=""/>
        <dsp:cNvSpPr/>
      </dsp:nvSpPr>
      <dsp:spPr>
        <a:xfrm>
          <a:off x="664101" y="2338323"/>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الحقوق العينية</a:t>
          </a:r>
          <a:endParaRPr lang="en-US" sz="1100" kern="1200" dirty="0"/>
        </a:p>
      </dsp:txBody>
      <dsp:txXfrm>
        <a:off x="681129" y="2355351"/>
        <a:ext cx="881503" cy="547324"/>
      </dsp:txXfrm>
    </dsp:sp>
    <dsp:sp modelId="{EC0A8B72-246F-433B-A358-826D9F9C3589}">
      <dsp:nvSpPr>
        <dsp:cNvPr id="0" name=""/>
        <dsp:cNvSpPr/>
      </dsp:nvSpPr>
      <dsp:spPr>
        <a:xfrm>
          <a:off x="2864" y="3089335"/>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3E153-B631-4B6C-8488-E85BCD99C61E}">
      <dsp:nvSpPr>
        <dsp:cNvPr id="0" name=""/>
        <dsp:cNvSpPr/>
      </dsp:nvSpPr>
      <dsp:spPr>
        <a:xfrm>
          <a:off x="104593" y="3185978"/>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االحقوق العينية التبعية</a:t>
          </a:r>
          <a:endParaRPr lang="en-US" sz="1100" kern="1200" dirty="0"/>
        </a:p>
      </dsp:txBody>
      <dsp:txXfrm>
        <a:off x="121621" y="3203006"/>
        <a:ext cx="881503" cy="547324"/>
      </dsp:txXfrm>
    </dsp:sp>
    <dsp:sp modelId="{5B135C19-22F2-4522-9930-4D2713BE833A}">
      <dsp:nvSpPr>
        <dsp:cNvPr id="0" name=""/>
        <dsp:cNvSpPr/>
      </dsp:nvSpPr>
      <dsp:spPr>
        <a:xfrm>
          <a:off x="1121881" y="3089335"/>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A76FA-E22C-418C-ADC0-242AC1B80A01}">
      <dsp:nvSpPr>
        <dsp:cNvPr id="0" name=""/>
        <dsp:cNvSpPr/>
      </dsp:nvSpPr>
      <dsp:spPr>
        <a:xfrm>
          <a:off x="1223610" y="3185978"/>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 الحقوق العينية الأصلية</a:t>
          </a:r>
          <a:endParaRPr lang="en-US" sz="1100" kern="1200" dirty="0"/>
        </a:p>
      </dsp:txBody>
      <dsp:txXfrm>
        <a:off x="1240638" y="3203006"/>
        <a:ext cx="881503" cy="547324"/>
      </dsp:txXfrm>
    </dsp:sp>
    <dsp:sp modelId="{7278C0B5-B057-4C16-8FDF-BA4A5F61277E}">
      <dsp:nvSpPr>
        <dsp:cNvPr id="0" name=""/>
        <dsp:cNvSpPr/>
      </dsp:nvSpPr>
      <dsp:spPr>
        <a:xfrm>
          <a:off x="4280518" y="2288859"/>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36EA8-D059-4A71-A9AC-087BF97D2215}">
      <dsp:nvSpPr>
        <dsp:cNvPr id="0" name=""/>
        <dsp:cNvSpPr/>
      </dsp:nvSpPr>
      <dsp:spPr>
        <a:xfrm>
          <a:off x="4382247" y="2385502"/>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الحقوق الشخصية</a:t>
          </a:r>
          <a:endParaRPr lang="en-US" sz="1100" kern="1200" dirty="0"/>
        </a:p>
      </dsp:txBody>
      <dsp:txXfrm>
        <a:off x="4399275" y="2402530"/>
        <a:ext cx="881503" cy="547324"/>
      </dsp:txXfrm>
    </dsp:sp>
    <dsp:sp modelId="{675DFFFD-C953-43D1-86FC-1F4DF36FA1EB}">
      <dsp:nvSpPr>
        <dsp:cNvPr id="0" name=""/>
        <dsp:cNvSpPr/>
      </dsp:nvSpPr>
      <dsp:spPr>
        <a:xfrm>
          <a:off x="2240898" y="3089335"/>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E0235-70DE-4A6F-8550-6B5AAA3A284E}">
      <dsp:nvSpPr>
        <dsp:cNvPr id="0" name=""/>
        <dsp:cNvSpPr/>
      </dsp:nvSpPr>
      <dsp:spPr>
        <a:xfrm>
          <a:off x="2342626" y="3185978"/>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العقود المسماة</a:t>
          </a:r>
          <a:endParaRPr lang="en-US" sz="1100" kern="1200" dirty="0"/>
        </a:p>
      </dsp:txBody>
      <dsp:txXfrm>
        <a:off x="2359654" y="3203006"/>
        <a:ext cx="881503" cy="547324"/>
      </dsp:txXfrm>
    </dsp:sp>
    <dsp:sp modelId="{7B561C82-711D-4440-B562-343D661B1EA8}">
      <dsp:nvSpPr>
        <dsp:cNvPr id="0" name=""/>
        <dsp:cNvSpPr/>
      </dsp:nvSpPr>
      <dsp:spPr>
        <a:xfrm>
          <a:off x="3359914" y="3089335"/>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CEE49-9066-4382-B3CB-D0B46B6EE08A}">
      <dsp:nvSpPr>
        <dsp:cNvPr id="0" name=""/>
        <dsp:cNvSpPr/>
      </dsp:nvSpPr>
      <dsp:spPr>
        <a:xfrm>
          <a:off x="3461643" y="3185978"/>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 أحكام الالتزام </a:t>
          </a:r>
          <a:endParaRPr lang="en-US" sz="1100" kern="1200" dirty="0"/>
        </a:p>
      </dsp:txBody>
      <dsp:txXfrm>
        <a:off x="3478671" y="3203006"/>
        <a:ext cx="881503" cy="547324"/>
      </dsp:txXfrm>
    </dsp:sp>
    <dsp:sp modelId="{ADDA2953-C1D8-4F7B-BA09-6AE8D1D4463E}">
      <dsp:nvSpPr>
        <dsp:cNvPr id="0" name=""/>
        <dsp:cNvSpPr/>
      </dsp:nvSpPr>
      <dsp:spPr>
        <a:xfrm>
          <a:off x="4478931" y="3089335"/>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3A4FD-735C-4552-83D4-11A482457A81}">
      <dsp:nvSpPr>
        <dsp:cNvPr id="0" name=""/>
        <dsp:cNvSpPr/>
      </dsp:nvSpPr>
      <dsp:spPr>
        <a:xfrm>
          <a:off x="4580660" y="3185978"/>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مصادر الإلتزام</a:t>
          </a:r>
          <a:endParaRPr lang="en-US" sz="1100" kern="1200" dirty="0"/>
        </a:p>
      </dsp:txBody>
      <dsp:txXfrm>
        <a:off x="4597688" y="3203006"/>
        <a:ext cx="881503" cy="547324"/>
      </dsp:txXfrm>
    </dsp:sp>
    <dsp:sp modelId="{2B97C812-989E-4ECE-AB49-E8280498FC47}">
      <dsp:nvSpPr>
        <dsp:cNvPr id="0" name=""/>
        <dsp:cNvSpPr/>
      </dsp:nvSpPr>
      <dsp:spPr>
        <a:xfrm>
          <a:off x="6716964" y="2241680"/>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7A913-1AB6-453B-8FC8-1283A9ED4D32}">
      <dsp:nvSpPr>
        <dsp:cNvPr id="0" name=""/>
        <dsp:cNvSpPr/>
      </dsp:nvSpPr>
      <dsp:spPr>
        <a:xfrm>
          <a:off x="6818693" y="2338323"/>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الباب التمهيدي</a:t>
          </a:r>
          <a:endParaRPr lang="en-US" sz="1100" kern="1200" dirty="0"/>
        </a:p>
      </dsp:txBody>
      <dsp:txXfrm>
        <a:off x="6835721" y="2355351"/>
        <a:ext cx="881503" cy="547324"/>
      </dsp:txXfrm>
    </dsp:sp>
    <dsp:sp modelId="{C4C96EA1-EB10-4AB1-8B97-0675B3904552}">
      <dsp:nvSpPr>
        <dsp:cNvPr id="0" name=""/>
        <dsp:cNvSpPr/>
      </dsp:nvSpPr>
      <dsp:spPr>
        <a:xfrm>
          <a:off x="5597948" y="3089335"/>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2A97B-D05D-48B9-A7A3-FD8C59B80344}">
      <dsp:nvSpPr>
        <dsp:cNvPr id="0" name=""/>
        <dsp:cNvSpPr/>
      </dsp:nvSpPr>
      <dsp:spPr>
        <a:xfrm>
          <a:off x="5699676" y="3185978"/>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الأشياء و الأموال والحقوق</a:t>
          </a:r>
          <a:endParaRPr lang="en-US" sz="1100" kern="1200" dirty="0"/>
        </a:p>
      </dsp:txBody>
      <dsp:txXfrm>
        <a:off x="5716704" y="3203006"/>
        <a:ext cx="881503" cy="547324"/>
      </dsp:txXfrm>
    </dsp:sp>
    <dsp:sp modelId="{88C6D4F9-5704-4BC1-B774-4A834997E586}">
      <dsp:nvSpPr>
        <dsp:cNvPr id="0" name=""/>
        <dsp:cNvSpPr/>
      </dsp:nvSpPr>
      <dsp:spPr>
        <a:xfrm>
          <a:off x="6716964" y="3089335"/>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2FC41-2AEC-441A-8338-7EAAF213B3CE}">
      <dsp:nvSpPr>
        <dsp:cNvPr id="0" name=""/>
        <dsp:cNvSpPr/>
      </dsp:nvSpPr>
      <dsp:spPr>
        <a:xfrm>
          <a:off x="6818693" y="3185978"/>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الأشخاص</a:t>
          </a:r>
          <a:endParaRPr lang="en-US" sz="1100" kern="1200" dirty="0"/>
        </a:p>
      </dsp:txBody>
      <dsp:txXfrm>
        <a:off x="6835721" y="3203006"/>
        <a:ext cx="881503" cy="547324"/>
      </dsp:txXfrm>
    </dsp:sp>
    <dsp:sp modelId="{8FAB7B9C-59C3-413A-B302-069A563B9C0B}">
      <dsp:nvSpPr>
        <dsp:cNvPr id="0" name=""/>
        <dsp:cNvSpPr/>
      </dsp:nvSpPr>
      <dsp:spPr>
        <a:xfrm>
          <a:off x="7835981" y="3089335"/>
          <a:ext cx="915559" cy="5813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F4F73-C6A2-42ED-8678-F3CB926AD02D}">
      <dsp:nvSpPr>
        <dsp:cNvPr id="0" name=""/>
        <dsp:cNvSpPr/>
      </dsp:nvSpPr>
      <dsp:spPr>
        <a:xfrm>
          <a:off x="7937710" y="3185978"/>
          <a:ext cx="915559" cy="58138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تطبيق القانون</a:t>
          </a:r>
          <a:endParaRPr lang="en-US" sz="1100" kern="1200" dirty="0"/>
        </a:p>
      </dsp:txBody>
      <dsp:txXfrm>
        <a:off x="7954738" y="3203006"/>
        <a:ext cx="881503" cy="5473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51865442"/>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4" name="Shape 52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4" name="Shape 57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0" name="Shape 58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5" name="Shape 585"/>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0" name="Shape 59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6" name="Shape 59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1" name="Shape 60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6" name="Shape 60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1" name="Shape 61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6" name="Shape 61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1" name="Shape 62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6" name="Shape 62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6" name="Shape 53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3" name="Shape 553"/>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2713" y="1608669"/>
            <a:ext cx="7356631" cy="3699534"/>
          </a:xfrm>
        </p:spPr>
        <p:txBody>
          <a:bodyPr anchor="b"/>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962713" y="5308200"/>
            <a:ext cx="7356631" cy="957133"/>
          </a:xfrm>
        </p:spPr>
        <p:txBody>
          <a:bodyPr anchor="t"/>
          <a:lstStyle>
            <a:lvl1pPr marL="0" indent="0" algn="l">
              <a:buNone/>
              <a:defRPr cap="all">
                <a:solidFill>
                  <a:schemeClr val="bg2">
                    <a:lumMod val="40000"/>
                    <a:lumOff val="60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6776266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5" y="5333986"/>
            <a:ext cx="7356630" cy="629709"/>
          </a:xfrm>
        </p:spPr>
        <p:txBody>
          <a:bodyPr anchor="b">
            <a:normAutofit/>
          </a:bodyPr>
          <a:lstStyle>
            <a:lvl1pPr algn="l">
              <a:defRPr sz="266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62713" y="762000"/>
            <a:ext cx="7356631" cy="404518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962714" y="5963694"/>
            <a:ext cx="7356629" cy="548569"/>
          </a:xfrm>
        </p:spPr>
        <p:txBody>
          <a:bodyPr>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7DBB9B-B308-48C8-B91A-67991F635D6A}"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6332599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3" y="1608667"/>
            <a:ext cx="7356631" cy="2201333"/>
          </a:xfrm>
        </p:spPr>
        <p:txBody>
          <a:bodyPr/>
          <a:lstStyle>
            <a:lvl1pPr>
              <a:defRPr sz="5333"/>
            </a:lvl1pPr>
          </a:lstStyle>
          <a:p>
            <a:r>
              <a:rPr lang="en-US" smtClean="0"/>
              <a:t>Click to edit Master title style</a:t>
            </a:r>
            <a:endParaRPr lang="en-US" dirty="0"/>
          </a:p>
        </p:txBody>
      </p:sp>
      <p:sp>
        <p:nvSpPr>
          <p:cNvPr id="8" name="Text Placeholder 3"/>
          <p:cNvSpPr>
            <a:spLocks noGrp="1"/>
          </p:cNvSpPr>
          <p:nvPr>
            <p:ph type="body" sz="half" idx="2"/>
          </p:nvPr>
        </p:nvSpPr>
        <p:spPr>
          <a:xfrm>
            <a:off x="962713" y="4064000"/>
            <a:ext cx="7356631" cy="2624667"/>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4"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7110910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2677" y="1608667"/>
            <a:ext cx="6667832" cy="2581527"/>
          </a:xfrm>
        </p:spPr>
        <p:txBody>
          <a:bodyPr/>
          <a:lstStyle>
            <a:lvl1pPr>
              <a:defRPr sz="5333"/>
            </a:lvl1pPr>
          </a:lstStyle>
          <a:p>
            <a:r>
              <a:rPr lang="en-US" smtClean="0"/>
              <a:t>Click to edit Master title style</a:t>
            </a:r>
            <a:endParaRPr lang="en-US" dirty="0"/>
          </a:p>
        </p:txBody>
      </p:sp>
      <p:sp>
        <p:nvSpPr>
          <p:cNvPr id="11" name="Text Placeholder 3"/>
          <p:cNvSpPr>
            <a:spLocks noGrp="1"/>
          </p:cNvSpPr>
          <p:nvPr>
            <p:ph type="body" sz="half" idx="14"/>
          </p:nvPr>
        </p:nvSpPr>
        <p:spPr>
          <a:xfrm>
            <a:off x="1609086" y="4190194"/>
            <a:ext cx="6067954" cy="380193"/>
          </a:xfrm>
        </p:spPr>
        <p:txBody>
          <a:bodyPr vert="horz" lIns="91440" tIns="45720" rIns="91440" bIns="45720" rtlCol="0" anchor="t">
            <a:normAutofit/>
          </a:bodyPr>
          <a:lstStyle>
            <a:lvl1pPr marL="0" indent="0">
              <a:buNone/>
              <a:defRPr lang="en-US" sz="1556" b="0" i="0" kern="1200" cap="small" dirty="0">
                <a:solidFill>
                  <a:schemeClr val="bg2">
                    <a:lumMod val="40000"/>
                    <a:lumOff val="60000"/>
                  </a:schemeClr>
                </a:solidFill>
                <a:latin typeface="+mj-lt"/>
                <a:ea typeface="+mj-ea"/>
                <a:cs typeface="+mj-cs"/>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marL="0" lvl="0" indent="0">
              <a:buNone/>
            </a:pPr>
            <a:r>
              <a:rPr lang="en-US" smtClean="0"/>
              <a:t>Edit Master text styles</a:t>
            </a:r>
          </a:p>
        </p:txBody>
      </p:sp>
      <p:sp>
        <p:nvSpPr>
          <p:cNvPr id="10" name="Text Placeholder 3"/>
          <p:cNvSpPr>
            <a:spLocks noGrp="1"/>
          </p:cNvSpPr>
          <p:nvPr>
            <p:ph type="body" sz="half" idx="2"/>
          </p:nvPr>
        </p:nvSpPr>
        <p:spPr>
          <a:xfrm>
            <a:off x="962713" y="4834063"/>
            <a:ext cx="7356631" cy="1862667"/>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4"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
        <p:nvSpPr>
          <p:cNvPr id="12" name="TextBox 11"/>
          <p:cNvSpPr txBox="1"/>
          <p:nvPr/>
        </p:nvSpPr>
        <p:spPr>
          <a:xfrm>
            <a:off x="748775" y="1079171"/>
            <a:ext cx="668434" cy="21782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555" dirty="0"/>
              <a:t>“</a:t>
            </a:r>
          </a:p>
        </p:txBody>
      </p:sp>
      <p:sp>
        <p:nvSpPr>
          <p:cNvPr id="15" name="TextBox 14"/>
          <p:cNvSpPr txBox="1"/>
          <p:nvPr/>
        </p:nvSpPr>
        <p:spPr>
          <a:xfrm>
            <a:off x="7777434" y="2904208"/>
            <a:ext cx="668434" cy="21782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555" dirty="0"/>
              <a:t>”</a:t>
            </a:r>
          </a:p>
        </p:txBody>
      </p:sp>
    </p:spTree>
    <p:extLst>
      <p:ext uri="{BB962C8B-B14F-4D97-AF65-F5344CB8AC3E}">
        <p14:creationId xmlns:p14="http://schemas.microsoft.com/office/powerpoint/2010/main" val="34132804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62713" y="3471334"/>
            <a:ext cx="7356632" cy="1836867"/>
          </a:xfrm>
        </p:spPr>
        <p:txBody>
          <a:bodyPr anchor="b"/>
          <a:lstStyle>
            <a:lvl1pPr algn="l">
              <a:defRPr sz="4444"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62713" y="5308201"/>
            <a:ext cx="7356631" cy="956000"/>
          </a:xfrm>
        </p:spPr>
        <p:txBody>
          <a:bodyPr anchor="t"/>
          <a:lstStyle>
            <a:lvl1pPr marL="0" indent="0" algn="l">
              <a:buNone/>
              <a:defRPr sz="2222" cap="none">
                <a:solidFill>
                  <a:schemeClr val="bg2">
                    <a:lumMod val="40000"/>
                    <a:lumOff val="6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5975395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67"/>
            </a:lvl1pPr>
          </a:lstStyle>
          <a:p>
            <a:r>
              <a:rPr lang="en-US" smtClean="0"/>
              <a:t>Click to edit Master title style</a:t>
            </a:r>
            <a:endParaRPr lang="en-US" dirty="0"/>
          </a:p>
        </p:txBody>
      </p:sp>
      <p:sp>
        <p:nvSpPr>
          <p:cNvPr id="3" name="Text Placeholder 2"/>
          <p:cNvSpPr>
            <a:spLocks noGrp="1"/>
          </p:cNvSpPr>
          <p:nvPr>
            <p:ph type="body" idx="1"/>
          </p:nvPr>
        </p:nvSpPr>
        <p:spPr>
          <a:xfrm>
            <a:off x="527594" y="2201333"/>
            <a:ext cx="2456361"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16" name="Text Placeholder 3"/>
          <p:cNvSpPr>
            <a:spLocks noGrp="1"/>
          </p:cNvSpPr>
          <p:nvPr>
            <p:ph type="body" sz="half" idx="15"/>
          </p:nvPr>
        </p:nvSpPr>
        <p:spPr>
          <a:xfrm>
            <a:off x="543861" y="2963334"/>
            <a:ext cx="2440093"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5" name="Text Placeholder 4"/>
          <p:cNvSpPr>
            <a:spLocks noGrp="1"/>
          </p:cNvSpPr>
          <p:nvPr>
            <p:ph type="body" sz="quarter" idx="3"/>
          </p:nvPr>
        </p:nvSpPr>
        <p:spPr>
          <a:xfrm>
            <a:off x="3237227" y="2201333"/>
            <a:ext cx="244750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19" name="Text Placeholder 3"/>
          <p:cNvSpPr>
            <a:spLocks noGrp="1"/>
          </p:cNvSpPr>
          <p:nvPr>
            <p:ph type="body" sz="half" idx="16"/>
          </p:nvPr>
        </p:nvSpPr>
        <p:spPr>
          <a:xfrm>
            <a:off x="3228430" y="2963334"/>
            <a:ext cx="2456301"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14" name="Text Placeholder 4"/>
          <p:cNvSpPr>
            <a:spLocks noGrp="1"/>
          </p:cNvSpPr>
          <p:nvPr>
            <p:ph type="body" sz="quarter" idx="13"/>
          </p:nvPr>
        </p:nvSpPr>
        <p:spPr>
          <a:xfrm>
            <a:off x="5938797" y="2201333"/>
            <a:ext cx="244406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20" name="Text Placeholder 3"/>
          <p:cNvSpPr>
            <a:spLocks noGrp="1"/>
          </p:cNvSpPr>
          <p:nvPr>
            <p:ph type="body" sz="half" idx="17"/>
          </p:nvPr>
        </p:nvSpPr>
        <p:spPr>
          <a:xfrm>
            <a:off x="5938797" y="2963334"/>
            <a:ext cx="2444064"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cxnSp>
        <p:nvCxnSpPr>
          <p:cNvPr id="17" name="Straight Connector 16"/>
          <p:cNvCxnSpPr/>
          <p:nvPr/>
        </p:nvCxnSpPr>
        <p:spPr>
          <a:xfrm>
            <a:off x="3105927" y="2370667"/>
            <a:ext cx="0" cy="44026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03367" y="2370667"/>
            <a:ext cx="0" cy="440764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3117217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67"/>
            </a:lvl1pPr>
          </a:lstStyle>
          <a:p>
            <a:r>
              <a:rPr lang="en-US" smtClean="0"/>
              <a:t>Click to edit Master title style</a:t>
            </a:r>
            <a:endParaRPr lang="en-US" dirty="0"/>
          </a:p>
        </p:txBody>
      </p:sp>
      <p:sp>
        <p:nvSpPr>
          <p:cNvPr id="3" name="Text Placeholder 2"/>
          <p:cNvSpPr>
            <a:spLocks noGrp="1"/>
          </p:cNvSpPr>
          <p:nvPr>
            <p:ph type="body" idx="1"/>
          </p:nvPr>
        </p:nvSpPr>
        <p:spPr>
          <a:xfrm>
            <a:off x="543861" y="4723277"/>
            <a:ext cx="245068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29" name="Picture Placeholder 2"/>
          <p:cNvSpPr>
            <a:spLocks noGrp="1" noChangeAspect="1"/>
          </p:cNvSpPr>
          <p:nvPr>
            <p:ph type="pic" idx="15"/>
          </p:nvPr>
        </p:nvSpPr>
        <p:spPr>
          <a:xfrm>
            <a:off x="543861" y="2455334"/>
            <a:ext cx="2450680"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22" name="Text Placeholder 3"/>
          <p:cNvSpPr>
            <a:spLocks noGrp="1"/>
          </p:cNvSpPr>
          <p:nvPr>
            <p:ph type="body" sz="half" idx="18"/>
          </p:nvPr>
        </p:nvSpPr>
        <p:spPr>
          <a:xfrm>
            <a:off x="543861" y="5363570"/>
            <a:ext cx="2450680"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5" name="Text Placeholder 4"/>
          <p:cNvSpPr>
            <a:spLocks noGrp="1"/>
          </p:cNvSpPr>
          <p:nvPr>
            <p:ph type="body" sz="quarter" idx="3"/>
          </p:nvPr>
        </p:nvSpPr>
        <p:spPr>
          <a:xfrm>
            <a:off x="3241991" y="4723277"/>
            <a:ext cx="244274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30" name="Picture Placeholder 2"/>
          <p:cNvSpPr>
            <a:spLocks noGrp="1" noChangeAspect="1"/>
          </p:cNvSpPr>
          <p:nvPr>
            <p:ph type="pic" idx="21"/>
          </p:nvPr>
        </p:nvSpPr>
        <p:spPr>
          <a:xfrm>
            <a:off x="3241990" y="2455334"/>
            <a:ext cx="2442740"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23" name="Text Placeholder 3"/>
          <p:cNvSpPr>
            <a:spLocks noGrp="1"/>
          </p:cNvSpPr>
          <p:nvPr>
            <p:ph type="body" sz="half" idx="19"/>
          </p:nvPr>
        </p:nvSpPr>
        <p:spPr>
          <a:xfrm>
            <a:off x="3240862" y="5363568"/>
            <a:ext cx="2445976"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14" name="Text Placeholder 4"/>
          <p:cNvSpPr>
            <a:spLocks noGrp="1"/>
          </p:cNvSpPr>
          <p:nvPr>
            <p:ph type="body" sz="quarter" idx="13"/>
          </p:nvPr>
        </p:nvSpPr>
        <p:spPr>
          <a:xfrm>
            <a:off x="5938797" y="4723277"/>
            <a:ext cx="244406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31" name="Picture Placeholder 2"/>
          <p:cNvSpPr>
            <a:spLocks noGrp="1" noChangeAspect="1"/>
          </p:cNvSpPr>
          <p:nvPr>
            <p:ph type="pic" idx="22"/>
          </p:nvPr>
        </p:nvSpPr>
        <p:spPr>
          <a:xfrm>
            <a:off x="5938796" y="2455334"/>
            <a:ext cx="2444064"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24" name="Text Placeholder 3"/>
          <p:cNvSpPr>
            <a:spLocks noGrp="1"/>
          </p:cNvSpPr>
          <p:nvPr>
            <p:ph type="body" sz="half" idx="20"/>
          </p:nvPr>
        </p:nvSpPr>
        <p:spPr>
          <a:xfrm>
            <a:off x="5938694" y="5363566"/>
            <a:ext cx="2447301"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cxnSp>
        <p:nvCxnSpPr>
          <p:cNvPr id="19" name="Straight Connector 18"/>
          <p:cNvCxnSpPr/>
          <p:nvPr/>
        </p:nvCxnSpPr>
        <p:spPr>
          <a:xfrm>
            <a:off x="3105927" y="2370667"/>
            <a:ext cx="0" cy="44026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03367" y="2370667"/>
            <a:ext cx="0" cy="440764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0690738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7797548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981" y="478016"/>
            <a:ext cx="1460881" cy="6473472"/>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43861" y="859117"/>
            <a:ext cx="6187569" cy="609237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189985200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a:endParaRPr/>
          </a:p>
        </p:txBody>
      </p:sp>
      <p:sp>
        <p:nvSpPr>
          <p:cNvPr id="12" name="Shape 12"/>
          <p:cNvSpPr txBox="1">
            <a:spLocks noGrp="1"/>
          </p:cNvSpPr>
          <p:nvPr>
            <p:ph type="body" idx="1"/>
          </p:nvPr>
        </p:nvSpPr>
        <p:spPr>
          <a:xfrm>
            <a:off x="304800" y="1828800"/>
            <a:ext cx="955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Tree>
    <p:extLst>
      <p:ext uri="{BB962C8B-B14F-4D97-AF65-F5344CB8AC3E}">
        <p14:creationId xmlns:p14="http://schemas.microsoft.com/office/powerpoint/2010/main" val="336309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129262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15" y="3179705"/>
            <a:ext cx="7356630" cy="2128497"/>
          </a:xfrm>
        </p:spPr>
        <p:txBody>
          <a:bodyPr anchor="b"/>
          <a:lstStyle>
            <a:lvl1pPr algn="l">
              <a:defRPr sz="4444"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62713" y="5308201"/>
            <a:ext cx="7356631" cy="956000"/>
          </a:xfrm>
        </p:spPr>
        <p:txBody>
          <a:bodyPr anchor="t"/>
          <a:lstStyle>
            <a:lvl1pPr marL="0" indent="0" algn="l">
              <a:buNone/>
              <a:defRPr sz="2222" cap="all">
                <a:solidFill>
                  <a:schemeClr val="bg2">
                    <a:lumMod val="40000"/>
                    <a:lumOff val="6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15389919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9667" y="2289529"/>
            <a:ext cx="3664570" cy="4661959"/>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3306" y="2284548"/>
            <a:ext cx="3664572" cy="4666939"/>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7DBB9B-B308-48C8-B91A-67991F635D6A}"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0110384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9667" y="2116667"/>
            <a:ext cx="3664569"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4" name="Content Placeholder 3"/>
          <p:cNvSpPr>
            <a:spLocks noGrp="1"/>
          </p:cNvSpPr>
          <p:nvPr>
            <p:ph sz="half" idx="2"/>
          </p:nvPr>
        </p:nvSpPr>
        <p:spPr>
          <a:xfrm>
            <a:off x="919667" y="2794000"/>
            <a:ext cx="3664570" cy="4157487"/>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3307" y="2116667"/>
            <a:ext cx="366457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6" name="Content Placeholder 5"/>
          <p:cNvSpPr>
            <a:spLocks noGrp="1"/>
          </p:cNvSpPr>
          <p:nvPr>
            <p:ph sz="quarter" idx="4"/>
          </p:nvPr>
        </p:nvSpPr>
        <p:spPr>
          <a:xfrm>
            <a:off x="4713307" y="2794000"/>
            <a:ext cx="3664570" cy="4157487"/>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7DBB9B-B308-48C8-B91A-67991F635D6A}" type="datetimeFigureOut">
              <a:rPr lang="en-US" smtClean="0"/>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6807768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7442992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198474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2" y="1608667"/>
            <a:ext cx="2834958" cy="1608667"/>
          </a:xfrm>
        </p:spPr>
        <p:txBody>
          <a:bodyPr anchor="b"/>
          <a:lstStyle>
            <a:lvl1pPr algn="l">
              <a:defRPr sz="2667" b="0"/>
            </a:lvl1pPr>
          </a:lstStyle>
          <a:p>
            <a:r>
              <a:rPr lang="en-US" smtClean="0"/>
              <a:t>Click to edit Master title style</a:t>
            </a:r>
            <a:endParaRPr lang="en-US" dirty="0"/>
          </a:p>
        </p:txBody>
      </p:sp>
      <p:sp>
        <p:nvSpPr>
          <p:cNvPr id="3" name="Content Placeholder 2"/>
          <p:cNvSpPr>
            <a:spLocks noGrp="1"/>
          </p:cNvSpPr>
          <p:nvPr>
            <p:ph idx="1"/>
          </p:nvPr>
        </p:nvSpPr>
        <p:spPr>
          <a:xfrm>
            <a:off x="3988219" y="1608667"/>
            <a:ext cx="4331126" cy="5080000"/>
          </a:xfrm>
        </p:spPr>
        <p:txBody>
          <a:bodyPr anchor="ctr">
            <a:normAutofit/>
          </a:bodyPr>
          <a:lstStyle>
            <a:lvl1pPr>
              <a:defRPr sz="2222"/>
            </a:lvl1pPr>
            <a:lvl2pPr>
              <a:defRPr sz="2000"/>
            </a:lvl2pPr>
            <a:lvl3pPr>
              <a:defRPr sz="1778"/>
            </a:lvl3pPr>
            <a:lvl4pPr>
              <a:defRPr sz="1556"/>
            </a:lvl4pPr>
            <a:lvl5pPr>
              <a:defRPr sz="1556"/>
            </a:lvl5pPr>
            <a:lvl6pPr>
              <a:defRPr sz="1556"/>
            </a:lvl6pPr>
            <a:lvl7pPr>
              <a:defRPr sz="1556"/>
            </a:lvl7pPr>
            <a:lvl8pPr>
              <a:defRPr sz="1556"/>
            </a:lvl8pPr>
            <a:lvl9pPr>
              <a:defRPr sz="155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2712" y="3476980"/>
            <a:ext cx="2834958" cy="3217332"/>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7" name="Date Placeholder 4"/>
          <p:cNvSpPr>
            <a:spLocks noGrp="1"/>
          </p:cNvSpPr>
          <p:nvPr>
            <p:ph type="dt" sz="half" idx="10"/>
          </p:nvPr>
        </p:nvSpPr>
        <p:spPr/>
        <p:txBody>
          <a:bodyPr/>
          <a:lstStyle/>
          <a:p>
            <a:fld id="{027DBB9B-B308-48C8-B91A-67991F635D6A}" type="datetimeFigureOut">
              <a:rPr lang="en-US" smtClean="0"/>
              <a:t>3/7/2021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41869951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1840" y="2060213"/>
            <a:ext cx="4245193" cy="1749787"/>
          </a:xfrm>
        </p:spPr>
        <p:txBody>
          <a:bodyPr anchor="b">
            <a:normAutofit/>
          </a:bodyPr>
          <a:lstStyle>
            <a:lvl1pPr algn="l">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792797" y="1270000"/>
            <a:ext cx="2667694" cy="508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962712" y="4064000"/>
            <a:ext cx="4238587" cy="1524000"/>
          </a:xfrm>
        </p:spPr>
        <p:txBody>
          <a:bodyPr>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7DBB9B-B308-48C8-B91A-67991F635D6A}"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8388519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999369" y="1862667"/>
            <a:ext cx="3132667" cy="31326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322036" y="-508000"/>
            <a:ext cx="1778000" cy="17780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999369" y="6773333"/>
            <a:ext cx="1100667" cy="1100667"/>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71098" y="2963333"/>
            <a:ext cx="4656667" cy="4656667"/>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33098" y="3217333"/>
            <a:ext cx="2624667" cy="2624667"/>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8567" y="503020"/>
            <a:ext cx="7839311" cy="1556144"/>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9667" y="2281028"/>
            <a:ext cx="7457393" cy="466164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8327766" y="2031968"/>
            <a:ext cx="1100666" cy="254066"/>
          </a:xfrm>
          <a:prstGeom prst="rect">
            <a:avLst/>
          </a:prstGeom>
        </p:spPr>
        <p:txBody>
          <a:bodyPr vert="horz" lIns="91440" tIns="45720" rIns="91440" bIns="45720" rtlCol="0" anchor="t"/>
          <a:lstStyle>
            <a:lvl1pPr algn="l">
              <a:defRPr sz="1222" b="0" i="0">
                <a:solidFill>
                  <a:schemeClr val="tx1">
                    <a:tint val="75000"/>
                    <a:alpha val="60000"/>
                  </a:schemeClr>
                </a:solidFill>
              </a:defRPr>
            </a:lvl1pPr>
          </a:lstStyle>
          <a:p>
            <a:fld id="{027DBB9B-B308-48C8-B91A-67991F635D6A}" type="datetimeFigureOut">
              <a:rPr lang="en-US" smtClean="0"/>
              <a:t>3/7/2021</a:t>
            </a:fld>
            <a:endParaRPr lang="en-US"/>
          </a:p>
        </p:txBody>
      </p:sp>
      <p:sp>
        <p:nvSpPr>
          <p:cNvPr id="5" name="Footer Placeholder 4"/>
          <p:cNvSpPr>
            <a:spLocks noGrp="1"/>
          </p:cNvSpPr>
          <p:nvPr>
            <p:ph type="ftr" sz="quarter" idx="3"/>
          </p:nvPr>
        </p:nvSpPr>
        <p:spPr>
          <a:xfrm rot="5400000">
            <a:off x="6925928" y="3625968"/>
            <a:ext cx="4288661" cy="254067"/>
          </a:xfrm>
          <a:prstGeom prst="rect">
            <a:avLst/>
          </a:prstGeom>
        </p:spPr>
        <p:txBody>
          <a:bodyPr vert="horz" lIns="91440" tIns="45720" rIns="91440" bIns="45720" rtlCol="0" anchor="b"/>
          <a:lstStyle>
            <a:lvl1pPr algn="l">
              <a:defRPr sz="1222"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8629368" y="328596"/>
            <a:ext cx="698681" cy="852986"/>
          </a:xfrm>
          <a:prstGeom prst="rect">
            <a:avLst/>
          </a:prstGeom>
        </p:spPr>
        <p:txBody>
          <a:bodyPr vert="horz" lIns="91440" tIns="45720" rIns="91440" bIns="45720" rtlCol="0" anchor="b"/>
          <a:lstStyle>
            <a:lvl1pPr algn="ctr">
              <a:defRPr sz="3112" b="0" i="0">
                <a:solidFill>
                  <a:schemeClr val="tx1">
                    <a:tint val="75000"/>
                  </a:schemeClr>
                </a:solidFill>
              </a:defRPr>
            </a:lvl1pPr>
          </a:lstStyle>
          <a:p>
            <a:fld id="{BB86076B-FBB1-4BAE-AD3C-001A33EB9762}" type="slidenum">
              <a:rPr lang="en-US" smtClean="0"/>
              <a:t>‹#›</a:t>
            </a:fld>
            <a:endParaRPr lang="en-US"/>
          </a:p>
        </p:txBody>
      </p:sp>
    </p:spTree>
    <p:extLst>
      <p:ext uri="{BB962C8B-B14F-4D97-AF65-F5344CB8AC3E}">
        <p14:creationId xmlns:p14="http://schemas.microsoft.com/office/powerpoint/2010/main" val="1871288460"/>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Lst>
  <p:hf sldNum="0" hdr="0" ftr="0" dt="0"/>
  <p:txStyles>
    <p:titleStyle>
      <a:lvl1pPr algn="l" defTabSz="508003" rtl="0" eaLnBrk="1" latinLnBrk="0" hangingPunct="1">
        <a:spcBef>
          <a:spcPct val="0"/>
        </a:spcBef>
        <a:buNone/>
        <a:defRPr sz="4667"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1003" indent="-381003" algn="l" defTabSz="508003" rtl="0" eaLnBrk="1" latinLnBrk="0" hangingPunct="1">
        <a:spcBef>
          <a:spcPts val="1111"/>
        </a:spcBef>
        <a:spcAft>
          <a:spcPts val="0"/>
        </a:spcAft>
        <a:buClr>
          <a:schemeClr val="bg2">
            <a:lumMod val="40000"/>
            <a:lumOff val="60000"/>
          </a:schemeClr>
        </a:buClr>
        <a:buSzPct val="80000"/>
        <a:buFont typeface="Wingdings 3" charset="2"/>
        <a:buChar char=""/>
        <a:defRPr sz="2222" b="0" i="0" kern="1200">
          <a:solidFill>
            <a:schemeClr val="tx1"/>
          </a:solidFill>
          <a:latin typeface="+mj-lt"/>
          <a:ea typeface="+mj-ea"/>
          <a:cs typeface="+mj-cs"/>
        </a:defRPr>
      </a:lvl1pPr>
      <a:lvl2pPr marL="825505" indent="-3175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2pPr>
      <a:lvl3pPr marL="1270010"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778" b="0" i="0" kern="1200">
          <a:solidFill>
            <a:schemeClr val="tx1"/>
          </a:solidFill>
          <a:latin typeface="+mj-lt"/>
          <a:ea typeface="+mj-ea"/>
          <a:cs typeface="+mj-cs"/>
        </a:defRPr>
      </a:lvl3pPr>
      <a:lvl4pPr marL="1778012"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4pPr>
      <a:lvl5pPr marL="2286015"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5pPr>
      <a:lvl6pPr marL="2794019"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6pPr>
      <a:lvl7pPr marL="3302021"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7pPr>
      <a:lvl8pPr marL="3810025"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8pPr>
      <a:lvl9pPr marL="4318028"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9pPr>
    </p:bodyStyle>
    <p:otherStyle>
      <a:defPPr>
        <a:defRPr lang="en-US"/>
      </a:defPPr>
      <a:lvl1pPr marL="0" algn="l" defTabSz="508003" rtl="0" eaLnBrk="1" latinLnBrk="0" hangingPunct="1">
        <a:defRPr sz="2000" kern="1200">
          <a:solidFill>
            <a:schemeClr val="tx1"/>
          </a:solidFill>
          <a:latin typeface="+mn-lt"/>
          <a:ea typeface="+mn-ea"/>
          <a:cs typeface="+mn-cs"/>
        </a:defRPr>
      </a:lvl1pPr>
      <a:lvl2pPr marL="508003" algn="l" defTabSz="508003" rtl="0" eaLnBrk="1" latinLnBrk="0" hangingPunct="1">
        <a:defRPr sz="2000" kern="1200">
          <a:solidFill>
            <a:schemeClr val="tx1"/>
          </a:solidFill>
          <a:latin typeface="+mn-lt"/>
          <a:ea typeface="+mn-ea"/>
          <a:cs typeface="+mn-cs"/>
        </a:defRPr>
      </a:lvl2pPr>
      <a:lvl3pPr marL="1016007" algn="l" defTabSz="508003" rtl="0" eaLnBrk="1" latinLnBrk="0" hangingPunct="1">
        <a:defRPr sz="2000" kern="1200">
          <a:solidFill>
            <a:schemeClr val="tx1"/>
          </a:solidFill>
          <a:latin typeface="+mn-lt"/>
          <a:ea typeface="+mn-ea"/>
          <a:cs typeface="+mn-cs"/>
        </a:defRPr>
      </a:lvl3pPr>
      <a:lvl4pPr marL="1524009" algn="l" defTabSz="508003" rtl="0" eaLnBrk="1" latinLnBrk="0" hangingPunct="1">
        <a:defRPr sz="2000" kern="1200">
          <a:solidFill>
            <a:schemeClr val="tx1"/>
          </a:solidFill>
          <a:latin typeface="+mn-lt"/>
          <a:ea typeface="+mn-ea"/>
          <a:cs typeface="+mn-cs"/>
        </a:defRPr>
      </a:lvl4pPr>
      <a:lvl5pPr marL="2032014" algn="l" defTabSz="508003" rtl="0" eaLnBrk="1" latinLnBrk="0" hangingPunct="1">
        <a:defRPr sz="2000" kern="1200">
          <a:solidFill>
            <a:schemeClr val="tx1"/>
          </a:solidFill>
          <a:latin typeface="+mn-lt"/>
          <a:ea typeface="+mn-ea"/>
          <a:cs typeface="+mn-cs"/>
        </a:defRPr>
      </a:lvl5pPr>
      <a:lvl6pPr marL="2540017" algn="l" defTabSz="508003" rtl="0" eaLnBrk="1" latinLnBrk="0" hangingPunct="1">
        <a:defRPr sz="2000" kern="1200">
          <a:solidFill>
            <a:schemeClr val="tx1"/>
          </a:solidFill>
          <a:latin typeface="+mn-lt"/>
          <a:ea typeface="+mn-ea"/>
          <a:cs typeface="+mn-cs"/>
        </a:defRPr>
      </a:lvl6pPr>
      <a:lvl7pPr marL="3048021" algn="l" defTabSz="508003" rtl="0" eaLnBrk="1" latinLnBrk="0" hangingPunct="1">
        <a:defRPr sz="2000" kern="1200">
          <a:solidFill>
            <a:schemeClr val="tx1"/>
          </a:solidFill>
          <a:latin typeface="+mn-lt"/>
          <a:ea typeface="+mn-ea"/>
          <a:cs typeface="+mn-cs"/>
        </a:defRPr>
      </a:lvl7pPr>
      <a:lvl8pPr marL="3556023" algn="l" defTabSz="508003" rtl="0" eaLnBrk="1" latinLnBrk="0" hangingPunct="1">
        <a:defRPr sz="2000" kern="1200">
          <a:solidFill>
            <a:schemeClr val="tx1"/>
          </a:solidFill>
          <a:latin typeface="+mn-lt"/>
          <a:ea typeface="+mn-ea"/>
          <a:cs typeface="+mn-cs"/>
        </a:defRPr>
      </a:lvl8pPr>
      <a:lvl9pPr marL="4064027" algn="l" defTabSz="50800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mailto:sherzadaziz@gmail.com" TargetMode="External"/><Relationship Id="rId2" Type="http://schemas.openxmlformats.org/officeDocument/2006/relationships/hyperlink" Target="mailto:sherzad.sulaiman@su.edu.krd" TargetMode="Externa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bwMode="auto">
          <a:xfrm rot="16200000">
            <a:off x="8430507" y="4498800"/>
            <a:ext cx="2629959" cy="4056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9" tIns="50799" rIns="101599" bIns="50799"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3074" name="Slide Number Placeholder 3"/>
          <p:cNvSpPr>
            <a:spLocks noGrp="1"/>
          </p:cNvSpPr>
          <p:nvPr>
            <p:ph type="sldNum" sz="quarter" idx="12"/>
          </p:nvPr>
        </p:nvSpPr>
        <p:spPr bwMode="auto">
          <a:xfrm>
            <a:off x="9479139" y="6275917"/>
            <a:ext cx="610306" cy="440972"/>
          </a:xfrm>
          <a:prstGeom prst="bracketPair">
            <a:avLst>
              <a:gd name="adj" fmla="val 17949"/>
            </a:avLst>
          </a:prstGeom>
          <a:noFill/>
          <a:ln>
            <a:round/>
            <a:headEnd/>
            <a:tailEnd/>
          </a:ln>
          <a:extLst>
            <a:ext uri="{909E8E84-426E-40DD-AFC4-6F175D3DCCD1}">
              <a14:hiddenFill xmlns:a14="http://schemas.microsoft.com/office/drawing/2010/main">
                <a:solidFill>
                  <a:srgbClr val="FFFFFF"/>
                </a:solidFill>
              </a14:hiddenFill>
            </a:ext>
          </a:extLst>
        </p:spPr>
        <p:txBody>
          <a:bodyPr wrap="square" lIns="101599" tIns="50799" rIns="101599" bIns="50799"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C7E4A531-81F0-430A-976C-D56D3B19AFAA}" type="slidenum">
              <a:rPr lang="ar-IQ" altLang="ar-IQ" sz="2000">
                <a:solidFill>
                  <a:srgbClr val="FFFFFF"/>
                </a:solidFill>
                <a:latin typeface="Arial" pitchFamily="34" charset="0"/>
              </a:rPr>
              <a:pPr eaLnBrk="1" hangingPunct="1">
                <a:spcBef>
                  <a:spcPct val="0"/>
                </a:spcBef>
                <a:buClrTx/>
                <a:buFontTx/>
                <a:buNone/>
              </a:pPr>
              <a:t>1</a:t>
            </a:fld>
            <a:endParaRPr lang="ar-IQ" altLang="ar-IQ" sz="2000">
              <a:solidFill>
                <a:srgbClr val="FFFFFF"/>
              </a:solidFill>
              <a:latin typeface="Arial" pitchFamily="34" charset="0"/>
            </a:endParaRP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764" y="0"/>
            <a:ext cx="6962069"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88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33022" algn="l" rtl="1">
              <a:lnSpc>
                <a:spcPct val="100000"/>
              </a:lnSpc>
              <a:spcBef>
                <a:spcPts val="0"/>
              </a:spcBef>
              <a:spcAft>
                <a:spcPts val="0"/>
              </a:spcAft>
              <a:buClr>
                <a:srgbClr val="FFFFFF"/>
              </a:buClr>
              <a:buSzPts val="4444"/>
              <a:buChar char="●"/>
            </a:pPr>
            <a:r>
              <a:rPr lang="en-US" sz="4444" u="sng">
                <a:solidFill>
                  <a:srgbClr val="FFFFFF"/>
                </a:solidFill>
                <a:latin typeface="Arial"/>
                <a:ea typeface="Arial"/>
                <a:cs typeface="Arial"/>
                <a:sym typeface="Arial"/>
              </a:rPr>
              <a:t>القانون الدستوري:</a:t>
            </a:r>
            <a:r>
              <a:rPr lang="en-US" sz="4444">
                <a:solidFill>
                  <a:srgbClr val="FFFFFF"/>
                </a:solidFill>
                <a:latin typeface="Arial"/>
                <a:ea typeface="Arial"/>
                <a:cs typeface="Arial"/>
                <a:sym typeface="Arial"/>
              </a:rPr>
              <a:t> هو مجوعة القواعد التي تحدد شكل نظام الحكم في الدولة ( جمهوري أم ملكي ) والسلطات المختلفة بها (وهي التشريعية والتنفيذية والقضائية ) من حيث تكوينها واختصاصاتها، وعلاقاتها بعضها ببعض، كما تحدد حقوق الأفراد قبل الدولة (كحرية التملك وحرية الرأي وحرية العقيدة، وحرية التنقل، والحرية الشخصية والمساواة بين الأفراد في الحقوق والواجبات). </a:t>
            </a:r>
            <a:endParaRPr sz="4444">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33022" algn="l" rtl="1">
              <a:lnSpc>
                <a:spcPct val="100000"/>
              </a:lnSpc>
              <a:spcBef>
                <a:spcPts val="0"/>
              </a:spcBef>
              <a:spcAft>
                <a:spcPts val="0"/>
              </a:spcAft>
              <a:buClr>
                <a:srgbClr val="FFFFFF"/>
              </a:buClr>
              <a:buSzPts val="4444"/>
              <a:buChar char="●"/>
            </a:pPr>
            <a:r>
              <a:rPr lang="en-US" sz="4444" u="sng">
                <a:solidFill>
                  <a:srgbClr val="FFFFFF"/>
                </a:solidFill>
                <a:latin typeface="Arial"/>
                <a:ea typeface="Arial"/>
                <a:cs typeface="Arial"/>
                <a:sym typeface="Arial"/>
              </a:rPr>
              <a:t>القانون الإداري:</a:t>
            </a:r>
            <a:r>
              <a:rPr lang="en-US" sz="4444">
                <a:solidFill>
                  <a:srgbClr val="FFFFFF"/>
                </a:solidFill>
                <a:latin typeface="Arial"/>
                <a:ea typeface="Arial"/>
                <a:cs typeface="Arial"/>
                <a:sym typeface="Arial"/>
              </a:rPr>
              <a:t> وهو مجموعة القواعد القانونية التي تنظم كيفية مباشرة السلطة التنفيذية في الدولة لوظيفتها الإدارية وهو ينظم العديد من المسائل كتشكيل الجهاز الإداري للدولة (الوزارات والمصالح الحكومية) وينظم علاقة الحكومة المركزية بالإدارات والهيئات الإقليمية (كالمحافظات والمجالس البلدية) كما أنه يبين كيفية الفصل في المنازعات التي تنشأ بين الدولة وبين الأفراد وجهة القضاء التي تختص بها.</a:t>
            </a:r>
            <a:endParaRPr sz="4444">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body" idx="4294967295"/>
          </p:nvPr>
        </p:nvSpPr>
        <p:spPr>
          <a:xfrm>
            <a:off x="0" y="1879600"/>
            <a:ext cx="9505950" cy="5003800"/>
          </a:xfrm>
          <a:prstGeom prst="rect">
            <a:avLst/>
          </a:prstGeom>
          <a:noFill/>
          <a:ln>
            <a:noFill/>
          </a:ln>
        </p:spPr>
        <p:txBody>
          <a:bodyPr spcFirstLastPara="1" wrap="square" lIns="38100" tIns="38100" rIns="38100" bIns="38100" anchor="t" anchorCtr="0">
            <a:noAutofit/>
          </a:bodyPr>
          <a:lstStyle/>
          <a:p>
            <a:pPr marL="0" marR="381000" lvl="0" indent="-516466" algn="r" rtl="1">
              <a:lnSpc>
                <a:spcPct val="100000"/>
              </a:lnSpc>
              <a:spcBef>
                <a:spcPts val="0"/>
              </a:spcBef>
              <a:spcAft>
                <a:spcPts val="0"/>
              </a:spcAft>
              <a:buClr>
                <a:srgbClr val="FFFFFF"/>
              </a:buClr>
              <a:buSzPts val="7333"/>
              <a:buChar char="●"/>
            </a:pPr>
            <a:r>
              <a:rPr lang="en-US" sz="7333" u="sng" dirty="0" err="1">
                <a:solidFill>
                  <a:srgbClr val="FFFFFF"/>
                </a:solidFill>
                <a:latin typeface="Arial"/>
                <a:ea typeface="Arial"/>
                <a:cs typeface="Arial"/>
                <a:sym typeface="Arial"/>
              </a:rPr>
              <a:t>القانون</a:t>
            </a:r>
            <a:r>
              <a:rPr lang="en-US" sz="7333" u="sng" dirty="0">
                <a:solidFill>
                  <a:srgbClr val="FFFFFF"/>
                </a:solidFill>
                <a:latin typeface="Arial"/>
                <a:ea typeface="Arial"/>
                <a:cs typeface="Arial"/>
                <a:sym typeface="Arial"/>
              </a:rPr>
              <a:t> </a:t>
            </a:r>
            <a:r>
              <a:rPr lang="en-US" sz="7333" u="sng" dirty="0" err="1" smtClean="0">
                <a:solidFill>
                  <a:srgbClr val="FFFFFF"/>
                </a:solidFill>
                <a:latin typeface="Arial"/>
                <a:ea typeface="Arial"/>
                <a:cs typeface="Arial"/>
                <a:sym typeface="Arial"/>
              </a:rPr>
              <a:t>المالي</a:t>
            </a:r>
            <a:r>
              <a:rPr lang="en-US" sz="7333" u="sng" dirty="0" smtClean="0">
                <a:solidFill>
                  <a:srgbClr val="FFFFFF"/>
                </a:solidFill>
                <a:latin typeface="Arial"/>
                <a:ea typeface="Arial"/>
                <a:cs typeface="Arial"/>
                <a:sym typeface="Arial"/>
              </a:rPr>
              <a:t>:</a:t>
            </a:r>
            <a:r>
              <a:rPr lang="en-US" sz="7333" dirty="0" smtClean="0">
                <a:solidFill>
                  <a:srgbClr val="FFFFFF"/>
                </a:solidFill>
                <a:latin typeface="Arial"/>
                <a:ea typeface="Arial"/>
                <a:cs typeface="Arial"/>
                <a:sym typeface="Arial"/>
              </a:rPr>
              <a:t> </a:t>
            </a:r>
            <a:r>
              <a:rPr lang="en-US" sz="7333" dirty="0" err="1" smtClean="0">
                <a:solidFill>
                  <a:srgbClr val="FFFFFF"/>
                </a:solidFill>
                <a:latin typeface="Arial"/>
                <a:ea typeface="Arial"/>
                <a:cs typeface="Arial"/>
                <a:sym typeface="Arial"/>
              </a:rPr>
              <a:t>وهو</a:t>
            </a:r>
            <a:r>
              <a:rPr lang="en-US" sz="7333" dirty="0" smtClean="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مجموعة</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القواعد</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التي</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تنظم</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مالية</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الدولة</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فتبين</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مواردها</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ومصروفاتها</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وإجراءات</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التوازن</a:t>
            </a:r>
            <a:r>
              <a:rPr lang="en-US" sz="7333" dirty="0">
                <a:solidFill>
                  <a:srgbClr val="FFFFFF"/>
                </a:solidFill>
                <a:latin typeface="Arial"/>
                <a:ea typeface="Arial"/>
                <a:cs typeface="Arial"/>
                <a:sym typeface="Arial"/>
              </a:rPr>
              <a:t> </a:t>
            </a:r>
            <a:r>
              <a:rPr lang="en-US" sz="7333" dirty="0" err="1">
                <a:solidFill>
                  <a:srgbClr val="FFFFFF"/>
                </a:solidFill>
                <a:latin typeface="Arial"/>
                <a:ea typeface="Arial"/>
                <a:cs typeface="Arial"/>
                <a:sym typeface="Arial"/>
              </a:rPr>
              <a:t>بينهما</a:t>
            </a:r>
            <a:r>
              <a:rPr lang="en-US" sz="7333" dirty="0">
                <a:solidFill>
                  <a:srgbClr val="FFFFFF"/>
                </a:solidFill>
                <a:latin typeface="Arial"/>
                <a:ea typeface="Arial"/>
                <a:cs typeface="Arial"/>
                <a:sym typeface="Arial"/>
              </a:rPr>
              <a:t>. </a:t>
            </a:r>
            <a:endParaRPr sz="7333"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052"/>
              </a:lnSpc>
              <a:spcBef>
                <a:spcPts val="0"/>
              </a:spcBef>
              <a:spcAft>
                <a:spcPts val="0"/>
              </a:spcAft>
              <a:buNone/>
            </a:pPr>
            <a:r>
              <a:rPr lang="en-US" sz="5333">
                <a:solidFill>
                  <a:srgbClr val="E7EACB"/>
                </a:solidFill>
                <a:latin typeface="Arial"/>
                <a:ea typeface="Arial"/>
                <a:cs typeface="Arial"/>
                <a:sym typeface="Arial"/>
              </a:rPr>
              <a:t>القانون الجنائي</a:t>
            </a:r>
            <a:endParaRPr sz="5333">
              <a:solidFill>
                <a:srgbClr val="E7EACB"/>
              </a:solidFill>
              <a:latin typeface="Arial"/>
              <a:ea typeface="Arial"/>
              <a:cs typeface="Arial"/>
              <a:sym typeface="Arial"/>
            </a:endParaRPr>
          </a:p>
        </p:txBody>
      </p:sp>
      <p:sp>
        <p:nvSpPr>
          <p:cNvPr id="577" name="Shape 577"/>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89466" algn="l" rtl="1">
              <a:lnSpc>
                <a:spcPct val="120052"/>
              </a:lnSpc>
              <a:spcBef>
                <a:spcPts val="0"/>
              </a:spcBef>
              <a:spcAft>
                <a:spcPts val="0"/>
              </a:spcAft>
              <a:buClr>
                <a:srgbClr val="FFFFFF"/>
              </a:buClr>
              <a:buSzPts val="5333"/>
              <a:buChar char="●"/>
            </a:pPr>
            <a:r>
              <a:rPr lang="en-US" sz="5333">
                <a:solidFill>
                  <a:srgbClr val="FFFFFF"/>
                </a:solidFill>
                <a:latin typeface="Arial"/>
                <a:ea typeface="Arial"/>
                <a:cs typeface="Arial"/>
                <a:sym typeface="Arial"/>
              </a:rPr>
              <a:t>القانون الجنائي يقسم الى قسمين:</a:t>
            </a:r>
            <a:endParaRPr sz="5333">
              <a:solidFill>
                <a:srgbClr val="FFFFFF"/>
              </a:solidFill>
              <a:latin typeface="Arial"/>
              <a:ea typeface="Arial"/>
              <a:cs typeface="Arial"/>
              <a:sym typeface="Arial"/>
            </a:endParaRPr>
          </a:p>
          <a:p>
            <a:pPr marL="0" marR="381000" lvl="0" indent="-389466" algn="l" rtl="1">
              <a:lnSpc>
                <a:spcPct val="120052"/>
              </a:lnSpc>
              <a:spcBef>
                <a:spcPts val="0"/>
              </a:spcBef>
              <a:spcAft>
                <a:spcPts val="0"/>
              </a:spcAft>
              <a:buClr>
                <a:srgbClr val="FFFFFF"/>
              </a:buClr>
              <a:buSzPts val="5333"/>
              <a:buChar char="●"/>
            </a:pPr>
            <a:r>
              <a:rPr lang="en-US" sz="5333">
                <a:solidFill>
                  <a:srgbClr val="FFFFFF"/>
                </a:solidFill>
                <a:latin typeface="Arial"/>
                <a:ea typeface="Arial"/>
                <a:cs typeface="Arial"/>
                <a:sym typeface="Arial"/>
              </a:rPr>
              <a:t>قانون العقوبات، والذي هو قانون موضوعي وقانون اصول المحاكمات الجزائية والذي هو قانون شكلي.</a:t>
            </a:r>
            <a:endParaRPr sz="5333">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33022" algn="r" rtl="1">
              <a:lnSpc>
                <a:spcPct val="100000"/>
              </a:lnSpc>
              <a:spcBef>
                <a:spcPts val="0"/>
              </a:spcBef>
              <a:spcAft>
                <a:spcPts val="0"/>
              </a:spcAft>
              <a:buClr>
                <a:srgbClr val="FFFFFF"/>
              </a:buClr>
              <a:buSzPts val="4444"/>
              <a:buChar char="●"/>
            </a:pPr>
            <a:r>
              <a:rPr lang="en-US" sz="4444" u="sng">
                <a:solidFill>
                  <a:srgbClr val="FFFFFF"/>
                </a:solidFill>
                <a:latin typeface="Arial"/>
                <a:ea typeface="Arial"/>
                <a:cs typeface="Arial"/>
                <a:sym typeface="Arial"/>
              </a:rPr>
              <a:t>قانون العقوبات:</a:t>
            </a:r>
            <a:r>
              <a:rPr lang="en-US" sz="4444">
                <a:solidFill>
                  <a:srgbClr val="FFFFFF"/>
                </a:solidFill>
                <a:latin typeface="Arial"/>
                <a:ea typeface="Arial"/>
                <a:cs typeface="Arial"/>
                <a:sym typeface="Arial"/>
              </a:rPr>
              <a:t> </a:t>
            </a:r>
            <a:endParaRPr sz="4444">
              <a:solidFill>
                <a:srgbClr val="FFFFFF"/>
              </a:solidFill>
              <a:latin typeface="Arial"/>
              <a:ea typeface="Arial"/>
              <a:cs typeface="Arial"/>
              <a:sym typeface="Arial"/>
            </a:endParaRPr>
          </a:p>
          <a:p>
            <a:pPr marL="0" marR="381000" lvl="0" indent="-333022" algn="l" rtl="1">
              <a:lnSpc>
                <a:spcPct val="100000"/>
              </a:lnSpc>
              <a:spcBef>
                <a:spcPts val="0"/>
              </a:spcBef>
              <a:spcAft>
                <a:spcPts val="0"/>
              </a:spcAft>
              <a:buClr>
                <a:srgbClr val="FFFFFF"/>
              </a:buClr>
              <a:buSzPts val="4444"/>
              <a:buChar char="●"/>
            </a:pPr>
            <a:r>
              <a:rPr lang="en-US" sz="4444">
                <a:solidFill>
                  <a:srgbClr val="FFFFFF"/>
                </a:solidFill>
                <a:latin typeface="Arial"/>
                <a:ea typeface="Arial"/>
                <a:cs typeface="Arial"/>
                <a:sym typeface="Arial"/>
              </a:rPr>
              <a:t>هو مجموعة من القواعد القانونية التي تحدد الأفعال المعتبرة كجرائم يعاقب عليها قانونا والعقوبات المقررة لها، فهو قانون موضوعي. و يعد التشريع المصدر الوحيد للقانون الجنائي إذ تقتضي المادة الأولى منه بأن (لا عقوبة ولا جريمة الا بنص).</a:t>
            </a:r>
            <a:br>
              <a:rPr lang="en-US" sz="4444">
                <a:solidFill>
                  <a:srgbClr val="FFFFFF"/>
                </a:solidFill>
                <a:latin typeface="Arial"/>
                <a:ea typeface="Arial"/>
                <a:cs typeface="Arial"/>
                <a:sym typeface="Arial"/>
              </a:rPr>
            </a:br>
            <a:endParaRPr sz="4444">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61244" algn="l" rtl="1">
              <a:lnSpc>
                <a:spcPct val="100000"/>
              </a:lnSpc>
              <a:spcBef>
                <a:spcPts val="0"/>
              </a:spcBef>
              <a:spcAft>
                <a:spcPts val="0"/>
              </a:spcAft>
              <a:buClr>
                <a:srgbClr val="FFFFFF"/>
              </a:buClr>
              <a:buSzPts val="4889"/>
              <a:buChar char="●"/>
            </a:pPr>
            <a:r>
              <a:rPr lang="en-US" sz="4888" u="sng">
                <a:solidFill>
                  <a:srgbClr val="FFFFFF"/>
                </a:solidFill>
                <a:latin typeface="Arial"/>
                <a:ea typeface="Arial"/>
                <a:cs typeface="Arial"/>
                <a:sym typeface="Arial"/>
              </a:rPr>
              <a:t>قانون اصول المحاكمات الجزائية</a:t>
            </a:r>
            <a:r>
              <a:rPr lang="en-US" sz="4888">
                <a:solidFill>
                  <a:srgbClr val="FFFFFF"/>
                </a:solidFill>
                <a:latin typeface="Arial"/>
                <a:ea typeface="Arial"/>
                <a:cs typeface="Arial"/>
                <a:sym typeface="Arial"/>
              </a:rPr>
              <a:t>: فهو كما هو واضح من أسمه، قانون إجرائي يحتوي على القواعد التي تبين الإجراءات التي يجب اتخاذها، عند وقوع جريمة معينة لضبط الجاني، والتحقيق معه ومحاكمته حتى تنفيذ العقوبة كما يتضمن بيان إجراءات الطعن في الأحكام.</a:t>
            </a:r>
            <a:endParaRPr sz="4888">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a:solidFill>
                  <a:srgbClr val="E7EACB"/>
                </a:solidFill>
                <a:latin typeface="Arial"/>
                <a:ea typeface="Arial"/>
                <a:cs typeface="Arial"/>
                <a:sym typeface="Arial"/>
              </a:rPr>
              <a:t>اقسام القانون الخاص</a:t>
            </a:r>
            <a:endParaRPr sz="5111">
              <a:solidFill>
                <a:srgbClr val="E7EACB"/>
              </a:solidFill>
              <a:latin typeface="Arial"/>
              <a:ea typeface="Arial"/>
              <a:cs typeface="Arial"/>
              <a:sym typeface="Arial"/>
            </a:endParaRPr>
          </a:p>
        </p:txBody>
      </p:sp>
      <p:sp>
        <p:nvSpPr>
          <p:cNvPr id="593" name="Shape 593"/>
          <p:cNvSpPr txBox="1">
            <a:spLocks noGrp="1"/>
          </p:cNvSpPr>
          <p:nvPr>
            <p:ph type="body" idx="4294967295"/>
          </p:nvPr>
        </p:nvSpPr>
        <p:spPr>
          <a:xfrm>
            <a:off x="0" y="1879600"/>
            <a:ext cx="9720263" cy="4306888"/>
          </a:xfrm>
          <a:prstGeom prst="rect">
            <a:avLst/>
          </a:prstGeom>
          <a:noFill/>
          <a:ln>
            <a:noFill/>
          </a:ln>
        </p:spPr>
        <p:txBody>
          <a:bodyPr spcFirstLastPara="1" wrap="square" lIns="38100" tIns="38100" rIns="38100" bIns="38100" anchor="t" anchorCtr="0">
            <a:noAutofit/>
          </a:bodyPr>
          <a:lstStyle/>
          <a:p>
            <a:pPr marL="0" marR="381000" lvl="0" indent="0" algn="r" rtl="1">
              <a:lnSpc>
                <a:spcPct val="100000"/>
              </a:lnSpc>
              <a:spcBef>
                <a:spcPts val="0"/>
              </a:spcBef>
              <a:spcAft>
                <a:spcPts val="0"/>
              </a:spcAft>
              <a:buClr>
                <a:srgbClr val="FFFFFF"/>
              </a:buClr>
              <a:buSzPts val="5333"/>
              <a:buNone/>
            </a:pPr>
            <a:r>
              <a:rPr lang="en-US" sz="4800" b="1" dirty="0" err="1">
                <a:solidFill>
                  <a:srgbClr val="FFFFFF"/>
                </a:solidFill>
                <a:latin typeface="Arial"/>
                <a:ea typeface="Arial"/>
                <a:cs typeface="Arial"/>
                <a:sym typeface="Arial"/>
              </a:rPr>
              <a:t>ينقسم</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القانون</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الخاص</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إلى</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الفروع</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الآتي</a:t>
            </a:r>
            <a:r>
              <a:rPr lang="en-US" sz="4800" b="1" dirty="0">
                <a:solidFill>
                  <a:srgbClr val="FFFFFF"/>
                </a:solidFill>
                <a:latin typeface="Arial"/>
                <a:ea typeface="Arial"/>
                <a:cs typeface="Arial"/>
                <a:sym typeface="Arial"/>
              </a:rPr>
              <a:t>ــة</a:t>
            </a:r>
            <a:r>
              <a:rPr lang="en-US" sz="4800" b="1" dirty="0" smtClean="0">
                <a:solidFill>
                  <a:srgbClr val="FFFFFF"/>
                </a:solidFill>
                <a:latin typeface="Arial"/>
                <a:ea typeface="Arial"/>
                <a:cs typeface="Arial"/>
                <a:sym typeface="Arial"/>
              </a:rPr>
              <a:t>:</a:t>
            </a:r>
          </a:p>
          <a:p>
            <a:pPr marL="0" marR="381000" lvl="0" indent="-389466" algn="r" rtl="1">
              <a:lnSpc>
                <a:spcPct val="100000"/>
              </a:lnSpc>
              <a:spcBef>
                <a:spcPts val="0"/>
              </a:spcBef>
              <a:spcAft>
                <a:spcPts val="0"/>
              </a:spcAft>
              <a:buClr>
                <a:srgbClr val="FFFFFF"/>
              </a:buClr>
              <a:buSzPts val="5333"/>
              <a:buChar char="●"/>
            </a:pPr>
            <a:r>
              <a:rPr lang="en-US" sz="4800" u="sng" dirty="0" err="1" smtClean="0">
                <a:solidFill>
                  <a:srgbClr val="FFFFFF"/>
                </a:solidFill>
                <a:latin typeface="Arial"/>
                <a:ea typeface="Arial"/>
                <a:cs typeface="Arial"/>
                <a:sym typeface="Arial"/>
              </a:rPr>
              <a:t>القانون</a:t>
            </a:r>
            <a:r>
              <a:rPr lang="en-US" sz="4800" u="sng" dirty="0" smtClean="0">
                <a:solidFill>
                  <a:srgbClr val="FFFFFF"/>
                </a:solidFill>
                <a:latin typeface="Arial"/>
                <a:ea typeface="Arial"/>
                <a:cs typeface="Arial"/>
                <a:sym typeface="Arial"/>
              </a:rPr>
              <a:t> </a:t>
            </a:r>
            <a:r>
              <a:rPr lang="en-US" sz="4800" u="sng" dirty="0" err="1" smtClean="0">
                <a:solidFill>
                  <a:srgbClr val="FFFFFF"/>
                </a:solidFill>
                <a:latin typeface="Arial"/>
                <a:ea typeface="Arial"/>
                <a:cs typeface="Arial"/>
                <a:sym typeface="Arial"/>
              </a:rPr>
              <a:t>المدني:</a:t>
            </a:r>
            <a:r>
              <a:rPr lang="en-US" sz="4800" dirty="0" err="1" smtClean="0">
                <a:solidFill>
                  <a:srgbClr val="FFFFFF"/>
                </a:solidFill>
                <a:latin typeface="Arial"/>
                <a:ea typeface="Arial"/>
                <a:cs typeface="Arial"/>
                <a:sym typeface="Arial"/>
              </a:rPr>
              <a:t>وهو</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مجموعة</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من</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القواعد</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القانونية</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التي</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تحكم</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الروابط</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المالية</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بين</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الاشخاص</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العاديين</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او</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بينهم</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وبين</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الدولة</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باعتبارها</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شخصا</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عاديا</a:t>
            </a:r>
            <a:r>
              <a:rPr lang="en-US" sz="4800" dirty="0" smtClean="0">
                <a:solidFill>
                  <a:srgbClr val="FFFFFF"/>
                </a:solidFill>
                <a:latin typeface="Arial"/>
                <a:ea typeface="Arial"/>
                <a:cs typeface="Arial"/>
                <a:sym typeface="Arial"/>
              </a:rPr>
              <a:t>.</a:t>
            </a:r>
            <a:endParaRPr sz="48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body" idx="4294967295"/>
          </p:nvPr>
        </p:nvSpPr>
        <p:spPr>
          <a:xfrm>
            <a:off x="0" y="569913"/>
            <a:ext cx="9648825" cy="6313487"/>
          </a:xfrm>
          <a:prstGeom prst="rect">
            <a:avLst/>
          </a:prstGeom>
          <a:noFill/>
          <a:ln>
            <a:noFill/>
          </a:ln>
        </p:spPr>
        <p:txBody>
          <a:bodyPr spcFirstLastPara="1" wrap="square" lIns="38100" tIns="38100" rIns="38100" bIns="38100" anchor="t" anchorCtr="0">
            <a:noAutofit/>
          </a:bodyPr>
          <a:lstStyle/>
          <a:p>
            <a:pPr marL="0" marR="381000" lvl="0" indent="0" algn="just" rtl="1">
              <a:lnSpc>
                <a:spcPct val="107812"/>
              </a:lnSpc>
              <a:spcBef>
                <a:spcPts val="0"/>
              </a:spcBef>
              <a:spcAft>
                <a:spcPts val="0"/>
              </a:spcAft>
              <a:buClr>
                <a:srgbClr val="FFFFFF"/>
              </a:buClr>
              <a:buSzPts val="3556"/>
              <a:buNone/>
            </a:pP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يتضمن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مجموعة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القواعد</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التي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تنظم</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العلاقات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بين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الأشخاص</a:t>
            </a:r>
            <a:r>
              <a:rPr lang="en-US" sz="3555" dirty="0" smtClean="0">
                <a:solidFill>
                  <a:srgbClr val="FFFFFF"/>
                </a:solidFill>
                <a:latin typeface="Arial"/>
                <a:ea typeface="Arial"/>
                <a:cs typeface="Arial"/>
                <a:sym typeface="Arial"/>
              </a:rPr>
              <a:t>، </a:t>
            </a: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هو</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أصل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الخاص</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تفرعت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عنه</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القوانين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الأخرى</a:t>
            </a:r>
            <a:r>
              <a:rPr lang="en-US" sz="3555" dirty="0" smtClean="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كالقانون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التجاري</a:t>
            </a:r>
            <a:r>
              <a:rPr lang="en-US" sz="3555" dirty="0">
                <a:solidFill>
                  <a:srgbClr val="FFFFFF"/>
                </a:solidFill>
                <a:latin typeface="Arial"/>
                <a:ea typeface="Arial"/>
                <a:cs typeface="Arial"/>
                <a:sym typeface="Arial"/>
              </a:rPr>
              <a:t> ، و </a:t>
            </a:r>
            <a:r>
              <a:rPr lang="en-US" sz="3555" dirty="0" err="1">
                <a:solidFill>
                  <a:srgbClr val="FFFFFF"/>
                </a:solidFill>
                <a:latin typeface="Arial"/>
                <a:ea typeface="Arial"/>
                <a:cs typeface="Arial"/>
                <a:sym typeface="Arial"/>
              </a:rPr>
              <a:t>قانون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التأمين</a:t>
            </a:r>
            <a:r>
              <a:rPr lang="en-US" sz="3555" dirty="0" smtClean="0">
                <a:solidFill>
                  <a:srgbClr val="FFFFFF"/>
                </a:solidFill>
                <a:latin typeface="Arial"/>
                <a:ea typeface="Arial"/>
                <a:cs typeface="Arial"/>
                <a:sym typeface="Arial"/>
              </a:rPr>
              <a:t>، </a:t>
            </a: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قانون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الأسرة</a:t>
            </a:r>
            <a:r>
              <a:rPr lang="en-US" sz="3555" dirty="0" smtClean="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الملكية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الفكرية</a:t>
            </a:r>
            <a:r>
              <a:rPr lang="en-US" sz="3555" dirty="0">
                <a:solidFill>
                  <a:srgbClr val="FFFFFF"/>
                </a:solidFill>
                <a:latin typeface="Arial"/>
                <a:ea typeface="Arial"/>
                <a:cs typeface="Arial"/>
                <a:sym typeface="Arial"/>
              </a:rPr>
              <a:t> و </a:t>
            </a:r>
            <a:r>
              <a:rPr lang="en-US" sz="3555" dirty="0" err="1" smtClean="0">
                <a:solidFill>
                  <a:srgbClr val="FFFFFF"/>
                </a:solidFill>
                <a:latin typeface="Arial"/>
                <a:ea typeface="Arial"/>
                <a:cs typeface="Arial"/>
                <a:sym typeface="Arial"/>
              </a:rPr>
              <a:t>الأدبية</a:t>
            </a:r>
            <a:r>
              <a:rPr lang="en-US" sz="3555" dirty="0" smtClean="0">
                <a:solidFill>
                  <a:srgbClr val="FFFFFF"/>
                </a:solidFill>
                <a:latin typeface="Arial"/>
                <a:ea typeface="Arial"/>
                <a:cs typeface="Arial"/>
                <a:sym typeface="Arial"/>
              </a:rPr>
              <a:t>، </a:t>
            </a: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يعتبر</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المدني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الأصل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العام</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بالنسبة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لها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جميعا</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يرجع</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إلى</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القواعد</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فيه</a:t>
            </a:r>
            <a:r>
              <a:rPr lang="en-US" sz="3555" dirty="0">
                <a:solidFill>
                  <a:srgbClr val="FFFFFF"/>
                </a:solidFill>
                <a:latin typeface="Arial"/>
                <a:ea typeface="Arial"/>
                <a:cs typeface="Arial"/>
                <a:sym typeface="Arial"/>
              </a:rPr>
              <a:t>.</a:t>
            </a:r>
            <a:br>
              <a:rPr lang="en-US" sz="3555" dirty="0">
                <a:solidFill>
                  <a:srgbClr val="FFFFFF"/>
                </a:solidFill>
                <a:latin typeface="Arial"/>
                <a:ea typeface="Arial"/>
                <a:cs typeface="Arial"/>
                <a:sym typeface="Arial"/>
              </a:rPr>
            </a:b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يشمل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المدني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مجموعة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القواعد</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الخاصة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بالأحوال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الشخصية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كالأهلية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المطلوبة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لاكتساب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الحق</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التحمل</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بالالتزام</a:t>
            </a:r>
            <a:r>
              <a:rPr lang="en-US" sz="3555" dirty="0" smtClean="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وحالات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نقص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أو</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فقدان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الأهلية</a:t>
            </a:r>
            <a:r>
              <a:rPr lang="en-US" sz="3555" dirty="0" smtClean="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مع</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ملاحظة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أن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المسائل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المتعلقة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بالأسرة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خصص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لها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تشريع</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خاص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وانفصلت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عن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المدني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ليشكل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فرعا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مستقلا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وهو</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الاحوال</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الشخصية</a:t>
            </a:r>
            <a:r>
              <a:rPr lang="ar-SA" sz="3555" dirty="0" smtClean="0">
                <a:solidFill>
                  <a:srgbClr val="FFFFFF"/>
                </a:solidFill>
                <a:latin typeface="Arial"/>
                <a:ea typeface="Arial"/>
                <a:cs typeface="Arial"/>
                <a:sym typeface="Arial"/>
              </a:rPr>
              <a:t>.</a:t>
            </a:r>
            <a:endParaRPr sz="3555"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body" idx="4294967295"/>
          </p:nvPr>
        </p:nvSpPr>
        <p:spPr>
          <a:xfrm>
            <a:off x="0" y="1217613"/>
            <a:ext cx="9577388" cy="5665787"/>
          </a:xfrm>
          <a:prstGeom prst="rect">
            <a:avLst/>
          </a:prstGeom>
          <a:noFill/>
          <a:ln>
            <a:noFill/>
          </a:ln>
        </p:spPr>
        <p:txBody>
          <a:bodyPr spcFirstLastPara="1" wrap="square" lIns="38100" tIns="38100" rIns="38100" bIns="38100" anchor="t" anchorCtr="0">
            <a:noAutofit/>
          </a:bodyPr>
          <a:lstStyle/>
          <a:p>
            <a:pPr marL="0" marR="381000" lvl="0" indent="-276577" algn="r" rtl="1">
              <a:lnSpc>
                <a:spcPct val="107812"/>
              </a:lnSpc>
              <a:spcBef>
                <a:spcPts val="0"/>
              </a:spcBef>
              <a:spcAft>
                <a:spcPts val="0"/>
              </a:spcAft>
              <a:buClr>
                <a:srgbClr val="FFFFFF"/>
              </a:buClr>
              <a:buSzPts val="3556"/>
              <a:buChar char="●"/>
            </a:pP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يتضمن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المدني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أساسا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القواعد</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المتعلقة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بالأحوال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العينية</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فخصص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الكتاب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الثاني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منه</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للالتزامات</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مصادرها</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آثارها</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انقضائها</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كما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نظمت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فيه</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مجموعة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العقود</a:t>
            </a:r>
            <a:r>
              <a:rPr lang="en-US" sz="3555" dirty="0">
                <a:solidFill>
                  <a:srgbClr val="FFFFFF"/>
                </a:solidFill>
                <a:latin typeface="Arial"/>
                <a:ea typeface="Arial"/>
                <a:cs typeface="Arial"/>
                <a:sym typeface="Arial"/>
              </a:rPr>
              <a:t>.</a:t>
            </a:r>
            <a:br>
              <a:rPr lang="en-US" sz="3555" dirty="0">
                <a:solidFill>
                  <a:srgbClr val="FFFFFF"/>
                </a:solidFill>
                <a:latin typeface="Arial"/>
                <a:ea typeface="Arial"/>
                <a:cs typeface="Arial"/>
                <a:sym typeface="Arial"/>
              </a:rPr>
            </a:b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خصص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الكتاب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الثالث</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للحقوق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العينية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الأصلية</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فتعرض</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لكيفية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اكتساب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الملكية</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الحقوق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العينية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الأخرى</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المتفرعة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عن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الملكية</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كحق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الارتفاق</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وحق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الانتفاع</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الاستعمال</a:t>
            </a:r>
            <a:r>
              <a:rPr lang="en-US" sz="3555" dirty="0">
                <a:solidFill>
                  <a:srgbClr val="FFFFFF"/>
                </a:solidFill>
                <a:latin typeface="Arial"/>
                <a:ea typeface="Arial"/>
                <a:cs typeface="Arial"/>
                <a:sym typeface="Arial"/>
              </a:rPr>
              <a:t>.</a:t>
            </a:r>
            <a:br>
              <a:rPr lang="en-US" sz="3555" dirty="0">
                <a:solidFill>
                  <a:srgbClr val="FFFFFF"/>
                </a:solidFill>
                <a:latin typeface="Arial"/>
                <a:ea typeface="Arial"/>
                <a:cs typeface="Arial"/>
                <a:sym typeface="Arial"/>
              </a:rPr>
            </a:br>
            <a:r>
              <a:rPr lang="en-US" sz="3555" dirty="0" err="1">
                <a:solidFill>
                  <a:srgbClr val="FFFFFF"/>
                </a:solidFill>
                <a:latin typeface="Arial"/>
                <a:ea typeface="Arial"/>
                <a:cs typeface="Arial"/>
                <a:sym typeface="Arial"/>
              </a:rPr>
              <a:t>أما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الحقوق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العينية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التبعية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وهي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الرهن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الرسمي</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الرهن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الحيازي</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التخصيص</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حقوق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الامتياز</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فخصص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لها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الكتاب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الرابع</a:t>
            </a:r>
            <a:r>
              <a:rPr lang="en-US" sz="3555" dirty="0">
                <a:solidFill>
                  <a:srgbClr val="FFFFFF"/>
                </a:solidFill>
                <a:latin typeface="Arial"/>
                <a:ea typeface="Arial"/>
                <a:cs typeface="Arial"/>
                <a:sym typeface="Arial"/>
              </a:rPr>
              <a:t>.</a:t>
            </a:r>
            <a:endParaRPr sz="3555"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61244" algn="r" rtl="1">
              <a:lnSpc>
                <a:spcPct val="119886"/>
              </a:lnSpc>
              <a:spcBef>
                <a:spcPts val="0"/>
              </a:spcBef>
              <a:spcAft>
                <a:spcPts val="0"/>
              </a:spcAft>
              <a:buClr>
                <a:srgbClr val="FFFFFF"/>
              </a:buClr>
              <a:buSzPts val="4889"/>
              <a:buChar char="●"/>
            </a:pPr>
            <a:r>
              <a:rPr lang="en-US" sz="4888" u="sng">
                <a:solidFill>
                  <a:srgbClr val="FFFFFF"/>
                </a:solidFill>
                <a:latin typeface="Arial"/>
                <a:ea typeface="Arial"/>
                <a:cs typeface="Arial"/>
                <a:sym typeface="Arial"/>
              </a:rPr>
              <a:t>قانون الاحوال الشخصية: </a:t>
            </a:r>
            <a:r>
              <a:rPr lang="en-US" sz="4888">
                <a:solidFill>
                  <a:srgbClr val="FFFFFF"/>
                </a:solidFill>
                <a:latin typeface="Arial"/>
                <a:ea typeface="Arial"/>
                <a:cs typeface="Arial"/>
                <a:sym typeface="Arial"/>
              </a:rPr>
              <a:t>مجموعة من القواعد القانونية التي تحكم شخصية الفرد و أهليته وتنظيم روابطه باسرته.</a:t>
            </a:r>
            <a:endParaRPr sz="4888">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38579863"/>
              </p:ext>
            </p:extLst>
          </p:nvPr>
        </p:nvGraphicFramePr>
        <p:xfrm>
          <a:off x="1315861" y="305153"/>
          <a:ext cx="7284530" cy="174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2" descr="C:\Users\Sherzad\Desktop\Legal contract Illustrations and Clip Art_ 94 legal contract royalty free illustrations, drawings and graphics available to search from over 15 vector EPS clipart publishers_files\k46364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6" y="2049639"/>
            <a:ext cx="6985000" cy="472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 y="370417"/>
            <a:ext cx="1259417" cy="11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76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33022" algn="r" rtl="1">
              <a:lnSpc>
                <a:spcPct val="100000"/>
              </a:lnSpc>
              <a:spcBef>
                <a:spcPts val="0"/>
              </a:spcBef>
              <a:spcAft>
                <a:spcPts val="0"/>
              </a:spcAft>
              <a:buClr>
                <a:srgbClr val="FFFFFF"/>
              </a:buClr>
              <a:buSzPts val="4444"/>
              <a:buChar char="●"/>
            </a:pPr>
            <a:r>
              <a:rPr lang="en-US" sz="4444" u="sng">
                <a:solidFill>
                  <a:srgbClr val="FFFFFF"/>
                </a:solidFill>
                <a:latin typeface="Arial"/>
                <a:ea typeface="Arial"/>
                <a:cs typeface="Arial"/>
                <a:sym typeface="Arial"/>
              </a:rPr>
              <a:t>القانون التجــاري:</a:t>
            </a:r>
            <a:r>
              <a:rPr lang="en-US" sz="4444">
                <a:solidFill>
                  <a:srgbClr val="FFFFFF"/>
                </a:solidFill>
                <a:latin typeface="Arial"/>
                <a:ea typeface="Arial"/>
                <a:cs typeface="Arial"/>
                <a:sym typeface="Arial"/>
              </a:rPr>
              <a:t> هو مجموعة القواعد القانونية التي تنظم العلاقات التي تنشأ بين الأفراد بسبب احترافهم التجارة أو بسبب قيامهم بأعمال تجارية، فهو إذن الذي ينظم الأعمال التجارية سواء قام بها التجار ( وهم من يحترفون الأعمال التجارية ) أو غيرهم من الأفراد الذين لم يقوموا بهذه الأعمال إلا بصفة عرضية. </a:t>
            </a:r>
            <a:endParaRPr sz="4444">
              <a:solidFill>
                <a:srgbClr val="FFFFFF"/>
              </a:solidFill>
              <a:latin typeface="Arial"/>
              <a:ea typeface="Arial"/>
              <a:cs typeface="Arial"/>
              <a:sym typeface="Arial"/>
            </a:endParaRPr>
          </a:p>
          <a:p>
            <a:pPr marL="0" marR="0" lvl="0" indent="0" algn="r" rtl="1">
              <a:lnSpc>
                <a:spcPct val="100000"/>
              </a:lnSpc>
              <a:spcBef>
                <a:spcPts val="0"/>
              </a:spcBef>
              <a:spcAft>
                <a:spcPts val="0"/>
              </a:spcAft>
              <a:buNone/>
            </a:pPr>
            <a:endParaRPr sz="1555">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body" idx="4294967295"/>
          </p:nvPr>
        </p:nvSpPr>
        <p:spPr>
          <a:xfrm>
            <a:off x="471488" y="1289720"/>
            <a:ext cx="9001000" cy="5593680"/>
          </a:xfrm>
          <a:prstGeom prst="rect">
            <a:avLst/>
          </a:prstGeom>
          <a:noFill/>
          <a:ln>
            <a:noFill/>
          </a:ln>
        </p:spPr>
        <p:txBody>
          <a:bodyPr spcFirstLastPara="1" wrap="square" lIns="38100" tIns="38100" rIns="38100" bIns="38100" anchor="t" anchorCtr="0">
            <a:noAutofit/>
          </a:bodyPr>
          <a:lstStyle/>
          <a:p>
            <a:pPr marL="0" marR="381000" lvl="0" indent="-361244" algn="just" rtl="1">
              <a:lnSpc>
                <a:spcPct val="100000"/>
              </a:lnSpc>
              <a:spcBef>
                <a:spcPts val="0"/>
              </a:spcBef>
              <a:spcAft>
                <a:spcPts val="0"/>
              </a:spcAft>
              <a:buClr>
                <a:srgbClr val="FFFFFF"/>
              </a:buClr>
              <a:buSzPts val="4889"/>
              <a:buChar char="●"/>
            </a:pPr>
            <a:r>
              <a:rPr lang="en-US" sz="4400" u="sng" dirty="0" err="1">
                <a:solidFill>
                  <a:srgbClr val="FFFFFF"/>
                </a:solidFill>
                <a:latin typeface="Arial"/>
                <a:ea typeface="Arial"/>
                <a:cs typeface="Arial"/>
                <a:sym typeface="Arial"/>
              </a:rPr>
              <a:t>قانون</a:t>
            </a:r>
            <a:r>
              <a:rPr lang="en-US" sz="4400" u="sng" dirty="0">
                <a:solidFill>
                  <a:srgbClr val="FFFFFF"/>
                </a:solidFill>
                <a:latin typeface="Arial"/>
                <a:ea typeface="Arial"/>
                <a:cs typeface="Arial"/>
                <a:sym typeface="Arial"/>
              </a:rPr>
              <a:t> </a:t>
            </a:r>
            <a:r>
              <a:rPr lang="en-US" sz="4400" u="sng" dirty="0" err="1">
                <a:solidFill>
                  <a:srgbClr val="FFFFFF"/>
                </a:solidFill>
                <a:latin typeface="Arial"/>
                <a:ea typeface="Arial"/>
                <a:cs typeface="Arial"/>
                <a:sym typeface="Arial"/>
              </a:rPr>
              <a:t>العمل</a:t>
            </a:r>
            <a:r>
              <a:rPr lang="en-US" sz="4400" u="sng"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هو</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مجموعة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القواعد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القانونية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التي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تنظم</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العلاقات</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بين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العمال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وأرباب</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العمل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متى</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كان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العمل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تابعا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مأجورا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وهو</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حديث</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النشأة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نسبياً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وقد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نشأ</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كنتيجة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لظهور</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الاختلال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في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التوازن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الاقتصادي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بين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طرفي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العقد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العامل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ورب</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العمل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وذلك</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بقصد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إضفاء</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نوع</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الحماية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للطبقة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العاملة</a:t>
            </a:r>
            <a:r>
              <a:rPr lang="en-US" sz="4400" dirty="0">
                <a:solidFill>
                  <a:srgbClr val="FFFFFF"/>
                </a:solidFill>
                <a:latin typeface="Arial"/>
                <a:ea typeface="Arial"/>
                <a:cs typeface="Arial"/>
                <a:sym typeface="Arial"/>
              </a:rPr>
              <a:t>.</a:t>
            </a:r>
            <a:endParaRPr sz="44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04800" algn="l" rtl="1">
              <a:lnSpc>
                <a:spcPct val="100000"/>
              </a:lnSpc>
              <a:spcBef>
                <a:spcPts val="0"/>
              </a:spcBef>
              <a:spcAft>
                <a:spcPts val="0"/>
              </a:spcAft>
              <a:buClr>
                <a:srgbClr val="FFFFFF"/>
              </a:buClr>
              <a:buSzPts val="4000"/>
              <a:buChar char="●"/>
            </a:pPr>
            <a:r>
              <a:rPr lang="en-US" sz="4000" u="sng">
                <a:solidFill>
                  <a:srgbClr val="FFFFFF"/>
                </a:solidFill>
                <a:latin typeface="Arial"/>
                <a:ea typeface="Arial"/>
                <a:cs typeface="Arial"/>
                <a:sym typeface="Arial"/>
              </a:rPr>
              <a:t>قانون المرافعات المدنية:</a:t>
            </a:r>
            <a:r>
              <a:rPr lang="en-US" sz="4000">
                <a:solidFill>
                  <a:srgbClr val="FFFFFF"/>
                </a:solidFill>
                <a:latin typeface="Arial"/>
                <a:ea typeface="Arial"/>
                <a:cs typeface="Arial"/>
                <a:sym typeface="Arial"/>
              </a:rPr>
              <a:t> هو مجموعة القواعد التي تنظم السلطة القضائية ببيان أنواع المحاكم وتشكيلها واختصاصاتها، وكذا تبين القواعد الواجبة الإتباع عند رفع الدعاوى المتعلقة بمسائل القانون الخاص والفصل فيها وتنفيذ الأحكام الصادرة بشأنها، وعلى ذلك فموضوع قانون الإجراءات ليس هو بيان حقوق الأفراد أو التزاماتهم، وإنما هو بيان القواعد التي يجب على الأفراد إتباعها للحصول على حقوقهم وحمايتهم إذا تم الاعتداء عليها أو ثارت بشأنها منازعة. </a:t>
            </a:r>
            <a:endParaRPr sz="400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body" idx="4294967295"/>
          </p:nvPr>
        </p:nvSpPr>
        <p:spPr>
          <a:xfrm>
            <a:off x="1143000" y="1879600"/>
            <a:ext cx="9017000" cy="5099050"/>
          </a:xfrm>
          <a:prstGeom prst="rect">
            <a:avLst/>
          </a:prstGeom>
          <a:noFill/>
          <a:ln>
            <a:noFill/>
          </a:ln>
        </p:spPr>
        <p:txBody>
          <a:bodyPr spcFirstLastPara="1" wrap="square" lIns="38100" tIns="38100" rIns="38100" bIns="38100" anchor="t" anchorCtr="0">
            <a:noAutofit/>
          </a:bodyPr>
          <a:lstStyle/>
          <a:p>
            <a:pPr marL="0" marR="381000" lvl="0" indent="-333022" algn="just" rtl="1">
              <a:lnSpc>
                <a:spcPct val="100000"/>
              </a:lnSpc>
              <a:spcBef>
                <a:spcPts val="0"/>
              </a:spcBef>
              <a:spcAft>
                <a:spcPts val="0"/>
              </a:spcAft>
              <a:buClr>
                <a:srgbClr val="FFFFFF"/>
              </a:buClr>
              <a:buSzPts val="4444"/>
              <a:buChar char="●"/>
            </a:pPr>
            <a:r>
              <a:rPr lang="en-US" sz="3600" u="sng" dirty="0" err="1">
                <a:solidFill>
                  <a:srgbClr val="FFFFFF"/>
                </a:solidFill>
                <a:latin typeface="Arial"/>
                <a:ea typeface="Arial"/>
                <a:cs typeface="Arial"/>
                <a:sym typeface="Arial"/>
              </a:rPr>
              <a:t>القانون</a:t>
            </a:r>
            <a:r>
              <a:rPr lang="en-US" sz="3600" u="sng" dirty="0">
                <a:solidFill>
                  <a:srgbClr val="FFFFFF"/>
                </a:solidFill>
                <a:latin typeface="Arial"/>
                <a:ea typeface="Arial"/>
                <a:cs typeface="Arial"/>
                <a:sym typeface="Arial"/>
              </a:rPr>
              <a:t> </a:t>
            </a:r>
            <a:r>
              <a:rPr lang="en-US" sz="3600" u="sng" dirty="0" err="1">
                <a:solidFill>
                  <a:srgbClr val="FFFFFF"/>
                </a:solidFill>
                <a:latin typeface="Arial"/>
                <a:ea typeface="Arial"/>
                <a:cs typeface="Arial"/>
                <a:sym typeface="Arial"/>
              </a:rPr>
              <a:t>الدولي</a:t>
            </a:r>
            <a:r>
              <a:rPr lang="en-US" sz="3600" u="sng" dirty="0">
                <a:solidFill>
                  <a:srgbClr val="FFFFFF"/>
                </a:solidFill>
                <a:latin typeface="Arial"/>
                <a:ea typeface="Arial"/>
                <a:cs typeface="Arial"/>
                <a:sym typeface="Arial"/>
              </a:rPr>
              <a:t> </a:t>
            </a:r>
            <a:r>
              <a:rPr lang="en-US" sz="3600" u="sng" dirty="0" err="1">
                <a:solidFill>
                  <a:srgbClr val="FFFFFF"/>
                </a:solidFill>
                <a:latin typeface="Arial"/>
                <a:ea typeface="Arial"/>
                <a:cs typeface="Arial"/>
                <a:sym typeface="Arial"/>
              </a:rPr>
              <a:t>الخاص</a:t>
            </a:r>
            <a:r>
              <a:rPr lang="en-US" sz="3600" u="sng" dirty="0">
                <a:solidFill>
                  <a:srgbClr val="FFFFFF"/>
                </a:solidFill>
                <a:latin typeface="Arial"/>
                <a:ea typeface="Arial"/>
                <a:cs typeface="Arial"/>
                <a:sym typeface="Arial"/>
              </a:rPr>
              <a:t>:</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الدولي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الخاص</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هو</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مجموعة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القواعد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القانونية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التي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تنظم</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علاقات</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الخاص</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ذات</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العنصر</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الأجنبي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فيحدد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الواجب</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التطبيق</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عليها</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والمحكمة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المختصة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بنظرها</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لذلك</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فهو</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يضم</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بصفة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أساسية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نوعين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من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القواعد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الأولى</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ويطلق</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عليها</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قواعد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تنازع</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الاختصاص</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وهي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التي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تبين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المحكمة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المختصة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بنظر</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النزاع</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والثانية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يطلق</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عليها</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قواعد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تنازع</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القوانين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وهي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التي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تحدد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الذي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يطبق</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على</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النزاع</a:t>
            </a:r>
            <a:r>
              <a:rPr lang="en-US" sz="3600" dirty="0">
                <a:solidFill>
                  <a:srgbClr val="FFFFFF"/>
                </a:solidFill>
                <a:latin typeface="Arial"/>
                <a:ea typeface="Arial"/>
                <a:cs typeface="Arial"/>
                <a:sym typeface="Arial"/>
              </a:rPr>
              <a:t>).</a:t>
            </a:r>
            <a:endParaRPr sz="36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ar-SA" dirty="0" smtClean="0"/>
              <a:t>تعريف القانون المدني</a:t>
            </a:r>
            <a:endParaRPr lang="en-US" dirty="0"/>
          </a:p>
        </p:txBody>
      </p:sp>
      <p:sp>
        <p:nvSpPr>
          <p:cNvPr id="5" name="Text Placeholder 4"/>
          <p:cNvSpPr>
            <a:spLocks noGrp="1"/>
          </p:cNvSpPr>
          <p:nvPr>
            <p:ph type="body" idx="1"/>
          </p:nvPr>
        </p:nvSpPr>
        <p:spPr/>
        <p:txBody>
          <a:bodyPr>
            <a:normAutofit/>
          </a:bodyPr>
          <a:lstStyle/>
          <a:p>
            <a:pPr algn="r"/>
            <a:r>
              <a:rPr lang="ar-SA" sz="4000" dirty="0" smtClean="0"/>
              <a:t>القانون </a:t>
            </a:r>
            <a:r>
              <a:rPr lang="ar-SA" sz="4000" dirty="0"/>
              <a:t>المدني </a:t>
            </a:r>
            <a:r>
              <a:rPr lang="ar-SA" sz="4000" dirty="0" smtClean="0"/>
              <a:t>هو مجموعة </a:t>
            </a:r>
            <a:r>
              <a:rPr lang="ar-SA" sz="4000" dirty="0"/>
              <a:t>من القواعد التي تعمل على تنظيمِ العلاقات </a:t>
            </a:r>
            <a:r>
              <a:rPr lang="ar-SA" sz="4000" dirty="0" smtClean="0"/>
              <a:t>المالية بين الأشخاص، وهو يشتملُ على الحقوق الشخصية و الحقوق العينية و باب تمهيدي فيه الأحكام العامة حول تطبيق القانون منها تنازع القوانين من حيث الزمان و تنازع القوانين من حيث المكان و وتنازع الإختصاص القضائي الدولي وفيه أيضا تعريف الأشخاص و الأشياء و الأموال و الحقوق و الأحكام التمهيدية المتعلقة بها.</a:t>
            </a:r>
            <a:endParaRPr lang="en-US" sz="4000" dirty="0"/>
          </a:p>
        </p:txBody>
      </p:sp>
    </p:spTree>
    <p:extLst>
      <p:ext uri="{BB962C8B-B14F-4D97-AF65-F5344CB8AC3E}">
        <p14:creationId xmlns:p14="http://schemas.microsoft.com/office/powerpoint/2010/main" val="4253207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القانون المدني النافذ في العراق</a:t>
            </a:r>
            <a:endParaRPr lang="en-US" dirty="0"/>
          </a:p>
        </p:txBody>
      </p:sp>
      <p:sp>
        <p:nvSpPr>
          <p:cNvPr id="3" name="Text Placeholder 2"/>
          <p:cNvSpPr>
            <a:spLocks noGrp="1"/>
          </p:cNvSpPr>
          <p:nvPr>
            <p:ph type="body" idx="1"/>
          </p:nvPr>
        </p:nvSpPr>
        <p:spPr>
          <a:xfrm>
            <a:off x="183456" y="1433736"/>
            <a:ext cx="9671744" cy="6048672"/>
          </a:xfrm>
        </p:spPr>
        <p:txBody>
          <a:bodyPr>
            <a:normAutofit fontScale="92500" lnSpcReduction="10000"/>
          </a:bodyPr>
          <a:lstStyle/>
          <a:p>
            <a:pPr algn="r" rtl="1"/>
            <a:r>
              <a:rPr lang="ar-SA" sz="4000" dirty="0" smtClean="0"/>
              <a:t>القانون المدني رقم 40 لسنة 1951</a:t>
            </a:r>
          </a:p>
          <a:p>
            <a:pPr marL="59267" indent="0" algn="just" rtl="1">
              <a:buNone/>
            </a:pPr>
            <a:r>
              <a:rPr lang="ar-SA" sz="3200" b="1" dirty="0"/>
              <a:t>هذا القانون مزج بين الأحكام المأخوذة من الفقه الاسلامي و الفقه الغربي، </a:t>
            </a:r>
            <a:r>
              <a:rPr lang="ar-SA" sz="3200" b="1" dirty="0"/>
              <a:t>وقد جاء في الأسباب الموجبة للائحة القانون المدني العراقي المكون </a:t>
            </a:r>
            <a:r>
              <a:rPr lang="ar-SA" sz="3200" b="1" dirty="0"/>
              <a:t>من 1383 مادة ما يلي: إن قواعد القانون المدني العراقي استمدت من مصادر متباينة، فبعضها أخذ من الفقه الإسلامي مباشرة، وبعضها نقل عن الفقه الإسلامي مقنناً في المجلة، والبعض الآخر هو بقية من القوانين العثمانية العتيقة، وهذه القوانين بدورها قد اشتقت أحكامها بوجه خاص من القانون الفرنسي والعرف المحلي.</a:t>
            </a:r>
            <a:br>
              <a:rPr lang="ar-SA" sz="3200" b="1" dirty="0"/>
            </a:br>
            <a:r>
              <a:rPr lang="ar-SA" sz="3200" b="1" dirty="0"/>
              <a:t>والكثرة الغالبة من أحكام القانون العراقي قد خرِّجت على الفقه الإسلامي في مذاهبه المختلفة دون تقيد بمذهب معين، واستطاع مشروع هذا القانون أن يجد في غير عناء مادة خصبة في الفقه الإسلامي يصوغ منها طائفة العقود المسماة، سواء وقع العقد على الملكية كالبيع والهبة والشركة والقرض، أم وقع على المنفعة كالإيجار والإعارة، أو وقع على العمل كالمقاولة وعقد العمل والوكالة والوديعة.</a:t>
            </a:r>
            <a:endParaRPr lang="en-US" sz="3200" dirty="0"/>
          </a:p>
        </p:txBody>
      </p:sp>
    </p:spTree>
    <p:extLst>
      <p:ext uri="{BB962C8B-B14F-4D97-AF65-F5344CB8AC3E}">
        <p14:creationId xmlns:p14="http://schemas.microsoft.com/office/powerpoint/2010/main" val="2850170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أقسام القانون المدني</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1503376238"/>
              </p:ext>
            </p:extLst>
          </p:nvPr>
        </p:nvGraphicFramePr>
        <p:xfrm>
          <a:off x="999066" y="2153816"/>
          <a:ext cx="8856134" cy="5161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561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buNone/>
            </a:pPr>
            <a:r>
              <a:rPr lang="ar-SA" sz="5400" b="1" dirty="0" smtClean="0"/>
              <a:t>مصادر الإلتزام = مصادر الحق الشخصي</a:t>
            </a:r>
            <a:endParaRPr lang="en-US" sz="5400" b="1" dirty="0"/>
          </a:p>
        </p:txBody>
      </p:sp>
      <p:sp>
        <p:nvSpPr>
          <p:cNvPr id="3" name="Text Placeholder 2"/>
          <p:cNvSpPr>
            <a:spLocks noGrp="1"/>
          </p:cNvSpPr>
          <p:nvPr>
            <p:ph type="body" idx="1"/>
          </p:nvPr>
        </p:nvSpPr>
        <p:spPr/>
        <p:txBody>
          <a:bodyPr>
            <a:normAutofit/>
          </a:bodyPr>
          <a:lstStyle/>
          <a:p>
            <a:pPr algn="r" rtl="1"/>
            <a:r>
              <a:rPr lang="ar-SA" sz="4400" dirty="0" smtClean="0"/>
              <a:t>مصادر الإلتزام في القانون المدني العراقي هي خمسة:</a:t>
            </a:r>
          </a:p>
          <a:p>
            <a:pPr algn="r" rtl="1"/>
            <a:r>
              <a:rPr lang="ar-SA" sz="4400" dirty="0" smtClean="0"/>
              <a:t>1- العقد</a:t>
            </a:r>
          </a:p>
          <a:p>
            <a:pPr algn="r" rtl="1"/>
            <a:r>
              <a:rPr lang="ar-SA" sz="4400" dirty="0" smtClean="0"/>
              <a:t>2- الإرادة المنفردة</a:t>
            </a:r>
          </a:p>
          <a:p>
            <a:pPr algn="r" rtl="1"/>
            <a:r>
              <a:rPr lang="ar-SA" sz="4400" dirty="0" smtClean="0"/>
              <a:t>3- العمل غير المشروع = الفعل الضار</a:t>
            </a:r>
          </a:p>
          <a:p>
            <a:pPr algn="r" rtl="1"/>
            <a:r>
              <a:rPr lang="ar-SA" sz="4400" dirty="0" smtClean="0"/>
              <a:t>4- الكسب دون سبب = الفعل النافع</a:t>
            </a:r>
          </a:p>
          <a:p>
            <a:pPr algn="r" rtl="1"/>
            <a:r>
              <a:rPr lang="ar-SA" sz="4400" dirty="0" smtClean="0"/>
              <a:t>5- القانون</a:t>
            </a:r>
          </a:p>
          <a:p>
            <a:endParaRPr lang="en-US" dirty="0"/>
          </a:p>
        </p:txBody>
      </p:sp>
    </p:spTree>
    <p:extLst>
      <p:ext uri="{BB962C8B-B14F-4D97-AF65-F5344CB8AC3E}">
        <p14:creationId xmlns:p14="http://schemas.microsoft.com/office/powerpoint/2010/main" val="3671733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تعريف الحق الشخصي = الإلتزام</a:t>
            </a:r>
            <a:endParaRPr lang="en-US" dirty="0"/>
          </a:p>
        </p:txBody>
      </p:sp>
      <p:sp>
        <p:nvSpPr>
          <p:cNvPr id="3" name="Text Placeholder 2"/>
          <p:cNvSpPr>
            <a:spLocks noGrp="1"/>
          </p:cNvSpPr>
          <p:nvPr>
            <p:ph type="body" idx="1"/>
          </p:nvPr>
        </p:nvSpPr>
        <p:spPr>
          <a:xfrm>
            <a:off x="0" y="1433736"/>
            <a:ext cx="9855200" cy="6186264"/>
          </a:xfrm>
        </p:spPr>
        <p:txBody>
          <a:bodyPr>
            <a:normAutofit/>
          </a:bodyPr>
          <a:lstStyle/>
          <a:p>
            <a:pPr algn="r" rtl="1"/>
            <a:r>
              <a:rPr lang="ar-SA" sz="3600" b="1" dirty="0" smtClean="0"/>
              <a:t>تعرف المادة 69 من القانون المدني العراقي الحق الشخصي بأنه: </a:t>
            </a:r>
            <a:r>
              <a:rPr lang="ar-SA" sz="3600" b="1" dirty="0"/>
              <a:t/>
            </a:r>
            <a:br>
              <a:rPr lang="ar-SA" sz="3600" b="1" dirty="0"/>
            </a:br>
            <a:r>
              <a:rPr lang="ar-SA" sz="4000" dirty="0"/>
              <a:t>1 – الحق الشخصي هو رابطة قانونية ما بين شخصين دائن او مدين يطالب بمقتضاها الدائن المدين بأن ينقل حقاً عينياً او ان يقوم بعمل او ان يمتنع عن عمل.</a:t>
            </a:r>
            <a:br>
              <a:rPr lang="ar-SA" sz="4000" dirty="0"/>
            </a:br>
            <a:r>
              <a:rPr lang="ar-SA" sz="4000" dirty="0"/>
              <a:t>2 – ويعتبر حقاً شخصياً الالتزام بنقل الملكية اياً كان محلها نقداً او مثليات او قيميات، ويعتبر كذلك حقاً شخصياً الالتزام بتسليم شيء معين.</a:t>
            </a:r>
            <a:br>
              <a:rPr lang="ar-SA" sz="4000" dirty="0"/>
            </a:br>
            <a:r>
              <a:rPr lang="ar-SA" sz="4000" dirty="0"/>
              <a:t>3 – ويؤدي التعبير (الالتزام) وبلفظ (الدين) نفس المعنى الذي يؤديه التعبير بلفظ (الحق الشخصي</a:t>
            </a:r>
            <a:r>
              <a:rPr lang="ar-SA" sz="4000" dirty="0" smtClean="0"/>
              <a:t>).</a:t>
            </a:r>
            <a:endParaRPr lang="ar-SA" sz="4000" dirty="0"/>
          </a:p>
        </p:txBody>
      </p:sp>
    </p:spTree>
    <p:extLst>
      <p:ext uri="{BB962C8B-B14F-4D97-AF65-F5344CB8AC3E}">
        <p14:creationId xmlns:p14="http://schemas.microsoft.com/office/powerpoint/2010/main" val="3699951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المذهب الشخصي و المذهب المادي في الالتزام</a:t>
            </a:r>
            <a:endParaRPr lang="en-US" dirty="0"/>
          </a:p>
        </p:txBody>
      </p:sp>
      <p:sp>
        <p:nvSpPr>
          <p:cNvPr id="3" name="Text Placeholder 2"/>
          <p:cNvSpPr>
            <a:spLocks noGrp="1"/>
          </p:cNvSpPr>
          <p:nvPr>
            <p:ph type="body" idx="1"/>
          </p:nvPr>
        </p:nvSpPr>
        <p:spPr/>
        <p:txBody>
          <a:bodyPr>
            <a:normAutofit lnSpcReduction="10000"/>
          </a:bodyPr>
          <a:lstStyle/>
          <a:p>
            <a:pPr algn="r" rtl="1"/>
            <a:r>
              <a:rPr lang="ar-SA" dirty="0" smtClean="0"/>
              <a:t>يتنازع نظرية الإلتزام مذهبان أحدهما يغلب العلاقة القائمة بين طرفي الإلتزام أي تكون العلاقة بين شخصين الدائن والمدين وهذا هو المذهب الشخصي. و ثانيهما يغلب موضوع الالتزام، وهذا هو المذهب المادي.</a:t>
            </a:r>
          </a:p>
          <a:p>
            <a:pPr algn="just" rtl="1"/>
            <a:r>
              <a:rPr lang="ar-SA" sz="3600" u="sng" dirty="0" smtClean="0"/>
              <a:t>المذهب الشخصي في الالتزام: </a:t>
            </a:r>
            <a:r>
              <a:rPr lang="ar-SA" dirty="0" smtClean="0"/>
              <a:t>تمتد جذوره الى القانون الروماني فقد كان الرومان ينظرون الى الالتزام من الناحية الشخصية، فيعتبرونه رابطة قانونية بين الدائن والمدين وكانت هذه العلاقة تتمثل أول الأمر في صورة سلطة تعطى للدائن على جسم المدين  وتصل الى حد الاعدام و الاسترقاق أو التصرف ، ثم وقفت الى حد الحبس، وبعد تطور طويل أصبحت قاصرة على التنفيذ على مال المدين.</a:t>
            </a:r>
          </a:p>
          <a:p>
            <a:pPr algn="r" rtl="1"/>
            <a:r>
              <a:rPr lang="ar-SA" sz="3600" dirty="0" smtClean="0"/>
              <a:t>المذهب المادي في الالتزام: </a:t>
            </a:r>
            <a:r>
              <a:rPr lang="ar-SA" sz="2700" dirty="0"/>
              <a:t>هذه النظرية ترجع الى القانون الالماني الذي انتقد القانون الروماني حول هذه المسألة و حولت الالتزام من علاقة شخصية الى عنصر مالي، وتجردت تلك العلاقة من العنصر الشخصي و أصبحت علاقة بين ذمتين </a:t>
            </a:r>
            <a:r>
              <a:rPr lang="ar-SA" sz="2700" dirty="0" smtClean="0"/>
              <a:t>ماليتين، وتظهر النتائج في هذه النظرية على امكانية انتقال الالتزام من شخص الى آخر بسهولة، وكذلك تصور وجود التزام دون أن يكون هناك شخص يسند اليه.</a:t>
            </a:r>
            <a:endParaRPr lang="en-US" sz="2700" dirty="0"/>
          </a:p>
        </p:txBody>
      </p:sp>
    </p:spTree>
    <p:extLst>
      <p:ext uri="{BB962C8B-B14F-4D97-AF65-F5344CB8AC3E}">
        <p14:creationId xmlns:p14="http://schemas.microsoft.com/office/powerpoint/2010/main" val="224013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1000126" y="1164167"/>
            <a:ext cx="7919861" cy="5947833"/>
          </a:xfrm>
        </p:spPr>
        <p:txBody>
          <a:bodyPr>
            <a:normAutofit lnSpcReduction="10000"/>
          </a:bodyPr>
          <a:lstStyle/>
          <a:p>
            <a:pPr marL="126999" algn="ctr"/>
            <a:endParaRPr lang="en-US" altLang="ar-IQ" sz="3600" b="1" dirty="0">
              <a:solidFill>
                <a:schemeClr val="bg1"/>
              </a:solidFill>
              <a:cs typeface="AF_ BOTAN KURDI 23" pitchFamily="2" charset="-78"/>
            </a:endParaRPr>
          </a:p>
          <a:p>
            <a:pPr marL="126999" algn="ctr"/>
            <a:r>
              <a:rPr lang="ar-IQ" altLang="ar-IQ" sz="3600" b="1" dirty="0">
                <a:solidFill>
                  <a:schemeClr val="bg1"/>
                </a:solidFill>
                <a:cs typeface="AF_ BOTAN KURDI 23" pitchFamily="2" charset="-78"/>
              </a:rPr>
              <a:t>أ.م.د. شيرزاد عزيز سليمان </a:t>
            </a:r>
          </a:p>
          <a:p>
            <a:pPr marL="126999"/>
            <a:endParaRPr lang="en-US" altLang="ar-IQ" dirty="0" smtClean="0">
              <a:solidFill>
                <a:schemeClr val="bg1"/>
              </a:solidFill>
            </a:endParaRPr>
          </a:p>
          <a:p>
            <a:pPr marL="126999" algn="ctr"/>
            <a:r>
              <a:rPr lang="en-US" altLang="ar-IQ" dirty="0" smtClean="0">
                <a:solidFill>
                  <a:schemeClr val="bg1"/>
                </a:solidFill>
              </a:rPr>
              <a:t>     </a:t>
            </a:r>
            <a:r>
              <a:rPr lang="en-US" altLang="ar-IQ" sz="3100" b="1" dirty="0">
                <a:solidFill>
                  <a:schemeClr val="bg1"/>
                </a:solidFill>
              </a:rPr>
              <a:t>Asst. Prof. Dr. </a:t>
            </a:r>
            <a:r>
              <a:rPr lang="en-US" altLang="ar-IQ" sz="3100" b="1" dirty="0" err="1">
                <a:solidFill>
                  <a:schemeClr val="bg1"/>
                </a:solidFill>
              </a:rPr>
              <a:t>Sherzad</a:t>
            </a:r>
            <a:r>
              <a:rPr lang="en-US" altLang="ar-IQ" sz="3100" b="1" dirty="0">
                <a:solidFill>
                  <a:schemeClr val="bg1"/>
                </a:solidFill>
              </a:rPr>
              <a:t> </a:t>
            </a:r>
            <a:r>
              <a:rPr lang="en-US" altLang="ar-IQ" sz="3100" b="1" dirty="0" err="1">
                <a:solidFill>
                  <a:schemeClr val="bg1"/>
                </a:solidFill>
              </a:rPr>
              <a:t>Azeez</a:t>
            </a:r>
            <a:r>
              <a:rPr lang="en-US" altLang="ar-IQ" sz="3100" b="1" dirty="0">
                <a:solidFill>
                  <a:schemeClr val="bg1"/>
                </a:solidFill>
              </a:rPr>
              <a:t> </a:t>
            </a:r>
            <a:r>
              <a:rPr lang="en-US" altLang="ar-IQ" sz="3100" b="1" dirty="0" err="1">
                <a:solidFill>
                  <a:schemeClr val="bg1"/>
                </a:solidFill>
              </a:rPr>
              <a:t>Sulaiman</a:t>
            </a:r>
            <a:endParaRPr lang="en-US" altLang="ar-IQ" sz="3100" b="1" dirty="0">
              <a:solidFill>
                <a:schemeClr val="bg1"/>
              </a:solidFill>
            </a:endParaRPr>
          </a:p>
          <a:p>
            <a:pPr marL="126999" algn="ctr"/>
            <a:r>
              <a:rPr lang="en-US" altLang="ar-IQ" sz="3100" b="1" dirty="0">
                <a:solidFill>
                  <a:schemeClr val="bg1"/>
                </a:solidFill>
              </a:rPr>
              <a:t>         </a:t>
            </a:r>
            <a:r>
              <a:rPr lang="en-US" altLang="ar-IQ" sz="2700" b="1" dirty="0">
                <a:solidFill>
                  <a:schemeClr val="bg1"/>
                </a:solidFill>
              </a:rPr>
              <a:t> Ph. D.  In Contract Law</a:t>
            </a:r>
          </a:p>
          <a:p>
            <a:pPr marL="126999" algn="ctr"/>
            <a:r>
              <a:rPr lang="en-US" altLang="ar-IQ" sz="2700" b="1" dirty="0">
                <a:solidFill>
                  <a:schemeClr val="bg1"/>
                </a:solidFill>
              </a:rPr>
              <a:t>          College of Law and Political Sciences. </a:t>
            </a:r>
          </a:p>
          <a:p>
            <a:pPr marL="126999"/>
            <a:r>
              <a:rPr lang="en-US" altLang="ar-IQ" sz="3100" b="1" dirty="0">
                <a:solidFill>
                  <a:schemeClr val="bg1"/>
                </a:solidFill>
              </a:rPr>
              <a:t>  Mob: 964 (0) 750 448 8532</a:t>
            </a:r>
          </a:p>
          <a:p>
            <a:pPr marL="126999"/>
            <a:r>
              <a:rPr lang="en-US" altLang="ar-IQ" sz="3100" b="1" dirty="0">
                <a:solidFill>
                  <a:schemeClr val="bg1"/>
                </a:solidFill>
              </a:rPr>
              <a:t>   E. mail: </a:t>
            </a:r>
            <a:r>
              <a:rPr lang="en-US" altLang="ar-IQ" sz="3100" b="1" dirty="0" err="1">
                <a:solidFill>
                  <a:schemeClr val="bg1"/>
                </a:solidFill>
                <a:hlinkClick r:id="rId2"/>
              </a:rPr>
              <a:t>sherzad.sulaiman@su.edu.krd</a:t>
            </a:r>
            <a:r>
              <a:rPr lang="en-US" altLang="ar-IQ" sz="3100" b="1" dirty="0">
                <a:solidFill>
                  <a:schemeClr val="bg1"/>
                </a:solidFill>
              </a:rPr>
              <a:t> </a:t>
            </a:r>
          </a:p>
          <a:p>
            <a:pPr marL="126999" algn="ctr"/>
            <a:r>
              <a:rPr lang="en-US" altLang="ar-IQ" sz="3100" b="1" dirty="0">
                <a:solidFill>
                  <a:schemeClr val="bg1"/>
                </a:solidFill>
              </a:rPr>
              <a:t>                </a:t>
            </a:r>
            <a:r>
              <a:rPr lang="en-US" altLang="ar-IQ" sz="3100" b="1" dirty="0">
                <a:solidFill>
                  <a:schemeClr val="bg1"/>
                </a:solidFill>
                <a:hlinkClick r:id="rId3"/>
              </a:rPr>
              <a:t>sherzadaziz@gmail.com</a:t>
            </a:r>
            <a:r>
              <a:rPr lang="en-US" altLang="ar-IQ" dirty="0" smtClean="0">
                <a:solidFill>
                  <a:schemeClr val="bg1"/>
                </a:solidFill>
              </a:rPr>
              <a:t> </a:t>
            </a:r>
          </a:p>
        </p:txBody>
      </p:sp>
      <p:sp>
        <p:nvSpPr>
          <p:cNvPr id="51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5123"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62F1893A-5CEC-48DB-AA3B-C5D69B08A9BF}" type="slidenum">
              <a:rPr lang="ar-IQ" altLang="ar-IQ" sz="2000">
                <a:solidFill>
                  <a:srgbClr val="FFFFFF"/>
                </a:solidFill>
                <a:latin typeface="Arial" pitchFamily="34" charset="0"/>
              </a:rPr>
              <a:pPr eaLnBrk="1" hangingPunct="1">
                <a:spcBef>
                  <a:spcPct val="0"/>
                </a:spcBef>
                <a:buClrTx/>
                <a:buFontTx/>
                <a:buNone/>
              </a:pPr>
              <a:t>3</a:t>
            </a:fld>
            <a:endParaRPr lang="ar-IQ" altLang="ar-IQ" sz="2000">
              <a:solidFill>
                <a:srgbClr val="FFFFFF"/>
              </a:solidFill>
              <a:latin typeface="Arial" pitchFamily="34" charset="0"/>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59417" cy="11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086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uNone/>
            </a:pPr>
            <a:r>
              <a:rPr lang="ar-SA" sz="4400" dirty="0"/>
              <a:t>مصادر الحق </a:t>
            </a:r>
            <a:r>
              <a:rPr lang="ar-SA" sz="4400" dirty="0" smtClean="0"/>
              <a:t>الشخصي = مصادر الإلتزام</a:t>
            </a:r>
            <a:endParaRPr lang="en-US" dirty="0"/>
          </a:p>
        </p:txBody>
      </p:sp>
      <p:sp>
        <p:nvSpPr>
          <p:cNvPr id="4" name="Content Placeholder 3"/>
          <p:cNvSpPr>
            <a:spLocks noGrp="1"/>
          </p:cNvSpPr>
          <p:nvPr>
            <p:ph idx="1"/>
          </p:nvPr>
        </p:nvSpPr>
        <p:spPr/>
        <p:txBody>
          <a:bodyPr>
            <a:normAutofit/>
          </a:bodyPr>
          <a:lstStyle/>
          <a:p>
            <a:pPr algn="just" rtl="1"/>
            <a:r>
              <a:rPr lang="ar-SA" sz="3200" dirty="0" smtClean="0"/>
              <a:t>المقصود بمصدر الالتزام السبب القانوني الذي أنشأ الالتزام، فالعقد هو مصدر التزام المشتري بدفع الثمن و العمل غير المشروع هو مصدر التزام المتسبب في الضرر بدفع التعويض...</a:t>
            </a:r>
            <a:endParaRPr lang="en-US" sz="3200" dirty="0"/>
          </a:p>
        </p:txBody>
      </p:sp>
    </p:spTree>
    <p:extLst>
      <p:ext uri="{BB962C8B-B14F-4D97-AF65-F5344CB8AC3E}">
        <p14:creationId xmlns:p14="http://schemas.microsoft.com/office/powerpoint/2010/main" val="3796701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56" y="209600"/>
            <a:ext cx="9721080" cy="936104"/>
          </a:xfrm>
        </p:spPr>
        <p:txBody>
          <a:bodyPr>
            <a:noAutofit/>
          </a:bodyPr>
          <a:lstStyle/>
          <a:p>
            <a:pPr rtl="1">
              <a:buNone/>
            </a:pPr>
            <a:r>
              <a:rPr lang="ar-SA" sz="4800" dirty="0"/>
              <a:t>المصدر الأول/ </a:t>
            </a:r>
            <a:r>
              <a:rPr lang="ar-SA" sz="4800" dirty="0" smtClean="0"/>
              <a:t>العقد</a:t>
            </a:r>
            <a:r>
              <a:rPr lang="ar-SA" sz="4800" dirty="0"/>
              <a:t/>
            </a:r>
            <a:br>
              <a:rPr lang="ar-SA" sz="4800" dirty="0"/>
            </a:br>
            <a:endParaRPr lang="en-US" sz="4800" dirty="0"/>
          </a:p>
        </p:txBody>
      </p:sp>
      <p:sp>
        <p:nvSpPr>
          <p:cNvPr id="3" name="Text Placeholder 2"/>
          <p:cNvSpPr>
            <a:spLocks noGrp="1"/>
          </p:cNvSpPr>
          <p:nvPr>
            <p:ph type="body" idx="1"/>
          </p:nvPr>
        </p:nvSpPr>
        <p:spPr>
          <a:xfrm>
            <a:off x="304800" y="1145704"/>
            <a:ext cx="9855200" cy="6474296"/>
          </a:xfrm>
        </p:spPr>
        <p:txBody>
          <a:bodyPr>
            <a:normAutofit/>
          </a:bodyPr>
          <a:lstStyle/>
          <a:p>
            <a:pPr marL="59267" indent="0" algn="r" rtl="1">
              <a:buNone/>
            </a:pPr>
            <a:r>
              <a:rPr lang="ar-SA" sz="4000" dirty="0" smtClean="0"/>
              <a:t>العقد هو </a:t>
            </a:r>
            <a:r>
              <a:rPr lang="ar-SA" sz="4000" dirty="0"/>
              <a:t>ارتباط الايجاب الصادر من احد العاقدين بقبول الآخر على وجه يثبت اثره في المعقود عليه.</a:t>
            </a:r>
          </a:p>
          <a:p>
            <a:pPr marL="59267" indent="0" algn="r" rtl="1">
              <a:buNone/>
            </a:pPr>
            <a:r>
              <a:rPr lang="ar-SA" sz="4000" dirty="0" smtClean="0"/>
              <a:t>و أركان العقد هي  ثلاثة في العقود الرضائية وهي:</a:t>
            </a:r>
          </a:p>
          <a:p>
            <a:pPr marL="59267" indent="0" algn="r" rtl="1">
              <a:buNone/>
            </a:pPr>
            <a:r>
              <a:rPr lang="ar-SA" sz="4000" dirty="0" smtClean="0"/>
              <a:t>1- التراضي و يشترط فيه أن يكون موجودا و صحيحا.</a:t>
            </a:r>
          </a:p>
          <a:p>
            <a:pPr marL="59267" indent="0" algn="r" rtl="1">
              <a:buNone/>
            </a:pPr>
            <a:r>
              <a:rPr lang="ar-SA" sz="4000" dirty="0" smtClean="0"/>
              <a:t>2- المحل وهو المعقود عليه و يشترط فيه أن يكون معينا أو قابلا للتعيين و أن لايكون ممنوعا.</a:t>
            </a:r>
          </a:p>
          <a:p>
            <a:pPr marL="59267" indent="0" algn="r" rtl="1">
              <a:buNone/>
            </a:pPr>
            <a:r>
              <a:rPr lang="ar-SA" sz="4000" dirty="0" smtClean="0"/>
              <a:t>3- السبب وهو الباعث الدافع الى التعاقد.</a:t>
            </a:r>
            <a:r>
              <a:rPr lang="ar-SA" sz="4000" dirty="0"/>
              <a:t/>
            </a:r>
            <a:br>
              <a:rPr lang="ar-SA" sz="4000" dirty="0"/>
            </a:br>
            <a:endParaRPr lang="en-US" sz="4000" dirty="0"/>
          </a:p>
        </p:txBody>
      </p:sp>
    </p:spTree>
    <p:extLst>
      <p:ext uri="{BB962C8B-B14F-4D97-AF65-F5344CB8AC3E}">
        <p14:creationId xmlns:p14="http://schemas.microsoft.com/office/powerpoint/2010/main" val="3250172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العقود الشكلية</a:t>
            </a:r>
            <a:endParaRPr lang="en-US" dirty="0"/>
          </a:p>
        </p:txBody>
      </p:sp>
      <p:sp>
        <p:nvSpPr>
          <p:cNvPr id="3" name="Text Placeholder 2"/>
          <p:cNvSpPr>
            <a:spLocks noGrp="1"/>
          </p:cNvSpPr>
          <p:nvPr>
            <p:ph type="body" idx="1"/>
          </p:nvPr>
        </p:nvSpPr>
        <p:spPr/>
        <p:txBody>
          <a:bodyPr>
            <a:normAutofit lnSpcReduction="10000"/>
          </a:bodyPr>
          <a:lstStyle/>
          <a:p>
            <a:pPr algn="r" rtl="1"/>
            <a:r>
              <a:rPr lang="ar-SA" sz="4000" dirty="0" smtClean="0"/>
              <a:t>الأصل أن تكون العقود رضائية ولكن إستثناءا من هذا الأصل هناك حالات تستوجب الشكلية في إبرام العقد.</a:t>
            </a:r>
          </a:p>
          <a:p>
            <a:pPr algn="r" rtl="1"/>
            <a:r>
              <a:rPr lang="ar-SA" sz="4000" dirty="0"/>
              <a:t>ف</a:t>
            </a:r>
            <a:r>
              <a:rPr lang="ar-SA" sz="4000" dirty="0" smtClean="0"/>
              <a:t>اذا </a:t>
            </a:r>
            <a:r>
              <a:rPr lang="ar-SA" sz="4000" dirty="0"/>
              <a:t>فرض القانون شكلاً معيناً للعقد فلا ينعقد الا باستيفاء هذا الشكل ما لم يوجد نص بخلاف ذلك.</a:t>
            </a:r>
            <a:r>
              <a:rPr lang="ar-SA" dirty="0"/>
              <a:t/>
            </a:r>
            <a:br>
              <a:rPr lang="ar-SA" dirty="0"/>
            </a:br>
            <a:r>
              <a:rPr lang="ar-SA" sz="4000" dirty="0" smtClean="0"/>
              <a:t>عليه فإن الشكلية هي الصيغة التي فرضها القانون في إبرام العقد وهي التصرفات الواردة على العقارات والتي تسجل في دائرة التسجيل العقاري  و بيع المركبات التي تسجل في دائرة المرور و بيع المكائن التي تقاس بالقوة الحصانية  وهي تسجل في دائرة الكاتب العدل</a:t>
            </a:r>
            <a:endParaRPr lang="en-US" sz="4000" dirty="0"/>
          </a:p>
        </p:txBody>
      </p:sp>
    </p:spTree>
    <p:extLst>
      <p:ext uri="{BB962C8B-B14F-4D97-AF65-F5344CB8AC3E}">
        <p14:creationId xmlns:p14="http://schemas.microsoft.com/office/powerpoint/2010/main" val="982285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481" y="2585864"/>
            <a:ext cx="7978398" cy="1512168"/>
          </a:xfrm>
        </p:spPr>
        <p:txBody>
          <a:bodyPr/>
          <a:lstStyle/>
          <a:p>
            <a:pPr algn="ctr"/>
            <a:r>
              <a:rPr lang="ar-SA" dirty="0"/>
              <a:t>العقود الصحيحة والعقود الباطلة</a:t>
            </a:r>
            <a:br>
              <a:rPr lang="ar-SA" dirty="0"/>
            </a:br>
            <a:endParaRPr lang="en-US" dirty="0"/>
          </a:p>
        </p:txBody>
      </p:sp>
    </p:spTree>
    <p:extLst>
      <p:ext uri="{BB962C8B-B14F-4D97-AF65-F5344CB8AC3E}">
        <p14:creationId xmlns:p14="http://schemas.microsoft.com/office/powerpoint/2010/main" val="3756846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العقد الصحيح</a:t>
            </a:r>
            <a:endParaRPr lang="en-US" dirty="0"/>
          </a:p>
        </p:txBody>
      </p:sp>
      <p:sp>
        <p:nvSpPr>
          <p:cNvPr id="3" name="Text Placeholder 2"/>
          <p:cNvSpPr>
            <a:spLocks noGrp="1"/>
          </p:cNvSpPr>
          <p:nvPr>
            <p:ph type="body" idx="1"/>
          </p:nvPr>
        </p:nvSpPr>
        <p:spPr/>
        <p:txBody>
          <a:bodyPr>
            <a:normAutofit/>
          </a:bodyPr>
          <a:lstStyle/>
          <a:p>
            <a:pPr algn="r" rtl="1"/>
            <a:r>
              <a:rPr lang="ar-SA" sz="3600" dirty="0" smtClean="0"/>
              <a:t>مادة </a:t>
            </a:r>
            <a:r>
              <a:rPr lang="ar-SA" sz="3600" dirty="0"/>
              <a:t>133</a:t>
            </a:r>
            <a:br>
              <a:rPr lang="ar-SA" sz="3600" dirty="0"/>
            </a:br>
            <a:r>
              <a:rPr lang="ar-SA" sz="3600" dirty="0"/>
              <a:t>1 – العقد الصحيح هو العقد المشروع ذاتاً ووصفاً بان يكون صادراً من اهله الى محل قابل لحكمه وله سبب مشروع واوصافه صحيحة سالمة من الخلل.</a:t>
            </a:r>
            <a:br>
              <a:rPr lang="ar-SA" sz="3600" dirty="0"/>
            </a:br>
            <a:r>
              <a:rPr lang="ar-SA" sz="3600" dirty="0"/>
              <a:t>2 – واذا لم يكن العقد الصحيح موقوفاً افاد الحكم في الحال.</a:t>
            </a:r>
          </a:p>
          <a:p>
            <a:pPr algn="r" rtl="1"/>
            <a:r>
              <a:rPr lang="ar-SA" dirty="0"/>
              <a:t/>
            </a:r>
            <a:br>
              <a:rPr lang="ar-SA" dirty="0"/>
            </a:br>
            <a:endParaRPr lang="en-US" dirty="0"/>
          </a:p>
        </p:txBody>
      </p:sp>
    </p:spTree>
    <p:extLst>
      <p:ext uri="{BB962C8B-B14F-4D97-AF65-F5344CB8AC3E}">
        <p14:creationId xmlns:p14="http://schemas.microsoft.com/office/powerpoint/2010/main" val="1973911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العقد الموقوف</a:t>
            </a:r>
            <a:endParaRPr lang="en-US" dirty="0"/>
          </a:p>
        </p:txBody>
      </p:sp>
      <p:sp>
        <p:nvSpPr>
          <p:cNvPr id="3" name="Text Placeholder 2"/>
          <p:cNvSpPr>
            <a:spLocks noGrp="1"/>
          </p:cNvSpPr>
          <p:nvPr>
            <p:ph type="body" idx="1"/>
          </p:nvPr>
        </p:nvSpPr>
        <p:spPr/>
        <p:txBody>
          <a:bodyPr>
            <a:normAutofit/>
          </a:bodyPr>
          <a:lstStyle/>
          <a:p>
            <a:pPr marL="59267" indent="0" algn="just" rtl="1">
              <a:buNone/>
            </a:pPr>
            <a:r>
              <a:rPr lang="ar-SA" sz="3600" dirty="0" smtClean="0"/>
              <a:t>اذا </a:t>
            </a:r>
            <a:r>
              <a:rPr lang="ar-SA" sz="3600" dirty="0"/>
              <a:t>انعقد العقد موقوفاً لحجر او اكراه او غلط او تغرير جاز للعاقد ان ينقض العقد بعد زوال الحجر او ارتفاع الاكراه او تبين الغلط او انكشاف التغرير كما انه له ان يجيزه، فإذا نقضه كان له ان ينقض تصرفات من انتقلت اليه العين وان يستردها حيث وجدها وان تداولتها الايدي فان هلكت العين في يد من انتقلت اليه ضمن قيمتها.</a:t>
            </a:r>
            <a:endParaRPr lang="en-US" sz="3600" dirty="0"/>
          </a:p>
        </p:txBody>
      </p:sp>
    </p:spTree>
    <p:extLst>
      <p:ext uri="{BB962C8B-B14F-4D97-AF65-F5344CB8AC3E}">
        <p14:creationId xmlns:p14="http://schemas.microsoft.com/office/powerpoint/2010/main" val="1809272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تصرف الفضولي</a:t>
            </a:r>
            <a:endParaRPr lang="en-US" dirty="0"/>
          </a:p>
        </p:txBody>
      </p:sp>
      <p:sp>
        <p:nvSpPr>
          <p:cNvPr id="3" name="Text Placeholder 2"/>
          <p:cNvSpPr>
            <a:spLocks noGrp="1"/>
          </p:cNvSpPr>
          <p:nvPr>
            <p:ph type="body" idx="1"/>
          </p:nvPr>
        </p:nvSpPr>
        <p:spPr/>
        <p:txBody>
          <a:bodyPr>
            <a:normAutofit lnSpcReduction="10000"/>
          </a:bodyPr>
          <a:lstStyle/>
          <a:p>
            <a:pPr algn="r" rtl="1"/>
            <a:r>
              <a:rPr lang="ar-SA" dirty="0"/>
              <a:t>مادة 135</a:t>
            </a:r>
            <a:br>
              <a:rPr lang="ar-SA" dirty="0"/>
            </a:br>
            <a:r>
              <a:rPr lang="ar-SA" sz="3200" dirty="0"/>
              <a:t>1 – من تصرف في ملك غيره بدون اذنه انعقد تصرفه موقوفاً على اجازة المالك.</a:t>
            </a:r>
            <a:br>
              <a:rPr lang="ar-SA" sz="3200" dirty="0"/>
            </a:br>
            <a:r>
              <a:rPr lang="ar-SA" sz="3200" dirty="0"/>
              <a:t>2 – فإذا </a:t>
            </a:r>
            <a:r>
              <a:rPr lang="ar-SA" sz="3200" dirty="0" smtClean="0"/>
              <a:t>أجاز </a:t>
            </a:r>
            <a:r>
              <a:rPr lang="ar-SA" sz="3200" dirty="0"/>
              <a:t>المالك تعتبر الاجازة توكيلاً ويطالب الفضولي بالبدل ان كان قد قبضه من العاقد الآخر.</a:t>
            </a:r>
            <a:br>
              <a:rPr lang="ar-SA" sz="3200" dirty="0"/>
            </a:br>
            <a:r>
              <a:rPr lang="ar-SA" sz="3200" dirty="0"/>
              <a:t>3 – واذا لم يجز المالك تصرف الفضولي بطل التصرف واذا كان العاقد الآخر قد ادى للفضولي البدل فله الرجوع عليه به، فان هلك في يد الفضولي بدون تعد منه وكان العاقد الآخر قد اداه عالماً انه فضولي فلا رجوع له عليه بشيء منه.</a:t>
            </a:r>
            <a:br>
              <a:rPr lang="ar-SA" sz="3200" dirty="0"/>
            </a:br>
            <a:r>
              <a:rPr lang="ar-SA" sz="3200" dirty="0"/>
              <a:t>4 – واذا سلم الفضولي العين المعقود عليها لمن تعاقد معه فهلكت في يده بدون تعد منه فللمالك ان يضمن قيمتها ايهما شاء فإذا اختار تضمين احدهما سقط حقه في تضمين الآخر.</a:t>
            </a:r>
          </a:p>
          <a:p>
            <a:endParaRPr lang="en-US" dirty="0"/>
          </a:p>
        </p:txBody>
      </p:sp>
    </p:spTree>
    <p:extLst>
      <p:ext uri="{BB962C8B-B14F-4D97-AF65-F5344CB8AC3E}">
        <p14:creationId xmlns:p14="http://schemas.microsoft.com/office/powerpoint/2010/main" val="2735408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العقد الباطل</a:t>
            </a:r>
            <a:endParaRPr lang="en-US" dirty="0"/>
          </a:p>
        </p:txBody>
      </p:sp>
      <p:sp>
        <p:nvSpPr>
          <p:cNvPr id="3" name="Text Placeholder 2"/>
          <p:cNvSpPr>
            <a:spLocks noGrp="1"/>
          </p:cNvSpPr>
          <p:nvPr>
            <p:ph type="body" idx="1"/>
          </p:nvPr>
        </p:nvSpPr>
        <p:spPr>
          <a:xfrm>
            <a:off x="304800" y="1505744"/>
            <a:ext cx="9550400" cy="5809456"/>
          </a:xfrm>
        </p:spPr>
        <p:txBody>
          <a:bodyPr>
            <a:normAutofit fontScale="92500" lnSpcReduction="10000"/>
          </a:bodyPr>
          <a:lstStyle/>
          <a:p>
            <a:pPr algn="r" rtl="1"/>
            <a:r>
              <a:rPr lang="ar-SA" dirty="0"/>
              <a:t>مادة 137</a:t>
            </a:r>
            <a:br>
              <a:rPr lang="ar-SA" dirty="0"/>
            </a:br>
            <a:r>
              <a:rPr lang="ar-SA" dirty="0"/>
              <a:t>1 – العقد الباطل هو ما لا يصح اصلاً باعتبار ذاته او وصفاً باعتبار بعض اوصافه الخارجية.</a:t>
            </a:r>
            <a:br>
              <a:rPr lang="ar-SA" dirty="0"/>
            </a:br>
            <a:r>
              <a:rPr lang="ar-SA" dirty="0"/>
              <a:t>2 – فيكون العقد باطلاً اذا كان في ركنه </a:t>
            </a:r>
            <a:r>
              <a:rPr lang="ar-SA" dirty="0" smtClean="0"/>
              <a:t>خلل </a:t>
            </a:r>
            <a:r>
              <a:rPr lang="ar-SA" dirty="0"/>
              <a:t>كان يكون الايجاب والقبول صادرين ممن ليس اهلاً للتعاقد او يكون المحل غير قابل لحكم العقد او يكون السبب غير مشروع.</a:t>
            </a:r>
            <a:br>
              <a:rPr lang="ar-SA" dirty="0"/>
            </a:br>
            <a:r>
              <a:rPr lang="ar-SA" dirty="0"/>
              <a:t>3 – ويكون باطلاً ايضاً اذا اختلت بعض اوصافه كان يكون المعقود عليه مجهولاً جهالة فاحشة او يكون العقد غير مستوف للشكل الذي فرضه القانون.</a:t>
            </a:r>
          </a:p>
          <a:p>
            <a:pPr algn="r" rtl="1"/>
            <a:r>
              <a:rPr lang="ar-SA" dirty="0"/>
              <a:t>مادة 138</a:t>
            </a:r>
            <a:br>
              <a:rPr lang="ar-SA" dirty="0"/>
            </a:br>
            <a:r>
              <a:rPr lang="ar-SA" dirty="0"/>
              <a:t>1 – العقد الباطل لا ينعقد ولا يفيد الحكم اصلاً.</a:t>
            </a:r>
            <a:br>
              <a:rPr lang="ar-SA" dirty="0"/>
            </a:br>
            <a:r>
              <a:rPr lang="ar-SA" dirty="0"/>
              <a:t>2 – فإذا بطل العقد يعاد المتعاقدان الى الحالة التي كانا عليها قبل العقد فإذا كان هذا </a:t>
            </a:r>
            <a:r>
              <a:rPr lang="ar-SA" dirty="0" smtClean="0"/>
              <a:t>مستحيلاً</a:t>
            </a:r>
            <a:r>
              <a:rPr lang="ar-SA" dirty="0"/>
              <a:t/>
            </a:r>
            <a:br>
              <a:rPr lang="ar-SA" dirty="0"/>
            </a:br>
            <a:r>
              <a:rPr lang="ar-SA" dirty="0"/>
              <a:t>2 – فإذا بطل العقد يعاد المتعاقدان الى الحالة التي كانا عليها قبل العقد فإذا كان هذا مستحيلاً جاز الحكم بتعويض معادل.</a:t>
            </a:r>
            <a:br>
              <a:rPr lang="ar-SA" dirty="0"/>
            </a:br>
            <a:r>
              <a:rPr lang="ar-SA" dirty="0"/>
              <a:t>3 – ومع ذلك لا يلزم ناقص الاهلية اذا بطل العقد لنقص اهليته ان يرد غير ما عاد عليه من منفعة بسبب تنفيذ العقد</a:t>
            </a:r>
            <a:r>
              <a:rPr lang="ar-SA" dirty="0" smtClean="0"/>
              <a:t>.</a:t>
            </a:r>
            <a:endParaRPr lang="ar-SA" dirty="0"/>
          </a:p>
        </p:txBody>
      </p:sp>
    </p:spTree>
    <p:extLst>
      <p:ext uri="{BB962C8B-B14F-4D97-AF65-F5344CB8AC3E}">
        <p14:creationId xmlns:p14="http://schemas.microsoft.com/office/powerpoint/2010/main" val="1317062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نظرية انتقاص العقد </a:t>
            </a:r>
            <a:endParaRPr lang="en-US" dirty="0"/>
          </a:p>
        </p:txBody>
      </p:sp>
      <p:sp>
        <p:nvSpPr>
          <p:cNvPr id="3" name="Text Placeholder 2"/>
          <p:cNvSpPr>
            <a:spLocks noGrp="1"/>
          </p:cNvSpPr>
          <p:nvPr>
            <p:ph type="body" idx="1"/>
          </p:nvPr>
        </p:nvSpPr>
        <p:spPr/>
        <p:txBody>
          <a:bodyPr>
            <a:normAutofit/>
          </a:bodyPr>
          <a:lstStyle/>
          <a:p>
            <a:pPr algn="r" rtl="1"/>
            <a:r>
              <a:rPr lang="ar-SA" dirty="0" smtClean="0"/>
              <a:t>مادة </a:t>
            </a:r>
            <a:r>
              <a:rPr lang="ar-SA" dirty="0"/>
              <a:t>139</a:t>
            </a:r>
            <a:br>
              <a:rPr lang="ar-SA" dirty="0"/>
            </a:br>
            <a:r>
              <a:rPr lang="ar-SA" dirty="0"/>
              <a:t>اذا كان العقد في شق منه باطلاً فهذا الشق وحده هو الذي يبطل، اما الباقي من العقد فيظل صحيحاً باعتباره عقداً مستقلاً الا اذا تبين ان العقد ما كان ليتم بغير الشق الذي وقع باطلاً</a:t>
            </a:r>
            <a:r>
              <a:rPr lang="ar-SA" dirty="0" smtClean="0"/>
              <a:t>.</a:t>
            </a:r>
            <a:endParaRPr lang="ar-SA" dirty="0"/>
          </a:p>
        </p:txBody>
      </p:sp>
    </p:spTree>
    <p:extLst>
      <p:ext uri="{BB962C8B-B14F-4D97-AF65-F5344CB8AC3E}">
        <p14:creationId xmlns:p14="http://schemas.microsoft.com/office/powerpoint/2010/main" val="1668228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نظرية تحول العقد</a:t>
            </a:r>
            <a:endParaRPr lang="en-US" dirty="0"/>
          </a:p>
        </p:txBody>
      </p:sp>
      <p:sp>
        <p:nvSpPr>
          <p:cNvPr id="3" name="Text Placeholder 2"/>
          <p:cNvSpPr>
            <a:spLocks noGrp="1"/>
          </p:cNvSpPr>
          <p:nvPr>
            <p:ph type="body" idx="1"/>
          </p:nvPr>
        </p:nvSpPr>
        <p:spPr/>
        <p:txBody>
          <a:bodyPr/>
          <a:lstStyle/>
          <a:p>
            <a:pPr algn="r" rtl="1"/>
            <a:r>
              <a:rPr lang="ar-SA" sz="3600" dirty="0"/>
              <a:t>مادة 140</a:t>
            </a:r>
            <a:br>
              <a:rPr lang="ar-SA" sz="3600" dirty="0"/>
            </a:br>
            <a:r>
              <a:rPr lang="ar-SA" sz="3600" dirty="0"/>
              <a:t>اذا كان العقد باطلاً وتوافرت فيه اركان عقد آخر فان العقد يكون صحيحاً باعتباره العقد الذي توافرت اركانه اذا تبين ان المتعاقدين كانت نيتهما تنصرف الى ابرام هذا العقد.</a:t>
            </a:r>
          </a:p>
          <a:p>
            <a:pPr algn="r" rtl="1"/>
            <a:r>
              <a:rPr lang="ar-SA" sz="3600" dirty="0"/>
              <a:t>مادة 141</a:t>
            </a:r>
            <a:br>
              <a:rPr lang="ar-SA" sz="3600" dirty="0"/>
            </a:br>
            <a:r>
              <a:rPr lang="ar-SA" sz="3600" dirty="0"/>
              <a:t>اذا كان العقد باطلاً جاز لكل ذي مصلحة ان يتمسك بالبطلان، وللمحكمة ان تقضي به من تلقاء نفسها ولا يزول البطلان بالاجازة.</a:t>
            </a:r>
          </a:p>
          <a:p>
            <a:endParaRPr lang="en-US" dirty="0"/>
          </a:p>
        </p:txBody>
      </p:sp>
    </p:spTree>
    <p:extLst>
      <p:ext uri="{BB962C8B-B14F-4D97-AF65-F5344CB8AC3E}">
        <p14:creationId xmlns:p14="http://schemas.microsoft.com/office/powerpoint/2010/main" val="1451879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solidFill>
                  <a:srgbClr val="E7EACB"/>
                </a:solidFill>
                <a:latin typeface="Arial"/>
                <a:ea typeface="Arial"/>
                <a:cs typeface="Arial"/>
                <a:sym typeface="Arial"/>
              </a:rPr>
              <a:t>اقسام</a:t>
            </a:r>
            <a:r>
              <a:rPr lang="en-US" sz="5111" dirty="0">
                <a:solidFill>
                  <a:srgbClr val="E7EACB"/>
                </a:solidFill>
                <a:latin typeface="Arial"/>
                <a:ea typeface="Arial"/>
                <a:cs typeface="Arial"/>
                <a:sym typeface="Arial"/>
              </a:rPr>
              <a:t> </a:t>
            </a:r>
            <a:r>
              <a:rPr lang="en-US" sz="5111" dirty="0" err="1">
                <a:solidFill>
                  <a:srgbClr val="E7EACB"/>
                </a:solidFill>
                <a:latin typeface="Arial"/>
                <a:ea typeface="Arial"/>
                <a:cs typeface="Arial"/>
                <a:sym typeface="Arial"/>
              </a:rPr>
              <a:t>القانون</a:t>
            </a:r>
            <a:endParaRPr sz="5111" dirty="0">
              <a:solidFill>
                <a:srgbClr val="E7EACB"/>
              </a:solidFill>
              <a:latin typeface="Arial"/>
              <a:ea typeface="Arial"/>
              <a:cs typeface="Arial"/>
              <a:sym typeface="Arial"/>
            </a:endParaRPr>
          </a:p>
        </p:txBody>
      </p:sp>
      <p:sp>
        <p:nvSpPr>
          <p:cNvPr id="527" name="Shape 527"/>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61244" algn="l" rtl="1">
              <a:lnSpc>
                <a:spcPct val="119886"/>
              </a:lnSpc>
              <a:spcBef>
                <a:spcPts val="0"/>
              </a:spcBef>
              <a:spcAft>
                <a:spcPts val="0"/>
              </a:spcAft>
              <a:buClr>
                <a:srgbClr val="FFFFFF"/>
              </a:buClr>
              <a:buSzPts val="4889"/>
              <a:buChar char="●"/>
            </a:pPr>
            <a:r>
              <a:rPr lang="en-US" sz="4888">
                <a:solidFill>
                  <a:srgbClr val="FFFFFF"/>
                </a:solidFill>
                <a:latin typeface="Arial"/>
                <a:ea typeface="Arial"/>
                <a:cs typeface="Arial"/>
                <a:sym typeface="Arial"/>
              </a:rPr>
              <a:t>يقسم الفقهاء القانون إلى أقسام مختلفة تختلف باختلاف وجهة النظر ولعل أشهر هذه التقسيمات هو تقسيم القانون إلى قسمين كبيرين هما القانون العام والقانون الخاص.</a:t>
            </a:r>
            <a:endParaRPr sz="4888">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ar-SA" dirty="0" smtClean="0"/>
              <a:t>ثانيا/ الإرادة المنفردة= الجعالة في الفقه الاسلامي</a:t>
            </a:r>
            <a:endParaRPr lang="en-US" dirty="0"/>
          </a:p>
        </p:txBody>
      </p:sp>
      <p:sp>
        <p:nvSpPr>
          <p:cNvPr id="3" name="Text Placeholder 2"/>
          <p:cNvSpPr>
            <a:spLocks noGrp="1"/>
          </p:cNvSpPr>
          <p:nvPr>
            <p:ph type="body" idx="1"/>
          </p:nvPr>
        </p:nvSpPr>
        <p:spPr>
          <a:xfrm>
            <a:off x="304800" y="1219200"/>
            <a:ext cx="9855200" cy="6400800"/>
          </a:xfrm>
        </p:spPr>
        <p:txBody>
          <a:bodyPr>
            <a:normAutofit/>
          </a:bodyPr>
          <a:lstStyle/>
          <a:p>
            <a:pPr marL="59267" indent="0" algn="r" rtl="1">
              <a:buNone/>
            </a:pPr>
            <a:r>
              <a:rPr lang="ar-SA" sz="3200" dirty="0" smtClean="0"/>
              <a:t>مادة </a:t>
            </a:r>
            <a:r>
              <a:rPr lang="ar-SA" sz="3200" dirty="0"/>
              <a:t>184</a:t>
            </a:r>
            <a:br>
              <a:rPr lang="ar-SA" sz="3200" dirty="0"/>
            </a:br>
            <a:r>
              <a:rPr lang="ar-SA" sz="3200" dirty="0"/>
              <a:t>1 – لا تلزم الارادة المنفردة صاحبه الا في الاحوال التي ينص فيها القانون على ذلك.</a:t>
            </a:r>
            <a:br>
              <a:rPr lang="ar-SA" sz="3200" dirty="0"/>
            </a:br>
            <a:r>
              <a:rPr lang="ar-SA" sz="3200" dirty="0"/>
              <a:t>2 – ويسري عليها ما يسري على العقد من الاحكام الا ما تعلق منها بضرورة وجود ارادتين متطابقتين لانشاء الالتزام.</a:t>
            </a:r>
          </a:p>
          <a:p>
            <a:pPr marL="59267" indent="0" algn="r" rtl="1">
              <a:buNone/>
            </a:pPr>
            <a:r>
              <a:rPr lang="ar-SA" sz="3200" dirty="0"/>
              <a:t>مادة 185</a:t>
            </a:r>
            <a:br>
              <a:rPr lang="ar-SA" sz="3200" dirty="0"/>
            </a:br>
            <a:r>
              <a:rPr lang="ar-SA" sz="3200" dirty="0"/>
              <a:t>1 – من وعد بجعل يعطيه لمن يقوم بعمل معين التزم بإعطاء الجعل لمن قام بهذا العمل حتى لو قام به دون نظر الى وعد.</a:t>
            </a:r>
            <a:br>
              <a:rPr lang="ar-SA" sz="3200" dirty="0"/>
            </a:br>
            <a:r>
              <a:rPr lang="ar-SA" sz="3200" dirty="0"/>
              <a:t>2 – واذا لم يحدد الواعد اجلاً للقيام بالعمل جاز له الرجوع في وعده على الا يؤثر ذلك في حق من قام بالعمل قبل الرجوع في الوعد.</a:t>
            </a:r>
            <a:br>
              <a:rPr lang="ar-SA" sz="3200" dirty="0"/>
            </a:br>
            <a:r>
              <a:rPr lang="ar-SA" sz="3200" dirty="0"/>
              <a:t>3 – وتسقط دعوى المطالبة بالجعل اذا لم ترفع خلال ستة اشهر من تاريخ اعلان العدول.</a:t>
            </a:r>
          </a:p>
          <a:p>
            <a:pPr marL="59267" indent="0" algn="r" rtl="1">
              <a:buNone/>
            </a:pPr>
            <a:endParaRPr lang="en-US" sz="3200" dirty="0"/>
          </a:p>
        </p:txBody>
      </p:sp>
    </p:spTree>
    <p:extLst>
      <p:ext uri="{BB962C8B-B14F-4D97-AF65-F5344CB8AC3E}">
        <p14:creationId xmlns:p14="http://schemas.microsoft.com/office/powerpoint/2010/main" val="3836967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None/>
            </a:pPr>
            <a:r>
              <a:rPr lang="ar-SA" dirty="0" smtClean="0"/>
              <a:t>ثالثا/ العمل غير المشروع</a:t>
            </a:r>
            <a:endParaRPr lang="en-US" dirty="0"/>
          </a:p>
        </p:txBody>
      </p:sp>
      <p:sp>
        <p:nvSpPr>
          <p:cNvPr id="3" name="Text Placeholder 2"/>
          <p:cNvSpPr>
            <a:spLocks noGrp="1"/>
          </p:cNvSpPr>
          <p:nvPr>
            <p:ph type="body" idx="1"/>
          </p:nvPr>
        </p:nvSpPr>
        <p:spPr>
          <a:xfrm>
            <a:off x="304800" y="1433736"/>
            <a:ext cx="9550400" cy="5881464"/>
          </a:xfrm>
        </p:spPr>
        <p:txBody>
          <a:bodyPr>
            <a:normAutofit/>
          </a:bodyPr>
          <a:lstStyle/>
          <a:p>
            <a:pPr algn="just" rtl="1"/>
            <a:r>
              <a:rPr lang="ar-SA" sz="4400" dirty="0" smtClean="0"/>
              <a:t>هناك مصطلحات أخرى تستخدم  لنفس المعنى وهي الفعل الضار و المسؤولية التقصيرية وهي عموما تدخل ضمن مفهوم المسؤولية المدنية فهذه العبارة الأخيرة تشمل المسؤولية العقدية و المسؤولية التقصيرية.</a:t>
            </a:r>
          </a:p>
          <a:p>
            <a:pPr algn="r" rtl="1"/>
            <a:r>
              <a:rPr lang="ar-SA" sz="4000" dirty="0" smtClean="0"/>
              <a:t>العمل غير المشروع هو الفعل الضار الذي يقوم به شخص آخر ويترتب عليه تحمله للضرر الذي وقع بسبب ذلك وهي تتمثل بإصلاح الضرر أو التعويض عنه.</a:t>
            </a:r>
            <a:endParaRPr lang="en-US" sz="4000" dirty="0"/>
          </a:p>
        </p:txBody>
      </p:sp>
    </p:spTree>
    <p:extLst>
      <p:ext uri="{BB962C8B-B14F-4D97-AF65-F5344CB8AC3E}">
        <p14:creationId xmlns:p14="http://schemas.microsoft.com/office/powerpoint/2010/main" val="3295782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أركان المسؤولية التقصيرية</a:t>
            </a:r>
            <a:endParaRPr lang="en-US" dirty="0"/>
          </a:p>
        </p:txBody>
      </p:sp>
      <p:sp>
        <p:nvSpPr>
          <p:cNvPr id="3" name="Text Placeholder 2"/>
          <p:cNvSpPr>
            <a:spLocks noGrp="1"/>
          </p:cNvSpPr>
          <p:nvPr>
            <p:ph type="body" idx="1"/>
          </p:nvPr>
        </p:nvSpPr>
        <p:spPr/>
        <p:txBody>
          <a:bodyPr>
            <a:normAutofit/>
          </a:bodyPr>
          <a:lstStyle/>
          <a:p>
            <a:pPr marL="59267" indent="0" algn="r" rtl="1">
              <a:buNone/>
            </a:pPr>
            <a:r>
              <a:rPr lang="ar-SA" sz="4400" dirty="0" smtClean="0"/>
              <a:t>المسؤولية التقصيرية له أركان وهي:</a:t>
            </a:r>
          </a:p>
          <a:p>
            <a:pPr marL="59267" indent="0" algn="r" rtl="1">
              <a:buNone/>
            </a:pPr>
            <a:r>
              <a:rPr lang="ar-SA" sz="4400" dirty="0" smtClean="0"/>
              <a:t>أولا/ الخطأ و هو الفعل الذي أتى به الشخص </a:t>
            </a:r>
          </a:p>
          <a:p>
            <a:pPr marL="59267" indent="0" algn="r" rtl="1">
              <a:buNone/>
            </a:pPr>
            <a:r>
              <a:rPr lang="ar-SA" sz="4400" dirty="0" smtClean="0"/>
              <a:t>ثانيا/ الضرر وهو الخسارة اللاحقة أو الكسب الفائت نتيجة الخطأ</a:t>
            </a:r>
          </a:p>
          <a:p>
            <a:pPr marL="59267" indent="0" algn="r" rtl="1">
              <a:buNone/>
            </a:pPr>
            <a:r>
              <a:rPr lang="ar-SA" sz="4400" dirty="0" smtClean="0"/>
              <a:t>ثالثا/ العلاقة السببية بين الخطأ و الضرر، أي أن يكون الضرر نتيجة للخطأ الذي وقع من الشخص و أحدث الضرر. </a:t>
            </a:r>
            <a:endParaRPr lang="en-US" sz="4400" dirty="0"/>
          </a:p>
        </p:txBody>
      </p:sp>
    </p:spTree>
    <p:extLst>
      <p:ext uri="{BB962C8B-B14F-4D97-AF65-F5344CB8AC3E}">
        <p14:creationId xmlns:p14="http://schemas.microsoft.com/office/powerpoint/2010/main" val="2391257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buNone/>
            </a:pPr>
            <a:r>
              <a:rPr lang="ar-SA" dirty="0" smtClean="0"/>
              <a:t>الفرق بين المسؤولية العقدية والمسؤولية التقصيرية</a:t>
            </a:r>
            <a:endParaRPr lang="en-US" dirty="0"/>
          </a:p>
        </p:txBody>
      </p:sp>
      <p:sp>
        <p:nvSpPr>
          <p:cNvPr id="3" name="Text Placeholder 2"/>
          <p:cNvSpPr>
            <a:spLocks noGrp="1"/>
          </p:cNvSpPr>
          <p:nvPr>
            <p:ph type="body" idx="1"/>
          </p:nvPr>
        </p:nvSpPr>
        <p:spPr/>
        <p:txBody>
          <a:bodyPr>
            <a:normAutofit lnSpcReduction="10000"/>
          </a:bodyPr>
          <a:lstStyle/>
          <a:p>
            <a:pPr marL="59267" indent="0" algn="just" rtl="1">
              <a:buNone/>
            </a:pPr>
            <a:r>
              <a:rPr lang="ar-SA" sz="4000" dirty="0" smtClean="0"/>
              <a:t>الفرق الاساسي بين المسؤولية العقدية والمسؤولية التقصيرية هو أن في المسؤولية العقدية إضافة الى الأركان الثلاثة للمسؤولية التقصيرية يجب أن يكون هناك عقد صحيح تم الاخلال به حتى تترتب المسؤولية العقدية، و الخطأ يتم إثباته من خلال اثبات وجود عقد لم يتم تنفيذه، بينما الخطأ في المسؤولية التقصيرية هو واقعة مادية يجب إثبات أن تلك الواقعة يشكل خطأ يستوجب المسؤولية بأية طريقة من طرق الإثبات. كما و أن التعويض و مداه يختلف بين المسؤولية العقدية والمسؤولية التقصيرية.</a:t>
            </a:r>
            <a:endParaRPr lang="en-US" sz="4000" dirty="0"/>
          </a:p>
        </p:txBody>
      </p:sp>
    </p:spTree>
    <p:extLst>
      <p:ext uri="{BB962C8B-B14F-4D97-AF65-F5344CB8AC3E}">
        <p14:creationId xmlns:p14="http://schemas.microsoft.com/office/powerpoint/2010/main" val="966914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a:solidFill>
                  <a:schemeClr val="tx1"/>
                </a:solidFill>
              </a:rPr>
              <a:t>أنواع</a:t>
            </a:r>
            <a:r>
              <a:rPr lang="ar-SA" dirty="0" smtClean="0">
                <a:solidFill>
                  <a:schemeClr val="bg1"/>
                </a:solidFill>
              </a:rPr>
              <a:t> </a:t>
            </a:r>
            <a:r>
              <a:rPr lang="ar-SA" dirty="0" smtClean="0">
                <a:solidFill>
                  <a:schemeClr val="tx1"/>
                </a:solidFill>
              </a:rPr>
              <a:t>المسؤولية التقصيرية</a:t>
            </a:r>
            <a:endParaRPr lang="en-US" dirty="0">
              <a:solidFill>
                <a:schemeClr val="tx1"/>
              </a:solidFill>
            </a:endParaRPr>
          </a:p>
        </p:txBody>
      </p:sp>
      <p:sp>
        <p:nvSpPr>
          <p:cNvPr id="3" name="Text Placeholder 2"/>
          <p:cNvSpPr>
            <a:spLocks noGrp="1"/>
          </p:cNvSpPr>
          <p:nvPr>
            <p:ph type="body" idx="1"/>
          </p:nvPr>
        </p:nvSpPr>
        <p:spPr/>
        <p:txBody>
          <a:bodyPr>
            <a:normAutofit lnSpcReduction="10000"/>
          </a:bodyPr>
          <a:lstStyle/>
          <a:p>
            <a:pPr marL="59267" indent="0" algn="r" rtl="1">
              <a:buNone/>
            </a:pPr>
            <a:r>
              <a:rPr lang="ar-SA" sz="4000" dirty="0" smtClean="0"/>
              <a:t>المسؤولية التقصيرية تنقسم الى أقسام:</a:t>
            </a:r>
          </a:p>
          <a:p>
            <a:pPr marL="59267" indent="0" algn="r" rtl="1">
              <a:buNone/>
            </a:pPr>
            <a:r>
              <a:rPr lang="ar-SA" sz="4000" dirty="0" smtClean="0"/>
              <a:t>1- المسؤولية عن الأعمال الشخصية وهي تتمثل بالأعمال التي يقوم بها الشخص سواء أكانت واقعة على النفس أم على المال.</a:t>
            </a:r>
          </a:p>
          <a:p>
            <a:pPr marL="59267" indent="0" algn="r" rtl="1">
              <a:buNone/>
            </a:pPr>
            <a:r>
              <a:rPr lang="ar-SA" sz="4000" dirty="0" smtClean="0"/>
              <a:t>2- المسؤولية عن الغير وهي مسؤولية الآباء والأجداد عن رقابة الأولاد الذين تحت ولايتهم عن الأضرار التي يحدثونها للغير و كذلك مسؤولية المتبوع عن أعمال تابعيه</a:t>
            </a:r>
          </a:p>
          <a:p>
            <a:pPr marL="59267" indent="0" algn="r" rtl="1">
              <a:buNone/>
            </a:pPr>
            <a:r>
              <a:rPr lang="ar-SA" sz="4000" dirty="0" smtClean="0"/>
              <a:t>3- المسؤولية عن الأشياء، وهي تشمل جناية الحيوانات، والمسؤولية عن البناء و المسؤولية عن الآلات.</a:t>
            </a:r>
          </a:p>
          <a:p>
            <a:pPr algn="r" rtl="1"/>
            <a:endParaRPr lang="en-US" dirty="0"/>
          </a:p>
        </p:txBody>
      </p:sp>
    </p:spTree>
    <p:extLst>
      <p:ext uri="{BB962C8B-B14F-4D97-AF65-F5344CB8AC3E}">
        <p14:creationId xmlns:p14="http://schemas.microsoft.com/office/powerpoint/2010/main" val="21091010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buNone/>
            </a:pPr>
            <a:r>
              <a:rPr lang="ar-SA" dirty="0" smtClean="0"/>
              <a:t>المصدر الرابع/</a:t>
            </a:r>
            <a:r>
              <a:rPr lang="en-US" dirty="0" smtClean="0"/>
              <a:t> </a:t>
            </a:r>
            <a:r>
              <a:rPr lang="ar-SA" dirty="0" smtClean="0"/>
              <a:t>الكسب دون سبب = الفعل النافع</a:t>
            </a:r>
            <a:endParaRPr lang="en-US" dirty="0"/>
          </a:p>
        </p:txBody>
      </p:sp>
      <p:sp>
        <p:nvSpPr>
          <p:cNvPr id="3" name="Text Placeholder 2"/>
          <p:cNvSpPr>
            <a:spLocks noGrp="1"/>
          </p:cNvSpPr>
          <p:nvPr>
            <p:ph type="body" idx="1"/>
          </p:nvPr>
        </p:nvSpPr>
        <p:spPr>
          <a:xfrm>
            <a:off x="304800" y="1828800"/>
            <a:ext cx="9550400" cy="4933528"/>
          </a:xfrm>
        </p:spPr>
        <p:txBody>
          <a:bodyPr/>
          <a:lstStyle/>
          <a:p>
            <a:pPr algn="just" rtl="1"/>
            <a:r>
              <a:rPr lang="ar-SA" sz="4000" dirty="0" smtClean="0"/>
              <a:t>الكسب دون سبب و يسمى أيضا في بعض القوانين بالفعل النافع وهو واقعة مادية تؤدي الى اغتناء شخص نتيجة افتقار شخص آخر ويترتب على ذلك دفع أقل القيمتين الى المفتقر في حالة حدوثها و من أمثلته المدفوع دون حق و قضاء دين الغير و أحوال أخرى:</a:t>
            </a:r>
            <a:r>
              <a:rPr lang="ar-SA" dirty="0"/>
              <a:t/>
            </a:r>
            <a:br>
              <a:rPr lang="ar-SA" dirty="0"/>
            </a:br>
            <a:r>
              <a:rPr lang="ar-SA" dirty="0" smtClean="0"/>
              <a:t> </a:t>
            </a:r>
            <a:endParaRPr lang="en-US" dirty="0"/>
          </a:p>
        </p:txBody>
      </p:sp>
    </p:spTree>
    <p:extLst>
      <p:ext uri="{BB962C8B-B14F-4D97-AF65-F5344CB8AC3E}">
        <p14:creationId xmlns:p14="http://schemas.microsoft.com/office/powerpoint/2010/main" val="927993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solidFill>
                  <a:schemeClr val="tx1"/>
                </a:solidFill>
              </a:rPr>
              <a:t>أحوال الكسب دون سبب</a:t>
            </a:r>
            <a:endParaRPr lang="en-US" dirty="0">
              <a:solidFill>
                <a:schemeClr val="tx1"/>
              </a:solidFill>
            </a:endParaRPr>
          </a:p>
        </p:txBody>
      </p:sp>
      <p:sp>
        <p:nvSpPr>
          <p:cNvPr id="3" name="Text Placeholder 2"/>
          <p:cNvSpPr>
            <a:spLocks noGrp="1"/>
          </p:cNvSpPr>
          <p:nvPr>
            <p:ph type="body" idx="1"/>
          </p:nvPr>
        </p:nvSpPr>
        <p:spPr/>
        <p:txBody>
          <a:bodyPr>
            <a:normAutofit/>
          </a:bodyPr>
          <a:lstStyle/>
          <a:p>
            <a:pPr marL="59267" indent="0" algn="r" rtl="1">
              <a:buNone/>
            </a:pPr>
            <a:r>
              <a:rPr lang="ar-SA" sz="2800" dirty="0" smtClean="0"/>
              <a:t>للكسب دون سبب أحوال متعددة منها:</a:t>
            </a:r>
          </a:p>
          <a:p>
            <a:pPr marL="59267" indent="0" algn="r" rtl="1">
              <a:buNone/>
            </a:pPr>
            <a:r>
              <a:rPr lang="ar-SA" sz="2800" dirty="0" smtClean="0"/>
              <a:t>أولا/ المدفوع دون حق</a:t>
            </a:r>
          </a:p>
          <a:p>
            <a:pPr marL="59267" indent="0" algn="r" rtl="1">
              <a:buNone/>
            </a:pPr>
            <a:r>
              <a:rPr lang="ar-SA" sz="2800" dirty="0" smtClean="0"/>
              <a:t>ثانيا/ قضاء دين الغير</a:t>
            </a:r>
          </a:p>
          <a:p>
            <a:pPr marL="59267" indent="0" algn="r" rtl="1">
              <a:buNone/>
            </a:pPr>
            <a:r>
              <a:rPr lang="ar-SA" sz="2800" dirty="0" smtClean="0"/>
              <a:t>ثالثا/ أحوال أخرى للكسب دون سبب </a:t>
            </a:r>
            <a:r>
              <a:rPr lang="ar-SA" sz="2800" dirty="0"/>
              <a:t/>
            </a:r>
            <a:br>
              <a:rPr lang="ar-SA" sz="2800" dirty="0"/>
            </a:br>
            <a:r>
              <a:rPr lang="ar-SA" sz="2800" dirty="0"/>
              <a:t>1 – اذا استعمل شخص مالاً بلا اذن صاحبه لزمه اداء منافعه سواء كان المال معداً للاستغلال او غير معد له </a:t>
            </a:r>
            <a:endParaRPr lang="ar-SA" sz="2800" dirty="0" smtClean="0"/>
          </a:p>
          <a:p>
            <a:pPr marL="59267" indent="0" algn="r" rtl="1">
              <a:buNone/>
            </a:pPr>
            <a:r>
              <a:rPr lang="ar-SA" sz="2800" dirty="0" smtClean="0"/>
              <a:t>2 </a:t>
            </a:r>
            <a:r>
              <a:rPr lang="ar-SA" sz="2800" dirty="0"/>
              <a:t>– فمن سكن دار غيره من دون عقد لزمه اجر المثل، </a:t>
            </a:r>
            <a:endParaRPr lang="ar-SA" sz="2800" dirty="0" smtClean="0"/>
          </a:p>
          <a:p>
            <a:pPr marL="59267" indent="0" algn="r" rtl="1">
              <a:buNone/>
            </a:pPr>
            <a:r>
              <a:rPr lang="ar-SA" sz="2800" dirty="0" smtClean="0"/>
              <a:t>3- اذا </a:t>
            </a:r>
            <a:r>
              <a:rPr lang="ar-SA" sz="2800" dirty="0"/>
              <a:t>استخدم احد صغيراً بدون اذن وليه استحق الصغير اجر مثل خدمته</a:t>
            </a:r>
            <a:r>
              <a:rPr lang="ar-SA" sz="2800" dirty="0" smtClean="0"/>
              <a:t>.</a:t>
            </a:r>
            <a:r>
              <a:rPr lang="ar-SA" sz="2800" dirty="0"/>
              <a:t/>
            </a:r>
            <a:br>
              <a:rPr lang="ar-SA" sz="2800" dirty="0"/>
            </a:br>
            <a:r>
              <a:rPr lang="ar-SA" sz="2800" dirty="0" smtClean="0"/>
              <a:t>4- لو </a:t>
            </a:r>
            <a:r>
              <a:rPr lang="ar-SA" sz="2800" dirty="0"/>
              <a:t>خرج ملك شخص من يده بلا قصد واتصل قضاء وقدراً بملك غيره اتصالاً لا يقبل الفصل </a:t>
            </a:r>
            <a:r>
              <a:rPr lang="ar-SA" sz="2800" dirty="0" smtClean="0"/>
              <a:t>دون </a:t>
            </a:r>
            <a:r>
              <a:rPr lang="ar-SA" sz="2800" dirty="0"/>
              <a:t>ضرر على احد الملكين تبع الاقل في القيمة الاكثر بعد دفع قيمته.</a:t>
            </a:r>
            <a:br>
              <a:rPr lang="ar-SA" sz="2800" dirty="0"/>
            </a:br>
            <a:r>
              <a:rPr lang="ar-SA" sz="2800" dirty="0" smtClean="0"/>
              <a:t>5 </a:t>
            </a:r>
            <a:r>
              <a:rPr lang="ar-SA" sz="2800" dirty="0"/>
              <a:t>– فلو سقط من شخص لؤلؤة التقطتها دجاج فصاحب اللؤلؤة يأخذ الدجاجة ويعطي </a:t>
            </a:r>
            <a:r>
              <a:rPr lang="ar-SA" sz="2800" dirty="0">
                <a:solidFill>
                  <a:schemeClr val="bg1"/>
                </a:solidFill>
              </a:rPr>
              <a:t>قيمتها</a:t>
            </a:r>
            <a:r>
              <a:rPr lang="ar-SA" sz="2800" dirty="0" smtClean="0">
                <a:solidFill>
                  <a:schemeClr val="bg1"/>
                </a:solidFill>
              </a:rPr>
              <a:t>.</a:t>
            </a:r>
          </a:p>
          <a:p>
            <a:pPr marL="59267" indent="0" algn="r" rtl="1">
              <a:buNone/>
            </a:pPr>
            <a:endParaRPr lang="en-US" dirty="0">
              <a:solidFill>
                <a:schemeClr val="bg1"/>
              </a:solidFill>
            </a:endParaRPr>
          </a:p>
        </p:txBody>
      </p:sp>
    </p:spTree>
    <p:extLst>
      <p:ext uri="{BB962C8B-B14F-4D97-AF65-F5344CB8AC3E}">
        <p14:creationId xmlns:p14="http://schemas.microsoft.com/office/powerpoint/2010/main" val="430703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608"/>
            <a:ext cx="9550400" cy="914400"/>
          </a:xfrm>
        </p:spPr>
        <p:txBody>
          <a:bodyPr/>
          <a:lstStyle/>
          <a:p>
            <a:pPr algn="ctr" rtl="1">
              <a:buNone/>
            </a:pPr>
            <a:r>
              <a:rPr lang="ar-SA" dirty="0" smtClean="0">
                <a:solidFill>
                  <a:schemeClr val="tx1"/>
                </a:solidFill>
              </a:rPr>
              <a:t>شروط الكسب دون سبب</a:t>
            </a:r>
            <a:endParaRPr lang="en-US" dirty="0">
              <a:solidFill>
                <a:schemeClr val="tx1"/>
              </a:solidFill>
            </a:endParaRPr>
          </a:p>
        </p:txBody>
      </p:sp>
      <p:sp>
        <p:nvSpPr>
          <p:cNvPr id="3" name="Text Placeholder 2"/>
          <p:cNvSpPr>
            <a:spLocks noGrp="1"/>
          </p:cNvSpPr>
          <p:nvPr>
            <p:ph type="body" idx="1"/>
          </p:nvPr>
        </p:nvSpPr>
        <p:spPr/>
        <p:txBody>
          <a:bodyPr>
            <a:normAutofit/>
          </a:bodyPr>
          <a:lstStyle/>
          <a:p>
            <a:pPr marL="59267" indent="0" algn="r" rtl="1">
              <a:buNone/>
            </a:pPr>
            <a:r>
              <a:rPr lang="ar-SA" sz="4000" dirty="0" smtClean="0"/>
              <a:t>لتحقق حالة الكسب دون سبب يجب توفر شروط أربعة:</a:t>
            </a:r>
          </a:p>
          <a:p>
            <a:pPr marL="59267" indent="0" algn="r" rtl="1">
              <a:buNone/>
            </a:pPr>
            <a:r>
              <a:rPr lang="ar-SA" sz="4000" dirty="0" smtClean="0"/>
              <a:t>1- أن يفتقر أحد الطرفين</a:t>
            </a:r>
          </a:p>
          <a:p>
            <a:pPr marL="59267" indent="0" algn="r" rtl="1">
              <a:buNone/>
            </a:pPr>
            <a:r>
              <a:rPr lang="ar-SA" sz="4000" dirty="0" smtClean="0"/>
              <a:t>2- أن يغتني الطرف المقابل</a:t>
            </a:r>
          </a:p>
          <a:p>
            <a:pPr marL="59267" indent="0" algn="r" rtl="1">
              <a:buNone/>
            </a:pPr>
            <a:r>
              <a:rPr lang="ar-SA" sz="4000" dirty="0" smtClean="0"/>
              <a:t>3- أن يكون الإفتقار نتيجة إغتناء الطرف المقابل (يعني وجود العلاقة السببية بين الافتقار والإغتناء)</a:t>
            </a:r>
          </a:p>
          <a:p>
            <a:pPr marL="59267" indent="0" algn="r" rtl="1">
              <a:buNone/>
            </a:pPr>
            <a:r>
              <a:rPr lang="ar-SA" sz="4000" dirty="0" smtClean="0"/>
              <a:t>4- أن لا يكون هناك سبب قانوني للإغتناء كأن يكون هناك عقد أو تصرف قانوني أدى الى ذلك.</a:t>
            </a:r>
            <a:endParaRPr lang="en-US" sz="4000" dirty="0"/>
          </a:p>
        </p:txBody>
      </p:sp>
    </p:spTree>
    <p:extLst>
      <p:ext uri="{BB962C8B-B14F-4D97-AF65-F5344CB8AC3E}">
        <p14:creationId xmlns:p14="http://schemas.microsoft.com/office/powerpoint/2010/main" val="3658929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solidFill>
                  <a:schemeClr val="tx1"/>
                </a:solidFill>
              </a:rPr>
              <a:t>المصدر الخامس/ القانون</a:t>
            </a:r>
            <a:endParaRPr lang="en-US" dirty="0">
              <a:solidFill>
                <a:schemeClr val="tx1"/>
              </a:solidFill>
            </a:endParaRPr>
          </a:p>
        </p:txBody>
      </p:sp>
      <p:sp>
        <p:nvSpPr>
          <p:cNvPr id="3" name="Text Placeholder 2"/>
          <p:cNvSpPr>
            <a:spLocks noGrp="1"/>
          </p:cNvSpPr>
          <p:nvPr>
            <p:ph type="body" idx="1"/>
          </p:nvPr>
        </p:nvSpPr>
        <p:spPr/>
        <p:txBody>
          <a:bodyPr/>
          <a:lstStyle/>
          <a:p>
            <a:pPr marL="59267" indent="0" algn="just" rtl="1">
              <a:buNone/>
            </a:pPr>
            <a:r>
              <a:rPr lang="ar-SA" sz="3600" dirty="0" smtClean="0"/>
              <a:t>هناك التزامات قانونية تنشأ من القانون مباشرة على شخص تجاه شخص آخر و الالتزامات </a:t>
            </a:r>
            <a:r>
              <a:rPr lang="ar-SA" sz="3600" dirty="0"/>
              <a:t>التي تنشأ مباشرة من القانون وحده تسري عليها النصوص القانونية التي </a:t>
            </a:r>
            <a:r>
              <a:rPr lang="ar-SA" sz="3600" dirty="0" smtClean="0"/>
              <a:t>انشأتها، فقد تجد في قانون الأحوال الشخصية أن الولد يكون ملتزما بنفقة والده المحتاج الى النفقة، أو والدته، و كذلك على الوالد أن ينفق على أولاده من الذكور حتى سن البلوغ و على بناته حتى يتزوجن.</a:t>
            </a:r>
            <a:endParaRPr lang="en-US" sz="3600" dirty="0"/>
          </a:p>
        </p:txBody>
      </p:sp>
    </p:spTree>
    <p:extLst>
      <p:ext uri="{BB962C8B-B14F-4D97-AF65-F5344CB8AC3E}">
        <p14:creationId xmlns:p14="http://schemas.microsoft.com/office/powerpoint/2010/main" val="2325002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3576" y="3017912"/>
            <a:ext cx="7488832" cy="1944216"/>
          </a:xfrm>
        </p:spPr>
        <p:txBody>
          <a:bodyPr/>
          <a:lstStyle/>
          <a:p>
            <a:pPr algn="ctr"/>
            <a:r>
              <a:rPr lang="ar-SA" dirty="0" smtClean="0"/>
              <a:t>أحكام الإلتزام</a:t>
            </a:r>
            <a:endParaRPr lang="en-US" dirty="0"/>
          </a:p>
        </p:txBody>
      </p:sp>
    </p:spTree>
    <p:extLst>
      <p:ext uri="{BB962C8B-B14F-4D97-AF65-F5344CB8AC3E}">
        <p14:creationId xmlns:p14="http://schemas.microsoft.com/office/powerpoint/2010/main" val="212995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19886"/>
              </a:lnSpc>
              <a:spcBef>
                <a:spcPts val="0"/>
              </a:spcBef>
              <a:spcAft>
                <a:spcPts val="0"/>
              </a:spcAft>
              <a:buNone/>
            </a:pPr>
            <a:r>
              <a:rPr lang="en-US" sz="4888" u="sng">
                <a:solidFill>
                  <a:srgbClr val="E7EACB"/>
                </a:solidFill>
                <a:latin typeface="Arial"/>
                <a:ea typeface="Arial"/>
                <a:cs typeface="Arial"/>
                <a:sym typeface="Arial"/>
              </a:rPr>
              <a:t>تعريف القانون العام</a:t>
            </a:r>
            <a:endParaRPr sz="4888" u="sng">
              <a:solidFill>
                <a:srgbClr val="E7EACB"/>
              </a:solidFill>
              <a:latin typeface="Arial"/>
              <a:ea typeface="Arial"/>
              <a:cs typeface="Arial"/>
              <a:sym typeface="Arial"/>
            </a:endParaRPr>
          </a:p>
        </p:txBody>
      </p:sp>
      <p:sp>
        <p:nvSpPr>
          <p:cNvPr id="533" name="Shape 533"/>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0" lvl="0" indent="0" algn="r" rtl="1">
              <a:lnSpc>
                <a:spcPct val="100000"/>
              </a:lnSpc>
              <a:spcBef>
                <a:spcPts val="0"/>
              </a:spcBef>
              <a:spcAft>
                <a:spcPts val="0"/>
              </a:spcAft>
              <a:buNone/>
            </a:pPr>
            <a:endParaRPr sz="4444" b="1" u="sng">
              <a:solidFill>
                <a:srgbClr val="FFFFFF"/>
              </a:solidFill>
              <a:latin typeface="Arial"/>
              <a:ea typeface="Arial"/>
              <a:cs typeface="Arial"/>
              <a:sym typeface="Arial"/>
            </a:endParaRPr>
          </a:p>
          <a:p>
            <a:pPr marL="0" marR="381000" lvl="0" indent="-361244" algn="r" rtl="1">
              <a:lnSpc>
                <a:spcPct val="100000"/>
              </a:lnSpc>
              <a:spcBef>
                <a:spcPts val="0"/>
              </a:spcBef>
              <a:spcAft>
                <a:spcPts val="0"/>
              </a:spcAft>
              <a:buClr>
                <a:srgbClr val="FFFFFF"/>
              </a:buClr>
              <a:buSzPts val="4889"/>
              <a:buChar char="●"/>
            </a:pPr>
            <a:r>
              <a:rPr lang="en-US" sz="4888" u="sng">
                <a:solidFill>
                  <a:srgbClr val="FFFFFF"/>
                </a:solidFill>
                <a:latin typeface="Arial"/>
                <a:ea typeface="Arial"/>
                <a:cs typeface="Arial"/>
                <a:sym typeface="Arial"/>
              </a:rPr>
              <a:t>القانون العام:</a:t>
            </a:r>
            <a:r>
              <a:rPr lang="en-US" sz="4888">
                <a:solidFill>
                  <a:srgbClr val="FFFFFF"/>
                </a:solidFill>
                <a:latin typeface="Arial"/>
                <a:ea typeface="Arial"/>
                <a:cs typeface="Arial"/>
                <a:sym typeface="Arial"/>
              </a:rPr>
              <a:t> هو مجموعة القواعد القانونية التي تنظم العلاقات التي تكون الدولة طرفا فيها باعتبارها صاحبة سيادة وسلطان وسواء أكانت هذه العلاقات بين الدولة وبين غيرها من الدول أم بين الدولة وبين الأشخاص العاديين. </a:t>
            </a:r>
            <a:endParaRPr sz="4888">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dirty="0" smtClean="0"/>
              <a:t>مواضيع أحكام الالتزام </a:t>
            </a:r>
            <a:endParaRPr lang="en-US" dirty="0"/>
          </a:p>
        </p:txBody>
      </p:sp>
      <p:sp>
        <p:nvSpPr>
          <p:cNvPr id="4" name="Content Placeholder 3"/>
          <p:cNvSpPr>
            <a:spLocks noGrp="1"/>
          </p:cNvSpPr>
          <p:nvPr>
            <p:ph idx="1"/>
          </p:nvPr>
        </p:nvSpPr>
        <p:spPr/>
        <p:txBody>
          <a:bodyPr/>
          <a:lstStyle/>
          <a:p>
            <a:pPr algn="r" rtl="1"/>
            <a:r>
              <a:rPr lang="ar-SA" dirty="0" smtClean="0"/>
              <a:t>أحكام الالتزام تتضمن موضوعات متعددة وهي:</a:t>
            </a:r>
          </a:p>
          <a:p>
            <a:pPr algn="r" rtl="1"/>
            <a:r>
              <a:rPr lang="ar-SA" dirty="0" smtClean="0"/>
              <a:t>أولا/ آثار الالتزام و المتمثل بالتفيذ الاختياري و التنفيذ الجبري و الاحكام المرتبطة بهما</a:t>
            </a:r>
          </a:p>
          <a:p>
            <a:pPr algn="r" rtl="1"/>
            <a:r>
              <a:rPr lang="ar-SA" dirty="0" smtClean="0"/>
              <a:t>ثانيا/ أوصاف الالتزام و هي مجموعة من الحالات التي يكون الالتزام فيه موصوفا سواء أكان ذلك بسبب تعدد أطرافه أو تعدد محله أو كونه معلقا على شرط أو مضافا الى أجل.</a:t>
            </a:r>
          </a:p>
          <a:p>
            <a:pPr algn="r" rtl="1"/>
            <a:r>
              <a:rPr lang="ar-SA" dirty="0" smtClean="0"/>
              <a:t>ثالثا/ انتقال الالتزام وهو يشمل حالات حوالة الحق و حوالة الدين</a:t>
            </a:r>
          </a:p>
          <a:p>
            <a:pPr algn="r" rtl="1"/>
            <a:r>
              <a:rPr lang="ar-SA" dirty="0" smtClean="0"/>
              <a:t>رابعا/  إنقضاء الالتزام والطريق الطبيعي لإنقضاء الالتزام هو الوفاء بالالتزام وقد ينقضي الالتزام بما يقوم مقام الوفاء وذلك بالوفاء بمقابل، و بالتجديد و باتحاد الذمة و بالمقاصة.</a:t>
            </a:r>
            <a:endParaRPr lang="en-US" dirty="0"/>
          </a:p>
        </p:txBody>
      </p:sp>
    </p:spTree>
    <p:extLst>
      <p:ext uri="{BB962C8B-B14F-4D97-AF65-F5344CB8AC3E}">
        <p14:creationId xmlns:p14="http://schemas.microsoft.com/office/powerpoint/2010/main" val="41952712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567" y="2153816"/>
            <a:ext cx="7839311" cy="1080120"/>
          </a:xfrm>
        </p:spPr>
        <p:txBody>
          <a:bodyPr/>
          <a:lstStyle/>
          <a:p>
            <a:pPr algn="ctr"/>
            <a:r>
              <a:rPr lang="ar-SA" dirty="0"/>
              <a:t>العقود المسماة</a:t>
            </a:r>
            <a:endParaRPr lang="en-US" dirty="0"/>
          </a:p>
        </p:txBody>
      </p:sp>
    </p:spTree>
    <p:extLst>
      <p:ext uri="{BB962C8B-B14F-4D97-AF65-F5344CB8AC3E}">
        <p14:creationId xmlns:p14="http://schemas.microsoft.com/office/powerpoint/2010/main" val="39600892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 العقود المسماة</a:t>
            </a:r>
            <a:endParaRPr lang="en-US" dirty="0"/>
          </a:p>
        </p:txBody>
      </p:sp>
      <p:sp>
        <p:nvSpPr>
          <p:cNvPr id="3" name="Text Placeholder 2"/>
          <p:cNvSpPr>
            <a:spLocks noGrp="1"/>
          </p:cNvSpPr>
          <p:nvPr>
            <p:ph type="body" idx="1"/>
          </p:nvPr>
        </p:nvSpPr>
        <p:spPr/>
        <p:txBody>
          <a:bodyPr>
            <a:normAutofit/>
          </a:bodyPr>
          <a:lstStyle/>
          <a:p>
            <a:pPr algn="r" rtl="1"/>
            <a:r>
              <a:rPr lang="ar-SA" sz="3600" dirty="0" smtClean="0"/>
              <a:t>العقود المسماة هي العقود التي سميت في القانون و ضع تنظيم لها فيه</a:t>
            </a:r>
          </a:p>
          <a:p>
            <a:pPr algn="r" rtl="1"/>
            <a:r>
              <a:rPr lang="ar-SA" sz="3600" dirty="0" smtClean="0"/>
              <a:t>أولا/ العقود الواردة على الملكية كالبيع و الهبة  و القرض</a:t>
            </a:r>
          </a:p>
          <a:p>
            <a:pPr algn="r" rtl="1"/>
            <a:r>
              <a:rPr lang="ar-SA" sz="3600" dirty="0" smtClean="0"/>
              <a:t>ثانيا/ العقود الواردة على المنفعة كالايجار و العارية</a:t>
            </a:r>
          </a:p>
          <a:p>
            <a:pPr algn="r" rtl="1"/>
            <a:r>
              <a:rPr lang="ar-SA" sz="3600" dirty="0" smtClean="0"/>
              <a:t>ثالثا/ العقود الواردة على العمل كعقود العمل  وعقد المقاولة و الوديعة </a:t>
            </a:r>
          </a:p>
          <a:p>
            <a:pPr algn="r" rtl="1"/>
            <a:r>
              <a:rPr lang="ar-SA" sz="3600" dirty="0" smtClean="0"/>
              <a:t>رابعا/ العقود الإحتمالية كعقد المرتب مدى الحياة و المقامرة و الرهان</a:t>
            </a:r>
          </a:p>
          <a:p>
            <a:pPr algn="r" rtl="1"/>
            <a:r>
              <a:rPr lang="ar-SA" sz="3600" dirty="0" smtClean="0"/>
              <a:t>خامسا/ عقود الكفالة</a:t>
            </a:r>
            <a:endParaRPr lang="en-US" sz="3600" dirty="0"/>
          </a:p>
        </p:txBody>
      </p:sp>
    </p:spTree>
    <p:extLst>
      <p:ext uri="{BB962C8B-B14F-4D97-AF65-F5344CB8AC3E}">
        <p14:creationId xmlns:p14="http://schemas.microsoft.com/office/powerpoint/2010/main" val="2793562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67" y="503020"/>
            <a:ext cx="7839311" cy="858708"/>
          </a:xfrm>
        </p:spPr>
        <p:txBody>
          <a:bodyPr/>
          <a:lstStyle/>
          <a:p>
            <a:pPr algn="ctr"/>
            <a:r>
              <a:rPr lang="ar-SA" sz="3600" dirty="0" smtClean="0"/>
              <a:t>أولا</a:t>
            </a:r>
            <a:r>
              <a:rPr lang="ar-SA" sz="3600" dirty="0"/>
              <a:t>/ العقود الواردة على الملكية (التمليكات)</a:t>
            </a:r>
            <a:br>
              <a:rPr lang="ar-SA" sz="3600" dirty="0"/>
            </a:br>
            <a:endParaRPr lang="en-US" sz="3600" dirty="0"/>
          </a:p>
        </p:txBody>
      </p:sp>
      <p:sp>
        <p:nvSpPr>
          <p:cNvPr id="3" name="Content Placeholder 2"/>
          <p:cNvSpPr>
            <a:spLocks noGrp="1"/>
          </p:cNvSpPr>
          <p:nvPr>
            <p:ph idx="1"/>
          </p:nvPr>
        </p:nvSpPr>
        <p:spPr>
          <a:xfrm>
            <a:off x="538567" y="1649760"/>
            <a:ext cx="8861913" cy="5292914"/>
          </a:xfrm>
        </p:spPr>
        <p:txBody>
          <a:bodyPr>
            <a:normAutofit fontScale="85000" lnSpcReduction="20000"/>
          </a:bodyPr>
          <a:lstStyle/>
          <a:p>
            <a:pPr algn="r" rtl="1"/>
            <a:r>
              <a:rPr lang="ar-SA" sz="2600" dirty="0" smtClean="0"/>
              <a:t>1- البيع و يعرف بأنه مبادلة مال بمال و من أركانه الايجاب والقبول.</a:t>
            </a:r>
          </a:p>
          <a:p>
            <a:pPr algn="r" rtl="1"/>
            <a:r>
              <a:rPr lang="ar-SA" sz="2600" dirty="0"/>
              <a:t>البيع باعتبار المبيع اما ان يكون بيع العين بالنقد وهو البيع المطلق او بيع النقد بالنقد وهو الصرف او بيع العين بالعين وهي المقايضة.</a:t>
            </a:r>
          </a:p>
          <a:p>
            <a:pPr algn="r" rtl="1"/>
            <a:r>
              <a:rPr lang="ar-SA" sz="2600" dirty="0" smtClean="0"/>
              <a:t>2- </a:t>
            </a:r>
            <a:r>
              <a:rPr lang="ar-SA" sz="2600" dirty="0"/>
              <a:t>الهبة والصدقة</a:t>
            </a:r>
          </a:p>
          <a:p>
            <a:pPr algn="r" rtl="1"/>
            <a:r>
              <a:rPr lang="ar-SA" sz="2600" dirty="0" smtClean="0"/>
              <a:t>الهبة/ </a:t>
            </a:r>
            <a:r>
              <a:rPr lang="ar-SA" sz="2600" dirty="0"/>
              <a:t>هي تمليك مال لآخر بلا عوض</a:t>
            </a:r>
            <a:r>
              <a:rPr lang="ar-SA" sz="2600" dirty="0" smtClean="0"/>
              <a:t>.</a:t>
            </a:r>
            <a:endParaRPr lang="ar-SA" sz="2600" dirty="0"/>
          </a:p>
          <a:p>
            <a:pPr algn="r" rtl="1"/>
            <a:r>
              <a:rPr lang="ar-SA" sz="2600" dirty="0" smtClean="0"/>
              <a:t> والصدقة/ </a:t>
            </a:r>
            <a:r>
              <a:rPr lang="ar-SA" sz="2600" dirty="0"/>
              <a:t>هي المال الذي وهب </a:t>
            </a:r>
            <a:r>
              <a:rPr lang="ar-SA" sz="2600" dirty="0" smtClean="0"/>
              <a:t>لأجل </a:t>
            </a:r>
            <a:r>
              <a:rPr lang="ar-SA" sz="2600" dirty="0"/>
              <a:t>الثواب وهي في احكامها كالهبة الا فيما ورد فيه نص خاص</a:t>
            </a:r>
            <a:r>
              <a:rPr lang="ar-SA" sz="2600" dirty="0" smtClean="0"/>
              <a:t>.</a:t>
            </a:r>
          </a:p>
          <a:p>
            <a:pPr algn="r" rtl="1"/>
            <a:r>
              <a:rPr lang="ar-SA" sz="2600" dirty="0"/>
              <a:t/>
            </a:r>
            <a:br>
              <a:rPr lang="ar-SA" sz="2600" dirty="0"/>
            </a:br>
            <a:r>
              <a:rPr lang="ar-SA" sz="2600" dirty="0"/>
              <a:t>اذا كان الموهوب عقاراً وجب لانعقاد الهبة ان تسجل في الدائرة </a:t>
            </a:r>
            <a:r>
              <a:rPr lang="ar-SA" sz="2600" dirty="0" smtClean="0"/>
              <a:t>المختصة. و لا </a:t>
            </a:r>
            <a:r>
              <a:rPr lang="ar-SA" sz="2600" dirty="0"/>
              <a:t>تتم الهبة في المنقول الا بالقبض ويلزم في القبض اذن الواهب صراحة او دلالة</a:t>
            </a:r>
            <a:r>
              <a:rPr lang="ar-SA" sz="2600" dirty="0" smtClean="0"/>
              <a:t>.</a:t>
            </a:r>
          </a:p>
          <a:p>
            <a:pPr algn="r" rtl="1"/>
            <a:r>
              <a:rPr lang="ar-SA" sz="2600" dirty="0" smtClean="0"/>
              <a:t>3- الشركة تعتبر من عقود التمليك حيث يشترك اثنان أو أكثر في امتلاك مال معين </a:t>
            </a:r>
          </a:p>
          <a:p>
            <a:pPr algn="r" rtl="1"/>
            <a:r>
              <a:rPr lang="ar-SA" sz="2600" dirty="0" smtClean="0"/>
              <a:t>4- القرض/ </a:t>
            </a:r>
            <a:r>
              <a:rPr lang="ar-SA" sz="2600" dirty="0"/>
              <a:t>هو ان يدفع شخص لآخر عيناً معلومة من الاعيان المثلية التي تستهلك بالانتفاع بها ليرد </a:t>
            </a:r>
            <a:r>
              <a:rPr lang="ar-SA" sz="2600" dirty="0" smtClean="0"/>
              <a:t>مثلهما</a:t>
            </a:r>
          </a:p>
          <a:p>
            <a:pPr algn="r" rtl="1"/>
            <a:r>
              <a:rPr lang="ar-SA" sz="2600" dirty="0" smtClean="0"/>
              <a:t>5- الصلح/ </a:t>
            </a:r>
            <a:r>
              <a:rPr lang="ar-SA" dirty="0"/>
              <a:t>الصلح عقد يرفع النزاع ويقطع الخصومة بالتراضي</a:t>
            </a:r>
            <a:r>
              <a:rPr lang="ar-SA" dirty="0" smtClean="0"/>
              <a:t>.</a:t>
            </a:r>
            <a:endParaRPr lang="ar-SA" dirty="0"/>
          </a:p>
        </p:txBody>
      </p:sp>
    </p:spTree>
    <p:extLst>
      <p:ext uri="{BB962C8B-B14F-4D97-AF65-F5344CB8AC3E}">
        <p14:creationId xmlns:p14="http://schemas.microsoft.com/office/powerpoint/2010/main" val="20468654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a:t>
            </a:r>
            <a:r>
              <a:rPr lang="ar-SA" dirty="0"/>
              <a:t>العقود الواردة على الانتفاع بالشيء</a:t>
            </a:r>
            <a:endParaRPr lang="en-US" dirty="0"/>
          </a:p>
        </p:txBody>
      </p:sp>
      <p:sp>
        <p:nvSpPr>
          <p:cNvPr id="3" name="Content Placeholder 2"/>
          <p:cNvSpPr>
            <a:spLocks noGrp="1"/>
          </p:cNvSpPr>
          <p:nvPr>
            <p:ph idx="1"/>
          </p:nvPr>
        </p:nvSpPr>
        <p:spPr/>
        <p:txBody>
          <a:bodyPr/>
          <a:lstStyle/>
          <a:p>
            <a:pPr algn="r" rtl="1"/>
            <a:r>
              <a:rPr lang="ar-SA" sz="3200" dirty="0" smtClean="0"/>
              <a:t>1- عقد الايجار/ الايجار </a:t>
            </a:r>
            <a:r>
              <a:rPr lang="ar-SA" sz="3200" dirty="0"/>
              <a:t>تمليك منفعة معلومة بعوض معلوم لمدة معلومة وبه يلتزم المؤجر ان يمكن المستأجر من الانتفاع بالمأجور.</a:t>
            </a:r>
          </a:p>
          <a:p>
            <a:pPr algn="r" rtl="1"/>
            <a:r>
              <a:rPr lang="ar-SA" sz="3200" dirty="0" smtClean="0"/>
              <a:t>ومن اركان الايجار الايجاب والقبول</a:t>
            </a:r>
          </a:p>
          <a:p>
            <a:pPr algn="r" rtl="1"/>
            <a:r>
              <a:rPr lang="ar-SA" sz="3200" dirty="0" smtClean="0"/>
              <a:t>2- الاعارة / عقد </a:t>
            </a:r>
            <a:r>
              <a:rPr lang="ar-SA" sz="3200" dirty="0"/>
              <a:t>به يسلم شخص لآخر شيئاً غير قابل للاستهلاك يستعمله بلا عوض على ان يرده بعد الاستعمال ولا تتم الاعارة الا بالقبض.</a:t>
            </a:r>
          </a:p>
          <a:p>
            <a:pPr marL="0" indent="0">
              <a:buNone/>
            </a:pPr>
            <a:r>
              <a:rPr lang="ar-SA" dirty="0"/>
              <a:t/>
            </a:r>
            <a:br>
              <a:rPr lang="ar-SA" dirty="0"/>
            </a:br>
            <a:endParaRPr lang="ar-SA" dirty="0"/>
          </a:p>
        </p:txBody>
      </p:sp>
    </p:spTree>
    <p:extLst>
      <p:ext uri="{BB962C8B-B14F-4D97-AF65-F5344CB8AC3E}">
        <p14:creationId xmlns:p14="http://schemas.microsoft.com/office/powerpoint/2010/main" val="22187864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67" y="503020"/>
            <a:ext cx="7839311" cy="1218748"/>
          </a:xfrm>
        </p:spPr>
        <p:txBody>
          <a:bodyPr/>
          <a:lstStyle/>
          <a:p>
            <a:pPr algn="ctr"/>
            <a:r>
              <a:rPr lang="ar-SA" dirty="0" smtClean="0"/>
              <a:t>ثالثا/ </a:t>
            </a:r>
            <a:r>
              <a:rPr lang="ar-SA" dirty="0"/>
              <a:t>العقود الواردة على العمل</a:t>
            </a:r>
            <a:endParaRPr lang="en-US" dirty="0"/>
          </a:p>
        </p:txBody>
      </p:sp>
      <p:sp>
        <p:nvSpPr>
          <p:cNvPr id="3" name="Content Placeholder 2"/>
          <p:cNvSpPr>
            <a:spLocks noGrp="1"/>
          </p:cNvSpPr>
          <p:nvPr>
            <p:ph idx="1"/>
          </p:nvPr>
        </p:nvSpPr>
        <p:spPr>
          <a:xfrm>
            <a:off x="919667" y="1721768"/>
            <a:ext cx="8408805" cy="5544616"/>
          </a:xfrm>
        </p:spPr>
        <p:txBody>
          <a:bodyPr>
            <a:normAutofit/>
          </a:bodyPr>
          <a:lstStyle/>
          <a:p>
            <a:pPr algn="just" rtl="1"/>
            <a:r>
              <a:rPr lang="ar-SA" dirty="0"/>
              <a:t/>
            </a:r>
            <a:br>
              <a:rPr lang="ar-SA" dirty="0"/>
            </a:br>
            <a:r>
              <a:rPr lang="ar-SA" sz="2800" dirty="0" smtClean="0"/>
              <a:t>1-عقد </a:t>
            </a:r>
            <a:r>
              <a:rPr lang="ar-SA" sz="2800" dirty="0"/>
              <a:t>المقاولة </a:t>
            </a:r>
            <a:r>
              <a:rPr lang="ar-SA" sz="2800" dirty="0" smtClean="0"/>
              <a:t>والاستصناع/ المقاولة </a:t>
            </a:r>
            <a:r>
              <a:rPr lang="ar-SA" sz="2800" dirty="0"/>
              <a:t>عقد به يتعهد احد الطرفين ان يصنع شيئاً او يؤدي عملاً لقاء اجر يتعهد به الطرف </a:t>
            </a:r>
            <a:r>
              <a:rPr lang="ar-SA" sz="2800" dirty="0" smtClean="0"/>
              <a:t>الآخر. يجوز </a:t>
            </a:r>
            <a:r>
              <a:rPr lang="ar-SA" sz="2800" dirty="0"/>
              <a:t>ان يقتصر المقاول على التعهد بتقديم عمله على ان يقدم رب العمل المادة التي يستخدمها المقاول او يستعين بها في القيام بعمله، ويكون المقاول اجيراً </a:t>
            </a:r>
            <a:r>
              <a:rPr lang="ar-SA" sz="2800" dirty="0" smtClean="0"/>
              <a:t>مشتركاً. كما </a:t>
            </a:r>
            <a:r>
              <a:rPr lang="ar-SA" sz="2800" dirty="0"/>
              <a:t>يجوز له ان يتعهد المقاول بتقديم العمل والمادة معاً ويكون </a:t>
            </a:r>
            <a:r>
              <a:rPr lang="ar-SA" sz="2800" dirty="0" smtClean="0"/>
              <a:t>استصناعاً.</a:t>
            </a:r>
          </a:p>
          <a:p>
            <a:pPr algn="r" rtl="1"/>
            <a:r>
              <a:rPr lang="ar-SA" sz="2400" dirty="0" smtClean="0"/>
              <a:t>2- </a:t>
            </a:r>
            <a:r>
              <a:rPr lang="ar-SA" sz="2400" dirty="0"/>
              <a:t>عقد </a:t>
            </a:r>
            <a:r>
              <a:rPr lang="ar-SA" sz="2400" dirty="0" smtClean="0"/>
              <a:t>العمل/ عقد </a:t>
            </a:r>
            <a:r>
              <a:rPr lang="ar-SA" sz="2400" dirty="0"/>
              <a:t>يتعهد به احد طرفيه بان يخصص عمله لخدمة الطرف الآخر ويكون في ادانة تحت توجيهه وادارته مقابل اجر يتعهد به الطرف الآخر، ويكون العامل اجيراً خاصاً.</a:t>
            </a:r>
            <a:br>
              <a:rPr lang="ar-SA" sz="2400" dirty="0"/>
            </a:br>
            <a:r>
              <a:rPr lang="ar-SA" sz="2400" dirty="0" smtClean="0"/>
              <a:t>ويتميز </a:t>
            </a:r>
            <a:r>
              <a:rPr lang="ar-SA" sz="2400" dirty="0"/>
              <a:t>عقد العمل عن عقد المقاولة، بان في الاول دون الثاني حقاً لرب العمل في ادارة جهود العامل، وتوجيهها اثناء قيامه بالعمل، او على الاقل في الاشراف عليه.</a:t>
            </a:r>
          </a:p>
          <a:p>
            <a:pPr marL="0" indent="0" algn="r" rtl="1">
              <a:buNone/>
            </a:pPr>
            <a:endParaRPr lang="ar-SA" sz="2800" dirty="0"/>
          </a:p>
        </p:txBody>
      </p:sp>
    </p:spTree>
    <p:extLst>
      <p:ext uri="{BB962C8B-B14F-4D97-AF65-F5344CB8AC3E}">
        <p14:creationId xmlns:p14="http://schemas.microsoft.com/office/powerpoint/2010/main" val="9879563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64" y="1073696"/>
            <a:ext cx="9433048" cy="6408712"/>
          </a:xfrm>
        </p:spPr>
        <p:txBody>
          <a:bodyPr>
            <a:noAutofit/>
          </a:bodyPr>
          <a:lstStyle/>
          <a:p>
            <a:pPr algn="r" rtl="1"/>
            <a:r>
              <a:rPr lang="ar-SA" sz="3200" dirty="0" smtClean="0"/>
              <a:t>3- الوكالة/  </a:t>
            </a:r>
            <a:r>
              <a:rPr lang="ar-SA" sz="3200" dirty="0"/>
              <a:t>عقد يقيم به شخص غيره مقام نفسه في تصرف جائز معلوم</a:t>
            </a:r>
            <a:r>
              <a:rPr lang="ar-SA" sz="3200" dirty="0" smtClean="0"/>
              <a:t>.</a:t>
            </a:r>
            <a:r>
              <a:rPr lang="ar-SA" sz="3200" dirty="0"/>
              <a:t/>
            </a:r>
            <a:br>
              <a:rPr lang="ar-SA" sz="3200" dirty="0"/>
            </a:br>
            <a:r>
              <a:rPr lang="ar-SA" sz="3200" dirty="0"/>
              <a:t>الاذن والامر يعتبران توكيلاً اذا دلت القرينة عليه، والاجازة اللاحقة في حكم الوكالة السابقة اما الرسالة فلا تعتبر </a:t>
            </a:r>
            <a:r>
              <a:rPr lang="ar-SA" sz="3200" dirty="0" smtClean="0"/>
              <a:t>توكيلاً.</a:t>
            </a:r>
            <a:endParaRPr lang="ar-SA" sz="3200" dirty="0"/>
          </a:p>
          <a:p>
            <a:pPr algn="r" rtl="1"/>
            <a:r>
              <a:rPr lang="ar-SA" sz="3200" dirty="0" smtClean="0"/>
              <a:t>4- الايداع/ </a:t>
            </a:r>
            <a:r>
              <a:rPr lang="ar-SA" sz="3200" dirty="0"/>
              <a:t>عقد به يحيل المالك او من يقوم مقامه حفظ ماله الى آخر ولا يتم الا بالقبض</a:t>
            </a:r>
            <a:r>
              <a:rPr lang="ar-SA" sz="3200" dirty="0" smtClean="0"/>
              <a:t>.</a:t>
            </a:r>
            <a:r>
              <a:rPr lang="ar-SA" sz="3200" dirty="0"/>
              <a:t/>
            </a:r>
            <a:br>
              <a:rPr lang="ar-SA" sz="3200" dirty="0"/>
            </a:br>
            <a:r>
              <a:rPr lang="ar-SA" sz="3200" dirty="0" smtClean="0"/>
              <a:t>الامانة </a:t>
            </a:r>
            <a:r>
              <a:rPr lang="ar-SA" sz="3200" dirty="0"/>
              <a:t>هي المال الذي وصل الى يد احد باذن من صاحبه حقيقة او حكماً، لا على وجه التمليك، وهي اما ان تكون بعقد استحفاظ كالوديعة، او ضمن عقد كالمأجور </a:t>
            </a:r>
            <a:r>
              <a:rPr lang="ar-SA" sz="3200" dirty="0" smtClean="0"/>
              <a:t>والمستعار</a:t>
            </a:r>
            <a:r>
              <a:rPr lang="ar-SA" sz="3200" dirty="0"/>
              <a:t>، او بدون عقد ولا قصد كما لو القت الربح في دار شخص مال احد.</a:t>
            </a:r>
            <a:br>
              <a:rPr lang="ar-SA" sz="3200" dirty="0"/>
            </a:br>
            <a:r>
              <a:rPr lang="ar-SA" sz="3200" dirty="0" smtClean="0"/>
              <a:t> والامانة </a:t>
            </a:r>
            <a:r>
              <a:rPr lang="ar-SA" sz="3200" dirty="0"/>
              <a:t>غير مضمونة على الامين بالهلاك، سواء كان بسبب يمكن التحرز منه ام لا، وانما يضمنها اذا هلكت بصنعه او بتعد او تقصير منه</a:t>
            </a:r>
            <a:r>
              <a:rPr lang="ar-SA" sz="3200" dirty="0" smtClean="0"/>
              <a:t>.</a:t>
            </a:r>
            <a:endParaRPr lang="ar-SA" sz="3200" dirty="0"/>
          </a:p>
          <a:p>
            <a:pPr algn="r" rtl="1"/>
            <a:endParaRPr lang="en-US" sz="3200" dirty="0"/>
          </a:p>
        </p:txBody>
      </p:sp>
    </p:spTree>
    <p:extLst>
      <p:ext uri="{BB962C8B-B14F-4D97-AF65-F5344CB8AC3E}">
        <p14:creationId xmlns:p14="http://schemas.microsoft.com/office/powerpoint/2010/main" val="850851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رابعا/ العقود الاحتمالية</a:t>
            </a:r>
            <a:endParaRPr lang="en-US" dirty="0"/>
          </a:p>
        </p:txBody>
      </p:sp>
      <p:sp>
        <p:nvSpPr>
          <p:cNvPr id="3" name="Content Placeholder 2"/>
          <p:cNvSpPr>
            <a:spLocks noGrp="1"/>
          </p:cNvSpPr>
          <p:nvPr>
            <p:ph idx="1"/>
          </p:nvPr>
        </p:nvSpPr>
        <p:spPr>
          <a:xfrm>
            <a:off x="327473" y="1793776"/>
            <a:ext cx="8784976" cy="5544616"/>
          </a:xfrm>
        </p:spPr>
        <p:txBody>
          <a:bodyPr>
            <a:normAutofit/>
          </a:bodyPr>
          <a:lstStyle/>
          <a:p>
            <a:pPr algn="just" rtl="1"/>
            <a:r>
              <a:rPr lang="ar-SA" sz="2800" dirty="0" smtClean="0"/>
              <a:t>1- اللمقامرة والرهان/ </a:t>
            </a:r>
            <a:r>
              <a:rPr lang="ar-SA" sz="2800" dirty="0"/>
              <a:t> </a:t>
            </a:r>
            <a:r>
              <a:rPr lang="ar-SA" sz="2800" dirty="0" smtClean="0"/>
              <a:t>يقع </a:t>
            </a:r>
            <a:r>
              <a:rPr lang="ar-SA" sz="2800" dirty="0"/>
              <a:t>باطلاً كل اتفاق خاص بمقامرة او رهان.</a:t>
            </a:r>
            <a:br>
              <a:rPr lang="ar-SA" sz="2800" dirty="0"/>
            </a:br>
            <a:r>
              <a:rPr lang="ar-SA" sz="2800" dirty="0"/>
              <a:t>2 – ولمن خسر في مقامرة او رهان ان يسترد ما دفعه خلال سنة من الوقت الذي ادى فيه ما خسره، ولو كان هناك اتفاق يقضي بغير ذلك، وله ان يثبت ما اداه بجميع طرق الاثبات القانونية.</a:t>
            </a:r>
          </a:p>
          <a:p>
            <a:pPr algn="just" rtl="1"/>
            <a:r>
              <a:rPr lang="ar-SA" sz="2800" dirty="0" smtClean="0"/>
              <a:t>يستثنى </a:t>
            </a:r>
            <a:r>
              <a:rPr lang="ar-SA" sz="2800" dirty="0"/>
              <a:t>من احكام المادة السابقة الرهان الذي يعقده فيما بينهم المتبارون شخصياً في الالعاب الرياضية، ولكن للمحكمة ان تخفض مقدار هذا الرهان اذا كان مبالغاً فيه</a:t>
            </a:r>
            <a:r>
              <a:rPr lang="ar-SA" sz="2800" dirty="0" smtClean="0"/>
              <a:t>.</a:t>
            </a:r>
            <a:r>
              <a:rPr lang="ar-SA" sz="2800" dirty="0"/>
              <a:t> </a:t>
            </a:r>
            <a:r>
              <a:rPr lang="ar-SA" sz="2800" dirty="0" smtClean="0"/>
              <a:t> </a:t>
            </a:r>
            <a:r>
              <a:rPr lang="ar-SA" sz="2800" dirty="0"/>
              <a:t>ويستثنى ايضاً ما رخص فيه من اوراق النصيب.</a:t>
            </a:r>
          </a:p>
          <a:p>
            <a:pPr algn="just" rtl="1"/>
            <a:r>
              <a:rPr lang="ar-SA" sz="2800" dirty="0" smtClean="0"/>
              <a:t>2- المرتب </a:t>
            </a:r>
            <a:r>
              <a:rPr lang="ar-SA" sz="2800" dirty="0"/>
              <a:t>مدى </a:t>
            </a:r>
            <a:r>
              <a:rPr lang="ar-SA" sz="2800" dirty="0" smtClean="0"/>
              <a:t>الحياة/ يجوز </a:t>
            </a:r>
            <a:r>
              <a:rPr lang="ar-SA" sz="2800" dirty="0"/>
              <a:t>للشخص ان يلتزم بأن يؤدي الى شخص آخر مدى الحياة مرتباً دورياً، ويكون ذلك بعوض او بغير </a:t>
            </a:r>
            <a:r>
              <a:rPr lang="ar-SA" sz="2800" dirty="0" smtClean="0"/>
              <a:t>عوض. ويترتب </a:t>
            </a:r>
            <a:r>
              <a:rPr lang="ar-SA" sz="2800" dirty="0"/>
              <a:t>هذا الالتزام بعقد او </a:t>
            </a:r>
            <a:r>
              <a:rPr lang="ar-SA" sz="2800" dirty="0" smtClean="0"/>
              <a:t>وصية. العقد </a:t>
            </a:r>
            <a:r>
              <a:rPr lang="ar-SA" sz="2800" dirty="0"/>
              <a:t>الذي يقرر المرتب لا يكون صحيحاً الا اذا كان مكتوباً، وهذا دون اخلال بما يتطلبه القانون من شكل خاص لعقود التبرع.</a:t>
            </a:r>
          </a:p>
          <a:p>
            <a:pPr algn="r" rtl="1"/>
            <a:endParaRPr lang="en-US" dirty="0"/>
          </a:p>
        </p:txBody>
      </p:sp>
    </p:spTree>
    <p:extLst>
      <p:ext uri="{BB962C8B-B14F-4D97-AF65-F5344CB8AC3E}">
        <p14:creationId xmlns:p14="http://schemas.microsoft.com/office/powerpoint/2010/main" val="8724131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13" y="1289720"/>
            <a:ext cx="8208912" cy="5652954"/>
          </a:xfrm>
        </p:spPr>
        <p:txBody>
          <a:bodyPr>
            <a:normAutofit/>
          </a:bodyPr>
          <a:lstStyle/>
          <a:p>
            <a:pPr algn="just" rtl="1"/>
            <a:r>
              <a:rPr lang="ar-SA" sz="3200" dirty="0" smtClean="0"/>
              <a:t>3- عقد التأمين/ و هوعقد </a:t>
            </a:r>
            <a:r>
              <a:rPr lang="ar-SA" sz="3200" dirty="0"/>
              <a:t>به يلتزم المؤمن ان يؤدي الى المؤمن له او الى المستفيد مبلغاً من المال او ايراداً مرتباً او أي عوض مالي آخر، في حالة وقوع الحادث المؤمن ضده، وذلك في مقابل اقساط او اية دفعة مالية اخرى يؤديها المؤمن له للمؤمن.</a:t>
            </a:r>
            <a:br>
              <a:rPr lang="ar-SA" sz="3200" dirty="0"/>
            </a:br>
            <a:r>
              <a:rPr lang="ar-SA" sz="3200" dirty="0" smtClean="0"/>
              <a:t>ويقصد </a:t>
            </a:r>
            <a:r>
              <a:rPr lang="ar-SA" sz="3200" dirty="0"/>
              <a:t>بالمؤمن له الشخص الذي يؤدي الالتزامات </a:t>
            </a:r>
            <a:r>
              <a:rPr lang="ar-SA" sz="3200" dirty="0" smtClean="0"/>
              <a:t>المقابلة </a:t>
            </a:r>
            <a:r>
              <a:rPr lang="ar-SA" sz="3200" dirty="0"/>
              <a:t>لالتزامات المؤمن، ويقصد بالمستفيد، الشخص الذي يؤدي اليه المؤمن قيمة التأمين، واذا كان المؤمن له هو صاحب الحق في قيمة التأمين كان هو المستفيد</a:t>
            </a:r>
            <a:r>
              <a:rPr lang="ar-SA" sz="3200" dirty="0" smtClean="0"/>
              <a:t>.</a:t>
            </a:r>
            <a:endParaRPr lang="ar-SA" sz="3200" dirty="0"/>
          </a:p>
        </p:txBody>
      </p:sp>
    </p:spTree>
    <p:extLst>
      <p:ext uri="{BB962C8B-B14F-4D97-AF65-F5344CB8AC3E}">
        <p14:creationId xmlns:p14="http://schemas.microsoft.com/office/powerpoint/2010/main" val="1222777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خامسا/ الكفالة</a:t>
            </a:r>
            <a:endParaRPr lang="en-US" dirty="0"/>
          </a:p>
        </p:txBody>
      </p:sp>
      <p:sp>
        <p:nvSpPr>
          <p:cNvPr id="3" name="Content Placeholder 2"/>
          <p:cNvSpPr>
            <a:spLocks noGrp="1"/>
          </p:cNvSpPr>
          <p:nvPr>
            <p:ph idx="1"/>
          </p:nvPr>
        </p:nvSpPr>
        <p:spPr>
          <a:xfrm>
            <a:off x="538567" y="1793776"/>
            <a:ext cx="8429865" cy="5148898"/>
          </a:xfrm>
        </p:spPr>
        <p:txBody>
          <a:bodyPr>
            <a:normAutofit fontScale="92500" lnSpcReduction="10000"/>
          </a:bodyPr>
          <a:lstStyle/>
          <a:p>
            <a:pPr algn="r" rtl="1"/>
            <a:r>
              <a:rPr lang="ar-SA" sz="3500" dirty="0" smtClean="0"/>
              <a:t> الكفالة </a:t>
            </a:r>
            <a:r>
              <a:rPr lang="ar-SA" sz="3500" dirty="0"/>
              <a:t>ضم ذمة الى ذمة في المطالبة بتنفيذ </a:t>
            </a:r>
            <a:r>
              <a:rPr lang="ar-SA" sz="3500" dirty="0" smtClean="0"/>
              <a:t>التزام. </a:t>
            </a:r>
            <a:r>
              <a:rPr lang="ar-SA" sz="3500" dirty="0"/>
              <a:t>تنعقد الكفالة بإيجاب وقبول من الكفيل والمكفول </a:t>
            </a:r>
            <a:r>
              <a:rPr lang="ar-SA" sz="3500" dirty="0" smtClean="0"/>
              <a:t>له. ويجوز </a:t>
            </a:r>
            <a:r>
              <a:rPr lang="ar-SA" sz="3500" dirty="0"/>
              <a:t>ان تكون الكفالة منجزة او معلقة على شرط او مضافة الى زمن </a:t>
            </a:r>
            <a:r>
              <a:rPr lang="ar-SA" sz="3500" dirty="0" smtClean="0"/>
              <a:t>مستقبل. و </a:t>
            </a:r>
            <a:r>
              <a:rPr lang="ar-SA" sz="3500" dirty="0"/>
              <a:t>ليس للكفيل ان يخرج نفسه من الكفالة، ولكن له ذلك قبل ترتب الدين في ذمة الاصيل في الكفالة المعلقة والكفالة المضافة</a:t>
            </a:r>
            <a:r>
              <a:rPr lang="ar-SA" sz="3500" dirty="0" smtClean="0"/>
              <a:t>. وقد تكون الكفالة بالمال و قد تكون الكفالة بالنفس، في حالة الكفالة بالنفس يلتزم الكفيل بإحضار المكفول </a:t>
            </a:r>
            <a:r>
              <a:rPr lang="ar-SA" sz="3500" dirty="0"/>
              <a:t>به فان اشترط في الكفالة تسليمه في وقت معين، يجبر الكفيل على احضاره وتسليمه للمكفول له في هذا الوقت ان طلبه، فان احضره يبرأ من الكفالة وان لم يحضره، جاز للمحكمة ان تقضي على الكفيل بغرامة تهديدية ما لم يظهر عجزه وعدم اقتداره على احضار المكفول به</a:t>
            </a:r>
            <a:r>
              <a:rPr lang="ar-SA" sz="3500" dirty="0" smtClean="0"/>
              <a:t>.</a:t>
            </a:r>
            <a:endParaRPr lang="ar-SA" sz="4000" dirty="0" smtClean="0"/>
          </a:p>
          <a:p>
            <a:pPr algn="r" rtl="1"/>
            <a:endParaRPr lang="en-US" dirty="0"/>
          </a:p>
        </p:txBody>
      </p:sp>
    </p:spTree>
    <p:extLst>
      <p:ext uri="{BB962C8B-B14F-4D97-AF65-F5344CB8AC3E}">
        <p14:creationId xmlns:p14="http://schemas.microsoft.com/office/powerpoint/2010/main" val="1070440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r">
              <a:lnSpc>
                <a:spcPct val="120108"/>
              </a:lnSpc>
              <a:spcBef>
                <a:spcPts val="0"/>
              </a:spcBef>
              <a:spcAft>
                <a:spcPts val="0"/>
              </a:spcAft>
              <a:buNone/>
            </a:pPr>
            <a:r>
              <a:rPr lang="en-US" sz="5111">
                <a:solidFill>
                  <a:srgbClr val="E7EACB"/>
                </a:solidFill>
                <a:latin typeface="Arial"/>
                <a:ea typeface="Arial"/>
                <a:cs typeface="Arial"/>
                <a:sym typeface="Arial"/>
              </a:rPr>
              <a:t>الفرق بين القانون العام والقانون بمعناه العام</a:t>
            </a:r>
            <a:endParaRPr sz="5111">
              <a:solidFill>
                <a:srgbClr val="E7EACB"/>
              </a:solidFill>
              <a:latin typeface="Arial"/>
              <a:ea typeface="Arial"/>
              <a:cs typeface="Arial"/>
              <a:sym typeface="Arial"/>
            </a:endParaRPr>
          </a:p>
        </p:txBody>
      </p:sp>
      <p:sp>
        <p:nvSpPr>
          <p:cNvPr id="539" name="Shape 539"/>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61244" algn="l" rtl="1">
              <a:lnSpc>
                <a:spcPct val="119886"/>
              </a:lnSpc>
              <a:spcBef>
                <a:spcPts val="0"/>
              </a:spcBef>
              <a:spcAft>
                <a:spcPts val="0"/>
              </a:spcAft>
              <a:buClr>
                <a:srgbClr val="FFFFFF"/>
              </a:buClr>
              <a:buSzPts val="4889"/>
              <a:buChar char="●"/>
            </a:pPr>
            <a:r>
              <a:rPr lang="en-US" sz="4888">
                <a:solidFill>
                  <a:srgbClr val="FFFFFF"/>
                </a:solidFill>
                <a:latin typeface="Arial"/>
                <a:ea typeface="Arial"/>
                <a:cs typeface="Arial"/>
                <a:sym typeface="Arial"/>
              </a:rPr>
              <a:t>القانون العام منظور اليه من زاوية اطراف العلاقة بينما القانون بمعناه العام منظور اليه من حيث مصادره، فأحدى أشخاص القانون العام هي الدولة. بينما القانون بمعناه العام المقصود منه الاشارة الى القانون بغض النظر عن مصدره.</a:t>
            </a:r>
            <a:endParaRPr sz="4888">
              <a:solidFill>
                <a:srgbClr val="FFFFF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67" y="2081808"/>
            <a:ext cx="8213841" cy="2232248"/>
          </a:xfrm>
        </p:spPr>
        <p:txBody>
          <a:bodyPr/>
          <a:lstStyle/>
          <a:p>
            <a:pPr algn="ctr"/>
            <a:r>
              <a:rPr lang="ar-SA" dirty="0" smtClean="0"/>
              <a:t>الحقوق العينية</a:t>
            </a:r>
            <a:endParaRPr lang="en-US" dirty="0"/>
          </a:p>
        </p:txBody>
      </p:sp>
    </p:spTree>
    <p:extLst>
      <p:ext uri="{BB962C8B-B14F-4D97-AF65-F5344CB8AC3E}">
        <p14:creationId xmlns:p14="http://schemas.microsoft.com/office/powerpoint/2010/main" val="16325304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 الحقوق العينية</a:t>
            </a:r>
            <a:endParaRPr lang="en-US" dirty="0"/>
          </a:p>
        </p:txBody>
      </p:sp>
      <p:sp>
        <p:nvSpPr>
          <p:cNvPr id="3" name="Text Placeholder 2"/>
          <p:cNvSpPr>
            <a:spLocks noGrp="1"/>
          </p:cNvSpPr>
          <p:nvPr>
            <p:ph type="body" idx="1"/>
          </p:nvPr>
        </p:nvSpPr>
        <p:spPr/>
        <p:txBody>
          <a:bodyPr/>
          <a:lstStyle/>
          <a:p>
            <a:pPr algn="r" rtl="1"/>
            <a:r>
              <a:rPr lang="ar-SA" sz="4400" dirty="0" smtClean="0"/>
              <a:t>تنقسم الحقوق العينية الى قسمين رئيسيين:</a:t>
            </a:r>
          </a:p>
          <a:p>
            <a:pPr algn="r" rtl="1"/>
            <a:r>
              <a:rPr lang="ar-SA" sz="4400" dirty="0" smtClean="0"/>
              <a:t>أولا/ الحقوق العينية الأصلية</a:t>
            </a:r>
          </a:p>
          <a:p>
            <a:pPr algn="r" rtl="1"/>
            <a:r>
              <a:rPr lang="ar-SA" sz="4400" dirty="0" smtClean="0"/>
              <a:t>ثانيا/ الحقوق العينية التبعية</a:t>
            </a:r>
            <a:endParaRPr lang="en-US" sz="4400" dirty="0"/>
          </a:p>
        </p:txBody>
      </p:sp>
    </p:spTree>
    <p:extLst>
      <p:ext uri="{BB962C8B-B14F-4D97-AF65-F5344CB8AC3E}">
        <p14:creationId xmlns:p14="http://schemas.microsoft.com/office/powerpoint/2010/main" val="27715571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التمييز بين الحق العيني و الحق الشخصي</a:t>
            </a:r>
            <a:endParaRPr lang="en-US" dirty="0"/>
          </a:p>
        </p:txBody>
      </p:sp>
      <p:sp>
        <p:nvSpPr>
          <p:cNvPr id="3" name="Text Placeholder 2"/>
          <p:cNvSpPr>
            <a:spLocks noGrp="1"/>
          </p:cNvSpPr>
          <p:nvPr>
            <p:ph type="body" idx="1"/>
          </p:nvPr>
        </p:nvSpPr>
        <p:spPr/>
        <p:txBody>
          <a:bodyPr>
            <a:normAutofit/>
          </a:bodyPr>
          <a:lstStyle/>
          <a:p>
            <a:pPr algn="just" rtl="1"/>
            <a:r>
              <a:rPr lang="ar-SA" sz="3200" dirty="0" smtClean="0"/>
              <a:t>يتميز الحق العيني بخصائص تختلف عن الحق الشخصي أهمها:</a:t>
            </a:r>
          </a:p>
          <a:p>
            <a:pPr algn="just" rtl="1"/>
            <a:r>
              <a:rPr lang="ar-SA" sz="3200" dirty="0" smtClean="0"/>
              <a:t>1- الحق العيني هو سلطة مباشرة لشخص على شيء معين بينما الحق الشخصي هو رابطة قانونية بين الدائن و المدين حيث أن صاحب الحق الشخصي يجب أن يطلب حقه من المدين بينما صاحب الحق العيني لا يحتاج الى أن يطلب من أحد لكي يتمكن من التمتع بخصائص حقه العيني.</a:t>
            </a:r>
          </a:p>
          <a:p>
            <a:pPr algn="just" rtl="1"/>
            <a:r>
              <a:rPr lang="ar-SA" sz="3200" dirty="0" smtClean="0"/>
              <a:t>2- صاحب الحق العيني له الأولوية و الأفضلية في ما يتعلق بحقه بينما صاحب الحق الشخصي ليست له هذه الميزة.</a:t>
            </a:r>
          </a:p>
          <a:p>
            <a:pPr algn="just" rtl="1"/>
            <a:r>
              <a:rPr lang="ar-SA" sz="3200" dirty="0" smtClean="0"/>
              <a:t>3- الحق العيني مؤبد بينما الحق الشخصي مؤقت. حيث يدوم الحق العيني ما دام الشيء محل الحق باقيا.</a:t>
            </a:r>
          </a:p>
        </p:txBody>
      </p:sp>
    </p:spTree>
    <p:extLst>
      <p:ext uri="{BB962C8B-B14F-4D97-AF65-F5344CB8AC3E}">
        <p14:creationId xmlns:p14="http://schemas.microsoft.com/office/powerpoint/2010/main" val="1194684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None/>
            </a:pPr>
            <a:r>
              <a:rPr lang="ar-SA" dirty="0" smtClean="0"/>
              <a:t>الحقوق العينية الأصلية </a:t>
            </a:r>
            <a:endParaRPr lang="en-US" dirty="0"/>
          </a:p>
        </p:txBody>
      </p:sp>
      <p:sp>
        <p:nvSpPr>
          <p:cNvPr id="3" name="Text Placeholder 2"/>
          <p:cNvSpPr>
            <a:spLocks noGrp="1"/>
          </p:cNvSpPr>
          <p:nvPr>
            <p:ph type="body" idx="1"/>
          </p:nvPr>
        </p:nvSpPr>
        <p:spPr/>
        <p:txBody>
          <a:bodyPr>
            <a:normAutofit lnSpcReduction="10000"/>
          </a:bodyPr>
          <a:lstStyle/>
          <a:p>
            <a:pPr algn="r" rtl="1"/>
            <a:r>
              <a:rPr lang="ar-SA" sz="3600" dirty="0" smtClean="0"/>
              <a:t>تنص المادة 67 من القانون المدني العراقي على أنه:</a:t>
            </a:r>
            <a:r>
              <a:rPr lang="ar-SA" sz="3600" dirty="0"/>
              <a:t/>
            </a:r>
            <a:br>
              <a:rPr lang="ar-SA" sz="3600" dirty="0"/>
            </a:br>
            <a:r>
              <a:rPr lang="ar-SA" sz="3600" dirty="0"/>
              <a:t>1 – الحق العيني هو سلطة مباشرة على شيء معين يعطيها القانون لشخص معين.</a:t>
            </a:r>
            <a:br>
              <a:rPr lang="ar-SA" sz="3600" dirty="0"/>
            </a:br>
            <a:r>
              <a:rPr lang="ar-SA" sz="3600" dirty="0"/>
              <a:t>2 – وهو اما اصلي او تبعي.</a:t>
            </a:r>
          </a:p>
          <a:p>
            <a:pPr algn="r" rtl="1"/>
            <a:r>
              <a:rPr lang="ar-SA" sz="3600" dirty="0" smtClean="0"/>
              <a:t>وتنص المادة 68 على أن:</a:t>
            </a:r>
            <a:r>
              <a:rPr lang="ar-SA" sz="3600" dirty="0"/>
              <a:t/>
            </a:r>
            <a:br>
              <a:rPr lang="ar-SA" sz="3600" dirty="0"/>
            </a:br>
            <a:r>
              <a:rPr lang="ar-SA" sz="3600" dirty="0"/>
              <a:t>1 – الحقوق العينية الاصلية هي حق الملكية وحق التصرف وحق العقر وحقوق المنفعة والاستعمال والسكنى والمساطحة وحقوق الارتفاق وحق الوقف وحق </a:t>
            </a:r>
            <a:r>
              <a:rPr lang="ar-SA" sz="3600" dirty="0" smtClean="0"/>
              <a:t>الاجازة </a:t>
            </a:r>
            <a:r>
              <a:rPr lang="ar-SA" sz="3600" dirty="0"/>
              <a:t>الطويلة.</a:t>
            </a:r>
            <a:br>
              <a:rPr lang="ar-SA" sz="3600" dirty="0"/>
            </a:br>
            <a:r>
              <a:rPr lang="ar-SA" sz="3600" dirty="0"/>
              <a:t>2 – والحقوق العينية </a:t>
            </a:r>
            <a:r>
              <a:rPr lang="ar-SA" sz="3600" dirty="0" smtClean="0"/>
              <a:t> التبعية هي </a:t>
            </a:r>
            <a:r>
              <a:rPr lang="ar-SA" sz="3600" dirty="0"/>
              <a:t>حق الرهن التأميني وحق الرهن الحيازي وحقوق </a:t>
            </a:r>
            <a:r>
              <a:rPr lang="ar-SA" sz="3600" dirty="0" smtClean="0"/>
              <a:t>الإمتياز.</a:t>
            </a:r>
            <a:endParaRPr lang="ar-SA" sz="3600" dirty="0"/>
          </a:p>
        </p:txBody>
      </p:sp>
    </p:spTree>
    <p:extLst>
      <p:ext uri="{BB962C8B-B14F-4D97-AF65-F5344CB8AC3E}">
        <p14:creationId xmlns:p14="http://schemas.microsoft.com/office/powerpoint/2010/main" val="34817461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الحقوق العينية الأصلية و الحقوق العينية التبعية</a:t>
            </a:r>
            <a:endParaRPr lang="en-US" dirty="0"/>
          </a:p>
        </p:txBody>
      </p:sp>
      <p:sp>
        <p:nvSpPr>
          <p:cNvPr id="3" name="Text Placeholder 2"/>
          <p:cNvSpPr>
            <a:spLocks noGrp="1"/>
          </p:cNvSpPr>
          <p:nvPr>
            <p:ph type="body" idx="1"/>
          </p:nvPr>
        </p:nvSpPr>
        <p:spPr/>
        <p:txBody>
          <a:bodyPr/>
          <a:lstStyle/>
          <a:p>
            <a:pPr algn="just" rtl="1"/>
            <a:r>
              <a:rPr lang="ar-SA" dirty="0" smtClean="0"/>
              <a:t>الحقوق العينية في القوانين المدنية على نوعين حقوق عينية أصلية و حقوق عينية تبعية ، فالصفة العينية هي التي تجمع بين الحقوق العينية الأصلية و الحقوق العينية التبعية حيث أن كليهما تنصبان على أشياء معينة بذاتها. ولكن لكل من النوعين من الحقوق مميزاته الخاصة، فإذا كانت السلطة التي يقررها القانون للشخص قد إكتسبها دون توسط حق شخصي سابق، كانت هذه السلطة حقا عينيا أصليا، كحق الملكية و الحقوق العينية الأخرى المتفرعة عنها، فحق الملكية قد يكتسبه الشخص رأسا من خلال العقد أو الارث أو الاستيلاء. فالحقوق العينية الأصلية قائمة بذاتها غير تابعة في وجودها لوجود حق آخر. </a:t>
            </a:r>
          </a:p>
          <a:p>
            <a:pPr algn="just" rtl="1"/>
            <a:r>
              <a:rPr lang="ar-SA" dirty="0" smtClean="0"/>
              <a:t>أما اذا كانت السلطة المخولة للشخص لم يكتسبها رأسا بل بواسطة حق شخصي سابق، فهذا الحق هو حق عيني تبعي، فالحق العيني التبعي لا يمكن أن يقوم بذاته بل يستند في وجوده على وجود حق آخر يسمى الحق الرئيسي و هو حق شخصي (دين) يتقرر الحق العيني التبعي ضمانا للوفاء به. لذلك سميت بالحقوق العينية التبعية أو بالتأمينات العينية. وهذه الحقوق هي الرهن التأميني و الرهن الحيازي و حقوق الإمتياز.</a:t>
            </a:r>
            <a:endParaRPr lang="en-US" dirty="0"/>
          </a:p>
        </p:txBody>
      </p:sp>
    </p:spTree>
    <p:extLst>
      <p:ext uri="{BB962C8B-B14F-4D97-AF65-F5344CB8AC3E}">
        <p14:creationId xmlns:p14="http://schemas.microsoft.com/office/powerpoint/2010/main" val="30574198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حق الملكية</a:t>
            </a:r>
            <a:endParaRPr lang="en-US" dirty="0"/>
          </a:p>
        </p:txBody>
      </p:sp>
      <p:sp>
        <p:nvSpPr>
          <p:cNvPr id="3" name="Text Placeholder 2"/>
          <p:cNvSpPr>
            <a:spLocks noGrp="1"/>
          </p:cNvSpPr>
          <p:nvPr>
            <p:ph type="body" idx="1"/>
          </p:nvPr>
        </p:nvSpPr>
        <p:spPr/>
        <p:txBody>
          <a:bodyPr/>
          <a:lstStyle/>
          <a:p>
            <a:pPr algn="r" rtl="1"/>
            <a:r>
              <a:rPr lang="ar-SA" dirty="0" smtClean="0"/>
              <a:t>حق الملكية يعتبر من أقوى الحقوق العينية الأصلية الذي يخول صاحبه جميع الخصائص والتي هي الإستعمال و الإستغلال و التصرف وهو ما يسمى بالملك التام أو الملك الصرف:</a:t>
            </a:r>
          </a:p>
          <a:p>
            <a:pPr algn="r" rtl="1"/>
            <a:r>
              <a:rPr lang="ar-SA" dirty="0"/>
              <a:t>الملك التام من شأنه ان يتصرف به المالك، تصرفاً مطلقاً فيما يملكه عيناً ومنفعة واستغلالاً، فينتفع </a:t>
            </a:r>
            <a:r>
              <a:rPr lang="ar-SA" dirty="0" smtClean="0"/>
              <a:t>بالعين </a:t>
            </a:r>
            <a:r>
              <a:rPr lang="ar-SA" dirty="0"/>
              <a:t>المملوكة وبغلتها وثمارها ونتاجها ويتصرف في عينها بجميع التصرفات الجائزة</a:t>
            </a:r>
            <a:r>
              <a:rPr lang="ar-SA" dirty="0" smtClean="0"/>
              <a:t>.</a:t>
            </a:r>
            <a:r>
              <a:rPr lang="ar-SA" dirty="0"/>
              <a:t/>
            </a:r>
            <a:br>
              <a:rPr lang="ar-SA" dirty="0"/>
            </a:br>
            <a:endParaRPr lang="en-US" dirty="0"/>
          </a:p>
        </p:txBody>
      </p:sp>
    </p:spTree>
    <p:extLst>
      <p:ext uri="{BB962C8B-B14F-4D97-AF65-F5344CB8AC3E}">
        <p14:creationId xmlns:p14="http://schemas.microsoft.com/office/powerpoint/2010/main" val="42544449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الحقوق المتفرعة عن حق الملكية</a:t>
            </a:r>
            <a:endParaRPr lang="en-US" dirty="0"/>
          </a:p>
        </p:txBody>
      </p:sp>
      <p:sp>
        <p:nvSpPr>
          <p:cNvPr id="3" name="Text Placeholder 2"/>
          <p:cNvSpPr>
            <a:spLocks noGrp="1"/>
          </p:cNvSpPr>
          <p:nvPr>
            <p:ph type="body" idx="1"/>
          </p:nvPr>
        </p:nvSpPr>
        <p:spPr/>
        <p:txBody>
          <a:bodyPr>
            <a:normAutofit/>
          </a:bodyPr>
          <a:lstStyle/>
          <a:p>
            <a:pPr algn="r" rtl="1"/>
            <a:r>
              <a:rPr lang="ar-SA" sz="3200" dirty="0" smtClean="0"/>
              <a:t>يوصف حق الملكية بأنه حق جامع كما رأينا سابقا ولكن في بعض الأحيان قد تتقيد سلطات المالك أو يحرم منها مؤقتا بمقتضى القانون أو الاتفاق نتيجة وجود حق لغيره على الشيء نفسهومن هنا تتفرع عن الملكية حقوق عينية أخرى تخول صاحبه الافادة من شيء مملوك للغير على وجه يتفاوت مداه من حق لآخر. </a:t>
            </a:r>
          </a:p>
          <a:p>
            <a:pPr algn="r" rtl="1"/>
            <a:r>
              <a:rPr lang="ar-SA" sz="3200" dirty="0" smtClean="0"/>
              <a:t>وهذه الحقوق بحسب الترتيب الذي اتبعه القانون المدني هي: حق التصرف، حق المنفعة و حق الاستعمال و حق السكنى و حق المساطحة و حقوق الارتفاق.</a:t>
            </a:r>
            <a:endParaRPr lang="en-US" sz="3200" dirty="0"/>
          </a:p>
        </p:txBody>
      </p:sp>
    </p:spTree>
    <p:extLst>
      <p:ext uri="{BB962C8B-B14F-4D97-AF65-F5344CB8AC3E}">
        <p14:creationId xmlns:p14="http://schemas.microsoft.com/office/powerpoint/2010/main" val="26612502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الحقوق العينية التبعية</a:t>
            </a:r>
            <a:endParaRPr lang="en-US" dirty="0"/>
          </a:p>
        </p:txBody>
      </p:sp>
      <p:sp>
        <p:nvSpPr>
          <p:cNvPr id="3" name="Text Placeholder 2"/>
          <p:cNvSpPr>
            <a:spLocks noGrp="1"/>
          </p:cNvSpPr>
          <p:nvPr>
            <p:ph type="body" idx="1"/>
          </p:nvPr>
        </p:nvSpPr>
        <p:spPr/>
        <p:txBody>
          <a:bodyPr>
            <a:normAutofit/>
          </a:bodyPr>
          <a:lstStyle/>
          <a:p>
            <a:pPr algn="r" rtl="1"/>
            <a:r>
              <a:rPr lang="ar-SA" dirty="0" smtClean="0"/>
              <a:t>الحقوق العينية التبعية هي ثلاثة حقوق وهي:</a:t>
            </a:r>
          </a:p>
          <a:p>
            <a:pPr algn="r" rtl="1"/>
            <a:r>
              <a:rPr lang="ar-SA" dirty="0" smtClean="0"/>
              <a:t>1- الرهن الحيازي/  </a:t>
            </a:r>
            <a:r>
              <a:rPr lang="ar-SA" dirty="0"/>
              <a:t>عقد به يجعل الراهن مالاً محبوساً في يد المرتهن او في يد عدل بدين يمكن للمرتهن استيفاؤه منه كلاً او بعضاً مقدماً على الدائنين العاديين والدائنين </a:t>
            </a:r>
            <a:r>
              <a:rPr lang="ar-SA" dirty="0" smtClean="0"/>
              <a:t>التاليين </a:t>
            </a:r>
            <a:r>
              <a:rPr lang="ar-SA" dirty="0"/>
              <a:t>له في المرتبة في أي يد كان هذا </a:t>
            </a:r>
            <a:r>
              <a:rPr lang="ar-SA" dirty="0" smtClean="0"/>
              <a:t>المال. و </a:t>
            </a:r>
            <a:r>
              <a:rPr lang="ar-SA" dirty="0"/>
              <a:t>يشترط اتمام الرهن الحيازي ولزومه على الراهن ان يقبض المرتهن المرهون</a:t>
            </a:r>
            <a:r>
              <a:rPr lang="ar-SA" dirty="0" smtClean="0"/>
              <a:t>.</a:t>
            </a:r>
            <a:endParaRPr lang="ar-SA" dirty="0"/>
          </a:p>
          <a:p>
            <a:pPr algn="r" rtl="1"/>
            <a:r>
              <a:rPr lang="ar-SA" dirty="0" smtClean="0"/>
              <a:t>2- الرهن </a:t>
            </a:r>
            <a:r>
              <a:rPr lang="ar-SA" dirty="0"/>
              <a:t>التأميني عقد به يكسب الدائن على عقار مخصص لوفاء دينه حقاً عينياً يكون له بمقتضاه ان يتقدم على الدائنين العاديين </a:t>
            </a:r>
            <a:r>
              <a:rPr lang="ar-SA" dirty="0" smtClean="0"/>
              <a:t>و الدائنين </a:t>
            </a:r>
            <a:r>
              <a:rPr lang="ar-SA" dirty="0"/>
              <a:t>التالين له في المرتبة في استيفاء حقه من ثمن ذلك العقار في أي يد يكون</a:t>
            </a:r>
            <a:r>
              <a:rPr lang="ar-SA" dirty="0" smtClean="0"/>
              <a:t>. </a:t>
            </a:r>
            <a:endParaRPr lang="ar-SA" dirty="0"/>
          </a:p>
          <a:p>
            <a:pPr algn="r" rtl="1"/>
            <a:r>
              <a:rPr lang="ar-SA" dirty="0" smtClean="0"/>
              <a:t>لا </a:t>
            </a:r>
            <a:r>
              <a:rPr lang="ar-SA" dirty="0"/>
              <a:t>ينعقد الرهن التأميني الا بتسجيله في دائرة التسجيل العقاري، وعلى كل من المتعاقدين ان يعين محل اقامة مختار في البلد الذي تم فيه التسجيل، ويعطي لكل منهما نسخة من سند عقد الرهن موقع عليها منهما، بعد اخذ تقريرهما في مواجهة الشهود.</a:t>
            </a:r>
            <a:br>
              <a:rPr lang="ar-SA" dirty="0"/>
            </a:br>
            <a:r>
              <a:rPr lang="ar-SA" dirty="0" smtClean="0"/>
              <a:t>فيه.</a:t>
            </a:r>
            <a:endParaRPr lang="ar-SA" dirty="0"/>
          </a:p>
          <a:p>
            <a:pPr algn="r" rtl="1"/>
            <a:endParaRPr lang="ar-SA" dirty="0"/>
          </a:p>
          <a:p>
            <a:pPr algn="r" rtl="1"/>
            <a:endParaRPr lang="en-US" dirty="0"/>
          </a:p>
        </p:txBody>
      </p:sp>
    </p:spTree>
    <p:extLst>
      <p:ext uri="{BB962C8B-B14F-4D97-AF65-F5344CB8AC3E}">
        <p14:creationId xmlns:p14="http://schemas.microsoft.com/office/powerpoint/2010/main" val="21248162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حقوق الامتياز</a:t>
            </a:r>
            <a:endParaRPr lang="en-US" dirty="0"/>
          </a:p>
        </p:txBody>
      </p:sp>
      <p:sp>
        <p:nvSpPr>
          <p:cNvPr id="3" name="Text Placeholder 2"/>
          <p:cNvSpPr>
            <a:spLocks noGrp="1"/>
          </p:cNvSpPr>
          <p:nvPr>
            <p:ph type="body" idx="1"/>
          </p:nvPr>
        </p:nvSpPr>
        <p:spPr/>
        <p:txBody>
          <a:bodyPr>
            <a:normAutofit lnSpcReduction="10000"/>
          </a:bodyPr>
          <a:lstStyle/>
          <a:p>
            <a:pPr algn="just" rtl="1"/>
            <a:r>
              <a:rPr lang="ar-SA" sz="3600" dirty="0" smtClean="0"/>
              <a:t>الامتياز</a:t>
            </a:r>
            <a:r>
              <a:rPr lang="ar-SA" sz="3600" dirty="0"/>
              <a:t>، اولوية في الاستيفاء لدين معين مراعاة لسبب هذا الدين.</a:t>
            </a:r>
            <a:br>
              <a:rPr lang="ar-SA" sz="3600" dirty="0"/>
            </a:br>
            <a:r>
              <a:rPr lang="ar-SA" sz="3600" dirty="0" smtClean="0"/>
              <a:t>ولا </a:t>
            </a:r>
            <a:r>
              <a:rPr lang="ar-SA" sz="3600" dirty="0"/>
              <a:t>يكون للدين امتياز الا بمقتضى نص في </a:t>
            </a:r>
            <a:r>
              <a:rPr lang="ar-SA" sz="3600" dirty="0" smtClean="0"/>
              <a:t>القانون.</a:t>
            </a:r>
            <a:r>
              <a:rPr lang="ar-SA" sz="3600" dirty="0"/>
              <a:t> </a:t>
            </a:r>
            <a:r>
              <a:rPr lang="ar-SA" sz="3600" dirty="0" smtClean="0"/>
              <a:t>و مرتبة </a:t>
            </a:r>
            <a:r>
              <a:rPr lang="ar-SA" sz="3600" dirty="0"/>
              <a:t>الامتياز يحددها القانون، فإذا لم ينص صراحة في دين ممتاز على مرتبة امتيازه، كان هذا الدين متأخراً في المرتبة عن كل امتياز منصوص على </a:t>
            </a:r>
            <a:r>
              <a:rPr lang="ar-SA" sz="3600" dirty="0" smtClean="0"/>
              <a:t>مرتبته. واذا </a:t>
            </a:r>
            <a:r>
              <a:rPr lang="ar-SA" sz="3600" dirty="0"/>
              <a:t>كانت الديون الممتازة في مرتبة واحدة، فانها تستوفي بنسبة قيمة كل منها، ما لم يوجد نص يقضي بغير ذلك</a:t>
            </a:r>
            <a:r>
              <a:rPr lang="ar-SA" sz="3600" dirty="0" smtClean="0"/>
              <a:t>.</a:t>
            </a:r>
          </a:p>
          <a:p>
            <a:pPr algn="just" rtl="1"/>
            <a:r>
              <a:rPr lang="ar-SA" sz="3600" dirty="0" smtClean="0"/>
              <a:t>والمثال على الديون الممتازة ديون الدولة و دين العمال و غيره...</a:t>
            </a:r>
            <a:endParaRPr lang="ar-SA" sz="3600" dirty="0"/>
          </a:p>
          <a:p>
            <a:pPr algn="r" rtl="1"/>
            <a:endParaRPr lang="en-US" dirty="0"/>
          </a:p>
        </p:txBody>
      </p:sp>
    </p:spTree>
    <p:extLst>
      <p:ext uri="{BB962C8B-B14F-4D97-AF65-F5344CB8AC3E}">
        <p14:creationId xmlns:p14="http://schemas.microsoft.com/office/powerpoint/2010/main" val="2591511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431800" algn="l" rtl="1">
              <a:lnSpc>
                <a:spcPct val="100000"/>
              </a:lnSpc>
              <a:spcBef>
                <a:spcPts val="0"/>
              </a:spcBef>
              <a:spcAft>
                <a:spcPts val="0"/>
              </a:spcAft>
              <a:buClr>
                <a:srgbClr val="FFFFFF"/>
              </a:buClr>
              <a:buSzPts val="6000"/>
              <a:buChar char="●"/>
            </a:pPr>
            <a:r>
              <a:rPr lang="en-US" sz="6000" u="sng" dirty="0" err="1">
                <a:solidFill>
                  <a:srgbClr val="FFFFFF"/>
                </a:solidFill>
                <a:latin typeface="Arial"/>
                <a:ea typeface="Arial"/>
                <a:cs typeface="Arial"/>
                <a:sym typeface="Arial"/>
              </a:rPr>
              <a:t>القانون</a:t>
            </a:r>
            <a:r>
              <a:rPr lang="en-US" sz="6000" u="sng" dirty="0">
                <a:solidFill>
                  <a:srgbClr val="FFFFFF"/>
                </a:solidFill>
                <a:latin typeface="Arial"/>
                <a:ea typeface="Arial"/>
                <a:cs typeface="Arial"/>
                <a:sym typeface="Arial"/>
              </a:rPr>
              <a:t> </a:t>
            </a:r>
            <a:r>
              <a:rPr lang="en-US" sz="6000" u="sng" dirty="0" err="1">
                <a:solidFill>
                  <a:srgbClr val="FFFFFF"/>
                </a:solidFill>
                <a:latin typeface="Arial"/>
                <a:ea typeface="Arial"/>
                <a:cs typeface="Arial"/>
                <a:sym typeface="Arial"/>
              </a:rPr>
              <a:t>الخاص</a:t>
            </a:r>
            <a:r>
              <a:rPr lang="en-US" sz="6000" u="sng" dirty="0">
                <a:solidFill>
                  <a:srgbClr val="FFFFFF"/>
                </a:solidFill>
                <a:latin typeface="Arial"/>
                <a:ea typeface="Arial"/>
                <a:cs typeface="Arial"/>
                <a:sym typeface="Arial"/>
              </a:rPr>
              <a:t>:</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هو</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مجموعة</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القواعد</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التي</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تنظم</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العلاقات</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بين</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الأفراد</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أو</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بينهم</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وبين</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الدولة</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إذا</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دخلت</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هذه</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الأخيرة</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في</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العلاقة</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باعتبارها</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شخصاً</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قانونيا</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عاديا</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وليس</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باعتبارها</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صاحبة</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سيادة</a:t>
            </a:r>
            <a:r>
              <a:rPr lang="en-US" sz="6000" dirty="0">
                <a:solidFill>
                  <a:srgbClr val="FFFFFF"/>
                </a:solidFill>
                <a:latin typeface="Arial"/>
                <a:ea typeface="Arial"/>
                <a:cs typeface="Arial"/>
                <a:sym typeface="Arial"/>
              </a:rPr>
              <a:t> </a:t>
            </a:r>
            <a:r>
              <a:rPr lang="en-US" sz="6000" dirty="0" err="1">
                <a:solidFill>
                  <a:srgbClr val="FFFFFF"/>
                </a:solidFill>
                <a:latin typeface="Arial"/>
                <a:ea typeface="Arial"/>
                <a:cs typeface="Arial"/>
                <a:sym typeface="Arial"/>
              </a:rPr>
              <a:t>وسلطان</a:t>
            </a:r>
            <a:r>
              <a:rPr lang="en-US" sz="6000" dirty="0">
                <a:solidFill>
                  <a:srgbClr val="FFFFFF"/>
                </a:solidFill>
                <a:latin typeface="Arial"/>
                <a:ea typeface="Arial"/>
                <a:cs typeface="Arial"/>
                <a:sym typeface="Arial"/>
              </a:rPr>
              <a:t>.</a:t>
            </a:r>
            <a:endParaRPr sz="60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19940"/>
              </a:lnSpc>
              <a:spcBef>
                <a:spcPts val="0"/>
              </a:spcBef>
              <a:spcAft>
                <a:spcPts val="0"/>
              </a:spcAft>
              <a:buNone/>
            </a:pPr>
            <a:r>
              <a:rPr lang="en-US" sz="4666">
                <a:solidFill>
                  <a:srgbClr val="E7EACB"/>
                </a:solidFill>
                <a:latin typeface="Arial"/>
                <a:ea typeface="Arial"/>
                <a:cs typeface="Arial"/>
                <a:sym typeface="Arial"/>
              </a:rPr>
              <a:t>الفرق بين القانون الخاص والقانون بمعناه الخاص</a:t>
            </a:r>
            <a:endParaRPr sz="4666">
              <a:solidFill>
                <a:srgbClr val="E7EACB"/>
              </a:solidFill>
              <a:latin typeface="Arial"/>
              <a:ea typeface="Arial"/>
              <a:cs typeface="Arial"/>
              <a:sym typeface="Arial"/>
            </a:endParaRPr>
          </a:p>
        </p:txBody>
      </p:sp>
      <p:sp>
        <p:nvSpPr>
          <p:cNvPr id="550" name="Shape 550"/>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33022" algn="l" rtl="1">
              <a:lnSpc>
                <a:spcPct val="108125"/>
              </a:lnSpc>
              <a:spcBef>
                <a:spcPts val="0"/>
              </a:spcBef>
              <a:spcAft>
                <a:spcPts val="0"/>
              </a:spcAft>
              <a:buClr>
                <a:srgbClr val="FFFFFF"/>
              </a:buClr>
              <a:buSzPts val="4444"/>
              <a:buChar char="●"/>
            </a:pPr>
            <a:r>
              <a:rPr lang="en-US" sz="4444">
                <a:solidFill>
                  <a:srgbClr val="FFFFFF"/>
                </a:solidFill>
                <a:latin typeface="Arial"/>
                <a:ea typeface="Arial"/>
                <a:cs typeface="Arial"/>
                <a:sym typeface="Arial"/>
              </a:rPr>
              <a:t>القانون الخاص منظور اليه من زاوية اطراف العلاقة بينما القانون بمعناه الخاص منظور اليه من حيث مصادره، فأشخاص القانون الخاص هم اشخاص عاديون وان كانت الدولة طرفا فيها فهي لا تظهر سيادتها وسلطانها تدخل في العلاقة باعتبارها شخصا عاديا. بينما القانون بمعناه الخاص المقصود منه الاشارة الى القانون الذي يصدره السلطة المختصة بالتشريع.</a:t>
            </a:r>
            <a:endParaRPr sz="4444">
              <a:solidFill>
                <a:srgbClr val="FFFFFF"/>
              </a:solidFill>
              <a:latin typeface="Arial"/>
              <a:ea typeface="Arial"/>
              <a:cs typeface="Arial"/>
              <a:sym typeface="Arial"/>
            </a:endParaRPr>
          </a:p>
          <a:p>
            <a:pPr marL="0" marR="0" lvl="0" indent="0" algn="r" rtl="1">
              <a:lnSpc>
                <a:spcPct val="108035"/>
              </a:lnSpc>
              <a:spcBef>
                <a:spcPts val="0"/>
              </a:spcBef>
              <a:spcAft>
                <a:spcPts val="0"/>
              </a:spcAft>
              <a:buNone/>
            </a:pPr>
            <a:endParaRPr sz="3111">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a:solidFill>
                  <a:srgbClr val="E7EACB"/>
                </a:solidFill>
                <a:latin typeface="Arial"/>
                <a:ea typeface="Arial"/>
                <a:cs typeface="Arial"/>
                <a:sym typeface="Arial"/>
              </a:rPr>
              <a:t>اقسام القانون العام</a:t>
            </a:r>
            <a:endParaRPr sz="5111">
              <a:solidFill>
                <a:srgbClr val="E7EACB"/>
              </a:solidFill>
              <a:latin typeface="Arial"/>
              <a:ea typeface="Arial"/>
              <a:cs typeface="Arial"/>
              <a:sym typeface="Arial"/>
            </a:endParaRPr>
          </a:p>
        </p:txBody>
      </p:sp>
      <p:sp>
        <p:nvSpPr>
          <p:cNvPr id="556" name="Shape 556"/>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89466" algn="r" rtl="1">
              <a:lnSpc>
                <a:spcPct val="100000"/>
              </a:lnSpc>
              <a:spcBef>
                <a:spcPts val="0"/>
              </a:spcBef>
              <a:spcAft>
                <a:spcPts val="0"/>
              </a:spcAft>
              <a:buClr>
                <a:srgbClr val="FFFFFF"/>
              </a:buClr>
              <a:buSzPts val="5333"/>
              <a:buChar char="●"/>
            </a:pPr>
            <a:r>
              <a:rPr lang="en-US" sz="5333" b="1" u="sng" dirty="0" err="1">
                <a:solidFill>
                  <a:srgbClr val="FFFFFF"/>
                </a:solidFill>
                <a:latin typeface="Arial"/>
                <a:ea typeface="Arial"/>
                <a:cs typeface="Arial"/>
                <a:sym typeface="Arial"/>
              </a:rPr>
              <a:t>ينقسم</a:t>
            </a:r>
            <a:r>
              <a:rPr lang="en-US" sz="5333" b="1" u="sng" dirty="0">
                <a:solidFill>
                  <a:srgbClr val="FFFFFF"/>
                </a:solidFill>
                <a:latin typeface="Arial"/>
                <a:ea typeface="Arial"/>
                <a:cs typeface="Arial"/>
                <a:sym typeface="Arial"/>
              </a:rPr>
              <a:t> </a:t>
            </a:r>
            <a:r>
              <a:rPr lang="en-US" sz="5333" b="1" u="sng" dirty="0" err="1">
                <a:solidFill>
                  <a:srgbClr val="FFFFFF"/>
                </a:solidFill>
                <a:latin typeface="Arial"/>
                <a:ea typeface="Arial"/>
                <a:cs typeface="Arial"/>
                <a:sym typeface="Arial"/>
              </a:rPr>
              <a:t>القانون</a:t>
            </a:r>
            <a:r>
              <a:rPr lang="en-US" sz="5333" b="1" u="sng" dirty="0">
                <a:solidFill>
                  <a:srgbClr val="FFFFFF"/>
                </a:solidFill>
                <a:latin typeface="Arial"/>
                <a:ea typeface="Arial"/>
                <a:cs typeface="Arial"/>
                <a:sym typeface="Arial"/>
              </a:rPr>
              <a:t> </a:t>
            </a:r>
            <a:r>
              <a:rPr lang="en-US" sz="5333" b="1" u="sng" dirty="0" err="1">
                <a:solidFill>
                  <a:srgbClr val="FFFFFF"/>
                </a:solidFill>
                <a:latin typeface="Arial"/>
                <a:ea typeface="Arial"/>
                <a:cs typeface="Arial"/>
                <a:sym typeface="Arial"/>
              </a:rPr>
              <a:t>العام</a:t>
            </a:r>
            <a:r>
              <a:rPr lang="en-US" sz="5333" b="1" u="sng" dirty="0">
                <a:solidFill>
                  <a:srgbClr val="FFFFFF"/>
                </a:solidFill>
                <a:latin typeface="Arial"/>
                <a:ea typeface="Arial"/>
                <a:cs typeface="Arial"/>
                <a:sym typeface="Arial"/>
              </a:rPr>
              <a:t> </a:t>
            </a:r>
            <a:r>
              <a:rPr lang="en-US" sz="5333" b="1" u="sng" dirty="0" err="1">
                <a:solidFill>
                  <a:srgbClr val="FFFFFF"/>
                </a:solidFill>
                <a:latin typeface="Arial"/>
                <a:ea typeface="Arial"/>
                <a:cs typeface="Arial"/>
                <a:sym typeface="Arial"/>
              </a:rPr>
              <a:t>إلى</a:t>
            </a:r>
            <a:r>
              <a:rPr lang="en-US" sz="5333" b="1" u="sng" dirty="0">
                <a:solidFill>
                  <a:srgbClr val="FFFFFF"/>
                </a:solidFill>
                <a:latin typeface="Arial"/>
                <a:ea typeface="Arial"/>
                <a:cs typeface="Arial"/>
                <a:sym typeface="Arial"/>
              </a:rPr>
              <a:t> </a:t>
            </a:r>
            <a:r>
              <a:rPr lang="en-US" sz="5333" b="1" u="sng" dirty="0" err="1">
                <a:solidFill>
                  <a:srgbClr val="FFFFFF"/>
                </a:solidFill>
                <a:latin typeface="Arial"/>
                <a:ea typeface="Arial"/>
                <a:cs typeface="Arial"/>
                <a:sym typeface="Arial"/>
              </a:rPr>
              <a:t>خمسة</a:t>
            </a:r>
            <a:r>
              <a:rPr lang="en-US" sz="5333" b="1" u="sng" dirty="0">
                <a:solidFill>
                  <a:srgbClr val="FFFFFF"/>
                </a:solidFill>
                <a:latin typeface="Arial"/>
                <a:ea typeface="Arial"/>
                <a:cs typeface="Arial"/>
                <a:sym typeface="Arial"/>
              </a:rPr>
              <a:t> </a:t>
            </a:r>
            <a:r>
              <a:rPr lang="en-US" sz="5333" b="1" u="sng" dirty="0" err="1">
                <a:solidFill>
                  <a:srgbClr val="FFFFFF"/>
                </a:solidFill>
                <a:latin typeface="Arial"/>
                <a:ea typeface="Arial"/>
                <a:cs typeface="Arial"/>
                <a:sym typeface="Arial"/>
              </a:rPr>
              <a:t>فروع</a:t>
            </a:r>
            <a:r>
              <a:rPr lang="en-US" sz="5333" b="1" u="sng" dirty="0">
                <a:solidFill>
                  <a:srgbClr val="FFFFFF"/>
                </a:solidFill>
                <a:latin typeface="Arial"/>
                <a:ea typeface="Arial"/>
                <a:cs typeface="Arial"/>
                <a:sym typeface="Arial"/>
              </a:rPr>
              <a:t> </a:t>
            </a:r>
            <a:r>
              <a:rPr lang="en-US" sz="5333" b="1" u="sng" dirty="0" err="1">
                <a:solidFill>
                  <a:srgbClr val="FFFFFF"/>
                </a:solidFill>
                <a:latin typeface="Arial"/>
                <a:ea typeface="Arial"/>
                <a:cs typeface="Arial"/>
                <a:sym typeface="Arial"/>
              </a:rPr>
              <a:t>هي</a:t>
            </a:r>
            <a:r>
              <a:rPr lang="en-US" sz="5333" b="1" u="sng" dirty="0">
                <a:solidFill>
                  <a:srgbClr val="FFFFFF"/>
                </a:solidFill>
                <a:latin typeface="Arial"/>
                <a:ea typeface="Arial"/>
                <a:cs typeface="Arial"/>
                <a:sym typeface="Arial"/>
              </a:rPr>
              <a:t>:</a:t>
            </a:r>
            <a:endParaRPr sz="5333" b="1" u="sng" dirty="0">
              <a:solidFill>
                <a:srgbClr val="FFFFFF"/>
              </a:solidFill>
              <a:latin typeface="Arial"/>
              <a:ea typeface="Arial"/>
              <a:cs typeface="Arial"/>
              <a:sym typeface="Arial"/>
            </a:endParaRPr>
          </a:p>
          <a:p>
            <a:pPr marL="0" marR="0" lvl="0" indent="0" algn="r" rtl="1">
              <a:lnSpc>
                <a:spcPct val="100000"/>
              </a:lnSpc>
              <a:spcBef>
                <a:spcPts val="0"/>
              </a:spcBef>
              <a:spcAft>
                <a:spcPts val="0"/>
              </a:spcAft>
              <a:buNone/>
            </a:pPr>
            <a:endParaRPr sz="4444" b="1" u="sng" dirty="0">
              <a:solidFill>
                <a:srgbClr val="FFFFFF"/>
              </a:solidFill>
              <a:latin typeface="Arial"/>
              <a:ea typeface="Arial"/>
              <a:cs typeface="Arial"/>
              <a:sym typeface="Arial"/>
            </a:endParaRPr>
          </a:p>
          <a:p>
            <a:pPr marL="0" marR="381000" lvl="0" indent="-333022" algn="r" rtl="1">
              <a:lnSpc>
                <a:spcPct val="100000"/>
              </a:lnSpc>
              <a:spcBef>
                <a:spcPts val="0"/>
              </a:spcBef>
              <a:spcAft>
                <a:spcPts val="0"/>
              </a:spcAft>
              <a:buClr>
                <a:srgbClr val="FFFFFF"/>
              </a:buClr>
              <a:buSzPts val="4444"/>
              <a:buChar char="●"/>
            </a:pPr>
            <a:r>
              <a:rPr lang="en-US" sz="4444" u="sng" dirty="0" err="1">
                <a:solidFill>
                  <a:srgbClr val="FFFFFF"/>
                </a:solidFill>
                <a:latin typeface="Arial"/>
                <a:ea typeface="Arial"/>
                <a:cs typeface="Arial"/>
                <a:sym typeface="Arial"/>
              </a:rPr>
              <a:t>القانون</a:t>
            </a:r>
            <a:r>
              <a:rPr lang="en-US" sz="4444" u="sng" dirty="0">
                <a:solidFill>
                  <a:srgbClr val="FFFFFF"/>
                </a:solidFill>
                <a:latin typeface="Arial"/>
                <a:ea typeface="Arial"/>
                <a:cs typeface="Arial"/>
                <a:sym typeface="Arial"/>
              </a:rPr>
              <a:t> </a:t>
            </a:r>
            <a:r>
              <a:rPr lang="en-US" sz="4444" u="sng" dirty="0" err="1">
                <a:solidFill>
                  <a:srgbClr val="FFFFFF"/>
                </a:solidFill>
                <a:latin typeface="Arial"/>
                <a:ea typeface="Arial"/>
                <a:cs typeface="Arial"/>
                <a:sym typeface="Arial"/>
              </a:rPr>
              <a:t>الدولي</a:t>
            </a:r>
            <a:r>
              <a:rPr lang="en-US" sz="4444" u="sng" dirty="0">
                <a:solidFill>
                  <a:srgbClr val="FFFFFF"/>
                </a:solidFill>
                <a:latin typeface="Arial"/>
                <a:ea typeface="Arial"/>
                <a:cs typeface="Arial"/>
                <a:sym typeface="Arial"/>
              </a:rPr>
              <a:t> </a:t>
            </a:r>
            <a:r>
              <a:rPr lang="en-US" sz="4444" u="sng" dirty="0" err="1">
                <a:solidFill>
                  <a:srgbClr val="FFFFFF"/>
                </a:solidFill>
                <a:latin typeface="Arial"/>
                <a:ea typeface="Arial"/>
                <a:cs typeface="Arial"/>
                <a:sym typeface="Arial"/>
              </a:rPr>
              <a:t>العام</a:t>
            </a:r>
            <a:r>
              <a:rPr lang="en-US" sz="4444" u="sng"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هو</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مجموعة</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القواعد</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التي</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تنظم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علاقات</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الدولة</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بغيرها</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من</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الدول</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في</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وقت</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السلم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أو</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وقت</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الحرب</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كما</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تنظم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العلاقة</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بين</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الدول</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والمنظمات</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الدولية</a:t>
            </a:r>
            <a:r>
              <a:rPr lang="en-US" sz="4444" dirty="0">
                <a:solidFill>
                  <a:srgbClr val="FFFFFF"/>
                </a:solidFill>
                <a:latin typeface="Arial"/>
                <a:ea typeface="Arial"/>
                <a:cs typeface="Arial"/>
                <a:sym typeface="Arial"/>
              </a:rPr>
              <a:t>. </a:t>
            </a:r>
            <a:endParaRPr sz="4444" dirty="0">
              <a:solidFill>
                <a:srgbClr val="FFFFFF"/>
              </a:solidFill>
              <a:latin typeface="Arial"/>
              <a:ea typeface="Arial"/>
              <a:cs typeface="Arial"/>
              <a:sym typeface="Arial"/>
            </a:endParaRPr>
          </a:p>
          <a:p>
            <a:pPr marL="0" marR="0" lvl="0" indent="0" algn="r" rtl="1">
              <a:lnSpc>
                <a:spcPct val="100000"/>
              </a:lnSpc>
              <a:spcBef>
                <a:spcPts val="0"/>
              </a:spcBef>
              <a:spcAft>
                <a:spcPts val="0"/>
              </a:spcAft>
              <a:buNone/>
            </a:pPr>
            <a:endParaRPr sz="1555"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35257</TotalTime>
  <Words>3221</Words>
  <Application>Microsoft Office PowerPoint</Application>
  <PresentationFormat>Custom</PresentationFormat>
  <Paragraphs>212</Paragraphs>
  <Slides>68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AF_ BOTAN KURDI 23</vt:lpstr>
      <vt:lpstr>Arial</vt:lpstr>
      <vt:lpstr>Century Gothic</vt:lpstr>
      <vt:lpstr>Times New Roman</vt:lpstr>
      <vt:lpstr>Wingdings 3</vt:lpstr>
      <vt:lpstr>Ion</vt:lpstr>
      <vt:lpstr>PowerPoint Presentation</vt:lpstr>
      <vt:lpstr>PowerPoint Presentation</vt:lpstr>
      <vt:lpstr>PowerPoint Presentation</vt:lpstr>
      <vt:lpstr>اقسام القانون</vt:lpstr>
      <vt:lpstr>تعريف القانون العام</vt:lpstr>
      <vt:lpstr>الفرق بين القانون العام والقانون بمعناه العام</vt:lpstr>
      <vt:lpstr>PowerPoint Presentation</vt:lpstr>
      <vt:lpstr>الفرق بين القانون الخاص والقانون بمعناه الخاص</vt:lpstr>
      <vt:lpstr>اقسام القانون العام</vt:lpstr>
      <vt:lpstr>PowerPoint Presentation</vt:lpstr>
      <vt:lpstr>PowerPoint Presentation</vt:lpstr>
      <vt:lpstr>PowerPoint Presentation</vt:lpstr>
      <vt:lpstr>القانون الجنائي</vt:lpstr>
      <vt:lpstr>PowerPoint Presentation</vt:lpstr>
      <vt:lpstr>PowerPoint Presentation</vt:lpstr>
      <vt:lpstr>اقسام القانون الخاص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تعريف القانون المدني</vt:lpstr>
      <vt:lpstr>القانون المدني النافذ في العراق</vt:lpstr>
      <vt:lpstr>أقسام القانون المدني</vt:lpstr>
      <vt:lpstr>مصادر الإلتزام = مصادر الحق الشخصي</vt:lpstr>
      <vt:lpstr>تعريف الحق الشخصي = الإلتزام</vt:lpstr>
      <vt:lpstr>المذهب الشخصي و المذهب المادي في الالتزام</vt:lpstr>
      <vt:lpstr>مصادر الحق الشخصي = مصادر الإلتزام</vt:lpstr>
      <vt:lpstr>المصدر الأول/ العقد </vt:lpstr>
      <vt:lpstr>العقود الشكلية</vt:lpstr>
      <vt:lpstr>العقود الصحيحة والعقود الباطلة </vt:lpstr>
      <vt:lpstr>العقد الصحيح</vt:lpstr>
      <vt:lpstr>العقد الموقوف</vt:lpstr>
      <vt:lpstr>تصرف الفضولي</vt:lpstr>
      <vt:lpstr>العقد الباطل</vt:lpstr>
      <vt:lpstr>نظرية انتقاص العقد </vt:lpstr>
      <vt:lpstr>نظرية تحول العقد</vt:lpstr>
      <vt:lpstr>ثانيا/ الإرادة المنفردة= الجعالة في الفقه الاسلامي</vt:lpstr>
      <vt:lpstr>ثالثا/ العمل غير المشروع</vt:lpstr>
      <vt:lpstr>أركان المسؤولية التقصيرية</vt:lpstr>
      <vt:lpstr>الفرق بين المسؤولية العقدية والمسؤولية التقصيرية</vt:lpstr>
      <vt:lpstr>أنواع المسؤولية التقصيرية</vt:lpstr>
      <vt:lpstr>المصدر الرابع/ الكسب دون سبب = الفعل النافع</vt:lpstr>
      <vt:lpstr>أحوال الكسب دون سبب</vt:lpstr>
      <vt:lpstr>شروط الكسب دون سبب</vt:lpstr>
      <vt:lpstr>المصدر الخامس/ القانون</vt:lpstr>
      <vt:lpstr>أحكام الإلتزام</vt:lpstr>
      <vt:lpstr>مواضيع أحكام الالتزام </vt:lpstr>
      <vt:lpstr>العقود المسماة</vt:lpstr>
      <vt:lpstr> العقود المسماة</vt:lpstr>
      <vt:lpstr>أولا/ العقود الواردة على الملكية (التمليكات) </vt:lpstr>
      <vt:lpstr>ثانيا/ العقود الواردة على الانتفاع بالشيء</vt:lpstr>
      <vt:lpstr>ثالثا/ العقود الواردة على العمل</vt:lpstr>
      <vt:lpstr>PowerPoint Presentation</vt:lpstr>
      <vt:lpstr>رابعا/ العقود الاحتمالية</vt:lpstr>
      <vt:lpstr>PowerPoint Presentation</vt:lpstr>
      <vt:lpstr>خامسا/ الكفالة</vt:lpstr>
      <vt:lpstr>الحقوق العينية</vt:lpstr>
      <vt:lpstr> الحقوق العينية</vt:lpstr>
      <vt:lpstr>التمييز بين الحق العيني و الحق الشخصي</vt:lpstr>
      <vt:lpstr>الحقوق العينية الأصلية </vt:lpstr>
      <vt:lpstr>الحقوق العينية الأصلية و الحقوق العينية التبعية</vt:lpstr>
      <vt:lpstr>حق الملكية</vt:lpstr>
      <vt:lpstr>الحقوق المتفرعة عن حق الملكية</vt:lpstr>
      <vt:lpstr>الحقوق العينية التبعية</vt:lpstr>
      <vt:lpstr>حقوق الامتياز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P.D.Sherzad</dc:creator>
  <cp:lastModifiedBy>-</cp:lastModifiedBy>
  <cp:revision>87</cp:revision>
  <dcterms:modified xsi:type="dcterms:W3CDTF">2021-03-08T17:07:24Z</dcterms:modified>
</cp:coreProperties>
</file>