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1.xml" ContentType="application/vnd.openxmlformats-officedocument.themeOverr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0"/>
  </p:notesMasterIdLst>
  <p:sldIdLst>
    <p:sldId id="266" r:id="rId2"/>
    <p:sldId id="264" r:id="rId3"/>
    <p:sldId id="267" r:id="rId4"/>
    <p:sldId id="268" r:id="rId5"/>
    <p:sldId id="275" r:id="rId6"/>
    <p:sldId id="287" r:id="rId7"/>
    <p:sldId id="269" r:id="rId8"/>
    <p:sldId id="270" r:id="rId9"/>
    <p:sldId id="271" r:id="rId10"/>
    <p:sldId id="282" r:id="rId11"/>
    <p:sldId id="272" r:id="rId12"/>
    <p:sldId id="280" r:id="rId13"/>
    <p:sldId id="273" r:id="rId14"/>
    <p:sldId id="307" r:id="rId15"/>
    <p:sldId id="278" r:id="rId16"/>
    <p:sldId id="279" r:id="rId17"/>
    <p:sldId id="276" r:id="rId18"/>
    <p:sldId id="281" r:id="rId19"/>
    <p:sldId id="313" r:id="rId20"/>
    <p:sldId id="297" r:id="rId21"/>
    <p:sldId id="298" r:id="rId22"/>
    <p:sldId id="308" r:id="rId23"/>
    <p:sldId id="311" r:id="rId24"/>
    <p:sldId id="310" r:id="rId25"/>
    <p:sldId id="312" r:id="rId26"/>
    <p:sldId id="309" r:id="rId27"/>
    <p:sldId id="301" r:id="rId28"/>
    <p:sldId id="302" r:id="rId29"/>
    <p:sldId id="283" r:id="rId30"/>
    <p:sldId id="300" r:id="rId31"/>
    <p:sldId id="299" r:id="rId32"/>
    <p:sldId id="292" r:id="rId33"/>
    <p:sldId id="306" r:id="rId34"/>
    <p:sldId id="303" r:id="rId35"/>
    <p:sldId id="304" r:id="rId36"/>
    <p:sldId id="305" r:id="rId37"/>
    <p:sldId id="293" r:id="rId38"/>
    <p:sldId id="285" r:id="rId39"/>
    <p:sldId id="291" r:id="rId40"/>
    <p:sldId id="294" r:id="rId41"/>
    <p:sldId id="295" r:id="rId42"/>
    <p:sldId id="289" r:id="rId43"/>
    <p:sldId id="296" r:id="rId44"/>
    <p:sldId id="290" r:id="rId45"/>
    <p:sldId id="318" r:id="rId46"/>
    <p:sldId id="316" r:id="rId47"/>
    <p:sldId id="410" r:id="rId48"/>
    <p:sldId id="317" r:id="rId49"/>
    <p:sldId id="319" r:id="rId50"/>
    <p:sldId id="322" r:id="rId51"/>
    <p:sldId id="325" r:id="rId52"/>
    <p:sldId id="326" r:id="rId53"/>
    <p:sldId id="327" r:id="rId54"/>
    <p:sldId id="328" r:id="rId55"/>
    <p:sldId id="329" r:id="rId56"/>
    <p:sldId id="330" r:id="rId57"/>
    <p:sldId id="331" r:id="rId58"/>
    <p:sldId id="332" r:id="rId59"/>
    <p:sldId id="321" r:id="rId60"/>
    <p:sldId id="333" r:id="rId61"/>
    <p:sldId id="334" r:id="rId62"/>
    <p:sldId id="335" r:id="rId63"/>
    <p:sldId id="336" r:id="rId64"/>
    <p:sldId id="411" r:id="rId65"/>
    <p:sldId id="337" r:id="rId66"/>
    <p:sldId id="412" r:id="rId67"/>
    <p:sldId id="339" r:id="rId68"/>
    <p:sldId id="341" r:id="rId69"/>
    <p:sldId id="344" r:id="rId70"/>
    <p:sldId id="416" r:id="rId71"/>
    <p:sldId id="414" r:id="rId72"/>
    <p:sldId id="415" r:id="rId73"/>
    <p:sldId id="413" r:id="rId74"/>
    <p:sldId id="345" r:id="rId75"/>
    <p:sldId id="346" r:id="rId76"/>
    <p:sldId id="347" r:id="rId77"/>
    <p:sldId id="348" r:id="rId78"/>
    <p:sldId id="349" r:id="rId79"/>
    <p:sldId id="350" r:id="rId80"/>
    <p:sldId id="351" r:id="rId81"/>
    <p:sldId id="352" r:id="rId82"/>
    <p:sldId id="353" r:id="rId83"/>
    <p:sldId id="354" r:id="rId84"/>
    <p:sldId id="355" r:id="rId85"/>
    <p:sldId id="356" r:id="rId86"/>
    <p:sldId id="357" r:id="rId87"/>
    <p:sldId id="358" r:id="rId88"/>
    <p:sldId id="359" r:id="rId89"/>
    <p:sldId id="360" r:id="rId90"/>
    <p:sldId id="361" r:id="rId91"/>
    <p:sldId id="362" r:id="rId92"/>
    <p:sldId id="363" r:id="rId93"/>
    <p:sldId id="364" r:id="rId94"/>
    <p:sldId id="365" r:id="rId95"/>
    <p:sldId id="366" r:id="rId96"/>
    <p:sldId id="367" r:id="rId97"/>
    <p:sldId id="368" r:id="rId98"/>
    <p:sldId id="369" r:id="rId99"/>
    <p:sldId id="370" r:id="rId100"/>
    <p:sldId id="371" r:id="rId101"/>
    <p:sldId id="372" r:id="rId102"/>
    <p:sldId id="373" r:id="rId103"/>
    <p:sldId id="374" r:id="rId104"/>
    <p:sldId id="375" r:id="rId105"/>
    <p:sldId id="376" r:id="rId106"/>
    <p:sldId id="377" r:id="rId107"/>
    <p:sldId id="378" r:id="rId108"/>
    <p:sldId id="379" r:id="rId109"/>
    <p:sldId id="380" r:id="rId110"/>
    <p:sldId id="381" r:id="rId111"/>
    <p:sldId id="382" r:id="rId112"/>
    <p:sldId id="383" r:id="rId113"/>
    <p:sldId id="384" r:id="rId114"/>
    <p:sldId id="385" r:id="rId115"/>
    <p:sldId id="386" r:id="rId116"/>
    <p:sldId id="387" r:id="rId117"/>
    <p:sldId id="388" r:id="rId118"/>
    <p:sldId id="389" r:id="rId119"/>
    <p:sldId id="390" r:id="rId120"/>
    <p:sldId id="391" r:id="rId121"/>
    <p:sldId id="392" r:id="rId122"/>
    <p:sldId id="393" r:id="rId123"/>
    <p:sldId id="394" r:id="rId124"/>
    <p:sldId id="395" r:id="rId125"/>
    <p:sldId id="396" r:id="rId126"/>
    <p:sldId id="397" r:id="rId127"/>
    <p:sldId id="398" r:id="rId128"/>
    <p:sldId id="399" r:id="rId129"/>
    <p:sldId id="400" r:id="rId130"/>
    <p:sldId id="401" r:id="rId131"/>
    <p:sldId id="402" r:id="rId132"/>
    <p:sldId id="403" r:id="rId133"/>
    <p:sldId id="404" r:id="rId134"/>
    <p:sldId id="405" r:id="rId135"/>
    <p:sldId id="406" r:id="rId136"/>
    <p:sldId id="407" r:id="rId137"/>
    <p:sldId id="408" r:id="rId138"/>
    <p:sldId id="409" r:id="rId1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5" autoAdjust="0"/>
    <p:restoredTop sz="94660"/>
  </p:normalViewPr>
  <p:slideViewPr>
    <p:cSldViewPr snapToGrid="0">
      <p:cViewPr varScale="1">
        <p:scale>
          <a:sx n="69" d="100"/>
          <a:sy n="69" d="100"/>
        </p:scale>
        <p:origin x="90"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BEAB78-2B23-4537-8E99-382373360E1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69EF6C1-B1F5-452D-8833-E84DBDA17038}">
      <dgm:prSet phldrT="[Text]" custT="1"/>
      <dgm:spPr/>
      <dgm:t>
        <a:bodyPr/>
        <a:lstStyle/>
        <a:p>
          <a:pPr algn="just" rtl="1"/>
          <a:r>
            <a:rPr lang="ar-IQ" sz="2800" dirty="0" smtClean="0"/>
            <a:t>1- البحث الصفي أو بحث التخرج في الكلية: هو البحث الذي يقوم الطالب بإعداده في سنوات الدراسة الجامعية.</a:t>
          </a:r>
          <a:endParaRPr lang="en-US" sz="2800" dirty="0"/>
        </a:p>
      </dgm:t>
    </dgm:pt>
    <dgm:pt modelId="{ECC4ED48-686B-4C32-B397-FD5333696820}" type="parTrans" cxnId="{5B3C3236-1706-429B-87F1-0BFD85C9F23D}">
      <dgm:prSet/>
      <dgm:spPr/>
      <dgm:t>
        <a:bodyPr/>
        <a:lstStyle/>
        <a:p>
          <a:endParaRPr lang="en-US"/>
        </a:p>
      </dgm:t>
    </dgm:pt>
    <dgm:pt modelId="{E0A0A52D-320F-43C3-99C4-3E0822FAF702}" type="sibTrans" cxnId="{5B3C3236-1706-429B-87F1-0BFD85C9F23D}">
      <dgm:prSet/>
      <dgm:spPr/>
      <dgm:t>
        <a:bodyPr/>
        <a:lstStyle/>
        <a:p>
          <a:endParaRPr lang="en-US"/>
        </a:p>
      </dgm:t>
    </dgm:pt>
    <dgm:pt modelId="{94372809-E07B-4575-A4C7-AC56CCD885B8}">
      <dgm:prSet phldrT="[Text]" custT="1"/>
      <dgm:spPr/>
      <dgm:t>
        <a:bodyPr/>
        <a:lstStyle/>
        <a:p>
          <a:pPr algn="just" rtl="1"/>
          <a:r>
            <a:rPr lang="ar-IQ" sz="2400" dirty="0" smtClean="0"/>
            <a:t>2-بحث الماجستير والدكتوراه: يقدم هذا النوع من البحث للحصول على درجة الماجستير (</a:t>
          </a:r>
          <a:r>
            <a:rPr lang="en-US" sz="2400" dirty="0" smtClean="0"/>
            <a:t>MA</a:t>
          </a:r>
          <a:r>
            <a:rPr lang="ar-IQ" sz="2400" dirty="0" smtClean="0"/>
            <a:t>) للعلوم الانسانية و(</a:t>
          </a:r>
          <a:r>
            <a:rPr lang="en-US" sz="2400" dirty="0" smtClean="0"/>
            <a:t>MSC</a:t>
          </a:r>
          <a:r>
            <a:rPr lang="ar-IQ" sz="2400" dirty="0" smtClean="0"/>
            <a:t>) للدراسات العلمية، والدكتوراه (</a:t>
          </a:r>
          <a:r>
            <a:rPr lang="en-US" sz="2400" dirty="0" smtClean="0"/>
            <a:t>PH.D</a:t>
          </a:r>
          <a:r>
            <a:rPr lang="ar-IQ" sz="2400" dirty="0" smtClean="0"/>
            <a:t>) فلسفة، ويراعى في الماجستير أن يطبق الباحث خطوات البحث العلمي، كما تراعى في الدكتوراه مراعاة القواعد والضوابط في البحث العلمي إلا أنه يتسم بالعمق والسعة والشمولية، مع الابتكار والجدة.</a:t>
          </a:r>
          <a:endParaRPr lang="en-US" sz="2400" dirty="0"/>
        </a:p>
      </dgm:t>
    </dgm:pt>
    <dgm:pt modelId="{CBBBD311-AFF5-4ACB-BC28-9313FB6D4281}" type="parTrans" cxnId="{68A1BEC2-46BA-4D50-974B-B20FBA22675E}">
      <dgm:prSet/>
      <dgm:spPr/>
      <dgm:t>
        <a:bodyPr/>
        <a:lstStyle/>
        <a:p>
          <a:endParaRPr lang="en-US"/>
        </a:p>
      </dgm:t>
    </dgm:pt>
    <dgm:pt modelId="{710B93BD-C743-4C80-B162-5B8D4925004C}" type="sibTrans" cxnId="{68A1BEC2-46BA-4D50-974B-B20FBA22675E}">
      <dgm:prSet/>
      <dgm:spPr/>
      <dgm:t>
        <a:bodyPr/>
        <a:lstStyle/>
        <a:p>
          <a:endParaRPr lang="en-US"/>
        </a:p>
      </dgm:t>
    </dgm:pt>
    <dgm:pt modelId="{F58727D9-B993-4CEC-986E-D66E34D81982}">
      <dgm:prSet phldrT="[Text]" custT="1"/>
      <dgm:spPr/>
      <dgm:t>
        <a:bodyPr/>
        <a:lstStyle/>
        <a:p>
          <a:pPr algn="just" rtl="1"/>
          <a:r>
            <a:rPr lang="ar-IQ" sz="2800" dirty="0" smtClean="0"/>
            <a:t>3- بحوث الترقية والمؤتمرات: بحوث تقدم للحصول على الترقيات العلمية لأعضاء الهيئة التدريسية في الجامعات أو المشاركة في المؤتمرات.</a:t>
          </a:r>
          <a:endParaRPr lang="en-US" sz="2800" dirty="0"/>
        </a:p>
      </dgm:t>
    </dgm:pt>
    <dgm:pt modelId="{2C27F2B2-024F-4768-82D2-1CB0F5659767}" type="parTrans" cxnId="{2D2C2690-99E3-4270-98E6-9B596640910F}">
      <dgm:prSet/>
      <dgm:spPr/>
      <dgm:t>
        <a:bodyPr/>
        <a:lstStyle/>
        <a:p>
          <a:endParaRPr lang="en-US"/>
        </a:p>
      </dgm:t>
    </dgm:pt>
    <dgm:pt modelId="{817CC8BF-34D2-4055-8888-CB38838DF8D4}" type="sibTrans" cxnId="{2D2C2690-99E3-4270-98E6-9B596640910F}">
      <dgm:prSet/>
      <dgm:spPr/>
      <dgm:t>
        <a:bodyPr/>
        <a:lstStyle/>
        <a:p>
          <a:endParaRPr lang="en-US"/>
        </a:p>
      </dgm:t>
    </dgm:pt>
    <dgm:pt modelId="{429FB364-3F88-4318-9FC7-2EF0723C6D6B}" type="pres">
      <dgm:prSet presAssocID="{04BEAB78-2B23-4537-8E99-382373360E11}" presName="linear" presStyleCnt="0">
        <dgm:presLayoutVars>
          <dgm:dir/>
          <dgm:animLvl val="lvl"/>
          <dgm:resizeHandles val="exact"/>
        </dgm:presLayoutVars>
      </dgm:prSet>
      <dgm:spPr/>
      <dgm:t>
        <a:bodyPr/>
        <a:lstStyle/>
        <a:p>
          <a:endParaRPr lang="en-US"/>
        </a:p>
      </dgm:t>
    </dgm:pt>
    <dgm:pt modelId="{B04AAA6C-0125-4D31-93A3-974E8D45B247}" type="pres">
      <dgm:prSet presAssocID="{D69EF6C1-B1F5-452D-8833-E84DBDA17038}" presName="parentLin" presStyleCnt="0"/>
      <dgm:spPr/>
    </dgm:pt>
    <dgm:pt modelId="{FE1AF607-5217-4ED7-B624-D8166574AE92}" type="pres">
      <dgm:prSet presAssocID="{D69EF6C1-B1F5-452D-8833-E84DBDA17038}" presName="parentLeftMargin" presStyleLbl="node1" presStyleIdx="0" presStyleCnt="3"/>
      <dgm:spPr/>
      <dgm:t>
        <a:bodyPr/>
        <a:lstStyle/>
        <a:p>
          <a:endParaRPr lang="en-US"/>
        </a:p>
      </dgm:t>
    </dgm:pt>
    <dgm:pt modelId="{91C02CD0-3674-4E09-995A-89CA9A1C53E8}" type="pres">
      <dgm:prSet presAssocID="{D69EF6C1-B1F5-452D-8833-E84DBDA17038}" presName="parentText" presStyleLbl="node1" presStyleIdx="0" presStyleCnt="3" custScaleX="135974" custScaleY="245018" custLinFactNeighborX="-41775" custLinFactNeighborY="-31818">
        <dgm:presLayoutVars>
          <dgm:chMax val="0"/>
          <dgm:bulletEnabled val="1"/>
        </dgm:presLayoutVars>
      </dgm:prSet>
      <dgm:spPr/>
      <dgm:t>
        <a:bodyPr/>
        <a:lstStyle/>
        <a:p>
          <a:endParaRPr lang="en-US"/>
        </a:p>
      </dgm:t>
    </dgm:pt>
    <dgm:pt modelId="{3030890B-0084-48CA-8F17-AFAFF22E25DF}" type="pres">
      <dgm:prSet presAssocID="{D69EF6C1-B1F5-452D-8833-E84DBDA17038}" presName="negativeSpace" presStyleCnt="0"/>
      <dgm:spPr/>
    </dgm:pt>
    <dgm:pt modelId="{C7570810-0B8F-4CCE-A844-0B7800842AC3}" type="pres">
      <dgm:prSet presAssocID="{D69EF6C1-B1F5-452D-8833-E84DBDA17038}" presName="childText" presStyleLbl="conFgAcc1" presStyleIdx="0" presStyleCnt="3">
        <dgm:presLayoutVars>
          <dgm:bulletEnabled val="1"/>
        </dgm:presLayoutVars>
      </dgm:prSet>
      <dgm:spPr/>
    </dgm:pt>
    <dgm:pt modelId="{B7CB7641-23D3-4F2B-83E5-4C5F8F95443D}" type="pres">
      <dgm:prSet presAssocID="{E0A0A52D-320F-43C3-99C4-3E0822FAF702}" presName="spaceBetweenRectangles" presStyleCnt="0"/>
      <dgm:spPr/>
    </dgm:pt>
    <dgm:pt modelId="{80D869A3-066B-474C-93C4-54039EB3AA8D}" type="pres">
      <dgm:prSet presAssocID="{94372809-E07B-4575-A4C7-AC56CCD885B8}" presName="parentLin" presStyleCnt="0"/>
      <dgm:spPr/>
    </dgm:pt>
    <dgm:pt modelId="{B4E316E5-3A6D-45ED-BFBC-35234BFECA82}" type="pres">
      <dgm:prSet presAssocID="{94372809-E07B-4575-A4C7-AC56CCD885B8}" presName="parentLeftMargin" presStyleLbl="node1" presStyleIdx="0" presStyleCnt="3"/>
      <dgm:spPr/>
      <dgm:t>
        <a:bodyPr/>
        <a:lstStyle/>
        <a:p>
          <a:endParaRPr lang="en-US"/>
        </a:p>
      </dgm:t>
    </dgm:pt>
    <dgm:pt modelId="{9D1A44BB-D3D6-48DA-9025-C2B84B5BEB99}" type="pres">
      <dgm:prSet presAssocID="{94372809-E07B-4575-A4C7-AC56CCD885B8}" presName="parentText" presStyleLbl="node1" presStyleIdx="1" presStyleCnt="3" custScaleX="131996" custScaleY="579414">
        <dgm:presLayoutVars>
          <dgm:chMax val="0"/>
          <dgm:bulletEnabled val="1"/>
        </dgm:presLayoutVars>
      </dgm:prSet>
      <dgm:spPr/>
      <dgm:t>
        <a:bodyPr/>
        <a:lstStyle/>
        <a:p>
          <a:endParaRPr lang="en-US"/>
        </a:p>
      </dgm:t>
    </dgm:pt>
    <dgm:pt modelId="{F0FCE027-442F-45BC-A28B-6CAF2A3E6B1E}" type="pres">
      <dgm:prSet presAssocID="{94372809-E07B-4575-A4C7-AC56CCD885B8}" presName="negativeSpace" presStyleCnt="0"/>
      <dgm:spPr/>
    </dgm:pt>
    <dgm:pt modelId="{72964F67-EFDD-4554-B0F3-36CDB6CE9DA0}" type="pres">
      <dgm:prSet presAssocID="{94372809-E07B-4575-A4C7-AC56CCD885B8}" presName="childText" presStyleLbl="conFgAcc1" presStyleIdx="1" presStyleCnt="3">
        <dgm:presLayoutVars>
          <dgm:bulletEnabled val="1"/>
        </dgm:presLayoutVars>
      </dgm:prSet>
      <dgm:spPr/>
    </dgm:pt>
    <dgm:pt modelId="{B0316CD4-85B6-403D-9F35-843C550F653C}" type="pres">
      <dgm:prSet presAssocID="{710B93BD-C743-4C80-B162-5B8D4925004C}" presName="spaceBetweenRectangles" presStyleCnt="0"/>
      <dgm:spPr/>
    </dgm:pt>
    <dgm:pt modelId="{8EE4D229-1B83-4E05-AE7F-87D35A4CAF4F}" type="pres">
      <dgm:prSet presAssocID="{F58727D9-B993-4CEC-986E-D66E34D81982}" presName="parentLin" presStyleCnt="0"/>
      <dgm:spPr/>
    </dgm:pt>
    <dgm:pt modelId="{2DBABFC0-615E-45FE-A679-BAA8114FC0E9}" type="pres">
      <dgm:prSet presAssocID="{F58727D9-B993-4CEC-986E-D66E34D81982}" presName="parentLeftMargin" presStyleLbl="node1" presStyleIdx="1" presStyleCnt="3"/>
      <dgm:spPr/>
      <dgm:t>
        <a:bodyPr/>
        <a:lstStyle/>
        <a:p>
          <a:endParaRPr lang="en-US"/>
        </a:p>
      </dgm:t>
    </dgm:pt>
    <dgm:pt modelId="{0F547917-E4A6-4B4F-8306-2C5405198980}" type="pres">
      <dgm:prSet presAssocID="{F58727D9-B993-4CEC-986E-D66E34D81982}" presName="parentText" presStyleLbl="node1" presStyleIdx="2" presStyleCnt="3" custScaleX="129229" custScaleY="327504" custLinFactNeighborX="-3148" custLinFactNeighborY="47442">
        <dgm:presLayoutVars>
          <dgm:chMax val="0"/>
          <dgm:bulletEnabled val="1"/>
        </dgm:presLayoutVars>
      </dgm:prSet>
      <dgm:spPr/>
      <dgm:t>
        <a:bodyPr/>
        <a:lstStyle/>
        <a:p>
          <a:endParaRPr lang="en-US"/>
        </a:p>
      </dgm:t>
    </dgm:pt>
    <dgm:pt modelId="{1C009862-45A2-44DA-9EF5-101B72E018B9}" type="pres">
      <dgm:prSet presAssocID="{F58727D9-B993-4CEC-986E-D66E34D81982}" presName="negativeSpace" presStyleCnt="0"/>
      <dgm:spPr/>
    </dgm:pt>
    <dgm:pt modelId="{4071C1B9-B775-4EC4-B6EF-085CE7F9531C}" type="pres">
      <dgm:prSet presAssocID="{F58727D9-B993-4CEC-986E-D66E34D81982}" presName="childText" presStyleLbl="conFgAcc1" presStyleIdx="2" presStyleCnt="3">
        <dgm:presLayoutVars>
          <dgm:bulletEnabled val="1"/>
        </dgm:presLayoutVars>
      </dgm:prSet>
      <dgm:spPr/>
    </dgm:pt>
  </dgm:ptLst>
  <dgm:cxnLst>
    <dgm:cxn modelId="{9CDD4664-9EA9-48F5-ACE2-B19ADDC5950E}" type="presOf" srcId="{F58727D9-B993-4CEC-986E-D66E34D81982}" destId="{0F547917-E4A6-4B4F-8306-2C5405198980}" srcOrd="1" destOrd="0" presId="urn:microsoft.com/office/officeart/2005/8/layout/list1"/>
    <dgm:cxn modelId="{8F513BB7-6DD2-4362-9C2E-7E0C1B3A13B9}" type="presOf" srcId="{F58727D9-B993-4CEC-986E-D66E34D81982}" destId="{2DBABFC0-615E-45FE-A679-BAA8114FC0E9}" srcOrd="0" destOrd="0" presId="urn:microsoft.com/office/officeart/2005/8/layout/list1"/>
    <dgm:cxn modelId="{4D80E486-1FCA-4E5D-9577-0CBFE09CE572}" type="presOf" srcId="{D69EF6C1-B1F5-452D-8833-E84DBDA17038}" destId="{91C02CD0-3674-4E09-995A-89CA9A1C53E8}" srcOrd="1" destOrd="0" presId="urn:microsoft.com/office/officeart/2005/8/layout/list1"/>
    <dgm:cxn modelId="{B81D10C0-9323-47A5-B1ED-4C7E4E52CD9D}" type="presOf" srcId="{94372809-E07B-4575-A4C7-AC56CCD885B8}" destId="{B4E316E5-3A6D-45ED-BFBC-35234BFECA82}" srcOrd="0" destOrd="0" presId="urn:microsoft.com/office/officeart/2005/8/layout/list1"/>
    <dgm:cxn modelId="{DB355221-1A5D-4DDF-B1B7-CCAB32F61A65}" type="presOf" srcId="{04BEAB78-2B23-4537-8E99-382373360E11}" destId="{429FB364-3F88-4318-9FC7-2EF0723C6D6B}" srcOrd="0" destOrd="0" presId="urn:microsoft.com/office/officeart/2005/8/layout/list1"/>
    <dgm:cxn modelId="{2D2C2690-99E3-4270-98E6-9B596640910F}" srcId="{04BEAB78-2B23-4537-8E99-382373360E11}" destId="{F58727D9-B993-4CEC-986E-D66E34D81982}" srcOrd="2" destOrd="0" parTransId="{2C27F2B2-024F-4768-82D2-1CB0F5659767}" sibTransId="{817CC8BF-34D2-4055-8888-CB38838DF8D4}"/>
    <dgm:cxn modelId="{5B3C3236-1706-429B-87F1-0BFD85C9F23D}" srcId="{04BEAB78-2B23-4537-8E99-382373360E11}" destId="{D69EF6C1-B1F5-452D-8833-E84DBDA17038}" srcOrd="0" destOrd="0" parTransId="{ECC4ED48-686B-4C32-B397-FD5333696820}" sibTransId="{E0A0A52D-320F-43C3-99C4-3E0822FAF702}"/>
    <dgm:cxn modelId="{36E9F1AD-EBD5-4C33-B993-5E1C83C987F3}" type="presOf" srcId="{94372809-E07B-4575-A4C7-AC56CCD885B8}" destId="{9D1A44BB-D3D6-48DA-9025-C2B84B5BEB99}" srcOrd="1" destOrd="0" presId="urn:microsoft.com/office/officeart/2005/8/layout/list1"/>
    <dgm:cxn modelId="{3B987A95-5A70-4DA3-A1CF-EA3D44E26B93}" type="presOf" srcId="{D69EF6C1-B1F5-452D-8833-E84DBDA17038}" destId="{FE1AF607-5217-4ED7-B624-D8166574AE92}" srcOrd="0" destOrd="0" presId="urn:microsoft.com/office/officeart/2005/8/layout/list1"/>
    <dgm:cxn modelId="{68A1BEC2-46BA-4D50-974B-B20FBA22675E}" srcId="{04BEAB78-2B23-4537-8E99-382373360E11}" destId="{94372809-E07B-4575-A4C7-AC56CCD885B8}" srcOrd="1" destOrd="0" parTransId="{CBBBD311-AFF5-4ACB-BC28-9313FB6D4281}" sibTransId="{710B93BD-C743-4C80-B162-5B8D4925004C}"/>
    <dgm:cxn modelId="{7CA710E1-B0C4-4D85-BFF2-D3E9393050C8}" type="presParOf" srcId="{429FB364-3F88-4318-9FC7-2EF0723C6D6B}" destId="{B04AAA6C-0125-4D31-93A3-974E8D45B247}" srcOrd="0" destOrd="0" presId="urn:microsoft.com/office/officeart/2005/8/layout/list1"/>
    <dgm:cxn modelId="{10C0BF53-3AC6-486B-9477-5EF5DB48877D}" type="presParOf" srcId="{B04AAA6C-0125-4D31-93A3-974E8D45B247}" destId="{FE1AF607-5217-4ED7-B624-D8166574AE92}" srcOrd="0" destOrd="0" presId="urn:microsoft.com/office/officeart/2005/8/layout/list1"/>
    <dgm:cxn modelId="{786C75CD-6C71-4CFA-9F59-912BDB5C0B69}" type="presParOf" srcId="{B04AAA6C-0125-4D31-93A3-974E8D45B247}" destId="{91C02CD0-3674-4E09-995A-89CA9A1C53E8}" srcOrd="1" destOrd="0" presId="urn:microsoft.com/office/officeart/2005/8/layout/list1"/>
    <dgm:cxn modelId="{0DFD5ABB-0EDF-455B-9BD8-39BE141F854B}" type="presParOf" srcId="{429FB364-3F88-4318-9FC7-2EF0723C6D6B}" destId="{3030890B-0084-48CA-8F17-AFAFF22E25DF}" srcOrd="1" destOrd="0" presId="urn:microsoft.com/office/officeart/2005/8/layout/list1"/>
    <dgm:cxn modelId="{64685668-2C3F-42E0-A77D-E3C2AD7874DA}" type="presParOf" srcId="{429FB364-3F88-4318-9FC7-2EF0723C6D6B}" destId="{C7570810-0B8F-4CCE-A844-0B7800842AC3}" srcOrd="2" destOrd="0" presId="urn:microsoft.com/office/officeart/2005/8/layout/list1"/>
    <dgm:cxn modelId="{5D7F578C-0284-43B3-AB77-4541CCA188ED}" type="presParOf" srcId="{429FB364-3F88-4318-9FC7-2EF0723C6D6B}" destId="{B7CB7641-23D3-4F2B-83E5-4C5F8F95443D}" srcOrd="3" destOrd="0" presId="urn:microsoft.com/office/officeart/2005/8/layout/list1"/>
    <dgm:cxn modelId="{1861E157-77E6-4AB9-8060-88478556DF7C}" type="presParOf" srcId="{429FB364-3F88-4318-9FC7-2EF0723C6D6B}" destId="{80D869A3-066B-474C-93C4-54039EB3AA8D}" srcOrd="4" destOrd="0" presId="urn:microsoft.com/office/officeart/2005/8/layout/list1"/>
    <dgm:cxn modelId="{DAF112EA-D948-41C8-BD16-8409C93765D4}" type="presParOf" srcId="{80D869A3-066B-474C-93C4-54039EB3AA8D}" destId="{B4E316E5-3A6D-45ED-BFBC-35234BFECA82}" srcOrd="0" destOrd="0" presId="urn:microsoft.com/office/officeart/2005/8/layout/list1"/>
    <dgm:cxn modelId="{24629CE1-C6D7-4A9F-851A-AAEEC9C31C0E}" type="presParOf" srcId="{80D869A3-066B-474C-93C4-54039EB3AA8D}" destId="{9D1A44BB-D3D6-48DA-9025-C2B84B5BEB99}" srcOrd="1" destOrd="0" presId="urn:microsoft.com/office/officeart/2005/8/layout/list1"/>
    <dgm:cxn modelId="{6158ACD4-AAEF-42C5-AC63-C0D915454E24}" type="presParOf" srcId="{429FB364-3F88-4318-9FC7-2EF0723C6D6B}" destId="{F0FCE027-442F-45BC-A28B-6CAF2A3E6B1E}" srcOrd="5" destOrd="0" presId="urn:microsoft.com/office/officeart/2005/8/layout/list1"/>
    <dgm:cxn modelId="{7C8A7F49-8162-4B09-A363-A3AC29B6F619}" type="presParOf" srcId="{429FB364-3F88-4318-9FC7-2EF0723C6D6B}" destId="{72964F67-EFDD-4554-B0F3-36CDB6CE9DA0}" srcOrd="6" destOrd="0" presId="urn:microsoft.com/office/officeart/2005/8/layout/list1"/>
    <dgm:cxn modelId="{46B5EDC4-0A45-4A33-AB85-C80DF3D44A79}" type="presParOf" srcId="{429FB364-3F88-4318-9FC7-2EF0723C6D6B}" destId="{B0316CD4-85B6-403D-9F35-843C550F653C}" srcOrd="7" destOrd="0" presId="urn:microsoft.com/office/officeart/2005/8/layout/list1"/>
    <dgm:cxn modelId="{F110C861-3C97-4933-9211-4BA5998D1010}" type="presParOf" srcId="{429FB364-3F88-4318-9FC7-2EF0723C6D6B}" destId="{8EE4D229-1B83-4E05-AE7F-87D35A4CAF4F}" srcOrd="8" destOrd="0" presId="urn:microsoft.com/office/officeart/2005/8/layout/list1"/>
    <dgm:cxn modelId="{F417049E-82C2-447C-B66E-960DC4B24022}" type="presParOf" srcId="{8EE4D229-1B83-4E05-AE7F-87D35A4CAF4F}" destId="{2DBABFC0-615E-45FE-A679-BAA8114FC0E9}" srcOrd="0" destOrd="0" presId="urn:microsoft.com/office/officeart/2005/8/layout/list1"/>
    <dgm:cxn modelId="{02F40CCB-3997-4D3B-BA3F-BB798560732A}" type="presParOf" srcId="{8EE4D229-1B83-4E05-AE7F-87D35A4CAF4F}" destId="{0F547917-E4A6-4B4F-8306-2C5405198980}" srcOrd="1" destOrd="0" presId="urn:microsoft.com/office/officeart/2005/8/layout/list1"/>
    <dgm:cxn modelId="{F1036070-F4F6-45E3-AC99-5B293C09DAE6}" type="presParOf" srcId="{429FB364-3F88-4318-9FC7-2EF0723C6D6B}" destId="{1C009862-45A2-44DA-9EF5-101B72E018B9}" srcOrd="9" destOrd="0" presId="urn:microsoft.com/office/officeart/2005/8/layout/list1"/>
    <dgm:cxn modelId="{277A2A83-2965-455B-B239-C3ACA87BB94C}" type="presParOf" srcId="{429FB364-3F88-4318-9FC7-2EF0723C6D6B}" destId="{4071C1B9-B775-4EC4-B6EF-085CE7F9531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11A998-9048-449C-87F1-87C652B97E2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560166A-0B37-4D08-BA6C-F72A1DFD75C2}">
      <dgm:prSet phldrT="[Text]"/>
      <dgm:spPr/>
      <dgm:t>
        <a:bodyPr/>
        <a:lstStyle/>
        <a:p>
          <a:r>
            <a:rPr lang="ar-SA" dirty="0" smtClean="0"/>
            <a:t>خصائص المعرفة العلمية</a:t>
          </a:r>
          <a:endParaRPr lang="en-US" dirty="0"/>
        </a:p>
      </dgm:t>
    </dgm:pt>
    <dgm:pt modelId="{4590AAA1-CDBD-4561-9D1B-F10AE200A63D}" type="parTrans" cxnId="{C350F2DE-F2B1-4627-90EB-46CCA0BA3C8A}">
      <dgm:prSet/>
      <dgm:spPr/>
      <dgm:t>
        <a:bodyPr/>
        <a:lstStyle/>
        <a:p>
          <a:endParaRPr lang="en-US"/>
        </a:p>
      </dgm:t>
    </dgm:pt>
    <dgm:pt modelId="{65D4B4AC-09A9-41B6-9A89-DB3A576E2690}" type="sibTrans" cxnId="{C350F2DE-F2B1-4627-90EB-46CCA0BA3C8A}">
      <dgm:prSet/>
      <dgm:spPr/>
      <dgm:t>
        <a:bodyPr/>
        <a:lstStyle/>
        <a:p>
          <a:endParaRPr lang="en-US"/>
        </a:p>
      </dgm:t>
    </dgm:pt>
    <dgm:pt modelId="{D2B45FE3-B3F1-45B8-B1E7-D1BDA6B06C2F}">
      <dgm:prSet phldrT="[Text]"/>
      <dgm:spPr/>
      <dgm:t>
        <a:bodyPr/>
        <a:lstStyle/>
        <a:p>
          <a:r>
            <a:rPr lang="ar-SA" dirty="0" smtClean="0"/>
            <a:t>امكانية اختبار الصدق</a:t>
          </a:r>
          <a:endParaRPr lang="en-US" dirty="0"/>
        </a:p>
      </dgm:t>
    </dgm:pt>
    <dgm:pt modelId="{3A97BBEE-478E-40BE-9D90-91D962AB6573}" type="parTrans" cxnId="{334ADA6A-3B8F-4B63-B158-FCCC43F99450}">
      <dgm:prSet/>
      <dgm:spPr/>
      <dgm:t>
        <a:bodyPr/>
        <a:lstStyle/>
        <a:p>
          <a:endParaRPr lang="en-US"/>
        </a:p>
      </dgm:t>
    </dgm:pt>
    <dgm:pt modelId="{911310E5-9C0F-48D5-ACFE-42B90D3D023D}" type="sibTrans" cxnId="{334ADA6A-3B8F-4B63-B158-FCCC43F99450}">
      <dgm:prSet/>
      <dgm:spPr/>
      <dgm:t>
        <a:bodyPr/>
        <a:lstStyle/>
        <a:p>
          <a:endParaRPr lang="en-US"/>
        </a:p>
      </dgm:t>
    </dgm:pt>
    <dgm:pt modelId="{69CD8B99-688B-4CEA-A003-0895816CEDF1}">
      <dgm:prSet phldrT="[Text]"/>
      <dgm:spPr/>
      <dgm:t>
        <a:bodyPr/>
        <a:lstStyle/>
        <a:p>
          <a:r>
            <a:rPr lang="ar-SA" dirty="0" smtClean="0"/>
            <a:t>التعميم</a:t>
          </a:r>
          <a:endParaRPr lang="en-US" dirty="0"/>
        </a:p>
      </dgm:t>
    </dgm:pt>
    <dgm:pt modelId="{2CCA9705-D44D-440B-B922-7FC7223A91CF}" type="parTrans" cxnId="{0446CE28-E942-4172-B084-682A535042E7}">
      <dgm:prSet/>
      <dgm:spPr/>
      <dgm:t>
        <a:bodyPr/>
        <a:lstStyle/>
        <a:p>
          <a:endParaRPr lang="en-US"/>
        </a:p>
      </dgm:t>
    </dgm:pt>
    <dgm:pt modelId="{8F4647D7-ED10-4B5A-B246-D172CB0A9451}" type="sibTrans" cxnId="{0446CE28-E942-4172-B084-682A535042E7}">
      <dgm:prSet/>
      <dgm:spPr/>
      <dgm:t>
        <a:bodyPr/>
        <a:lstStyle/>
        <a:p>
          <a:endParaRPr lang="en-US"/>
        </a:p>
      </dgm:t>
    </dgm:pt>
    <dgm:pt modelId="{5C68F7B8-D11A-4A8C-9D00-83319752A919}">
      <dgm:prSet phldrT="[Text]"/>
      <dgm:spPr/>
      <dgm:t>
        <a:bodyPr/>
        <a:lstStyle/>
        <a:p>
          <a:r>
            <a:rPr lang="ar-SA" dirty="0" smtClean="0"/>
            <a:t>دقة الصياغة</a:t>
          </a:r>
          <a:endParaRPr lang="en-US" dirty="0"/>
        </a:p>
      </dgm:t>
    </dgm:pt>
    <dgm:pt modelId="{FB749A15-7249-4B9A-81AC-EEED450205BC}" type="parTrans" cxnId="{87C9048E-8C77-4307-8D8D-E5991B4F49D0}">
      <dgm:prSet/>
      <dgm:spPr/>
      <dgm:t>
        <a:bodyPr/>
        <a:lstStyle/>
        <a:p>
          <a:endParaRPr lang="en-US"/>
        </a:p>
      </dgm:t>
    </dgm:pt>
    <dgm:pt modelId="{2590FC9D-A394-4272-92F5-D2D2F1CBEDF9}" type="sibTrans" cxnId="{87C9048E-8C77-4307-8D8D-E5991B4F49D0}">
      <dgm:prSet/>
      <dgm:spPr/>
      <dgm:t>
        <a:bodyPr/>
        <a:lstStyle/>
        <a:p>
          <a:endParaRPr lang="en-US"/>
        </a:p>
      </dgm:t>
    </dgm:pt>
    <dgm:pt modelId="{D15E7F06-29CC-47AB-A4CC-DBBDDCA4EC06}" type="pres">
      <dgm:prSet presAssocID="{0411A998-9048-449C-87F1-87C652B97E22}" presName="hierChild1" presStyleCnt="0">
        <dgm:presLayoutVars>
          <dgm:orgChart val="1"/>
          <dgm:chPref val="1"/>
          <dgm:dir/>
          <dgm:animOne val="branch"/>
          <dgm:animLvl val="lvl"/>
          <dgm:resizeHandles/>
        </dgm:presLayoutVars>
      </dgm:prSet>
      <dgm:spPr/>
      <dgm:t>
        <a:bodyPr/>
        <a:lstStyle/>
        <a:p>
          <a:endParaRPr lang="en-US"/>
        </a:p>
      </dgm:t>
    </dgm:pt>
    <dgm:pt modelId="{4EA7A782-8B91-4216-85AB-795BA256023B}" type="pres">
      <dgm:prSet presAssocID="{5560166A-0B37-4D08-BA6C-F72A1DFD75C2}" presName="hierRoot1" presStyleCnt="0">
        <dgm:presLayoutVars>
          <dgm:hierBranch val="init"/>
        </dgm:presLayoutVars>
      </dgm:prSet>
      <dgm:spPr/>
    </dgm:pt>
    <dgm:pt modelId="{1B9963FD-DB92-4634-B9FB-8D441652006B}" type="pres">
      <dgm:prSet presAssocID="{5560166A-0B37-4D08-BA6C-F72A1DFD75C2}" presName="rootComposite1" presStyleCnt="0"/>
      <dgm:spPr/>
    </dgm:pt>
    <dgm:pt modelId="{0F9F7004-B74C-4682-A1AE-8AFAD9515EC7}" type="pres">
      <dgm:prSet presAssocID="{5560166A-0B37-4D08-BA6C-F72A1DFD75C2}" presName="rootText1" presStyleLbl="node0" presStyleIdx="0" presStyleCnt="1">
        <dgm:presLayoutVars>
          <dgm:chPref val="3"/>
        </dgm:presLayoutVars>
      </dgm:prSet>
      <dgm:spPr/>
      <dgm:t>
        <a:bodyPr/>
        <a:lstStyle/>
        <a:p>
          <a:endParaRPr lang="en-US"/>
        </a:p>
      </dgm:t>
    </dgm:pt>
    <dgm:pt modelId="{AFA620AC-F273-4AC7-BE91-97F5EB6E4789}" type="pres">
      <dgm:prSet presAssocID="{5560166A-0B37-4D08-BA6C-F72A1DFD75C2}" presName="rootConnector1" presStyleLbl="node1" presStyleIdx="0" presStyleCnt="0"/>
      <dgm:spPr/>
      <dgm:t>
        <a:bodyPr/>
        <a:lstStyle/>
        <a:p>
          <a:endParaRPr lang="en-US"/>
        </a:p>
      </dgm:t>
    </dgm:pt>
    <dgm:pt modelId="{06EF8A83-4923-4259-BC78-21381D0EEFBA}" type="pres">
      <dgm:prSet presAssocID="{5560166A-0B37-4D08-BA6C-F72A1DFD75C2}" presName="hierChild2" presStyleCnt="0"/>
      <dgm:spPr/>
    </dgm:pt>
    <dgm:pt modelId="{60A5BB93-1BAE-4FBE-B041-CC3BC80CC1FD}" type="pres">
      <dgm:prSet presAssocID="{3A97BBEE-478E-40BE-9D90-91D962AB6573}" presName="Name37" presStyleLbl="parChTrans1D2" presStyleIdx="0" presStyleCnt="3"/>
      <dgm:spPr/>
      <dgm:t>
        <a:bodyPr/>
        <a:lstStyle/>
        <a:p>
          <a:endParaRPr lang="en-US"/>
        </a:p>
      </dgm:t>
    </dgm:pt>
    <dgm:pt modelId="{1E3EABBC-1696-496D-9127-7A5AEE7B1972}" type="pres">
      <dgm:prSet presAssocID="{D2B45FE3-B3F1-45B8-B1E7-D1BDA6B06C2F}" presName="hierRoot2" presStyleCnt="0">
        <dgm:presLayoutVars>
          <dgm:hierBranch val="init"/>
        </dgm:presLayoutVars>
      </dgm:prSet>
      <dgm:spPr/>
    </dgm:pt>
    <dgm:pt modelId="{D4452E84-4ECC-46EE-8BE9-E7B670F183C7}" type="pres">
      <dgm:prSet presAssocID="{D2B45FE3-B3F1-45B8-B1E7-D1BDA6B06C2F}" presName="rootComposite" presStyleCnt="0"/>
      <dgm:spPr/>
    </dgm:pt>
    <dgm:pt modelId="{1A6C02C4-5BE3-42A1-959D-4C3F60206C1A}" type="pres">
      <dgm:prSet presAssocID="{D2B45FE3-B3F1-45B8-B1E7-D1BDA6B06C2F}" presName="rootText" presStyleLbl="node2" presStyleIdx="0" presStyleCnt="3">
        <dgm:presLayoutVars>
          <dgm:chPref val="3"/>
        </dgm:presLayoutVars>
      </dgm:prSet>
      <dgm:spPr/>
      <dgm:t>
        <a:bodyPr/>
        <a:lstStyle/>
        <a:p>
          <a:endParaRPr lang="en-US"/>
        </a:p>
      </dgm:t>
    </dgm:pt>
    <dgm:pt modelId="{30CC4FC3-2FE8-4C9B-A245-BE8F1EEE7C15}" type="pres">
      <dgm:prSet presAssocID="{D2B45FE3-B3F1-45B8-B1E7-D1BDA6B06C2F}" presName="rootConnector" presStyleLbl="node2" presStyleIdx="0" presStyleCnt="3"/>
      <dgm:spPr/>
      <dgm:t>
        <a:bodyPr/>
        <a:lstStyle/>
        <a:p>
          <a:endParaRPr lang="en-US"/>
        </a:p>
      </dgm:t>
    </dgm:pt>
    <dgm:pt modelId="{983F0F1B-43E3-471A-9188-B1BE963FDF40}" type="pres">
      <dgm:prSet presAssocID="{D2B45FE3-B3F1-45B8-B1E7-D1BDA6B06C2F}" presName="hierChild4" presStyleCnt="0"/>
      <dgm:spPr/>
    </dgm:pt>
    <dgm:pt modelId="{FF7AA473-8B6F-4622-BE22-4584179939F7}" type="pres">
      <dgm:prSet presAssocID="{D2B45FE3-B3F1-45B8-B1E7-D1BDA6B06C2F}" presName="hierChild5" presStyleCnt="0"/>
      <dgm:spPr/>
    </dgm:pt>
    <dgm:pt modelId="{631C6976-67C9-427C-A968-FC31F3E2908D}" type="pres">
      <dgm:prSet presAssocID="{2CCA9705-D44D-440B-B922-7FC7223A91CF}" presName="Name37" presStyleLbl="parChTrans1D2" presStyleIdx="1" presStyleCnt="3"/>
      <dgm:spPr/>
      <dgm:t>
        <a:bodyPr/>
        <a:lstStyle/>
        <a:p>
          <a:endParaRPr lang="en-US"/>
        </a:p>
      </dgm:t>
    </dgm:pt>
    <dgm:pt modelId="{3FA7A9C3-D13B-4995-A27B-100A0D41BD04}" type="pres">
      <dgm:prSet presAssocID="{69CD8B99-688B-4CEA-A003-0895816CEDF1}" presName="hierRoot2" presStyleCnt="0">
        <dgm:presLayoutVars>
          <dgm:hierBranch val="init"/>
        </dgm:presLayoutVars>
      </dgm:prSet>
      <dgm:spPr/>
    </dgm:pt>
    <dgm:pt modelId="{0E5023E2-6B6C-4905-B479-4AA6C0173454}" type="pres">
      <dgm:prSet presAssocID="{69CD8B99-688B-4CEA-A003-0895816CEDF1}" presName="rootComposite" presStyleCnt="0"/>
      <dgm:spPr/>
    </dgm:pt>
    <dgm:pt modelId="{165907C2-60BD-4088-B7D7-8142B509800F}" type="pres">
      <dgm:prSet presAssocID="{69CD8B99-688B-4CEA-A003-0895816CEDF1}" presName="rootText" presStyleLbl="node2" presStyleIdx="1" presStyleCnt="3">
        <dgm:presLayoutVars>
          <dgm:chPref val="3"/>
        </dgm:presLayoutVars>
      </dgm:prSet>
      <dgm:spPr/>
      <dgm:t>
        <a:bodyPr/>
        <a:lstStyle/>
        <a:p>
          <a:endParaRPr lang="en-US"/>
        </a:p>
      </dgm:t>
    </dgm:pt>
    <dgm:pt modelId="{6488D547-14F7-4AD9-B946-BCC3BA4169A2}" type="pres">
      <dgm:prSet presAssocID="{69CD8B99-688B-4CEA-A003-0895816CEDF1}" presName="rootConnector" presStyleLbl="node2" presStyleIdx="1" presStyleCnt="3"/>
      <dgm:spPr/>
      <dgm:t>
        <a:bodyPr/>
        <a:lstStyle/>
        <a:p>
          <a:endParaRPr lang="en-US"/>
        </a:p>
      </dgm:t>
    </dgm:pt>
    <dgm:pt modelId="{A2D9D1B5-C2E2-4EF3-AF0E-51DE43D4DD04}" type="pres">
      <dgm:prSet presAssocID="{69CD8B99-688B-4CEA-A003-0895816CEDF1}" presName="hierChild4" presStyleCnt="0"/>
      <dgm:spPr/>
    </dgm:pt>
    <dgm:pt modelId="{60034E37-C4B6-484B-BA78-1A839CBFA07D}" type="pres">
      <dgm:prSet presAssocID="{69CD8B99-688B-4CEA-A003-0895816CEDF1}" presName="hierChild5" presStyleCnt="0"/>
      <dgm:spPr/>
    </dgm:pt>
    <dgm:pt modelId="{8CC52E85-DC5B-492A-9F9A-6E36AAEF9D25}" type="pres">
      <dgm:prSet presAssocID="{FB749A15-7249-4B9A-81AC-EEED450205BC}" presName="Name37" presStyleLbl="parChTrans1D2" presStyleIdx="2" presStyleCnt="3"/>
      <dgm:spPr/>
      <dgm:t>
        <a:bodyPr/>
        <a:lstStyle/>
        <a:p>
          <a:endParaRPr lang="en-US"/>
        </a:p>
      </dgm:t>
    </dgm:pt>
    <dgm:pt modelId="{30EC3F23-50CC-4EFE-B199-FA46178D1A9A}" type="pres">
      <dgm:prSet presAssocID="{5C68F7B8-D11A-4A8C-9D00-83319752A919}" presName="hierRoot2" presStyleCnt="0">
        <dgm:presLayoutVars>
          <dgm:hierBranch val="init"/>
        </dgm:presLayoutVars>
      </dgm:prSet>
      <dgm:spPr/>
    </dgm:pt>
    <dgm:pt modelId="{ABF64B5E-FC2D-4679-95EE-B5420DAA845E}" type="pres">
      <dgm:prSet presAssocID="{5C68F7B8-D11A-4A8C-9D00-83319752A919}" presName="rootComposite" presStyleCnt="0"/>
      <dgm:spPr/>
    </dgm:pt>
    <dgm:pt modelId="{E6AB5DB1-A5A3-48D2-933C-FA113BF7B885}" type="pres">
      <dgm:prSet presAssocID="{5C68F7B8-D11A-4A8C-9D00-83319752A919}" presName="rootText" presStyleLbl="node2" presStyleIdx="2" presStyleCnt="3">
        <dgm:presLayoutVars>
          <dgm:chPref val="3"/>
        </dgm:presLayoutVars>
      </dgm:prSet>
      <dgm:spPr/>
      <dgm:t>
        <a:bodyPr/>
        <a:lstStyle/>
        <a:p>
          <a:endParaRPr lang="en-US"/>
        </a:p>
      </dgm:t>
    </dgm:pt>
    <dgm:pt modelId="{D51E2EAB-73BB-4390-A213-CB7A507EEA71}" type="pres">
      <dgm:prSet presAssocID="{5C68F7B8-D11A-4A8C-9D00-83319752A919}" presName="rootConnector" presStyleLbl="node2" presStyleIdx="2" presStyleCnt="3"/>
      <dgm:spPr/>
      <dgm:t>
        <a:bodyPr/>
        <a:lstStyle/>
        <a:p>
          <a:endParaRPr lang="en-US"/>
        </a:p>
      </dgm:t>
    </dgm:pt>
    <dgm:pt modelId="{5D71C066-3D08-4763-AEFB-8B7AC5B50F88}" type="pres">
      <dgm:prSet presAssocID="{5C68F7B8-D11A-4A8C-9D00-83319752A919}" presName="hierChild4" presStyleCnt="0"/>
      <dgm:spPr/>
    </dgm:pt>
    <dgm:pt modelId="{5722EF40-A182-47C9-AC21-0750A1A7BA54}" type="pres">
      <dgm:prSet presAssocID="{5C68F7B8-D11A-4A8C-9D00-83319752A919}" presName="hierChild5" presStyleCnt="0"/>
      <dgm:spPr/>
    </dgm:pt>
    <dgm:pt modelId="{FE7F0256-4149-4F59-A65A-B68FF249C37F}" type="pres">
      <dgm:prSet presAssocID="{5560166A-0B37-4D08-BA6C-F72A1DFD75C2}" presName="hierChild3" presStyleCnt="0"/>
      <dgm:spPr/>
    </dgm:pt>
  </dgm:ptLst>
  <dgm:cxnLst>
    <dgm:cxn modelId="{6AA1209E-50C6-45BB-8AC8-B6EFCCA8C09A}" type="presOf" srcId="{5C68F7B8-D11A-4A8C-9D00-83319752A919}" destId="{D51E2EAB-73BB-4390-A213-CB7A507EEA71}" srcOrd="1" destOrd="0" presId="urn:microsoft.com/office/officeart/2005/8/layout/orgChart1"/>
    <dgm:cxn modelId="{5D3B2013-0367-452E-9CB1-E2C000745A2E}" type="presOf" srcId="{5C68F7B8-D11A-4A8C-9D00-83319752A919}" destId="{E6AB5DB1-A5A3-48D2-933C-FA113BF7B885}" srcOrd="0" destOrd="0" presId="urn:microsoft.com/office/officeart/2005/8/layout/orgChart1"/>
    <dgm:cxn modelId="{5CB3E886-A4D9-493C-837B-56488A8D8AC3}" type="presOf" srcId="{D2B45FE3-B3F1-45B8-B1E7-D1BDA6B06C2F}" destId="{30CC4FC3-2FE8-4C9B-A245-BE8F1EEE7C15}" srcOrd="1" destOrd="0" presId="urn:microsoft.com/office/officeart/2005/8/layout/orgChart1"/>
    <dgm:cxn modelId="{03128138-FA7A-49E9-9CD9-F62ADA8DB7FA}" type="presOf" srcId="{D2B45FE3-B3F1-45B8-B1E7-D1BDA6B06C2F}" destId="{1A6C02C4-5BE3-42A1-959D-4C3F60206C1A}" srcOrd="0" destOrd="0" presId="urn:microsoft.com/office/officeart/2005/8/layout/orgChart1"/>
    <dgm:cxn modelId="{3AF98531-5937-4C32-8944-DB3064A192E5}" type="presOf" srcId="{5560166A-0B37-4D08-BA6C-F72A1DFD75C2}" destId="{0F9F7004-B74C-4682-A1AE-8AFAD9515EC7}" srcOrd="0" destOrd="0" presId="urn:microsoft.com/office/officeart/2005/8/layout/orgChart1"/>
    <dgm:cxn modelId="{64E8734A-CB31-4C88-9F0E-673BA1DDC604}" type="presOf" srcId="{2CCA9705-D44D-440B-B922-7FC7223A91CF}" destId="{631C6976-67C9-427C-A968-FC31F3E2908D}" srcOrd="0" destOrd="0" presId="urn:microsoft.com/office/officeart/2005/8/layout/orgChart1"/>
    <dgm:cxn modelId="{87C9048E-8C77-4307-8D8D-E5991B4F49D0}" srcId="{5560166A-0B37-4D08-BA6C-F72A1DFD75C2}" destId="{5C68F7B8-D11A-4A8C-9D00-83319752A919}" srcOrd="2" destOrd="0" parTransId="{FB749A15-7249-4B9A-81AC-EEED450205BC}" sibTransId="{2590FC9D-A394-4272-92F5-D2D2F1CBEDF9}"/>
    <dgm:cxn modelId="{1074EE9B-1437-441B-A10A-97981F244595}" type="presOf" srcId="{5560166A-0B37-4D08-BA6C-F72A1DFD75C2}" destId="{AFA620AC-F273-4AC7-BE91-97F5EB6E4789}" srcOrd="1" destOrd="0" presId="urn:microsoft.com/office/officeart/2005/8/layout/orgChart1"/>
    <dgm:cxn modelId="{334ADA6A-3B8F-4B63-B158-FCCC43F99450}" srcId="{5560166A-0B37-4D08-BA6C-F72A1DFD75C2}" destId="{D2B45FE3-B3F1-45B8-B1E7-D1BDA6B06C2F}" srcOrd="0" destOrd="0" parTransId="{3A97BBEE-478E-40BE-9D90-91D962AB6573}" sibTransId="{911310E5-9C0F-48D5-ACFE-42B90D3D023D}"/>
    <dgm:cxn modelId="{C350F2DE-F2B1-4627-90EB-46CCA0BA3C8A}" srcId="{0411A998-9048-449C-87F1-87C652B97E22}" destId="{5560166A-0B37-4D08-BA6C-F72A1DFD75C2}" srcOrd="0" destOrd="0" parTransId="{4590AAA1-CDBD-4561-9D1B-F10AE200A63D}" sibTransId="{65D4B4AC-09A9-41B6-9A89-DB3A576E2690}"/>
    <dgm:cxn modelId="{1632F65C-FF5D-48DB-B94B-F4B5D554D823}" type="presOf" srcId="{69CD8B99-688B-4CEA-A003-0895816CEDF1}" destId="{165907C2-60BD-4088-B7D7-8142B509800F}" srcOrd="0" destOrd="0" presId="urn:microsoft.com/office/officeart/2005/8/layout/orgChart1"/>
    <dgm:cxn modelId="{2CDF2763-BA93-4119-89D7-92092CE00D0B}" type="presOf" srcId="{69CD8B99-688B-4CEA-A003-0895816CEDF1}" destId="{6488D547-14F7-4AD9-B946-BCC3BA4169A2}" srcOrd="1" destOrd="0" presId="urn:microsoft.com/office/officeart/2005/8/layout/orgChart1"/>
    <dgm:cxn modelId="{99F1D822-AF02-4F94-AE10-34E73EDE0163}" type="presOf" srcId="{3A97BBEE-478E-40BE-9D90-91D962AB6573}" destId="{60A5BB93-1BAE-4FBE-B041-CC3BC80CC1FD}" srcOrd="0" destOrd="0" presId="urn:microsoft.com/office/officeart/2005/8/layout/orgChart1"/>
    <dgm:cxn modelId="{0446CE28-E942-4172-B084-682A535042E7}" srcId="{5560166A-0B37-4D08-BA6C-F72A1DFD75C2}" destId="{69CD8B99-688B-4CEA-A003-0895816CEDF1}" srcOrd="1" destOrd="0" parTransId="{2CCA9705-D44D-440B-B922-7FC7223A91CF}" sibTransId="{8F4647D7-ED10-4B5A-B246-D172CB0A9451}"/>
    <dgm:cxn modelId="{4B8CE38A-2883-42F0-8273-30AC3D10E03D}" type="presOf" srcId="{0411A998-9048-449C-87F1-87C652B97E22}" destId="{D15E7F06-29CC-47AB-A4CC-DBBDDCA4EC06}" srcOrd="0" destOrd="0" presId="urn:microsoft.com/office/officeart/2005/8/layout/orgChart1"/>
    <dgm:cxn modelId="{E68FCD2D-1AA4-4A00-8FDE-301A478A4ADA}" type="presOf" srcId="{FB749A15-7249-4B9A-81AC-EEED450205BC}" destId="{8CC52E85-DC5B-492A-9F9A-6E36AAEF9D25}" srcOrd="0" destOrd="0" presId="urn:microsoft.com/office/officeart/2005/8/layout/orgChart1"/>
    <dgm:cxn modelId="{2A6EB255-CEF6-4015-B133-3657BC1D6057}" type="presParOf" srcId="{D15E7F06-29CC-47AB-A4CC-DBBDDCA4EC06}" destId="{4EA7A782-8B91-4216-85AB-795BA256023B}" srcOrd="0" destOrd="0" presId="urn:microsoft.com/office/officeart/2005/8/layout/orgChart1"/>
    <dgm:cxn modelId="{DA997D35-FD1B-4C4C-B2FF-D21842BD3343}" type="presParOf" srcId="{4EA7A782-8B91-4216-85AB-795BA256023B}" destId="{1B9963FD-DB92-4634-B9FB-8D441652006B}" srcOrd="0" destOrd="0" presId="urn:microsoft.com/office/officeart/2005/8/layout/orgChart1"/>
    <dgm:cxn modelId="{E1024D91-C255-47BC-BA35-167F13BE3B3E}" type="presParOf" srcId="{1B9963FD-DB92-4634-B9FB-8D441652006B}" destId="{0F9F7004-B74C-4682-A1AE-8AFAD9515EC7}" srcOrd="0" destOrd="0" presId="urn:microsoft.com/office/officeart/2005/8/layout/orgChart1"/>
    <dgm:cxn modelId="{01484302-599F-4DFA-BCDF-B500EA257FBC}" type="presParOf" srcId="{1B9963FD-DB92-4634-B9FB-8D441652006B}" destId="{AFA620AC-F273-4AC7-BE91-97F5EB6E4789}" srcOrd="1" destOrd="0" presId="urn:microsoft.com/office/officeart/2005/8/layout/orgChart1"/>
    <dgm:cxn modelId="{5F7ABC24-9655-4341-B3D5-B4D29C2E2571}" type="presParOf" srcId="{4EA7A782-8B91-4216-85AB-795BA256023B}" destId="{06EF8A83-4923-4259-BC78-21381D0EEFBA}" srcOrd="1" destOrd="0" presId="urn:microsoft.com/office/officeart/2005/8/layout/orgChart1"/>
    <dgm:cxn modelId="{D29A60D1-2350-4C89-8E9E-AAFB00556A79}" type="presParOf" srcId="{06EF8A83-4923-4259-BC78-21381D0EEFBA}" destId="{60A5BB93-1BAE-4FBE-B041-CC3BC80CC1FD}" srcOrd="0" destOrd="0" presId="urn:microsoft.com/office/officeart/2005/8/layout/orgChart1"/>
    <dgm:cxn modelId="{E227D904-BEF5-4A9E-82B9-8C2B97896EBD}" type="presParOf" srcId="{06EF8A83-4923-4259-BC78-21381D0EEFBA}" destId="{1E3EABBC-1696-496D-9127-7A5AEE7B1972}" srcOrd="1" destOrd="0" presId="urn:microsoft.com/office/officeart/2005/8/layout/orgChart1"/>
    <dgm:cxn modelId="{FA66CD6A-5B72-44C8-9EEA-9F72474EAA4A}" type="presParOf" srcId="{1E3EABBC-1696-496D-9127-7A5AEE7B1972}" destId="{D4452E84-4ECC-46EE-8BE9-E7B670F183C7}" srcOrd="0" destOrd="0" presId="urn:microsoft.com/office/officeart/2005/8/layout/orgChart1"/>
    <dgm:cxn modelId="{6C691AEC-7D3E-4F99-B8E1-942CDC3E9B2E}" type="presParOf" srcId="{D4452E84-4ECC-46EE-8BE9-E7B670F183C7}" destId="{1A6C02C4-5BE3-42A1-959D-4C3F60206C1A}" srcOrd="0" destOrd="0" presId="urn:microsoft.com/office/officeart/2005/8/layout/orgChart1"/>
    <dgm:cxn modelId="{84C35139-769D-4CB2-8EAA-4BBFB3AC1671}" type="presParOf" srcId="{D4452E84-4ECC-46EE-8BE9-E7B670F183C7}" destId="{30CC4FC3-2FE8-4C9B-A245-BE8F1EEE7C15}" srcOrd="1" destOrd="0" presId="urn:microsoft.com/office/officeart/2005/8/layout/orgChart1"/>
    <dgm:cxn modelId="{E21BA583-C9F8-4E5F-86CA-8165246763A3}" type="presParOf" srcId="{1E3EABBC-1696-496D-9127-7A5AEE7B1972}" destId="{983F0F1B-43E3-471A-9188-B1BE963FDF40}" srcOrd="1" destOrd="0" presId="urn:microsoft.com/office/officeart/2005/8/layout/orgChart1"/>
    <dgm:cxn modelId="{46367ACE-30E1-478D-92B6-0BB98957D347}" type="presParOf" srcId="{1E3EABBC-1696-496D-9127-7A5AEE7B1972}" destId="{FF7AA473-8B6F-4622-BE22-4584179939F7}" srcOrd="2" destOrd="0" presId="urn:microsoft.com/office/officeart/2005/8/layout/orgChart1"/>
    <dgm:cxn modelId="{8C2C871D-F81E-4E86-B126-9F5C42251A3F}" type="presParOf" srcId="{06EF8A83-4923-4259-BC78-21381D0EEFBA}" destId="{631C6976-67C9-427C-A968-FC31F3E2908D}" srcOrd="2" destOrd="0" presId="urn:microsoft.com/office/officeart/2005/8/layout/orgChart1"/>
    <dgm:cxn modelId="{0928D39C-91B8-4AA4-8E34-9CC0711C7521}" type="presParOf" srcId="{06EF8A83-4923-4259-BC78-21381D0EEFBA}" destId="{3FA7A9C3-D13B-4995-A27B-100A0D41BD04}" srcOrd="3" destOrd="0" presId="urn:microsoft.com/office/officeart/2005/8/layout/orgChart1"/>
    <dgm:cxn modelId="{CA56DBC9-3B45-40D5-B7DC-ECD046FA06D4}" type="presParOf" srcId="{3FA7A9C3-D13B-4995-A27B-100A0D41BD04}" destId="{0E5023E2-6B6C-4905-B479-4AA6C0173454}" srcOrd="0" destOrd="0" presId="urn:microsoft.com/office/officeart/2005/8/layout/orgChart1"/>
    <dgm:cxn modelId="{6427A620-F917-47FA-A2B5-73A2EFC1DF3A}" type="presParOf" srcId="{0E5023E2-6B6C-4905-B479-4AA6C0173454}" destId="{165907C2-60BD-4088-B7D7-8142B509800F}" srcOrd="0" destOrd="0" presId="urn:microsoft.com/office/officeart/2005/8/layout/orgChart1"/>
    <dgm:cxn modelId="{99A09DDC-FF6A-4A85-ADF5-1BE807E249EF}" type="presParOf" srcId="{0E5023E2-6B6C-4905-B479-4AA6C0173454}" destId="{6488D547-14F7-4AD9-B946-BCC3BA4169A2}" srcOrd="1" destOrd="0" presId="urn:microsoft.com/office/officeart/2005/8/layout/orgChart1"/>
    <dgm:cxn modelId="{E1032596-8C95-410E-B31C-0583E9FC0B92}" type="presParOf" srcId="{3FA7A9C3-D13B-4995-A27B-100A0D41BD04}" destId="{A2D9D1B5-C2E2-4EF3-AF0E-51DE43D4DD04}" srcOrd="1" destOrd="0" presId="urn:microsoft.com/office/officeart/2005/8/layout/orgChart1"/>
    <dgm:cxn modelId="{C32726E3-2A54-40BC-9BD8-258B927D4CC2}" type="presParOf" srcId="{3FA7A9C3-D13B-4995-A27B-100A0D41BD04}" destId="{60034E37-C4B6-484B-BA78-1A839CBFA07D}" srcOrd="2" destOrd="0" presId="urn:microsoft.com/office/officeart/2005/8/layout/orgChart1"/>
    <dgm:cxn modelId="{B8E1C1AD-1900-4AB6-A6A9-7B331ED6733C}" type="presParOf" srcId="{06EF8A83-4923-4259-BC78-21381D0EEFBA}" destId="{8CC52E85-DC5B-492A-9F9A-6E36AAEF9D25}" srcOrd="4" destOrd="0" presId="urn:microsoft.com/office/officeart/2005/8/layout/orgChart1"/>
    <dgm:cxn modelId="{4075C06B-F738-4421-A6AF-17BA20B9474B}" type="presParOf" srcId="{06EF8A83-4923-4259-BC78-21381D0EEFBA}" destId="{30EC3F23-50CC-4EFE-B199-FA46178D1A9A}" srcOrd="5" destOrd="0" presId="urn:microsoft.com/office/officeart/2005/8/layout/orgChart1"/>
    <dgm:cxn modelId="{CE898F5F-360D-4A3E-872E-2A3349C99426}" type="presParOf" srcId="{30EC3F23-50CC-4EFE-B199-FA46178D1A9A}" destId="{ABF64B5E-FC2D-4679-95EE-B5420DAA845E}" srcOrd="0" destOrd="0" presId="urn:microsoft.com/office/officeart/2005/8/layout/orgChart1"/>
    <dgm:cxn modelId="{0052C05E-7665-4B51-9EE0-57A751DA1B27}" type="presParOf" srcId="{ABF64B5E-FC2D-4679-95EE-B5420DAA845E}" destId="{E6AB5DB1-A5A3-48D2-933C-FA113BF7B885}" srcOrd="0" destOrd="0" presId="urn:microsoft.com/office/officeart/2005/8/layout/orgChart1"/>
    <dgm:cxn modelId="{95741E01-0DB9-4EA1-ADC1-9EB5F5AC6439}" type="presParOf" srcId="{ABF64B5E-FC2D-4679-95EE-B5420DAA845E}" destId="{D51E2EAB-73BB-4390-A213-CB7A507EEA71}" srcOrd="1" destOrd="0" presId="urn:microsoft.com/office/officeart/2005/8/layout/orgChart1"/>
    <dgm:cxn modelId="{CBB98E5F-D8A1-455E-814C-5BFA842EA1E4}" type="presParOf" srcId="{30EC3F23-50CC-4EFE-B199-FA46178D1A9A}" destId="{5D71C066-3D08-4763-AEFB-8B7AC5B50F88}" srcOrd="1" destOrd="0" presId="urn:microsoft.com/office/officeart/2005/8/layout/orgChart1"/>
    <dgm:cxn modelId="{F0B57F5D-AD62-4EF8-A23F-B3F25A90967C}" type="presParOf" srcId="{30EC3F23-50CC-4EFE-B199-FA46178D1A9A}" destId="{5722EF40-A182-47C9-AC21-0750A1A7BA54}" srcOrd="2" destOrd="0" presId="urn:microsoft.com/office/officeart/2005/8/layout/orgChart1"/>
    <dgm:cxn modelId="{B961BB4C-C6EB-48E8-BC12-9635E8A2564C}" type="presParOf" srcId="{4EA7A782-8B91-4216-85AB-795BA256023B}" destId="{FE7F0256-4149-4F59-A65A-B68FF249C37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CF3069-05B0-4E31-BD2C-10C1F6F84C4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04515BA-215C-4477-8454-B7944782264A}">
      <dgm:prSet phldrT="[Text]"/>
      <dgm:spPr/>
      <dgm:t>
        <a:bodyPr/>
        <a:lstStyle/>
        <a:p>
          <a:r>
            <a:rPr lang="ar-SA" dirty="0" smtClean="0"/>
            <a:t>انواع المعرفة العلمية</a:t>
          </a:r>
          <a:endParaRPr lang="en-US" dirty="0"/>
        </a:p>
      </dgm:t>
    </dgm:pt>
    <dgm:pt modelId="{8EFFACFF-53F2-4E7E-92AF-AB22643DAC5E}" type="parTrans" cxnId="{EC600227-B0BE-4946-B69E-6A8C877158BA}">
      <dgm:prSet/>
      <dgm:spPr/>
      <dgm:t>
        <a:bodyPr/>
        <a:lstStyle/>
        <a:p>
          <a:endParaRPr lang="en-US"/>
        </a:p>
      </dgm:t>
    </dgm:pt>
    <dgm:pt modelId="{EE6C73DF-8CE6-436C-9942-13D523AB6C9A}" type="sibTrans" cxnId="{EC600227-B0BE-4946-B69E-6A8C877158BA}">
      <dgm:prSet/>
      <dgm:spPr/>
      <dgm:t>
        <a:bodyPr/>
        <a:lstStyle/>
        <a:p>
          <a:endParaRPr lang="en-US"/>
        </a:p>
      </dgm:t>
    </dgm:pt>
    <dgm:pt modelId="{ABD93A26-F286-4C2C-81DD-33AA5B3DFB06}">
      <dgm:prSet phldrT="[Text]"/>
      <dgm:spPr/>
      <dgm:t>
        <a:bodyPr/>
        <a:lstStyle/>
        <a:p>
          <a:r>
            <a:rPr lang="ar-SA" dirty="0" smtClean="0"/>
            <a:t>المعرفة الحسية</a:t>
          </a:r>
          <a:endParaRPr lang="en-US" dirty="0"/>
        </a:p>
      </dgm:t>
    </dgm:pt>
    <dgm:pt modelId="{FA130A10-4A31-4AAF-B147-BFBE49BA14D6}" type="parTrans" cxnId="{498BFF8D-6014-4E5B-8BE8-19BE5D01DBA9}">
      <dgm:prSet/>
      <dgm:spPr/>
      <dgm:t>
        <a:bodyPr/>
        <a:lstStyle/>
        <a:p>
          <a:endParaRPr lang="en-US"/>
        </a:p>
      </dgm:t>
    </dgm:pt>
    <dgm:pt modelId="{6506C64D-2ABD-4A4E-8DB7-88D58D7599EE}" type="sibTrans" cxnId="{498BFF8D-6014-4E5B-8BE8-19BE5D01DBA9}">
      <dgm:prSet/>
      <dgm:spPr/>
      <dgm:t>
        <a:bodyPr/>
        <a:lstStyle/>
        <a:p>
          <a:endParaRPr lang="en-US"/>
        </a:p>
      </dgm:t>
    </dgm:pt>
    <dgm:pt modelId="{747BCA37-460B-4BB8-B0BF-E2E942286871}">
      <dgm:prSet phldrT="[Text]"/>
      <dgm:spPr/>
      <dgm:t>
        <a:bodyPr/>
        <a:lstStyle/>
        <a:p>
          <a:r>
            <a:rPr lang="ar-SA" dirty="0" smtClean="0"/>
            <a:t>المعرفة العقلية</a:t>
          </a:r>
          <a:endParaRPr lang="en-US" dirty="0"/>
        </a:p>
      </dgm:t>
    </dgm:pt>
    <dgm:pt modelId="{CDE6A754-2550-40D5-8373-F1196DFF0062}" type="sibTrans" cxnId="{CBFF03BF-1E74-4B62-9251-BC5497355887}">
      <dgm:prSet/>
      <dgm:spPr/>
      <dgm:t>
        <a:bodyPr/>
        <a:lstStyle/>
        <a:p>
          <a:endParaRPr lang="en-US"/>
        </a:p>
      </dgm:t>
    </dgm:pt>
    <dgm:pt modelId="{655EB7B7-12E4-462E-9F88-CB40208E28D1}" type="parTrans" cxnId="{CBFF03BF-1E74-4B62-9251-BC5497355887}">
      <dgm:prSet/>
      <dgm:spPr/>
      <dgm:t>
        <a:bodyPr/>
        <a:lstStyle/>
        <a:p>
          <a:endParaRPr lang="en-US"/>
        </a:p>
      </dgm:t>
    </dgm:pt>
    <dgm:pt modelId="{D8283A1C-A3CE-48C8-AFF9-114E088920C4}">
      <dgm:prSet phldrT="[Text]"/>
      <dgm:spPr/>
      <dgm:t>
        <a:bodyPr/>
        <a:lstStyle/>
        <a:p>
          <a:r>
            <a:rPr lang="ar-SA" dirty="0" smtClean="0"/>
            <a:t>المعرفة الاخبارية</a:t>
          </a:r>
          <a:endParaRPr lang="en-US" dirty="0"/>
        </a:p>
      </dgm:t>
    </dgm:pt>
    <dgm:pt modelId="{33196657-FFC1-4104-B72D-56135E2142D3}" type="sibTrans" cxnId="{408D51B5-64CF-4C3F-B103-F86442908FDE}">
      <dgm:prSet/>
      <dgm:spPr/>
      <dgm:t>
        <a:bodyPr/>
        <a:lstStyle/>
        <a:p>
          <a:endParaRPr lang="en-US"/>
        </a:p>
      </dgm:t>
    </dgm:pt>
    <dgm:pt modelId="{C607BB50-AC15-4647-AB96-DD05A954CCCA}" type="parTrans" cxnId="{408D51B5-64CF-4C3F-B103-F86442908FDE}">
      <dgm:prSet/>
      <dgm:spPr/>
      <dgm:t>
        <a:bodyPr/>
        <a:lstStyle/>
        <a:p>
          <a:endParaRPr lang="en-US"/>
        </a:p>
      </dgm:t>
    </dgm:pt>
    <dgm:pt modelId="{1A02E71E-9CDE-4BD0-A543-69224B936099}">
      <dgm:prSet phldrT="[Text]"/>
      <dgm:spPr/>
      <dgm:t>
        <a:bodyPr/>
        <a:lstStyle/>
        <a:p>
          <a:r>
            <a:rPr lang="ar-SA" dirty="0" smtClean="0"/>
            <a:t>المعرفة التجريبية</a:t>
          </a:r>
          <a:endParaRPr lang="en-US" dirty="0"/>
        </a:p>
      </dgm:t>
    </dgm:pt>
    <dgm:pt modelId="{A605EE39-5726-44A5-9533-612D776EBFA4}" type="parTrans" cxnId="{D826082B-DE00-4067-B4CB-B572C8C92AE5}">
      <dgm:prSet/>
      <dgm:spPr/>
    </dgm:pt>
    <dgm:pt modelId="{62C7B1CD-7DAA-40A1-B297-4CDB723091AF}" type="sibTrans" cxnId="{D826082B-DE00-4067-B4CB-B572C8C92AE5}">
      <dgm:prSet/>
      <dgm:spPr/>
    </dgm:pt>
    <dgm:pt modelId="{586F8345-1651-46F2-B605-52917BE494AA}" type="pres">
      <dgm:prSet presAssocID="{27CF3069-05B0-4E31-BD2C-10C1F6F84C4B}" presName="hierChild1" presStyleCnt="0">
        <dgm:presLayoutVars>
          <dgm:orgChart val="1"/>
          <dgm:chPref val="1"/>
          <dgm:dir/>
          <dgm:animOne val="branch"/>
          <dgm:animLvl val="lvl"/>
          <dgm:resizeHandles/>
        </dgm:presLayoutVars>
      </dgm:prSet>
      <dgm:spPr/>
      <dgm:t>
        <a:bodyPr/>
        <a:lstStyle/>
        <a:p>
          <a:endParaRPr lang="en-US"/>
        </a:p>
      </dgm:t>
    </dgm:pt>
    <dgm:pt modelId="{EBDDB651-00F1-48B5-9405-DC194F4F2042}" type="pres">
      <dgm:prSet presAssocID="{304515BA-215C-4477-8454-B7944782264A}" presName="hierRoot1" presStyleCnt="0">
        <dgm:presLayoutVars>
          <dgm:hierBranch val="init"/>
        </dgm:presLayoutVars>
      </dgm:prSet>
      <dgm:spPr/>
    </dgm:pt>
    <dgm:pt modelId="{9A3EE1EA-68BA-45FE-8548-E8A843BFAF9E}" type="pres">
      <dgm:prSet presAssocID="{304515BA-215C-4477-8454-B7944782264A}" presName="rootComposite1" presStyleCnt="0"/>
      <dgm:spPr/>
    </dgm:pt>
    <dgm:pt modelId="{1714F303-69F8-44BA-AED7-06CC6EECF88B}" type="pres">
      <dgm:prSet presAssocID="{304515BA-215C-4477-8454-B7944782264A}" presName="rootText1" presStyleLbl="node0" presStyleIdx="0" presStyleCnt="1">
        <dgm:presLayoutVars>
          <dgm:chPref val="3"/>
        </dgm:presLayoutVars>
      </dgm:prSet>
      <dgm:spPr/>
      <dgm:t>
        <a:bodyPr/>
        <a:lstStyle/>
        <a:p>
          <a:endParaRPr lang="en-US"/>
        </a:p>
      </dgm:t>
    </dgm:pt>
    <dgm:pt modelId="{3F924E18-9CB6-4322-BD5C-6F3ADF556B34}" type="pres">
      <dgm:prSet presAssocID="{304515BA-215C-4477-8454-B7944782264A}" presName="rootConnector1" presStyleLbl="node1" presStyleIdx="0" presStyleCnt="0"/>
      <dgm:spPr/>
      <dgm:t>
        <a:bodyPr/>
        <a:lstStyle/>
        <a:p>
          <a:endParaRPr lang="en-US"/>
        </a:p>
      </dgm:t>
    </dgm:pt>
    <dgm:pt modelId="{72C7478E-3412-4576-8DC6-5CF80E81EBFA}" type="pres">
      <dgm:prSet presAssocID="{304515BA-215C-4477-8454-B7944782264A}" presName="hierChild2" presStyleCnt="0"/>
      <dgm:spPr/>
    </dgm:pt>
    <dgm:pt modelId="{D4582C9E-C227-4525-92B3-331D5BECC050}" type="pres">
      <dgm:prSet presAssocID="{C607BB50-AC15-4647-AB96-DD05A954CCCA}" presName="Name37" presStyleLbl="parChTrans1D2" presStyleIdx="0" presStyleCnt="4"/>
      <dgm:spPr/>
      <dgm:t>
        <a:bodyPr/>
        <a:lstStyle/>
        <a:p>
          <a:endParaRPr lang="en-US"/>
        </a:p>
      </dgm:t>
    </dgm:pt>
    <dgm:pt modelId="{65973CE8-6890-41EA-AEC1-D0F40FF9D90C}" type="pres">
      <dgm:prSet presAssocID="{D8283A1C-A3CE-48C8-AFF9-114E088920C4}" presName="hierRoot2" presStyleCnt="0">
        <dgm:presLayoutVars>
          <dgm:hierBranch val="init"/>
        </dgm:presLayoutVars>
      </dgm:prSet>
      <dgm:spPr/>
    </dgm:pt>
    <dgm:pt modelId="{3F10AF4D-551E-48A0-9831-992582A8A29F}" type="pres">
      <dgm:prSet presAssocID="{D8283A1C-A3CE-48C8-AFF9-114E088920C4}" presName="rootComposite" presStyleCnt="0"/>
      <dgm:spPr/>
    </dgm:pt>
    <dgm:pt modelId="{60F3D69C-D49A-437F-B493-D932D094B839}" type="pres">
      <dgm:prSet presAssocID="{D8283A1C-A3CE-48C8-AFF9-114E088920C4}" presName="rootText" presStyleLbl="node2" presStyleIdx="0" presStyleCnt="4">
        <dgm:presLayoutVars>
          <dgm:chPref val="3"/>
        </dgm:presLayoutVars>
      </dgm:prSet>
      <dgm:spPr/>
      <dgm:t>
        <a:bodyPr/>
        <a:lstStyle/>
        <a:p>
          <a:endParaRPr lang="en-US"/>
        </a:p>
      </dgm:t>
    </dgm:pt>
    <dgm:pt modelId="{99D90601-16A2-4B7D-B5BA-D9493C1146A4}" type="pres">
      <dgm:prSet presAssocID="{D8283A1C-A3CE-48C8-AFF9-114E088920C4}" presName="rootConnector" presStyleLbl="node2" presStyleIdx="0" presStyleCnt="4"/>
      <dgm:spPr/>
      <dgm:t>
        <a:bodyPr/>
        <a:lstStyle/>
        <a:p>
          <a:endParaRPr lang="en-US"/>
        </a:p>
      </dgm:t>
    </dgm:pt>
    <dgm:pt modelId="{8AF6445B-E2C3-4232-B65D-EC948C02205F}" type="pres">
      <dgm:prSet presAssocID="{D8283A1C-A3CE-48C8-AFF9-114E088920C4}" presName="hierChild4" presStyleCnt="0"/>
      <dgm:spPr/>
    </dgm:pt>
    <dgm:pt modelId="{194A45B6-7F3E-47EF-98BE-04BDC10477E9}" type="pres">
      <dgm:prSet presAssocID="{D8283A1C-A3CE-48C8-AFF9-114E088920C4}" presName="hierChild5" presStyleCnt="0"/>
      <dgm:spPr/>
    </dgm:pt>
    <dgm:pt modelId="{51C51174-B460-43FD-80DF-2183EFF1239C}" type="pres">
      <dgm:prSet presAssocID="{A605EE39-5726-44A5-9533-612D776EBFA4}" presName="Name37" presStyleLbl="parChTrans1D2" presStyleIdx="1" presStyleCnt="4"/>
      <dgm:spPr/>
    </dgm:pt>
    <dgm:pt modelId="{42583B18-695A-4684-A93C-4CE5C6CA1EA7}" type="pres">
      <dgm:prSet presAssocID="{1A02E71E-9CDE-4BD0-A543-69224B936099}" presName="hierRoot2" presStyleCnt="0">
        <dgm:presLayoutVars>
          <dgm:hierBranch val="init"/>
        </dgm:presLayoutVars>
      </dgm:prSet>
      <dgm:spPr/>
    </dgm:pt>
    <dgm:pt modelId="{A8E9F78D-3B95-4D77-A00D-94D0E6226A07}" type="pres">
      <dgm:prSet presAssocID="{1A02E71E-9CDE-4BD0-A543-69224B936099}" presName="rootComposite" presStyleCnt="0"/>
      <dgm:spPr/>
    </dgm:pt>
    <dgm:pt modelId="{D81A69D3-0D5E-4F8C-A593-D8F857DAE2CD}" type="pres">
      <dgm:prSet presAssocID="{1A02E71E-9CDE-4BD0-A543-69224B936099}" presName="rootText" presStyleLbl="node2" presStyleIdx="1" presStyleCnt="4">
        <dgm:presLayoutVars>
          <dgm:chPref val="3"/>
        </dgm:presLayoutVars>
      </dgm:prSet>
      <dgm:spPr/>
      <dgm:t>
        <a:bodyPr/>
        <a:lstStyle/>
        <a:p>
          <a:endParaRPr lang="en-US"/>
        </a:p>
      </dgm:t>
    </dgm:pt>
    <dgm:pt modelId="{1A46493F-FF12-429D-BE8D-7DF52FB3A58E}" type="pres">
      <dgm:prSet presAssocID="{1A02E71E-9CDE-4BD0-A543-69224B936099}" presName="rootConnector" presStyleLbl="node2" presStyleIdx="1" presStyleCnt="4"/>
      <dgm:spPr/>
      <dgm:t>
        <a:bodyPr/>
        <a:lstStyle/>
        <a:p>
          <a:endParaRPr lang="en-US"/>
        </a:p>
      </dgm:t>
    </dgm:pt>
    <dgm:pt modelId="{979221E2-C98A-472A-B4C0-09213D0E03B1}" type="pres">
      <dgm:prSet presAssocID="{1A02E71E-9CDE-4BD0-A543-69224B936099}" presName="hierChild4" presStyleCnt="0"/>
      <dgm:spPr/>
    </dgm:pt>
    <dgm:pt modelId="{82638494-F101-4DEB-AA68-3BF7DF8A8B5E}" type="pres">
      <dgm:prSet presAssocID="{1A02E71E-9CDE-4BD0-A543-69224B936099}" presName="hierChild5" presStyleCnt="0"/>
      <dgm:spPr/>
    </dgm:pt>
    <dgm:pt modelId="{718516E3-0003-4638-8D27-D79AADD37FED}" type="pres">
      <dgm:prSet presAssocID="{655EB7B7-12E4-462E-9F88-CB40208E28D1}" presName="Name37" presStyleLbl="parChTrans1D2" presStyleIdx="2" presStyleCnt="4"/>
      <dgm:spPr/>
      <dgm:t>
        <a:bodyPr/>
        <a:lstStyle/>
        <a:p>
          <a:endParaRPr lang="en-US"/>
        </a:p>
      </dgm:t>
    </dgm:pt>
    <dgm:pt modelId="{1B96C740-1AB1-40FC-A22B-FD04504F75E7}" type="pres">
      <dgm:prSet presAssocID="{747BCA37-460B-4BB8-B0BF-E2E942286871}" presName="hierRoot2" presStyleCnt="0">
        <dgm:presLayoutVars>
          <dgm:hierBranch val="init"/>
        </dgm:presLayoutVars>
      </dgm:prSet>
      <dgm:spPr/>
    </dgm:pt>
    <dgm:pt modelId="{9751EE32-58E2-49DD-A2E9-1392E6C9D9F9}" type="pres">
      <dgm:prSet presAssocID="{747BCA37-460B-4BB8-B0BF-E2E942286871}" presName="rootComposite" presStyleCnt="0"/>
      <dgm:spPr/>
    </dgm:pt>
    <dgm:pt modelId="{10211809-ADBC-4AA0-BFD9-92EF6C0E0829}" type="pres">
      <dgm:prSet presAssocID="{747BCA37-460B-4BB8-B0BF-E2E942286871}" presName="rootText" presStyleLbl="node2" presStyleIdx="2" presStyleCnt="4">
        <dgm:presLayoutVars>
          <dgm:chPref val="3"/>
        </dgm:presLayoutVars>
      </dgm:prSet>
      <dgm:spPr/>
      <dgm:t>
        <a:bodyPr/>
        <a:lstStyle/>
        <a:p>
          <a:endParaRPr lang="en-US"/>
        </a:p>
      </dgm:t>
    </dgm:pt>
    <dgm:pt modelId="{1DE75B07-0EEB-42F3-B2DB-D834FEE53E16}" type="pres">
      <dgm:prSet presAssocID="{747BCA37-460B-4BB8-B0BF-E2E942286871}" presName="rootConnector" presStyleLbl="node2" presStyleIdx="2" presStyleCnt="4"/>
      <dgm:spPr/>
      <dgm:t>
        <a:bodyPr/>
        <a:lstStyle/>
        <a:p>
          <a:endParaRPr lang="en-US"/>
        </a:p>
      </dgm:t>
    </dgm:pt>
    <dgm:pt modelId="{93D1DA9A-69FD-45B9-8A65-16693BCCF380}" type="pres">
      <dgm:prSet presAssocID="{747BCA37-460B-4BB8-B0BF-E2E942286871}" presName="hierChild4" presStyleCnt="0"/>
      <dgm:spPr/>
    </dgm:pt>
    <dgm:pt modelId="{0A43CC62-4916-496E-86E1-99F6E1E2FB04}" type="pres">
      <dgm:prSet presAssocID="{747BCA37-460B-4BB8-B0BF-E2E942286871}" presName="hierChild5" presStyleCnt="0"/>
      <dgm:spPr/>
    </dgm:pt>
    <dgm:pt modelId="{20CE5B77-FB6E-4599-8B7C-75BF810701DB}" type="pres">
      <dgm:prSet presAssocID="{FA130A10-4A31-4AAF-B147-BFBE49BA14D6}" presName="Name37" presStyleLbl="parChTrans1D2" presStyleIdx="3" presStyleCnt="4"/>
      <dgm:spPr/>
      <dgm:t>
        <a:bodyPr/>
        <a:lstStyle/>
        <a:p>
          <a:endParaRPr lang="en-US"/>
        </a:p>
      </dgm:t>
    </dgm:pt>
    <dgm:pt modelId="{76AE9BC6-4F49-49E5-ACB7-14B9BF63F012}" type="pres">
      <dgm:prSet presAssocID="{ABD93A26-F286-4C2C-81DD-33AA5B3DFB06}" presName="hierRoot2" presStyleCnt="0">
        <dgm:presLayoutVars>
          <dgm:hierBranch val="init"/>
        </dgm:presLayoutVars>
      </dgm:prSet>
      <dgm:spPr/>
    </dgm:pt>
    <dgm:pt modelId="{7A0380E0-4BCF-46C9-8E8C-05818459B871}" type="pres">
      <dgm:prSet presAssocID="{ABD93A26-F286-4C2C-81DD-33AA5B3DFB06}" presName="rootComposite" presStyleCnt="0"/>
      <dgm:spPr/>
    </dgm:pt>
    <dgm:pt modelId="{2554913C-7AE9-4532-89A6-95E576FBB5A6}" type="pres">
      <dgm:prSet presAssocID="{ABD93A26-F286-4C2C-81DD-33AA5B3DFB06}" presName="rootText" presStyleLbl="node2" presStyleIdx="3" presStyleCnt="4">
        <dgm:presLayoutVars>
          <dgm:chPref val="3"/>
        </dgm:presLayoutVars>
      </dgm:prSet>
      <dgm:spPr/>
      <dgm:t>
        <a:bodyPr/>
        <a:lstStyle/>
        <a:p>
          <a:endParaRPr lang="en-US"/>
        </a:p>
      </dgm:t>
    </dgm:pt>
    <dgm:pt modelId="{DD3B5AFA-7E44-4558-B645-28FDECFF7F18}" type="pres">
      <dgm:prSet presAssocID="{ABD93A26-F286-4C2C-81DD-33AA5B3DFB06}" presName="rootConnector" presStyleLbl="node2" presStyleIdx="3" presStyleCnt="4"/>
      <dgm:spPr/>
      <dgm:t>
        <a:bodyPr/>
        <a:lstStyle/>
        <a:p>
          <a:endParaRPr lang="en-US"/>
        </a:p>
      </dgm:t>
    </dgm:pt>
    <dgm:pt modelId="{27FEFF46-C530-4852-AD4D-ADE5E3434F58}" type="pres">
      <dgm:prSet presAssocID="{ABD93A26-F286-4C2C-81DD-33AA5B3DFB06}" presName="hierChild4" presStyleCnt="0"/>
      <dgm:spPr/>
    </dgm:pt>
    <dgm:pt modelId="{BC65F995-72CD-4597-9242-315F749F6B02}" type="pres">
      <dgm:prSet presAssocID="{ABD93A26-F286-4C2C-81DD-33AA5B3DFB06}" presName="hierChild5" presStyleCnt="0"/>
      <dgm:spPr/>
    </dgm:pt>
    <dgm:pt modelId="{25CFCFDE-6343-439B-A355-5B617C3E1140}" type="pres">
      <dgm:prSet presAssocID="{304515BA-215C-4477-8454-B7944782264A}" presName="hierChild3" presStyleCnt="0"/>
      <dgm:spPr/>
    </dgm:pt>
  </dgm:ptLst>
  <dgm:cxnLst>
    <dgm:cxn modelId="{BEE1E7EA-2A1E-40D6-B6C4-9AFA5D8C3EDC}" type="presOf" srcId="{1A02E71E-9CDE-4BD0-A543-69224B936099}" destId="{D81A69D3-0D5E-4F8C-A593-D8F857DAE2CD}" srcOrd="0" destOrd="0" presId="urn:microsoft.com/office/officeart/2005/8/layout/orgChart1"/>
    <dgm:cxn modelId="{9A14F41D-DCAE-4824-A3FB-31E5A0801E4A}" type="presOf" srcId="{747BCA37-460B-4BB8-B0BF-E2E942286871}" destId="{1DE75B07-0EEB-42F3-B2DB-D834FEE53E16}" srcOrd="1" destOrd="0" presId="urn:microsoft.com/office/officeart/2005/8/layout/orgChart1"/>
    <dgm:cxn modelId="{C04A8295-7B5F-47B7-89F6-46F9E88BC8FB}" type="presOf" srcId="{747BCA37-460B-4BB8-B0BF-E2E942286871}" destId="{10211809-ADBC-4AA0-BFD9-92EF6C0E0829}" srcOrd="0" destOrd="0" presId="urn:microsoft.com/office/officeart/2005/8/layout/orgChart1"/>
    <dgm:cxn modelId="{2D85EE1A-C304-4452-A428-2CDFC0782890}" type="presOf" srcId="{FA130A10-4A31-4AAF-B147-BFBE49BA14D6}" destId="{20CE5B77-FB6E-4599-8B7C-75BF810701DB}" srcOrd="0" destOrd="0" presId="urn:microsoft.com/office/officeart/2005/8/layout/orgChart1"/>
    <dgm:cxn modelId="{498BFF8D-6014-4E5B-8BE8-19BE5D01DBA9}" srcId="{304515BA-215C-4477-8454-B7944782264A}" destId="{ABD93A26-F286-4C2C-81DD-33AA5B3DFB06}" srcOrd="3" destOrd="0" parTransId="{FA130A10-4A31-4AAF-B147-BFBE49BA14D6}" sibTransId="{6506C64D-2ABD-4A4E-8DB7-88D58D7599EE}"/>
    <dgm:cxn modelId="{DF8B5E57-941A-4CA4-A6E2-67A3EEEA4E99}" type="presOf" srcId="{ABD93A26-F286-4C2C-81DD-33AA5B3DFB06}" destId="{2554913C-7AE9-4532-89A6-95E576FBB5A6}" srcOrd="0" destOrd="0" presId="urn:microsoft.com/office/officeart/2005/8/layout/orgChart1"/>
    <dgm:cxn modelId="{96019267-538F-4E71-8357-C12EA93BFE62}" type="presOf" srcId="{1A02E71E-9CDE-4BD0-A543-69224B936099}" destId="{1A46493F-FF12-429D-BE8D-7DF52FB3A58E}" srcOrd="1" destOrd="0" presId="urn:microsoft.com/office/officeart/2005/8/layout/orgChart1"/>
    <dgm:cxn modelId="{CBFF03BF-1E74-4B62-9251-BC5497355887}" srcId="{304515BA-215C-4477-8454-B7944782264A}" destId="{747BCA37-460B-4BB8-B0BF-E2E942286871}" srcOrd="2" destOrd="0" parTransId="{655EB7B7-12E4-462E-9F88-CB40208E28D1}" sibTransId="{CDE6A754-2550-40D5-8373-F1196DFF0062}"/>
    <dgm:cxn modelId="{7126AE4F-48C2-4A0B-BE45-A901E30DA1D4}" type="presOf" srcId="{D8283A1C-A3CE-48C8-AFF9-114E088920C4}" destId="{99D90601-16A2-4B7D-B5BA-D9493C1146A4}" srcOrd="1" destOrd="0" presId="urn:microsoft.com/office/officeart/2005/8/layout/orgChart1"/>
    <dgm:cxn modelId="{A17332C7-0FC0-4281-A878-3F9D476D8B4A}" type="presOf" srcId="{ABD93A26-F286-4C2C-81DD-33AA5B3DFB06}" destId="{DD3B5AFA-7E44-4558-B645-28FDECFF7F18}" srcOrd="1" destOrd="0" presId="urn:microsoft.com/office/officeart/2005/8/layout/orgChart1"/>
    <dgm:cxn modelId="{1F8A678B-31A1-4C68-B180-9E85FB2CC18E}" type="presOf" srcId="{A605EE39-5726-44A5-9533-612D776EBFA4}" destId="{51C51174-B460-43FD-80DF-2183EFF1239C}" srcOrd="0" destOrd="0" presId="urn:microsoft.com/office/officeart/2005/8/layout/orgChart1"/>
    <dgm:cxn modelId="{1A3BDA63-4FAE-44D5-B6C5-F32639C1255C}" type="presOf" srcId="{27CF3069-05B0-4E31-BD2C-10C1F6F84C4B}" destId="{586F8345-1651-46F2-B605-52917BE494AA}" srcOrd="0" destOrd="0" presId="urn:microsoft.com/office/officeart/2005/8/layout/orgChart1"/>
    <dgm:cxn modelId="{4F2F009A-A3FE-40FB-B04C-893AC26D149F}" type="presOf" srcId="{C607BB50-AC15-4647-AB96-DD05A954CCCA}" destId="{D4582C9E-C227-4525-92B3-331D5BECC050}" srcOrd="0" destOrd="0" presId="urn:microsoft.com/office/officeart/2005/8/layout/orgChart1"/>
    <dgm:cxn modelId="{408D51B5-64CF-4C3F-B103-F86442908FDE}" srcId="{304515BA-215C-4477-8454-B7944782264A}" destId="{D8283A1C-A3CE-48C8-AFF9-114E088920C4}" srcOrd="0" destOrd="0" parTransId="{C607BB50-AC15-4647-AB96-DD05A954CCCA}" sibTransId="{33196657-FFC1-4104-B72D-56135E2142D3}"/>
    <dgm:cxn modelId="{BD6C73A3-E271-415F-98FE-9DF1F8EC00D1}" type="presOf" srcId="{655EB7B7-12E4-462E-9F88-CB40208E28D1}" destId="{718516E3-0003-4638-8D27-D79AADD37FED}" srcOrd="0" destOrd="0" presId="urn:microsoft.com/office/officeart/2005/8/layout/orgChart1"/>
    <dgm:cxn modelId="{404D2205-EF76-4286-88C1-EE66D1EC254D}" type="presOf" srcId="{D8283A1C-A3CE-48C8-AFF9-114E088920C4}" destId="{60F3D69C-D49A-437F-B493-D932D094B839}" srcOrd="0" destOrd="0" presId="urn:microsoft.com/office/officeart/2005/8/layout/orgChart1"/>
    <dgm:cxn modelId="{610878CA-74B1-418F-AA10-3793E6FFECB2}" type="presOf" srcId="{304515BA-215C-4477-8454-B7944782264A}" destId="{1714F303-69F8-44BA-AED7-06CC6EECF88B}" srcOrd="0" destOrd="0" presId="urn:microsoft.com/office/officeart/2005/8/layout/orgChart1"/>
    <dgm:cxn modelId="{EC600227-B0BE-4946-B69E-6A8C877158BA}" srcId="{27CF3069-05B0-4E31-BD2C-10C1F6F84C4B}" destId="{304515BA-215C-4477-8454-B7944782264A}" srcOrd="0" destOrd="0" parTransId="{8EFFACFF-53F2-4E7E-92AF-AB22643DAC5E}" sibTransId="{EE6C73DF-8CE6-436C-9942-13D523AB6C9A}"/>
    <dgm:cxn modelId="{D826082B-DE00-4067-B4CB-B572C8C92AE5}" srcId="{304515BA-215C-4477-8454-B7944782264A}" destId="{1A02E71E-9CDE-4BD0-A543-69224B936099}" srcOrd="1" destOrd="0" parTransId="{A605EE39-5726-44A5-9533-612D776EBFA4}" sibTransId="{62C7B1CD-7DAA-40A1-B297-4CDB723091AF}"/>
    <dgm:cxn modelId="{4A1D85C2-E6A6-4CAC-9F0D-F08B16CAABDB}" type="presOf" srcId="{304515BA-215C-4477-8454-B7944782264A}" destId="{3F924E18-9CB6-4322-BD5C-6F3ADF556B34}" srcOrd="1" destOrd="0" presId="urn:microsoft.com/office/officeart/2005/8/layout/orgChart1"/>
    <dgm:cxn modelId="{A2D6A09E-45CB-47EF-94F9-6566CE8D4C01}" type="presParOf" srcId="{586F8345-1651-46F2-B605-52917BE494AA}" destId="{EBDDB651-00F1-48B5-9405-DC194F4F2042}" srcOrd="0" destOrd="0" presId="urn:microsoft.com/office/officeart/2005/8/layout/orgChart1"/>
    <dgm:cxn modelId="{510B7DDD-9F7E-44AC-92F2-DBED91A57730}" type="presParOf" srcId="{EBDDB651-00F1-48B5-9405-DC194F4F2042}" destId="{9A3EE1EA-68BA-45FE-8548-E8A843BFAF9E}" srcOrd="0" destOrd="0" presId="urn:microsoft.com/office/officeart/2005/8/layout/orgChart1"/>
    <dgm:cxn modelId="{E48615C5-890A-43BB-A6B9-A1930F5A12B4}" type="presParOf" srcId="{9A3EE1EA-68BA-45FE-8548-E8A843BFAF9E}" destId="{1714F303-69F8-44BA-AED7-06CC6EECF88B}" srcOrd="0" destOrd="0" presId="urn:microsoft.com/office/officeart/2005/8/layout/orgChart1"/>
    <dgm:cxn modelId="{F474AD8B-DDFB-4F1D-A67A-40403E4C436C}" type="presParOf" srcId="{9A3EE1EA-68BA-45FE-8548-E8A843BFAF9E}" destId="{3F924E18-9CB6-4322-BD5C-6F3ADF556B34}" srcOrd="1" destOrd="0" presId="urn:microsoft.com/office/officeart/2005/8/layout/orgChart1"/>
    <dgm:cxn modelId="{EAFED0C0-B481-47DA-A739-D3AF16926D7B}" type="presParOf" srcId="{EBDDB651-00F1-48B5-9405-DC194F4F2042}" destId="{72C7478E-3412-4576-8DC6-5CF80E81EBFA}" srcOrd="1" destOrd="0" presId="urn:microsoft.com/office/officeart/2005/8/layout/orgChart1"/>
    <dgm:cxn modelId="{BC0D91FE-9CE0-4BE7-B86D-4A71EE927EF2}" type="presParOf" srcId="{72C7478E-3412-4576-8DC6-5CF80E81EBFA}" destId="{D4582C9E-C227-4525-92B3-331D5BECC050}" srcOrd="0" destOrd="0" presId="urn:microsoft.com/office/officeart/2005/8/layout/orgChart1"/>
    <dgm:cxn modelId="{A17B3148-33B7-4C8D-8C9E-720605D75A27}" type="presParOf" srcId="{72C7478E-3412-4576-8DC6-5CF80E81EBFA}" destId="{65973CE8-6890-41EA-AEC1-D0F40FF9D90C}" srcOrd="1" destOrd="0" presId="urn:microsoft.com/office/officeart/2005/8/layout/orgChart1"/>
    <dgm:cxn modelId="{206D11F9-0B7A-44BF-86DE-21556BAC122E}" type="presParOf" srcId="{65973CE8-6890-41EA-AEC1-D0F40FF9D90C}" destId="{3F10AF4D-551E-48A0-9831-992582A8A29F}" srcOrd="0" destOrd="0" presId="urn:microsoft.com/office/officeart/2005/8/layout/orgChart1"/>
    <dgm:cxn modelId="{CB61F995-7A03-4CE6-91CA-CDEF2A1F841A}" type="presParOf" srcId="{3F10AF4D-551E-48A0-9831-992582A8A29F}" destId="{60F3D69C-D49A-437F-B493-D932D094B839}" srcOrd="0" destOrd="0" presId="urn:microsoft.com/office/officeart/2005/8/layout/orgChart1"/>
    <dgm:cxn modelId="{E42B35F4-D988-479C-872A-20267D7FB858}" type="presParOf" srcId="{3F10AF4D-551E-48A0-9831-992582A8A29F}" destId="{99D90601-16A2-4B7D-B5BA-D9493C1146A4}" srcOrd="1" destOrd="0" presId="urn:microsoft.com/office/officeart/2005/8/layout/orgChart1"/>
    <dgm:cxn modelId="{1A60EA87-9041-4E80-99F7-7918AAF115DF}" type="presParOf" srcId="{65973CE8-6890-41EA-AEC1-D0F40FF9D90C}" destId="{8AF6445B-E2C3-4232-B65D-EC948C02205F}" srcOrd="1" destOrd="0" presId="urn:microsoft.com/office/officeart/2005/8/layout/orgChart1"/>
    <dgm:cxn modelId="{D0B689ED-91A1-48FF-8938-FEED3B0EBBAA}" type="presParOf" srcId="{65973CE8-6890-41EA-AEC1-D0F40FF9D90C}" destId="{194A45B6-7F3E-47EF-98BE-04BDC10477E9}" srcOrd="2" destOrd="0" presId="urn:microsoft.com/office/officeart/2005/8/layout/orgChart1"/>
    <dgm:cxn modelId="{BE039622-4032-4333-987F-F4F414A39B5C}" type="presParOf" srcId="{72C7478E-3412-4576-8DC6-5CF80E81EBFA}" destId="{51C51174-B460-43FD-80DF-2183EFF1239C}" srcOrd="2" destOrd="0" presId="urn:microsoft.com/office/officeart/2005/8/layout/orgChart1"/>
    <dgm:cxn modelId="{1C4DDAE0-E061-4341-813E-FC248C227BBE}" type="presParOf" srcId="{72C7478E-3412-4576-8DC6-5CF80E81EBFA}" destId="{42583B18-695A-4684-A93C-4CE5C6CA1EA7}" srcOrd="3" destOrd="0" presId="urn:microsoft.com/office/officeart/2005/8/layout/orgChart1"/>
    <dgm:cxn modelId="{20BAFC2D-FCEB-4B64-8821-E23E1AF39969}" type="presParOf" srcId="{42583B18-695A-4684-A93C-4CE5C6CA1EA7}" destId="{A8E9F78D-3B95-4D77-A00D-94D0E6226A07}" srcOrd="0" destOrd="0" presId="urn:microsoft.com/office/officeart/2005/8/layout/orgChart1"/>
    <dgm:cxn modelId="{0A220A53-E7B9-4DEB-83E2-33EEDB1B066E}" type="presParOf" srcId="{A8E9F78D-3B95-4D77-A00D-94D0E6226A07}" destId="{D81A69D3-0D5E-4F8C-A593-D8F857DAE2CD}" srcOrd="0" destOrd="0" presId="urn:microsoft.com/office/officeart/2005/8/layout/orgChart1"/>
    <dgm:cxn modelId="{F78BB6F0-0645-4C35-8571-0D38925E9599}" type="presParOf" srcId="{A8E9F78D-3B95-4D77-A00D-94D0E6226A07}" destId="{1A46493F-FF12-429D-BE8D-7DF52FB3A58E}" srcOrd="1" destOrd="0" presId="urn:microsoft.com/office/officeart/2005/8/layout/orgChart1"/>
    <dgm:cxn modelId="{F9329088-5A3A-4DEB-AC72-C600CD7E3542}" type="presParOf" srcId="{42583B18-695A-4684-A93C-4CE5C6CA1EA7}" destId="{979221E2-C98A-472A-B4C0-09213D0E03B1}" srcOrd="1" destOrd="0" presId="urn:microsoft.com/office/officeart/2005/8/layout/orgChart1"/>
    <dgm:cxn modelId="{527CF47E-2860-430A-8FDF-9714061B1CBB}" type="presParOf" srcId="{42583B18-695A-4684-A93C-4CE5C6CA1EA7}" destId="{82638494-F101-4DEB-AA68-3BF7DF8A8B5E}" srcOrd="2" destOrd="0" presId="urn:microsoft.com/office/officeart/2005/8/layout/orgChart1"/>
    <dgm:cxn modelId="{11C9AB76-DADA-47F5-8ABC-3FA44DCBC754}" type="presParOf" srcId="{72C7478E-3412-4576-8DC6-5CF80E81EBFA}" destId="{718516E3-0003-4638-8D27-D79AADD37FED}" srcOrd="4" destOrd="0" presId="urn:microsoft.com/office/officeart/2005/8/layout/orgChart1"/>
    <dgm:cxn modelId="{FEC0A0B1-B861-4EE6-9251-1DD2C4218D30}" type="presParOf" srcId="{72C7478E-3412-4576-8DC6-5CF80E81EBFA}" destId="{1B96C740-1AB1-40FC-A22B-FD04504F75E7}" srcOrd="5" destOrd="0" presId="urn:microsoft.com/office/officeart/2005/8/layout/orgChart1"/>
    <dgm:cxn modelId="{3ACD7FB3-6808-4B2E-B5CE-7E3301F651B3}" type="presParOf" srcId="{1B96C740-1AB1-40FC-A22B-FD04504F75E7}" destId="{9751EE32-58E2-49DD-A2E9-1392E6C9D9F9}" srcOrd="0" destOrd="0" presId="urn:microsoft.com/office/officeart/2005/8/layout/orgChart1"/>
    <dgm:cxn modelId="{B440FB9A-12E2-4B6E-830C-7DDC21D8D53D}" type="presParOf" srcId="{9751EE32-58E2-49DD-A2E9-1392E6C9D9F9}" destId="{10211809-ADBC-4AA0-BFD9-92EF6C0E0829}" srcOrd="0" destOrd="0" presId="urn:microsoft.com/office/officeart/2005/8/layout/orgChart1"/>
    <dgm:cxn modelId="{2F1626E2-D8F1-4988-88FC-1DA3229DCD39}" type="presParOf" srcId="{9751EE32-58E2-49DD-A2E9-1392E6C9D9F9}" destId="{1DE75B07-0EEB-42F3-B2DB-D834FEE53E16}" srcOrd="1" destOrd="0" presId="urn:microsoft.com/office/officeart/2005/8/layout/orgChart1"/>
    <dgm:cxn modelId="{D216A7DE-DA53-4362-91FB-DD794503436D}" type="presParOf" srcId="{1B96C740-1AB1-40FC-A22B-FD04504F75E7}" destId="{93D1DA9A-69FD-45B9-8A65-16693BCCF380}" srcOrd="1" destOrd="0" presId="urn:microsoft.com/office/officeart/2005/8/layout/orgChart1"/>
    <dgm:cxn modelId="{42EA6541-5C10-4C57-BC32-14674109C5E8}" type="presParOf" srcId="{1B96C740-1AB1-40FC-A22B-FD04504F75E7}" destId="{0A43CC62-4916-496E-86E1-99F6E1E2FB04}" srcOrd="2" destOrd="0" presId="urn:microsoft.com/office/officeart/2005/8/layout/orgChart1"/>
    <dgm:cxn modelId="{222B2A2B-6A6E-4C68-AEA3-78233FEB3920}" type="presParOf" srcId="{72C7478E-3412-4576-8DC6-5CF80E81EBFA}" destId="{20CE5B77-FB6E-4599-8B7C-75BF810701DB}" srcOrd="6" destOrd="0" presId="urn:microsoft.com/office/officeart/2005/8/layout/orgChart1"/>
    <dgm:cxn modelId="{FDF66BD8-B570-4DB4-B801-752A125EBE63}" type="presParOf" srcId="{72C7478E-3412-4576-8DC6-5CF80E81EBFA}" destId="{76AE9BC6-4F49-49E5-ACB7-14B9BF63F012}" srcOrd="7" destOrd="0" presId="urn:microsoft.com/office/officeart/2005/8/layout/orgChart1"/>
    <dgm:cxn modelId="{B7FF8DF3-1A03-4A22-8AA1-60C575F1549B}" type="presParOf" srcId="{76AE9BC6-4F49-49E5-ACB7-14B9BF63F012}" destId="{7A0380E0-4BCF-46C9-8E8C-05818459B871}" srcOrd="0" destOrd="0" presId="urn:microsoft.com/office/officeart/2005/8/layout/orgChart1"/>
    <dgm:cxn modelId="{42622853-6BE3-4F70-93C0-1F5A69BD9FC5}" type="presParOf" srcId="{7A0380E0-4BCF-46C9-8E8C-05818459B871}" destId="{2554913C-7AE9-4532-89A6-95E576FBB5A6}" srcOrd="0" destOrd="0" presId="urn:microsoft.com/office/officeart/2005/8/layout/orgChart1"/>
    <dgm:cxn modelId="{0CCAD55F-AF0F-44AF-B74D-A1FE48B407D7}" type="presParOf" srcId="{7A0380E0-4BCF-46C9-8E8C-05818459B871}" destId="{DD3B5AFA-7E44-4558-B645-28FDECFF7F18}" srcOrd="1" destOrd="0" presId="urn:microsoft.com/office/officeart/2005/8/layout/orgChart1"/>
    <dgm:cxn modelId="{91210D6F-C98C-42F6-B8AB-2528761E9A80}" type="presParOf" srcId="{76AE9BC6-4F49-49E5-ACB7-14B9BF63F012}" destId="{27FEFF46-C530-4852-AD4D-ADE5E3434F58}" srcOrd="1" destOrd="0" presId="urn:microsoft.com/office/officeart/2005/8/layout/orgChart1"/>
    <dgm:cxn modelId="{F4AD8D3D-0227-419A-9C1C-20DB6CE6D96B}" type="presParOf" srcId="{76AE9BC6-4F49-49E5-ACB7-14B9BF63F012}" destId="{BC65F995-72CD-4597-9242-315F749F6B02}" srcOrd="2" destOrd="0" presId="urn:microsoft.com/office/officeart/2005/8/layout/orgChart1"/>
    <dgm:cxn modelId="{9B2A7046-C8C2-4D6C-ACEF-C57198057744}" type="presParOf" srcId="{EBDDB651-00F1-48B5-9405-DC194F4F2042}" destId="{25CFCFDE-6343-439B-A355-5B617C3E114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CC8C9E-0599-4153-B101-12026A4C778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A8A77CD2-089A-46AC-92D0-9A4B824B1E70}">
      <dgm:prSet phldrT="[Text]"/>
      <dgm:spPr/>
      <dgm:t>
        <a:bodyPr/>
        <a:lstStyle/>
        <a:p>
          <a:r>
            <a:rPr lang="ar-SA" dirty="0" smtClean="0"/>
            <a:t>المعرفة الاخبارية</a:t>
          </a:r>
          <a:endParaRPr lang="en-US" dirty="0"/>
        </a:p>
      </dgm:t>
    </dgm:pt>
    <dgm:pt modelId="{E807B5AE-8017-4FEB-A5DC-233167CAC5EE}" type="parTrans" cxnId="{6287903E-7C06-4576-B6D3-E78C1ABA8B67}">
      <dgm:prSet/>
      <dgm:spPr/>
      <dgm:t>
        <a:bodyPr/>
        <a:lstStyle/>
        <a:p>
          <a:endParaRPr lang="en-US"/>
        </a:p>
      </dgm:t>
    </dgm:pt>
    <dgm:pt modelId="{38B3D090-BB96-4DA1-A109-829244E57F58}" type="sibTrans" cxnId="{6287903E-7C06-4576-B6D3-E78C1ABA8B67}">
      <dgm:prSet/>
      <dgm:spPr/>
      <dgm:t>
        <a:bodyPr/>
        <a:lstStyle/>
        <a:p>
          <a:endParaRPr lang="en-US"/>
        </a:p>
      </dgm:t>
    </dgm:pt>
    <dgm:pt modelId="{86E9470D-5FBE-4B09-9293-7F6F21935D78}">
      <dgm:prSet phldrT="[Text]"/>
      <dgm:spPr/>
      <dgm:t>
        <a:bodyPr/>
        <a:lstStyle/>
        <a:p>
          <a:r>
            <a:rPr lang="ar-SA" dirty="0" smtClean="0"/>
            <a:t>التبليغ الصحيح</a:t>
          </a:r>
          <a:endParaRPr lang="en-US" dirty="0"/>
        </a:p>
      </dgm:t>
    </dgm:pt>
    <dgm:pt modelId="{3653537A-E45A-4A00-A560-18E6FB6A2CE0}" type="parTrans" cxnId="{B74EB1E2-D5AB-4AE3-98D6-437931CA4841}">
      <dgm:prSet/>
      <dgm:spPr/>
      <dgm:t>
        <a:bodyPr/>
        <a:lstStyle/>
        <a:p>
          <a:endParaRPr lang="en-US"/>
        </a:p>
      </dgm:t>
    </dgm:pt>
    <dgm:pt modelId="{E3AA5BC3-0C70-46EC-ADFB-F66ABB1D40E4}" type="sibTrans" cxnId="{B74EB1E2-D5AB-4AE3-98D6-437931CA4841}">
      <dgm:prSet/>
      <dgm:spPr/>
      <dgm:t>
        <a:bodyPr/>
        <a:lstStyle/>
        <a:p>
          <a:endParaRPr lang="en-US"/>
        </a:p>
      </dgm:t>
    </dgm:pt>
    <dgm:pt modelId="{0DD16D19-79A5-4A58-A922-3127BB83E1D6}">
      <dgm:prSet phldrT="[Text]"/>
      <dgm:spPr/>
      <dgm:t>
        <a:bodyPr/>
        <a:lstStyle/>
        <a:p>
          <a:r>
            <a:rPr lang="ar-SA" dirty="0" smtClean="0"/>
            <a:t>الحفظ</a:t>
          </a:r>
          <a:endParaRPr lang="en-US" dirty="0"/>
        </a:p>
      </dgm:t>
    </dgm:pt>
    <dgm:pt modelId="{B6C74810-652E-4D7E-9F71-6AEC5FFEB5C1}" type="parTrans" cxnId="{8450BF01-FA61-4725-8A91-D8FECAE815BD}">
      <dgm:prSet/>
      <dgm:spPr/>
      <dgm:t>
        <a:bodyPr/>
        <a:lstStyle/>
        <a:p>
          <a:endParaRPr lang="en-US"/>
        </a:p>
      </dgm:t>
    </dgm:pt>
    <dgm:pt modelId="{A27B503D-0413-47A1-B8C2-1404EB6439D2}" type="sibTrans" cxnId="{8450BF01-FA61-4725-8A91-D8FECAE815BD}">
      <dgm:prSet/>
      <dgm:spPr/>
      <dgm:t>
        <a:bodyPr/>
        <a:lstStyle/>
        <a:p>
          <a:endParaRPr lang="en-US"/>
        </a:p>
      </dgm:t>
    </dgm:pt>
    <dgm:pt modelId="{141FED5D-12FB-4625-A503-4C52855035BD}">
      <dgm:prSet phldrT="[Text]"/>
      <dgm:spPr/>
      <dgm:t>
        <a:bodyPr/>
        <a:lstStyle/>
        <a:p>
          <a:r>
            <a:rPr lang="ar-SA" dirty="0" smtClean="0"/>
            <a:t>الفهم الدقيق</a:t>
          </a:r>
          <a:endParaRPr lang="en-US" dirty="0"/>
        </a:p>
      </dgm:t>
    </dgm:pt>
    <dgm:pt modelId="{F55C05C8-B1AD-48F7-8466-5DE13D12B8CF}" type="parTrans" cxnId="{6655CD7A-F859-4634-9873-6A13018C058C}">
      <dgm:prSet/>
      <dgm:spPr/>
      <dgm:t>
        <a:bodyPr/>
        <a:lstStyle/>
        <a:p>
          <a:endParaRPr lang="en-US"/>
        </a:p>
      </dgm:t>
    </dgm:pt>
    <dgm:pt modelId="{B8785643-0C63-44B5-B69D-6E879F2DD9EC}" type="sibTrans" cxnId="{6655CD7A-F859-4634-9873-6A13018C058C}">
      <dgm:prSet/>
      <dgm:spPr/>
      <dgm:t>
        <a:bodyPr/>
        <a:lstStyle/>
        <a:p>
          <a:endParaRPr lang="en-US"/>
        </a:p>
      </dgm:t>
    </dgm:pt>
    <dgm:pt modelId="{F0BDE9A1-FA23-4DD8-B2BB-15B02D50358E}">
      <dgm:prSet phldrT="[Text]"/>
      <dgm:spPr/>
      <dgm:t>
        <a:bodyPr/>
        <a:lstStyle/>
        <a:p>
          <a:r>
            <a:rPr lang="ar-SA" dirty="0" smtClean="0"/>
            <a:t>الفقه</a:t>
          </a:r>
          <a:endParaRPr lang="en-US" dirty="0"/>
        </a:p>
      </dgm:t>
    </dgm:pt>
    <dgm:pt modelId="{CAF1F335-F16D-4033-BBE4-F16CE8D989C9}" type="parTrans" cxnId="{D957062D-1CBE-462D-ABE9-C0CCDAD9945C}">
      <dgm:prSet/>
      <dgm:spPr/>
      <dgm:t>
        <a:bodyPr/>
        <a:lstStyle/>
        <a:p>
          <a:endParaRPr lang="en-US"/>
        </a:p>
      </dgm:t>
    </dgm:pt>
    <dgm:pt modelId="{2F483693-DC1A-4E4F-857A-D8D6E17DE7EC}" type="sibTrans" cxnId="{D957062D-1CBE-462D-ABE9-C0CCDAD9945C}">
      <dgm:prSet/>
      <dgm:spPr/>
      <dgm:t>
        <a:bodyPr/>
        <a:lstStyle/>
        <a:p>
          <a:endParaRPr lang="en-US"/>
        </a:p>
      </dgm:t>
    </dgm:pt>
    <dgm:pt modelId="{4462EA4E-F657-4024-B250-C3345E842E9F}" type="pres">
      <dgm:prSet presAssocID="{A0CC8C9E-0599-4153-B101-12026A4C7780}" presName="diagram" presStyleCnt="0">
        <dgm:presLayoutVars>
          <dgm:chPref val="1"/>
          <dgm:dir/>
          <dgm:animOne val="branch"/>
          <dgm:animLvl val="lvl"/>
          <dgm:resizeHandles val="exact"/>
        </dgm:presLayoutVars>
      </dgm:prSet>
      <dgm:spPr/>
      <dgm:t>
        <a:bodyPr/>
        <a:lstStyle/>
        <a:p>
          <a:endParaRPr lang="en-US"/>
        </a:p>
      </dgm:t>
    </dgm:pt>
    <dgm:pt modelId="{05FA2EDD-83DE-4D72-AE3C-ECF0ADDBD3FC}" type="pres">
      <dgm:prSet presAssocID="{A8A77CD2-089A-46AC-92D0-9A4B824B1E70}" presName="root1" presStyleCnt="0"/>
      <dgm:spPr/>
    </dgm:pt>
    <dgm:pt modelId="{9E6136A7-670F-409D-939F-F20D573E4F51}" type="pres">
      <dgm:prSet presAssocID="{A8A77CD2-089A-46AC-92D0-9A4B824B1E70}" presName="LevelOneTextNode" presStyleLbl="node0" presStyleIdx="0" presStyleCnt="1">
        <dgm:presLayoutVars>
          <dgm:chPref val="3"/>
        </dgm:presLayoutVars>
      </dgm:prSet>
      <dgm:spPr/>
      <dgm:t>
        <a:bodyPr/>
        <a:lstStyle/>
        <a:p>
          <a:endParaRPr lang="en-US"/>
        </a:p>
      </dgm:t>
    </dgm:pt>
    <dgm:pt modelId="{5D4BB43D-2046-45E8-8FC1-E8C24D7067C5}" type="pres">
      <dgm:prSet presAssocID="{A8A77CD2-089A-46AC-92D0-9A4B824B1E70}" presName="level2hierChild" presStyleCnt="0"/>
      <dgm:spPr/>
    </dgm:pt>
    <dgm:pt modelId="{9FFC8C4C-5CB9-42A8-B66B-A40640EDDAA4}" type="pres">
      <dgm:prSet presAssocID="{3653537A-E45A-4A00-A560-18E6FB6A2CE0}" presName="conn2-1" presStyleLbl="parChTrans1D2" presStyleIdx="0" presStyleCnt="2"/>
      <dgm:spPr/>
      <dgm:t>
        <a:bodyPr/>
        <a:lstStyle/>
        <a:p>
          <a:endParaRPr lang="en-US"/>
        </a:p>
      </dgm:t>
    </dgm:pt>
    <dgm:pt modelId="{F8E96EDE-283E-4E4C-8937-8F62B889E882}" type="pres">
      <dgm:prSet presAssocID="{3653537A-E45A-4A00-A560-18E6FB6A2CE0}" presName="connTx" presStyleLbl="parChTrans1D2" presStyleIdx="0" presStyleCnt="2"/>
      <dgm:spPr/>
      <dgm:t>
        <a:bodyPr/>
        <a:lstStyle/>
        <a:p>
          <a:endParaRPr lang="en-US"/>
        </a:p>
      </dgm:t>
    </dgm:pt>
    <dgm:pt modelId="{4A36248F-2660-4259-B482-AEEAF048B3AB}" type="pres">
      <dgm:prSet presAssocID="{86E9470D-5FBE-4B09-9293-7F6F21935D78}" presName="root2" presStyleCnt="0"/>
      <dgm:spPr/>
    </dgm:pt>
    <dgm:pt modelId="{4E3A9E0A-1F48-4A88-A42D-ABB2CA1272CD}" type="pres">
      <dgm:prSet presAssocID="{86E9470D-5FBE-4B09-9293-7F6F21935D78}" presName="LevelTwoTextNode" presStyleLbl="node2" presStyleIdx="0" presStyleCnt="2">
        <dgm:presLayoutVars>
          <dgm:chPref val="3"/>
        </dgm:presLayoutVars>
      </dgm:prSet>
      <dgm:spPr/>
      <dgm:t>
        <a:bodyPr/>
        <a:lstStyle/>
        <a:p>
          <a:endParaRPr lang="en-US"/>
        </a:p>
      </dgm:t>
    </dgm:pt>
    <dgm:pt modelId="{6B0FF7C3-8B46-413B-A704-3BA97EEE1A26}" type="pres">
      <dgm:prSet presAssocID="{86E9470D-5FBE-4B09-9293-7F6F21935D78}" presName="level3hierChild" presStyleCnt="0"/>
      <dgm:spPr/>
    </dgm:pt>
    <dgm:pt modelId="{8A2EDC61-ABF3-4A00-BD90-F2BC342D0938}" type="pres">
      <dgm:prSet presAssocID="{B6C74810-652E-4D7E-9F71-6AEC5FFEB5C1}" presName="conn2-1" presStyleLbl="parChTrans1D3" presStyleIdx="0" presStyleCnt="2"/>
      <dgm:spPr/>
      <dgm:t>
        <a:bodyPr/>
        <a:lstStyle/>
        <a:p>
          <a:endParaRPr lang="en-US"/>
        </a:p>
      </dgm:t>
    </dgm:pt>
    <dgm:pt modelId="{ED18627F-090E-4AD4-B8A9-92C79D82A1B4}" type="pres">
      <dgm:prSet presAssocID="{B6C74810-652E-4D7E-9F71-6AEC5FFEB5C1}" presName="connTx" presStyleLbl="parChTrans1D3" presStyleIdx="0" presStyleCnt="2"/>
      <dgm:spPr/>
      <dgm:t>
        <a:bodyPr/>
        <a:lstStyle/>
        <a:p>
          <a:endParaRPr lang="en-US"/>
        </a:p>
      </dgm:t>
    </dgm:pt>
    <dgm:pt modelId="{89EC6FB2-5743-4C96-89B3-4147CB7B6E47}" type="pres">
      <dgm:prSet presAssocID="{0DD16D19-79A5-4A58-A922-3127BB83E1D6}" presName="root2" presStyleCnt="0"/>
      <dgm:spPr/>
    </dgm:pt>
    <dgm:pt modelId="{EE9E8FDC-D038-4562-9B57-2AA52B4B2EC4}" type="pres">
      <dgm:prSet presAssocID="{0DD16D19-79A5-4A58-A922-3127BB83E1D6}" presName="LevelTwoTextNode" presStyleLbl="node3" presStyleIdx="0" presStyleCnt="2">
        <dgm:presLayoutVars>
          <dgm:chPref val="3"/>
        </dgm:presLayoutVars>
      </dgm:prSet>
      <dgm:spPr/>
      <dgm:t>
        <a:bodyPr/>
        <a:lstStyle/>
        <a:p>
          <a:endParaRPr lang="en-US"/>
        </a:p>
      </dgm:t>
    </dgm:pt>
    <dgm:pt modelId="{4F94E7E9-0770-48BF-A3F5-3014F97F59A0}" type="pres">
      <dgm:prSet presAssocID="{0DD16D19-79A5-4A58-A922-3127BB83E1D6}" presName="level3hierChild" presStyleCnt="0"/>
      <dgm:spPr/>
    </dgm:pt>
    <dgm:pt modelId="{A69BA6EF-5A1A-40D6-B2FC-1B82D6A20068}" type="pres">
      <dgm:prSet presAssocID="{F55C05C8-B1AD-48F7-8466-5DE13D12B8CF}" presName="conn2-1" presStyleLbl="parChTrans1D2" presStyleIdx="1" presStyleCnt="2"/>
      <dgm:spPr/>
      <dgm:t>
        <a:bodyPr/>
        <a:lstStyle/>
        <a:p>
          <a:endParaRPr lang="en-US"/>
        </a:p>
      </dgm:t>
    </dgm:pt>
    <dgm:pt modelId="{4814C51B-AC7E-45BD-AA66-965F662DEA26}" type="pres">
      <dgm:prSet presAssocID="{F55C05C8-B1AD-48F7-8466-5DE13D12B8CF}" presName="connTx" presStyleLbl="parChTrans1D2" presStyleIdx="1" presStyleCnt="2"/>
      <dgm:spPr/>
      <dgm:t>
        <a:bodyPr/>
        <a:lstStyle/>
        <a:p>
          <a:endParaRPr lang="en-US"/>
        </a:p>
      </dgm:t>
    </dgm:pt>
    <dgm:pt modelId="{3A670F52-56FE-4E99-A6B2-F59FD1A4F193}" type="pres">
      <dgm:prSet presAssocID="{141FED5D-12FB-4625-A503-4C52855035BD}" presName="root2" presStyleCnt="0"/>
      <dgm:spPr/>
    </dgm:pt>
    <dgm:pt modelId="{35CDF8CF-9F30-4ED4-AAC8-AC6181EAF001}" type="pres">
      <dgm:prSet presAssocID="{141FED5D-12FB-4625-A503-4C52855035BD}" presName="LevelTwoTextNode" presStyleLbl="node2" presStyleIdx="1" presStyleCnt="2">
        <dgm:presLayoutVars>
          <dgm:chPref val="3"/>
        </dgm:presLayoutVars>
      </dgm:prSet>
      <dgm:spPr/>
      <dgm:t>
        <a:bodyPr/>
        <a:lstStyle/>
        <a:p>
          <a:endParaRPr lang="en-US"/>
        </a:p>
      </dgm:t>
    </dgm:pt>
    <dgm:pt modelId="{3A4FB8A1-B016-4BB8-AB68-E19E916FEB90}" type="pres">
      <dgm:prSet presAssocID="{141FED5D-12FB-4625-A503-4C52855035BD}" presName="level3hierChild" presStyleCnt="0"/>
      <dgm:spPr/>
    </dgm:pt>
    <dgm:pt modelId="{85E4C287-02D0-4CBD-BA78-CE6A1906FA95}" type="pres">
      <dgm:prSet presAssocID="{CAF1F335-F16D-4033-BBE4-F16CE8D989C9}" presName="conn2-1" presStyleLbl="parChTrans1D3" presStyleIdx="1" presStyleCnt="2"/>
      <dgm:spPr/>
      <dgm:t>
        <a:bodyPr/>
        <a:lstStyle/>
        <a:p>
          <a:endParaRPr lang="en-US"/>
        </a:p>
      </dgm:t>
    </dgm:pt>
    <dgm:pt modelId="{E655F0EB-1ABC-4F39-9F72-76E22044EE7E}" type="pres">
      <dgm:prSet presAssocID="{CAF1F335-F16D-4033-BBE4-F16CE8D989C9}" presName="connTx" presStyleLbl="parChTrans1D3" presStyleIdx="1" presStyleCnt="2"/>
      <dgm:spPr/>
      <dgm:t>
        <a:bodyPr/>
        <a:lstStyle/>
        <a:p>
          <a:endParaRPr lang="en-US"/>
        </a:p>
      </dgm:t>
    </dgm:pt>
    <dgm:pt modelId="{E8A9661B-AA41-46DD-AC81-CC56D359868E}" type="pres">
      <dgm:prSet presAssocID="{F0BDE9A1-FA23-4DD8-B2BB-15B02D50358E}" presName="root2" presStyleCnt="0"/>
      <dgm:spPr/>
    </dgm:pt>
    <dgm:pt modelId="{B975CE6A-DD0E-4395-984C-391ADD8636AD}" type="pres">
      <dgm:prSet presAssocID="{F0BDE9A1-FA23-4DD8-B2BB-15B02D50358E}" presName="LevelTwoTextNode" presStyleLbl="node3" presStyleIdx="1" presStyleCnt="2">
        <dgm:presLayoutVars>
          <dgm:chPref val="3"/>
        </dgm:presLayoutVars>
      </dgm:prSet>
      <dgm:spPr/>
      <dgm:t>
        <a:bodyPr/>
        <a:lstStyle/>
        <a:p>
          <a:endParaRPr lang="en-US"/>
        </a:p>
      </dgm:t>
    </dgm:pt>
    <dgm:pt modelId="{A771E4D7-24B9-47AB-92AA-AF4EC984D2B0}" type="pres">
      <dgm:prSet presAssocID="{F0BDE9A1-FA23-4DD8-B2BB-15B02D50358E}" presName="level3hierChild" presStyleCnt="0"/>
      <dgm:spPr/>
    </dgm:pt>
  </dgm:ptLst>
  <dgm:cxnLst>
    <dgm:cxn modelId="{8450BF01-FA61-4725-8A91-D8FECAE815BD}" srcId="{86E9470D-5FBE-4B09-9293-7F6F21935D78}" destId="{0DD16D19-79A5-4A58-A922-3127BB83E1D6}" srcOrd="0" destOrd="0" parTransId="{B6C74810-652E-4D7E-9F71-6AEC5FFEB5C1}" sibTransId="{A27B503D-0413-47A1-B8C2-1404EB6439D2}"/>
    <dgm:cxn modelId="{222263FA-3A8E-4B54-A738-DB8920809578}" type="presOf" srcId="{F55C05C8-B1AD-48F7-8466-5DE13D12B8CF}" destId="{A69BA6EF-5A1A-40D6-B2FC-1B82D6A20068}" srcOrd="0" destOrd="0" presId="urn:microsoft.com/office/officeart/2005/8/layout/hierarchy2"/>
    <dgm:cxn modelId="{5992D2F9-611D-408F-8F1D-1973B8E75E2D}" type="presOf" srcId="{A8A77CD2-089A-46AC-92D0-9A4B824B1E70}" destId="{9E6136A7-670F-409D-939F-F20D573E4F51}" srcOrd="0" destOrd="0" presId="urn:microsoft.com/office/officeart/2005/8/layout/hierarchy2"/>
    <dgm:cxn modelId="{6287903E-7C06-4576-B6D3-E78C1ABA8B67}" srcId="{A0CC8C9E-0599-4153-B101-12026A4C7780}" destId="{A8A77CD2-089A-46AC-92D0-9A4B824B1E70}" srcOrd="0" destOrd="0" parTransId="{E807B5AE-8017-4FEB-A5DC-233167CAC5EE}" sibTransId="{38B3D090-BB96-4DA1-A109-829244E57F58}"/>
    <dgm:cxn modelId="{26B35A1F-70B1-4508-AA21-3573AD23C227}" type="presOf" srcId="{3653537A-E45A-4A00-A560-18E6FB6A2CE0}" destId="{F8E96EDE-283E-4E4C-8937-8F62B889E882}" srcOrd="1" destOrd="0" presId="urn:microsoft.com/office/officeart/2005/8/layout/hierarchy2"/>
    <dgm:cxn modelId="{C2AEECAD-430F-44A1-B896-B76D6F465E4C}" type="presOf" srcId="{A0CC8C9E-0599-4153-B101-12026A4C7780}" destId="{4462EA4E-F657-4024-B250-C3345E842E9F}" srcOrd="0" destOrd="0" presId="urn:microsoft.com/office/officeart/2005/8/layout/hierarchy2"/>
    <dgm:cxn modelId="{6655CD7A-F859-4634-9873-6A13018C058C}" srcId="{A8A77CD2-089A-46AC-92D0-9A4B824B1E70}" destId="{141FED5D-12FB-4625-A503-4C52855035BD}" srcOrd="1" destOrd="0" parTransId="{F55C05C8-B1AD-48F7-8466-5DE13D12B8CF}" sibTransId="{B8785643-0C63-44B5-B69D-6E879F2DD9EC}"/>
    <dgm:cxn modelId="{B74EB1E2-D5AB-4AE3-98D6-437931CA4841}" srcId="{A8A77CD2-089A-46AC-92D0-9A4B824B1E70}" destId="{86E9470D-5FBE-4B09-9293-7F6F21935D78}" srcOrd="0" destOrd="0" parTransId="{3653537A-E45A-4A00-A560-18E6FB6A2CE0}" sibTransId="{E3AA5BC3-0C70-46EC-ADFB-F66ABB1D40E4}"/>
    <dgm:cxn modelId="{D6ABD07C-BD63-4A4B-8C17-7A01D8CDD6F6}" type="presOf" srcId="{86E9470D-5FBE-4B09-9293-7F6F21935D78}" destId="{4E3A9E0A-1F48-4A88-A42D-ABB2CA1272CD}" srcOrd="0" destOrd="0" presId="urn:microsoft.com/office/officeart/2005/8/layout/hierarchy2"/>
    <dgm:cxn modelId="{29C777D7-EF84-41FB-8A77-51C848BBBBC9}" type="presOf" srcId="{0DD16D19-79A5-4A58-A922-3127BB83E1D6}" destId="{EE9E8FDC-D038-4562-9B57-2AA52B4B2EC4}" srcOrd="0" destOrd="0" presId="urn:microsoft.com/office/officeart/2005/8/layout/hierarchy2"/>
    <dgm:cxn modelId="{3AB12160-78DB-49C9-A269-04178046A64B}" type="presOf" srcId="{CAF1F335-F16D-4033-BBE4-F16CE8D989C9}" destId="{85E4C287-02D0-4CBD-BA78-CE6A1906FA95}" srcOrd="0" destOrd="0" presId="urn:microsoft.com/office/officeart/2005/8/layout/hierarchy2"/>
    <dgm:cxn modelId="{D957062D-1CBE-462D-ABE9-C0CCDAD9945C}" srcId="{141FED5D-12FB-4625-A503-4C52855035BD}" destId="{F0BDE9A1-FA23-4DD8-B2BB-15B02D50358E}" srcOrd="0" destOrd="0" parTransId="{CAF1F335-F16D-4033-BBE4-F16CE8D989C9}" sibTransId="{2F483693-DC1A-4E4F-857A-D8D6E17DE7EC}"/>
    <dgm:cxn modelId="{C1C817A7-65FB-4FF4-8EBF-7C1BE516EEF1}" type="presOf" srcId="{B6C74810-652E-4D7E-9F71-6AEC5FFEB5C1}" destId="{ED18627F-090E-4AD4-B8A9-92C79D82A1B4}" srcOrd="1" destOrd="0" presId="urn:microsoft.com/office/officeart/2005/8/layout/hierarchy2"/>
    <dgm:cxn modelId="{A09F6DF4-5DB5-42F0-AB55-6C062160DF1B}" type="presOf" srcId="{3653537A-E45A-4A00-A560-18E6FB6A2CE0}" destId="{9FFC8C4C-5CB9-42A8-B66B-A40640EDDAA4}" srcOrd="0" destOrd="0" presId="urn:microsoft.com/office/officeart/2005/8/layout/hierarchy2"/>
    <dgm:cxn modelId="{4253A6AE-EF24-4C5E-9F6E-5DB2464D29CF}" type="presOf" srcId="{F55C05C8-B1AD-48F7-8466-5DE13D12B8CF}" destId="{4814C51B-AC7E-45BD-AA66-965F662DEA26}" srcOrd="1" destOrd="0" presId="urn:microsoft.com/office/officeart/2005/8/layout/hierarchy2"/>
    <dgm:cxn modelId="{9066E650-1B80-446B-9717-336F4687F3FB}" type="presOf" srcId="{141FED5D-12FB-4625-A503-4C52855035BD}" destId="{35CDF8CF-9F30-4ED4-AAC8-AC6181EAF001}" srcOrd="0" destOrd="0" presId="urn:microsoft.com/office/officeart/2005/8/layout/hierarchy2"/>
    <dgm:cxn modelId="{829564D2-C76B-4BC5-8438-DFD02E191D94}" type="presOf" srcId="{B6C74810-652E-4D7E-9F71-6AEC5FFEB5C1}" destId="{8A2EDC61-ABF3-4A00-BD90-F2BC342D0938}" srcOrd="0" destOrd="0" presId="urn:microsoft.com/office/officeart/2005/8/layout/hierarchy2"/>
    <dgm:cxn modelId="{E6828CB2-C382-406E-97A6-61E72E7B0707}" type="presOf" srcId="{CAF1F335-F16D-4033-BBE4-F16CE8D989C9}" destId="{E655F0EB-1ABC-4F39-9F72-76E22044EE7E}" srcOrd="1" destOrd="0" presId="urn:microsoft.com/office/officeart/2005/8/layout/hierarchy2"/>
    <dgm:cxn modelId="{FFBC7668-A6E1-49D6-B108-973D422E4143}" type="presOf" srcId="{F0BDE9A1-FA23-4DD8-B2BB-15B02D50358E}" destId="{B975CE6A-DD0E-4395-984C-391ADD8636AD}" srcOrd="0" destOrd="0" presId="urn:microsoft.com/office/officeart/2005/8/layout/hierarchy2"/>
    <dgm:cxn modelId="{257EDFCC-A475-4FAD-9003-69713A8ABC38}" type="presParOf" srcId="{4462EA4E-F657-4024-B250-C3345E842E9F}" destId="{05FA2EDD-83DE-4D72-AE3C-ECF0ADDBD3FC}" srcOrd="0" destOrd="0" presId="urn:microsoft.com/office/officeart/2005/8/layout/hierarchy2"/>
    <dgm:cxn modelId="{8A8524A8-4CA1-4174-9141-6C0EAC64815B}" type="presParOf" srcId="{05FA2EDD-83DE-4D72-AE3C-ECF0ADDBD3FC}" destId="{9E6136A7-670F-409D-939F-F20D573E4F51}" srcOrd="0" destOrd="0" presId="urn:microsoft.com/office/officeart/2005/8/layout/hierarchy2"/>
    <dgm:cxn modelId="{7F79144B-4B8F-4E96-90B3-9823BCC2368A}" type="presParOf" srcId="{05FA2EDD-83DE-4D72-AE3C-ECF0ADDBD3FC}" destId="{5D4BB43D-2046-45E8-8FC1-E8C24D7067C5}" srcOrd="1" destOrd="0" presId="urn:microsoft.com/office/officeart/2005/8/layout/hierarchy2"/>
    <dgm:cxn modelId="{B3E50582-0A48-4AA6-B4AD-856E52B4E391}" type="presParOf" srcId="{5D4BB43D-2046-45E8-8FC1-E8C24D7067C5}" destId="{9FFC8C4C-5CB9-42A8-B66B-A40640EDDAA4}" srcOrd="0" destOrd="0" presId="urn:microsoft.com/office/officeart/2005/8/layout/hierarchy2"/>
    <dgm:cxn modelId="{9D8B37D0-84D6-4033-862E-1333A6BB2040}" type="presParOf" srcId="{9FFC8C4C-5CB9-42A8-B66B-A40640EDDAA4}" destId="{F8E96EDE-283E-4E4C-8937-8F62B889E882}" srcOrd="0" destOrd="0" presId="urn:microsoft.com/office/officeart/2005/8/layout/hierarchy2"/>
    <dgm:cxn modelId="{7729736C-6C84-404A-8A53-7DAF4F742F4C}" type="presParOf" srcId="{5D4BB43D-2046-45E8-8FC1-E8C24D7067C5}" destId="{4A36248F-2660-4259-B482-AEEAF048B3AB}" srcOrd="1" destOrd="0" presId="urn:microsoft.com/office/officeart/2005/8/layout/hierarchy2"/>
    <dgm:cxn modelId="{D6B26473-70E6-4E18-B987-BA88A5D8F3E5}" type="presParOf" srcId="{4A36248F-2660-4259-B482-AEEAF048B3AB}" destId="{4E3A9E0A-1F48-4A88-A42D-ABB2CA1272CD}" srcOrd="0" destOrd="0" presId="urn:microsoft.com/office/officeart/2005/8/layout/hierarchy2"/>
    <dgm:cxn modelId="{FE33E8D0-9B0D-4F00-B658-B46063EB07A9}" type="presParOf" srcId="{4A36248F-2660-4259-B482-AEEAF048B3AB}" destId="{6B0FF7C3-8B46-413B-A704-3BA97EEE1A26}" srcOrd="1" destOrd="0" presId="urn:microsoft.com/office/officeart/2005/8/layout/hierarchy2"/>
    <dgm:cxn modelId="{B6089C2D-DC08-4D57-99B7-EBE1DADCFE5E}" type="presParOf" srcId="{6B0FF7C3-8B46-413B-A704-3BA97EEE1A26}" destId="{8A2EDC61-ABF3-4A00-BD90-F2BC342D0938}" srcOrd="0" destOrd="0" presId="urn:microsoft.com/office/officeart/2005/8/layout/hierarchy2"/>
    <dgm:cxn modelId="{23022ABD-B1E2-4AC0-B400-B7D8B91AB11F}" type="presParOf" srcId="{8A2EDC61-ABF3-4A00-BD90-F2BC342D0938}" destId="{ED18627F-090E-4AD4-B8A9-92C79D82A1B4}" srcOrd="0" destOrd="0" presId="urn:microsoft.com/office/officeart/2005/8/layout/hierarchy2"/>
    <dgm:cxn modelId="{BC027376-F1FC-470B-A33C-8B291976243C}" type="presParOf" srcId="{6B0FF7C3-8B46-413B-A704-3BA97EEE1A26}" destId="{89EC6FB2-5743-4C96-89B3-4147CB7B6E47}" srcOrd="1" destOrd="0" presId="urn:microsoft.com/office/officeart/2005/8/layout/hierarchy2"/>
    <dgm:cxn modelId="{13AE95F3-9663-49F8-8287-3657BA13584C}" type="presParOf" srcId="{89EC6FB2-5743-4C96-89B3-4147CB7B6E47}" destId="{EE9E8FDC-D038-4562-9B57-2AA52B4B2EC4}" srcOrd="0" destOrd="0" presId="urn:microsoft.com/office/officeart/2005/8/layout/hierarchy2"/>
    <dgm:cxn modelId="{06122ECC-217F-45CA-915F-A048F032D3C4}" type="presParOf" srcId="{89EC6FB2-5743-4C96-89B3-4147CB7B6E47}" destId="{4F94E7E9-0770-48BF-A3F5-3014F97F59A0}" srcOrd="1" destOrd="0" presId="urn:microsoft.com/office/officeart/2005/8/layout/hierarchy2"/>
    <dgm:cxn modelId="{3053A085-64E4-48A6-BB37-13A4C586BBE9}" type="presParOf" srcId="{5D4BB43D-2046-45E8-8FC1-E8C24D7067C5}" destId="{A69BA6EF-5A1A-40D6-B2FC-1B82D6A20068}" srcOrd="2" destOrd="0" presId="urn:microsoft.com/office/officeart/2005/8/layout/hierarchy2"/>
    <dgm:cxn modelId="{F59838CE-7E81-4759-9EE4-BAC637B9BDC2}" type="presParOf" srcId="{A69BA6EF-5A1A-40D6-B2FC-1B82D6A20068}" destId="{4814C51B-AC7E-45BD-AA66-965F662DEA26}" srcOrd="0" destOrd="0" presId="urn:microsoft.com/office/officeart/2005/8/layout/hierarchy2"/>
    <dgm:cxn modelId="{4B8B7065-6C98-48FA-BCB3-80437918F7C6}" type="presParOf" srcId="{5D4BB43D-2046-45E8-8FC1-E8C24D7067C5}" destId="{3A670F52-56FE-4E99-A6B2-F59FD1A4F193}" srcOrd="3" destOrd="0" presId="urn:microsoft.com/office/officeart/2005/8/layout/hierarchy2"/>
    <dgm:cxn modelId="{E92B4B49-5C1E-4490-8B2E-2BC1EB4674BB}" type="presParOf" srcId="{3A670F52-56FE-4E99-A6B2-F59FD1A4F193}" destId="{35CDF8CF-9F30-4ED4-AAC8-AC6181EAF001}" srcOrd="0" destOrd="0" presId="urn:microsoft.com/office/officeart/2005/8/layout/hierarchy2"/>
    <dgm:cxn modelId="{77D79CA3-7478-4253-B45E-DB3826FECD26}" type="presParOf" srcId="{3A670F52-56FE-4E99-A6B2-F59FD1A4F193}" destId="{3A4FB8A1-B016-4BB8-AB68-E19E916FEB90}" srcOrd="1" destOrd="0" presId="urn:microsoft.com/office/officeart/2005/8/layout/hierarchy2"/>
    <dgm:cxn modelId="{41A9FA38-F4C0-4EAA-B4B2-C4814109F37A}" type="presParOf" srcId="{3A4FB8A1-B016-4BB8-AB68-E19E916FEB90}" destId="{85E4C287-02D0-4CBD-BA78-CE6A1906FA95}" srcOrd="0" destOrd="0" presId="urn:microsoft.com/office/officeart/2005/8/layout/hierarchy2"/>
    <dgm:cxn modelId="{C7D85ABD-CAB8-4681-A233-CECC2457B840}" type="presParOf" srcId="{85E4C287-02D0-4CBD-BA78-CE6A1906FA95}" destId="{E655F0EB-1ABC-4F39-9F72-76E22044EE7E}" srcOrd="0" destOrd="0" presId="urn:microsoft.com/office/officeart/2005/8/layout/hierarchy2"/>
    <dgm:cxn modelId="{4708DD17-3F22-4A3C-8D36-9AF8D62A676C}" type="presParOf" srcId="{3A4FB8A1-B016-4BB8-AB68-E19E916FEB90}" destId="{E8A9661B-AA41-46DD-AC81-CC56D359868E}" srcOrd="1" destOrd="0" presId="urn:microsoft.com/office/officeart/2005/8/layout/hierarchy2"/>
    <dgm:cxn modelId="{F4463684-8741-4F48-B605-D55ABD606A6A}" type="presParOf" srcId="{E8A9661B-AA41-46DD-AC81-CC56D359868E}" destId="{B975CE6A-DD0E-4395-984C-391ADD8636AD}" srcOrd="0" destOrd="0" presId="urn:microsoft.com/office/officeart/2005/8/layout/hierarchy2"/>
    <dgm:cxn modelId="{E8F4E8C4-A653-4B93-81D9-0E4E77FD8660}" type="presParOf" srcId="{E8A9661B-AA41-46DD-AC81-CC56D359868E}" destId="{A771E4D7-24B9-47AB-92AA-AF4EC984D2B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1A4220-FD4A-4AA0-96DA-6839F138DD2E}"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36E3C2D8-15F7-4662-A936-5546D2636951}">
      <dgm:prSet phldrT="[Text]"/>
      <dgm:spPr/>
      <dgm:t>
        <a:bodyPr/>
        <a:lstStyle/>
        <a:p>
          <a:r>
            <a:rPr lang="ar-SA" dirty="0" smtClean="0"/>
            <a:t>الحاجة الى البحث العلمي في العلوم الاسلامية</a:t>
          </a:r>
          <a:endParaRPr lang="en-US" dirty="0"/>
        </a:p>
      </dgm:t>
    </dgm:pt>
    <dgm:pt modelId="{76C5BF4C-C632-47FE-AFD6-0E20FA2AD429}" type="parTrans" cxnId="{74D67BED-C99E-4168-BCBE-BDAF307E2D15}">
      <dgm:prSet/>
      <dgm:spPr/>
      <dgm:t>
        <a:bodyPr/>
        <a:lstStyle/>
        <a:p>
          <a:endParaRPr lang="en-US"/>
        </a:p>
      </dgm:t>
    </dgm:pt>
    <dgm:pt modelId="{A134F1DF-18BB-4D0B-B718-D0451F9DB2D9}" type="sibTrans" cxnId="{74D67BED-C99E-4168-BCBE-BDAF307E2D15}">
      <dgm:prSet/>
      <dgm:spPr/>
      <dgm:t>
        <a:bodyPr/>
        <a:lstStyle/>
        <a:p>
          <a:endParaRPr lang="en-US"/>
        </a:p>
      </dgm:t>
    </dgm:pt>
    <dgm:pt modelId="{058EC405-C837-45FE-95E7-EF84F2C31EE0}">
      <dgm:prSet phldrT="[Text]"/>
      <dgm:spPr/>
      <dgm:t>
        <a:bodyPr/>
        <a:lstStyle/>
        <a:p>
          <a:r>
            <a:rPr lang="ar-SA" dirty="0" smtClean="0"/>
            <a:t>الوقوف على كلام الاولين</a:t>
          </a:r>
          <a:endParaRPr lang="en-US" dirty="0"/>
        </a:p>
      </dgm:t>
    </dgm:pt>
    <dgm:pt modelId="{D1C24565-7775-4723-A801-D8F26ECD5105}" type="parTrans" cxnId="{18A55C6C-9F13-4EC0-93FB-0AB284273AFF}">
      <dgm:prSet/>
      <dgm:spPr/>
      <dgm:t>
        <a:bodyPr/>
        <a:lstStyle/>
        <a:p>
          <a:endParaRPr lang="en-US"/>
        </a:p>
      </dgm:t>
    </dgm:pt>
    <dgm:pt modelId="{AAD5EB9F-C47E-4849-AA8D-112189B8A5A2}" type="sibTrans" cxnId="{18A55C6C-9F13-4EC0-93FB-0AB284273AFF}">
      <dgm:prSet/>
      <dgm:spPr/>
      <dgm:t>
        <a:bodyPr/>
        <a:lstStyle/>
        <a:p>
          <a:endParaRPr lang="en-US"/>
        </a:p>
      </dgm:t>
    </dgm:pt>
    <dgm:pt modelId="{AA969DED-E8C3-4F4B-BD8C-474EF7F35CC0}">
      <dgm:prSet phldrT="[Text]"/>
      <dgm:spPr/>
      <dgm:t>
        <a:bodyPr/>
        <a:lstStyle/>
        <a:p>
          <a:r>
            <a:rPr lang="ar-SA" dirty="0" smtClean="0"/>
            <a:t>تلخيص وتهذيب ما اسهب منه</a:t>
          </a:r>
          <a:endParaRPr lang="en-US" dirty="0"/>
        </a:p>
      </dgm:t>
    </dgm:pt>
    <dgm:pt modelId="{11A65E9A-1033-4D76-987A-B8C1F30290BB}" type="parTrans" cxnId="{7BA22A13-8E89-4AC3-9215-34AC2823C99D}">
      <dgm:prSet/>
      <dgm:spPr/>
      <dgm:t>
        <a:bodyPr/>
        <a:lstStyle/>
        <a:p>
          <a:endParaRPr lang="en-US"/>
        </a:p>
      </dgm:t>
    </dgm:pt>
    <dgm:pt modelId="{4C64F4A0-6699-4249-9DFA-38F14FAB2CC3}" type="sibTrans" cxnId="{7BA22A13-8E89-4AC3-9215-34AC2823C99D}">
      <dgm:prSet/>
      <dgm:spPr/>
      <dgm:t>
        <a:bodyPr/>
        <a:lstStyle/>
        <a:p>
          <a:endParaRPr lang="en-US"/>
        </a:p>
      </dgm:t>
    </dgm:pt>
    <dgm:pt modelId="{B16AA3C0-27C0-401C-8A75-F40B015799AA}">
      <dgm:prSet phldrT="[Text]"/>
      <dgm:spPr/>
      <dgm:t>
        <a:bodyPr/>
        <a:lstStyle/>
        <a:p>
          <a:r>
            <a:rPr lang="ar-SA" dirty="0" smtClean="0"/>
            <a:t>شرح ما اختصر منه</a:t>
          </a:r>
          <a:endParaRPr lang="en-US" dirty="0"/>
        </a:p>
      </dgm:t>
    </dgm:pt>
    <dgm:pt modelId="{2C5F8539-610A-4AE7-B301-7E7BA0E49FA6}" type="parTrans" cxnId="{B7BDF680-F3F6-440E-B0FF-E672900188AA}">
      <dgm:prSet/>
      <dgm:spPr/>
      <dgm:t>
        <a:bodyPr/>
        <a:lstStyle/>
        <a:p>
          <a:endParaRPr lang="en-US"/>
        </a:p>
      </dgm:t>
    </dgm:pt>
    <dgm:pt modelId="{6983EC91-F53F-4CF7-875B-2D11C24AF002}" type="sibTrans" cxnId="{B7BDF680-F3F6-440E-B0FF-E672900188AA}">
      <dgm:prSet/>
      <dgm:spPr/>
      <dgm:t>
        <a:bodyPr/>
        <a:lstStyle/>
        <a:p>
          <a:endParaRPr lang="en-US"/>
        </a:p>
      </dgm:t>
    </dgm:pt>
    <dgm:pt modelId="{55EAB470-7D78-4419-9844-F7A21EFF50D5}">
      <dgm:prSet phldrT="[Text]"/>
      <dgm:spPr/>
      <dgm:t>
        <a:bodyPr/>
        <a:lstStyle/>
        <a:p>
          <a:r>
            <a:rPr lang="ar-SA" dirty="0" smtClean="0"/>
            <a:t>ترتيب العلوم و جمع المتناثر منه</a:t>
          </a:r>
          <a:endParaRPr lang="en-US" dirty="0"/>
        </a:p>
      </dgm:t>
    </dgm:pt>
    <dgm:pt modelId="{B340BAB3-0C24-45BF-86E0-8CC2EFFA29DF}" type="parTrans" cxnId="{877F3FA9-832F-44A4-9C39-8BEA375E3EDC}">
      <dgm:prSet/>
      <dgm:spPr/>
      <dgm:t>
        <a:bodyPr/>
        <a:lstStyle/>
        <a:p>
          <a:endParaRPr lang="en-US"/>
        </a:p>
      </dgm:t>
    </dgm:pt>
    <dgm:pt modelId="{589D8E88-2E86-430F-8DAF-4257FFEDEF65}" type="sibTrans" cxnId="{877F3FA9-832F-44A4-9C39-8BEA375E3EDC}">
      <dgm:prSet/>
      <dgm:spPr/>
      <dgm:t>
        <a:bodyPr/>
        <a:lstStyle/>
        <a:p>
          <a:endParaRPr lang="en-US"/>
        </a:p>
      </dgm:t>
    </dgm:pt>
    <dgm:pt modelId="{CA737EC7-5975-46F0-BCAE-BDA992E4076F}">
      <dgm:prSet phldrT="[Text]"/>
      <dgm:spPr/>
      <dgm:t>
        <a:bodyPr/>
        <a:lstStyle/>
        <a:p>
          <a:r>
            <a:rPr lang="ar-SA" dirty="0" smtClean="0"/>
            <a:t>اكمال ما نقص من الفنون والعلوم</a:t>
          </a:r>
          <a:endParaRPr lang="en-US" dirty="0"/>
        </a:p>
      </dgm:t>
    </dgm:pt>
    <dgm:pt modelId="{D5F9A65D-25A0-444E-B853-D86C622C4744}" type="parTrans" cxnId="{C428AA13-DF25-495C-A12A-91209F95D9C4}">
      <dgm:prSet/>
      <dgm:spPr/>
      <dgm:t>
        <a:bodyPr/>
        <a:lstStyle/>
        <a:p>
          <a:endParaRPr lang="en-US"/>
        </a:p>
      </dgm:t>
    </dgm:pt>
    <dgm:pt modelId="{A8B9AA7E-2F80-47E0-999A-7A7EEE9CBC58}" type="sibTrans" cxnId="{C428AA13-DF25-495C-A12A-91209F95D9C4}">
      <dgm:prSet/>
      <dgm:spPr/>
      <dgm:t>
        <a:bodyPr/>
        <a:lstStyle/>
        <a:p>
          <a:endParaRPr lang="en-US"/>
        </a:p>
      </dgm:t>
    </dgm:pt>
    <dgm:pt modelId="{C84AEFDD-5DF2-4CC4-9433-E625F35B75AF}">
      <dgm:prSet phldrT="[Text]"/>
      <dgm:spPr/>
      <dgm:t>
        <a:bodyPr/>
        <a:lstStyle/>
        <a:p>
          <a:r>
            <a:rPr lang="ar-SA" dirty="0" smtClean="0"/>
            <a:t>تدوين العلم وتصنيفه</a:t>
          </a:r>
          <a:endParaRPr lang="en-US" dirty="0"/>
        </a:p>
      </dgm:t>
    </dgm:pt>
    <dgm:pt modelId="{34894F36-C882-4EBE-A242-BFA8D1954C0F}" type="parTrans" cxnId="{D42E7240-8242-4F07-85B2-7B3694C58395}">
      <dgm:prSet/>
      <dgm:spPr/>
      <dgm:t>
        <a:bodyPr/>
        <a:lstStyle/>
        <a:p>
          <a:endParaRPr lang="en-US"/>
        </a:p>
      </dgm:t>
    </dgm:pt>
    <dgm:pt modelId="{13734C66-1554-4E80-B537-F906721BF24F}" type="sibTrans" cxnId="{D42E7240-8242-4F07-85B2-7B3694C58395}">
      <dgm:prSet/>
      <dgm:spPr/>
      <dgm:t>
        <a:bodyPr/>
        <a:lstStyle/>
        <a:p>
          <a:endParaRPr lang="en-US"/>
        </a:p>
      </dgm:t>
    </dgm:pt>
    <dgm:pt modelId="{C9B356CE-0FCC-487B-91D4-4B3C9161AB1F}" type="pres">
      <dgm:prSet presAssocID="{C61A4220-FD4A-4AA0-96DA-6839F138DD2E}" presName="Name0" presStyleCnt="0">
        <dgm:presLayoutVars>
          <dgm:chMax val="1"/>
          <dgm:chPref val="1"/>
          <dgm:dir/>
          <dgm:animOne val="branch"/>
          <dgm:animLvl val="lvl"/>
        </dgm:presLayoutVars>
      </dgm:prSet>
      <dgm:spPr/>
      <dgm:t>
        <a:bodyPr/>
        <a:lstStyle/>
        <a:p>
          <a:endParaRPr lang="en-US"/>
        </a:p>
      </dgm:t>
    </dgm:pt>
    <dgm:pt modelId="{07E676EE-068D-425D-B89D-11AA76C2D438}" type="pres">
      <dgm:prSet presAssocID="{36E3C2D8-15F7-4662-A936-5546D2636951}" presName="Parent" presStyleLbl="node0" presStyleIdx="0" presStyleCnt="1">
        <dgm:presLayoutVars>
          <dgm:chMax val="6"/>
          <dgm:chPref val="6"/>
        </dgm:presLayoutVars>
      </dgm:prSet>
      <dgm:spPr/>
      <dgm:t>
        <a:bodyPr/>
        <a:lstStyle/>
        <a:p>
          <a:endParaRPr lang="en-US"/>
        </a:p>
      </dgm:t>
    </dgm:pt>
    <dgm:pt modelId="{C310878D-0D72-459E-85DC-D5AD981D530D}" type="pres">
      <dgm:prSet presAssocID="{058EC405-C837-45FE-95E7-EF84F2C31EE0}" presName="Accent1" presStyleCnt="0"/>
      <dgm:spPr/>
    </dgm:pt>
    <dgm:pt modelId="{13DB37CE-A9CE-470F-A982-72F2132CA1B9}" type="pres">
      <dgm:prSet presAssocID="{058EC405-C837-45FE-95E7-EF84F2C31EE0}" presName="Accent" presStyleLbl="bgShp" presStyleIdx="0" presStyleCnt="6"/>
      <dgm:spPr/>
    </dgm:pt>
    <dgm:pt modelId="{F5804D9D-85F9-46BC-AB52-98150FBF3996}" type="pres">
      <dgm:prSet presAssocID="{058EC405-C837-45FE-95E7-EF84F2C31EE0}" presName="Child1" presStyleLbl="node1" presStyleIdx="0" presStyleCnt="6">
        <dgm:presLayoutVars>
          <dgm:chMax val="0"/>
          <dgm:chPref val="0"/>
          <dgm:bulletEnabled val="1"/>
        </dgm:presLayoutVars>
      </dgm:prSet>
      <dgm:spPr/>
      <dgm:t>
        <a:bodyPr/>
        <a:lstStyle/>
        <a:p>
          <a:endParaRPr lang="en-US"/>
        </a:p>
      </dgm:t>
    </dgm:pt>
    <dgm:pt modelId="{67F38CB3-BD3D-4DED-BDED-9AD2D551A3E3}" type="pres">
      <dgm:prSet presAssocID="{C84AEFDD-5DF2-4CC4-9433-E625F35B75AF}" presName="Accent2" presStyleCnt="0"/>
      <dgm:spPr/>
    </dgm:pt>
    <dgm:pt modelId="{68127464-23F0-4423-8FCD-DEF65E98F490}" type="pres">
      <dgm:prSet presAssocID="{C84AEFDD-5DF2-4CC4-9433-E625F35B75AF}" presName="Accent" presStyleLbl="bgShp" presStyleIdx="1" presStyleCnt="6"/>
      <dgm:spPr/>
    </dgm:pt>
    <dgm:pt modelId="{B25EA666-E35A-4083-99EF-B63A03F94565}" type="pres">
      <dgm:prSet presAssocID="{C84AEFDD-5DF2-4CC4-9433-E625F35B75AF}" presName="Child2" presStyleLbl="node1" presStyleIdx="1" presStyleCnt="6" custLinFactNeighborX="-1214" custLinFactNeighborY="-1004">
        <dgm:presLayoutVars>
          <dgm:chMax val="0"/>
          <dgm:chPref val="0"/>
          <dgm:bulletEnabled val="1"/>
        </dgm:presLayoutVars>
      </dgm:prSet>
      <dgm:spPr/>
      <dgm:t>
        <a:bodyPr/>
        <a:lstStyle/>
        <a:p>
          <a:endParaRPr lang="en-US"/>
        </a:p>
      </dgm:t>
    </dgm:pt>
    <dgm:pt modelId="{8C2B4A55-9169-40B2-BDA0-588481008A9A}" type="pres">
      <dgm:prSet presAssocID="{AA969DED-E8C3-4F4B-BD8C-474EF7F35CC0}" presName="Accent3" presStyleCnt="0"/>
      <dgm:spPr/>
    </dgm:pt>
    <dgm:pt modelId="{640D51B5-7C4C-41DA-903A-7E2AC5F56B64}" type="pres">
      <dgm:prSet presAssocID="{AA969DED-E8C3-4F4B-BD8C-474EF7F35CC0}" presName="Accent" presStyleLbl="bgShp" presStyleIdx="2" presStyleCnt="6"/>
      <dgm:spPr/>
    </dgm:pt>
    <dgm:pt modelId="{758A6BF5-14FC-4E80-90F5-EB5E0656F650}" type="pres">
      <dgm:prSet presAssocID="{AA969DED-E8C3-4F4B-BD8C-474EF7F35CC0}" presName="Child3" presStyleLbl="node1" presStyleIdx="2" presStyleCnt="6" custLinFactX="84682" custLinFactY="-34411" custLinFactNeighborX="100000" custLinFactNeighborY="-100000">
        <dgm:presLayoutVars>
          <dgm:chMax val="0"/>
          <dgm:chPref val="0"/>
          <dgm:bulletEnabled val="1"/>
        </dgm:presLayoutVars>
      </dgm:prSet>
      <dgm:spPr/>
      <dgm:t>
        <a:bodyPr/>
        <a:lstStyle/>
        <a:p>
          <a:endParaRPr lang="en-US"/>
        </a:p>
      </dgm:t>
    </dgm:pt>
    <dgm:pt modelId="{2F99FEF7-2E8B-4C9C-9CA6-5495E4979210}" type="pres">
      <dgm:prSet presAssocID="{B16AA3C0-27C0-401C-8A75-F40B015799AA}" presName="Accent4" presStyleCnt="0"/>
      <dgm:spPr/>
    </dgm:pt>
    <dgm:pt modelId="{073DFAF9-A549-4E74-A07A-3A95E1A8906D}" type="pres">
      <dgm:prSet presAssocID="{B16AA3C0-27C0-401C-8A75-F40B015799AA}" presName="Accent" presStyleLbl="bgShp" presStyleIdx="3" presStyleCnt="6"/>
      <dgm:spPr/>
    </dgm:pt>
    <dgm:pt modelId="{D2C97863-8126-4B6E-91E8-EF641019DCB9}" type="pres">
      <dgm:prSet presAssocID="{B16AA3C0-27C0-401C-8A75-F40B015799AA}" presName="Child4" presStyleLbl="node1" presStyleIdx="3" presStyleCnt="6" custLinFactX="100000" custLinFactNeighborX="176535" custLinFactNeighborY="-40662">
        <dgm:presLayoutVars>
          <dgm:chMax val="0"/>
          <dgm:chPref val="0"/>
          <dgm:bulletEnabled val="1"/>
        </dgm:presLayoutVars>
      </dgm:prSet>
      <dgm:spPr/>
      <dgm:t>
        <a:bodyPr/>
        <a:lstStyle/>
        <a:p>
          <a:endParaRPr lang="en-US"/>
        </a:p>
      </dgm:t>
    </dgm:pt>
    <dgm:pt modelId="{CDD7CDAA-B700-4E2D-B6F9-661176C92EC5}" type="pres">
      <dgm:prSet presAssocID="{55EAB470-7D78-4419-9844-F7A21EFF50D5}" presName="Accent5" presStyleCnt="0"/>
      <dgm:spPr/>
    </dgm:pt>
    <dgm:pt modelId="{74FA0E91-3E38-46CD-80F7-FBDC0024C1E5}" type="pres">
      <dgm:prSet presAssocID="{55EAB470-7D78-4419-9844-F7A21EFF50D5}" presName="Accent" presStyleLbl="bgShp" presStyleIdx="4" presStyleCnt="6"/>
      <dgm:spPr/>
    </dgm:pt>
    <dgm:pt modelId="{059AC099-AFBA-47F3-8001-2EFA7826BD53}" type="pres">
      <dgm:prSet presAssocID="{55EAB470-7D78-4419-9844-F7A21EFF50D5}" presName="Child5" presStyleLbl="node1" presStyleIdx="4" presStyleCnt="6">
        <dgm:presLayoutVars>
          <dgm:chMax val="0"/>
          <dgm:chPref val="0"/>
          <dgm:bulletEnabled val="1"/>
        </dgm:presLayoutVars>
      </dgm:prSet>
      <dgm:spPr/>
      <dgm:t>
        <a:bodyPr/>
        <a:lstStyle/>
        <a:p>
          <a:endParaRPr lang="en-US"/>
        </a:p>
      </dgm:t>
    </dgm:pt>
    <dgm:pt modelId="{C729B63D-E034-4B9C-9258-0F0D7E8F449B}" type="pres">
      <dgm:prSet presAssocID="{CA737EC7-5975-46F0-BCAE-BDA992E4076F}" presName="Accent6" presStyleCnt="0"/>
      <dgm:spPr/>
    </dgm:pt>
    <dgm:pt modelId="{4E92DA46-B7DF-44F6-B4A0-A4C8E98C7481}" type="pres">
      <dgm:prSet presAssocID="{CA737EC7-5975-46F0-BCAE-BDA992E4076F}" presName="Accent" presStyleLbl="bgShp" presStyleIdx="5" presStyleCnt="6"/>
      <dgm:spPr/>
    </dgm:pt>
    <dgm:pt modelId="{695DE4BC-CCAC-4AEC-9D6C-6BD3EF789B5C}" type="pres">
      <dgm:prSet presAssocID="{CA737EC7-5975-46F0-BCAE-BDA992E4076F}" presName="Child6" presStyleLbl="node1" presStyleIdx="5" presStyleCnt="6">
        <dgm:presLayoutVars>
          <dgm:chMax val="0"/>
          <dgm:chPref val="0"/>
          <dgm:bulletEnabled val="1"/>
        </dgm:presLayoutVars>
      </dgm:prSet>
      <dgm:spPr/>
      <dgm:t>
        <a:bodyPr/>
        <a:lstStyle/>
        <a:p>
          <a:endParaRPr lang="en-US"/>
        </a:p>
      </dgm:t>
    </dgm:pt>
  </dgm:ptLst>
  <dgm:cxnLst>
    <dgm:cxn modelId="{8B6F1542-DA18-4565-B92A-D5E491BDC157}" type="presOf" srcId="{C61A4220-FD4A-4AA0-96DA-6839F138DD2E}" destId="{C9B356CE-0FCC-487B-91D4-4B3C9161AB1F}" srcOrd="0" destOrd="0" presId="urn:microsoft.com/office/officeart/2011/layout/HexagonRadial"/>
    <dgm:cxn modelId="{D42E7240-8242-4F07-85B2-7B3694C58395}" srcId="{36E3C2D8-15F7-4662-A936-5546D2636951}" destId="{C84AEFDD-5DF2-4CC4-9433-E625F35B75AF}" srcOrd="1" destOrd="0" parTransId="{34894F36-C882-4EBE-A242-BFA8D1954C0F}" sibTransId="{13734C66-1554-4E80-B537-F906721BF24F}"/>
    <dgm:cxn modelId="{B7BDF680-F3F6-440E-B0FF-E672900188AA}" srcId="{36E3C2D8-15F7-4662-A936-5546D2636951}" destId="{B16AA3C0-27C0-401C-8A75-F40B015799AA}" srcOrd="3" destOrd="0" parTransId="{2C5F8539-610A-4AE7-B301-7E7BA0E49FA6}" sibTransId="{6983EC91-F53F-4CF7-875B-2D11C24AF002}"/>
    <dgm:cxn modelId="{74D67BED-C99E-4168-BCBE-BDAF307E2D15}" srcId="{C61A4220-FD4A-4AA0-96DA-6839F138DD2E}" destId="{36E3C2D8-15F7-4662-A936-5546D2636951}" srcOrd="0" destOrd="0" parTransId="{76C5BF4C-C632-47FE-AFD6-0E20FA2AD429}" sibTransId="{A134F1DF-18BB-4D0B-B718-D0451F9DB2D9}"/>
    <dgm:cxn modelId="{18A55C6C-9F13-4EC0-93FB-0AB284273AFF}" srcId="{36E3C2D8-15F7-4662-A936-5546D2636951}" destId="{058EC405-C837-45FE-95E7-EF84F2C31EE0}" srcOrd="0" destOrd="0" parTransId="{D1C24565-7775-4723-A801-D8F26ECD5105}" sibTransId="{AAD5EB9F-C47E-4849-AA8D-112189B8A5A2}"/>
    <dgm:cxn modelId="{728B2358-B459-45FB-A831-5AC95633C867}" type="presOf" srcId="{B16AA3C0-27C0-401C-8A75-F40B015799AA}" destId="{D2C97863-8126-4B6E-91E8-EF641019DCB9}" srcOrd="0" destOrd="0" presId="urn:microsoft.com/office/officeart/2011/layout/HexagonRadial"/>
    <dgm:cxn modelId="{2D7E967F-FFB2-44CD-8D9C-A601C568B270}" type="presOf" srcId="{C84AEFDD-5DF2-4CC4-9433-E625F35B75AF}" destId="{B25EA666-E35A-4083-99EF-B63A03F94565}" srcOrd="0" destOrd="0" presId="urn:microsoft.com/office/officeart/2011/layout/HexagonRadial"/>
    <dgm:cxn modelId="{D0D11115-5B69-445D-9030-8047B5E818E1}" type="presOf" srcId="{36E3C2D8-15F7-4662-A936-5546D2636951}" destId="{07E676EE-068D-425D-B89D-11AA76C2D438}" srcOrd="0" destOrd="0" presId="urn:microsoft.com/office/officeart/2011/layout/HexagonRadial"/>
    <dgm:cxn modelId="{BBAB0345-47EF-44BB-B43E-159CBC561C9F}" type="presOf" srcId="{CA737EC7-5975-46F0-BCAE-BDA992E4076F}" destId="{695DE4BC-CCAC-4AEC-9D6C-6BD3EF789B5C}" srcOrd="0" destOrd="0" presId="urn:microsoft.com/office/officeart/2011/layout/HexagonRadial"/>
    <dgm:cxn modelId="{7BA22A13-8E89-4AC3-9215-34AC2823C99D}" srcId="{36E3C2D8-15F7-4662-A936-5546D2636951}" destId="{AA969DED-E8C3-4F4B-BD8C-474EF7F35CC0}" srcOrd="2" destOrd="0" parTransId="{11A65E9A-1033-4D76-987A-B8C1F30290BB}" sibTransId="{4C64F4A0-6699-4249-9DFA-38F14FAB2CC3}"/>
    <dgm:cxn modelId="{877F3FA9-832F-44A4-9C39-8BEA375E3EDC}" srcId="{36E3C2D8-15F7-4662-A936-5546D2636951}" destId="{55EAB470-7D78-4419-9844-F7A21EFF50D5}" srcOrd="4" destOrd="0" parTransId="{B340BAB3-0C24-45BF-86E0-8CC2EFFA29DF}" sibTransId="{589D8E88-2E86-430F-8DAF-4257FFEDEF65}"/>
    <dgm:cxn modelId="{C2003B43-1342-4DF6-AF94-3C68C1EE0EDF}" type="presOf" srcId="{058EC405-C837-45FE-95E7-EF84F2C31EE0}" destId="{F5804D9D-85F9-46BC-AB52-98150FBF3996}" srcOrd="0" destOrd="0" presId="urn:microsoft.com/office/officeart/2011/layout/HexagonRadial"/>
    <dgm:cxn modelId="{C428AA13-DF25-495C-A12A-91209F95D9C4}" srcId="{36E3C2D8-15F7-4662-A936-5546D2636951}" destId="{CA737EC7-5975-46F0-BCAE-BDA992E4076F}" srcOrd="5" destOrd="0" parTransId="{D5F9A65D-25A0-444E-B853-D86C622C4744}" sibTransId="{A8B9AA7E-2F80-47E0-999A-7A7EEE9CBC58}"/>
    <dgm:cxn modelId="{E4168F50-C869-4965-9B82-46EBC688DE77}" type="presOf" srcId="{55EAB470-7D78-4419-9844-F7A21EFF50D5}" destId="{059AC099-AFBA-47F3-8001-2EFA7826BD53}" srcOrd="0" destOrd="0" presId="urn:microsoft.com/office/officeart/2011/layout/HexagonRadial"/>
    <dgm:cxn modelId="{FF6B80E6-E05B-4852-B5C7-4433DEDD7AB5}" type="presOf" srcId="{AA969DED-E8C3-4F4B-BD8C-474EF7F35CC0}" destId="{758A6BF5-14FC-4E80-90F5-EB5E0656F650}" srcOrd="0" destOrd="0" presId="urn:microsoft.com/office/officeart/2011/layout/HexagonRadial"/>
    <dgm:cxn modelId="{6586C05C-3CB3-4390-8481-3E9B42477A2A}" type="presParOf" srcId="{C9B356CE-0FCC-487B-91D4-4B3C9161AB1F}" destId="{07E676EE-068D-425D-B89D-11AA76C2D438}" srcOrd="0" destOrd="0" presId="urn:microsoft.com/office/officeart/2011/layout/HexagonRadial"/>
    <dgm:cxn modelId="{78E2DCE8-3CE4-45CA-8174-569F62624FB6}" type="presParOf" srcId="{C9B356CE-0FCC-487B-91D4-4B3C9161AB1F}" destId="{C310878D-0D72-459E-85DC-D5AD981D530D}" srcOrd="1" destOrd="0" presId="urn:microsoft.com/office/officeart/2011/layout/HexagonRadial"/>
    <dgm:cxn modelId="{0DF8160E-2797-425D-9FCD-D9D7295657C2}" type="presParOf" srcId="{C310878D-0D72-459E-85DC-D5AD981D530D}" destId="{13DB37CE-A9CE-470F-A982-72F2132CA1B9}" srcOrd="0" destOrd="0" presId="urn:microsoft.com/office/officeart/2011/layout/HexagonRadial"/>
    <dgm:cxn modelId="{178A0767-001A-4E2D-8D94-0CB5822BA017}" type="presParOf" srcId="{C9B356CE-0FCC-487B-91D4-4B3C9161AB1F}" destId="{F5804D9D-85F9-46BC-AB52-98150FBF3996}" srcOrd="2" destOrd="0" presId="urn:microsoft.com/office/officeart/2011/layout/HexagonRadial"/>
    <dgm:cxn modelId="{C94E9F89-7709-4D75-B9B9-BCC8EE637108}" type="presParOf" srcId="{C9B356CE-0FCC-487B-91D4-4B3C9161AB1F}" destId="{67F38CB3-BD3D-4DED-BDED-9AD2D551A3E3}" srcOrd="3" destOrd="0" presId="urn:microsoft.com/office/officeart/2011/layout/HexagonRadial"/>
    <dgm:cxn modelId="{83D0287A-EE74-4F42-A648-A0FE49B4F7C7}" type="presParOf" srcId="{67F38CB3-BD3D-4DED-BDED-9AD2D551A3E3}" destId="{68127464-23F0-4423-8FCD-DEF65E98F490}" srcOrd="0" destOrd="0" presId="urn:microsoft.com/office/officeart/2011/layout/HexagonRadial"/>
    <dgm:cxn modelId="{7440EE43-92D6-4AA6-9635-08F3A1D7140F}" type="presParOf" srcId="{C9B356CE-0FCC-487B-91D4-4B3C9161AB1F}" destId="{B25EA666-E35A-4083-99EF-B63A03F94565}" srcOrd="4" destOrd="0" presId="urn:microsoft.com/office/officeart/2011/layout/HexagonRadial"/>
    <dgm:cxn modelId="{4CA3B98E-CD1F-4B6E-844B-F967FD121495}" type="presParOf" srcId="{C9B356CE-0FCC-487B-91D4-4B3C9161AB1F}" destId="{8C2B4A55-9169-40B2-BDA0-588481008A9A}" srcOrd="5" destOrd="0" presId="urn:microsoft.com/office/officeart/2011/layout/HexagonRadial"/>
    <dgm:cxn modelId="{2BBFAF47-1345-4C6F-AA9A-51BE42E93015}" type="presParOf" srcId="{8C2B4A55-9169-40B2-BDA0-588481008A9A}" destId="{640D51B5-7C4C-41DA-903A-7E2AC5F56B64}" srcOrd="0" destOrd="0" presId="urn:microsoft.com/office/officeart/2011/layout/HexagonRadial"/>
    <dgm:cxn modelId="{16C932B3-111C-4D58-8319-1FF8A50105BD}" type="presParOf" srcId="{C9B356CE-0FCC-487B-91D4-4B3C9161AB1F}" destId="{758A6BF5-14FC-4E80-90F5-EB5E0656F650}" srcOrd="6" destOrd="0" presId="urn:microsoft.com/office/officeart/2011/layout/HexagonRadial"/>
    <dgm:cxn modelId="{87A5ABC8-BF2C-49A6-A4ED-39F9ADE20158}" type="presParOf" srcId="{C9B356CE-0FCC-487B-91D4-4B3C9161AB1F}" destId="{2F99FEF7-2E8B-4C9C-9CA6-5495E4979210}" srcOrd="7" destOrd="0" presId="urn:microsoft.com/office/officeart/2011/layout/HexagonRadial"/>
    <dgm:cxn modelId="{04EF8DF4-C72D-4E61-98BA-4790672D196B}" type="presParOf" srcId="{2F99FEF7-2E8B-4C9C-9CA6-5495E4979210}" destId="{073DFAF9-A549-4E74-A07A-3A95E1A8906D}" srcOrd="0" destOrd="0" presId="urn:microsoft.com/office/officeart/2011/layout/HexagonRadial"/>
    <dgm:cxn modelId="{74C25216-888C-4631-9832-266647157368}" type="presParOf" srcId="{C9B356CE-0FCC-487B-91D4-4B3C9161AB1F}" destId="{D2C97863-8126-4B6E-91E8-EF641019DCB9}" srcOrd="8" destOrd="0" presId="urn:microsoft.com/office/officeart/2011/layout/HexagonRadial"/>
    <dgm:cxn modelId="{2610BE2B-0DB8-4BC3-8402-2B9C0DCB4F08}" type="presParOf" srcId="{C9B356CE-0FCC-487B-91D4-4B3C9161AB1F}" destId="{CDD7CDAA-B700-4E2D-B6F9-661176C92EC5}" srcOrd="9" destOrd="0" presId="urn:microsoft.com/office/officeart/2011/layout/HexagonRadial"/>
    <dgm:cxn modelId="{A1A2498E-6691-499B-B139-D8D4DE0E2EB6}" type="presParOf" srcId="{CDD7CDAA-B700-4E2D-B6F9-661176C92EC5}" destId="{74FA0E91-3E38-46CD-80F7-FBDC0024C1E5}" srcOrd="0" destOrd="0" presId="urn:microsoft.com/office/officeart/2011/layout/HexagonRadial"/>
    <dgm:cxn modelId="{87A4207E-1E18-43E1-96A1-CBB3FB7DE300}" type="presParOf" srcId="{C9B356CE-0FCC-487B-91D4-4B3C9161AB1F}" destId="{059AC099-AFBA-47F3-8001-2EFA7826BD53}" srcOrd="10" destOrd="0" presId="urn:microsoft.com/office/officeart/2011/layout/HexagonRadial"/>
    <dgm:cxn modelId="{0EDD7D0E-EC15-4A2B-BF39-619A283CA2B0}" type="presParOf" srcId="{C9B356CE-0FCC-487B-91D4-4B3C9161AB1F}" destId="{C729B63D-E034-4B9C-9258-0F0D7E8F449B}" srcOrd="11" destOrd="0" presId="urn:microsoft.com/office/officeart/2011/layout/HexagonRadial"/>
    <dgm:cxn modelId="{06D94CA2-B6A9-474D-81EF-919A6CBE4A7A}" type="presParOf" srcId="{C729B63D-E034-4B9C-9258-0F0D7E8F449B}" destId="{4E92DA46-B7DF-44F6-B4A0-A4C8E98C7481}" srcOrd="0" destOrd="0" presId="urn:microsoft.com/office/officeart/2011/layout/HexagonRadial"/>
    <dgm:cxn modelId="{A7E85F7F-844C-405C-B25C-F30806E5C981}" type="presParOf" srcId="{C9B356CE-0FCC-487B-91D4-4B3C9161AB1F}" destId="{695DE4BC-CCAC-4AEC-9D6C-6BD3EF789B5C}"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F3C481C-CCE5-4E43-9CF8-5A0AB577962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8F6DB01B-2EEE-4D52-A051-26B9A774061A}">
      <dgm:prSet phldrT="[Text]"/>
      <dgm:spPr/>
      <dgm:t>
        <a:bodyPr/>
        <a:lstStyle/>
        <a:p>
          <a:r>
            <a:rPr lang="ar-SA" dirty="0" smtClean="0"/>
            <a:t>العلوم الإسلامية</a:t>
          </a:r>
          <a:endParaRPr lang="en-US" dirty="0"/>
        </a:p>
      </dgm:t>
    </dgm:pt>
    <dgm:pt modelId="{09866712-9061-441A-AC5D-5978725F7FBC}" type="parTrans" cxnId="{F10F425F-3BC6-4086-BD5F-013B2448720E}">
      <dgm:prSet/>
      <dgm:spPr/>
      <dgm:t>
        <a:bodyPr/>
        <a:lstStyle/>
        <a:p>
          <a:endParaRPr lang="en-US"/>
        </a:p>
      </dgm:t>
    </dgm:pt>
    <dgm:pt modelId="{3DA13D06-3656-4523-A6B9-3086AAD2C9B4}" type="sibTrans" cxnId="{F10F425F-3BC6-4086-BD5F-013B2448720E}">
      <dgm:prSet/>
      <dgm:spPr/>
      <dgm:t>
        <a:bodyPr/>
        <a:lstStyle/>
        <a:p>
          <a:endParaRPr lang="en-US"/>
        </a:p>
      </dgm:t>
    </dgm:pt>
    <dgm:pt modelId="{D1916A28-CE09-44F3-AD9D-AFDCD96AEB42}">
      <dgm:prSet phldrT="[Text]"/>
      <dgm:spPr/>
      <dgm:t>
        <a:bodyPr/>
        <a:lstStyle/>
        <a:p>
          <a:r>
            <a:rPr lang="ar-SA" dirty="0" smtClean="0"/>
            <a:t>الشريعة الإسلامية</a:t>
          </a:r>
          <a:endParaRPr lang="en-US" dirty="0"/>
        </a:p>
      </dgm:t>
    </dgm:pt>
    <dgm:pt modelId="{51876533-6F91-4B88-8542-39FD3B5B3D53}" type="parTrans" cxnId="{0E8E1010-4B75-40FD-8D06-A96F021EC1E0}">
      <dgm:prSet/>
      <dgm:spPr/>
      <dgm:t>
        <a:bodyPr/>
        <a:lstStyle/>
        <a:p>
          <a:endParaRPr lang="en-US"/>
        </a:p>
      </dgm:t>
    </dgm:pt>
    <dgm:pt modelId="{9B74D265-CD24-4B44-A88D-7737DE6B4436}" type="sibTrans" cxnId="{0E8E1010-4B75-40FD-8D06-A96F021EC1E0}">
      <dgm:prSet/>
      <dgm:spPr/>
      <dgm:t>
        <a:bodyPr/>
        <a:lstStyle/>
        <a:p>
          <a:endParaRPr lang="en-US"/>
        </a:p>
      </dgm:t>
    </dgm:pt>
    <dgm:pt modelId="{F0EA5D79-1A1A-4B01-927C-5DEE518A252F}">
      <dgm:prSet phldrT="[Text]"/>
      <dgm:spPr/>
      <dgm:t>
        <a:bodyPr/>
        <a:lstStyle/>
        <a:p>
          <a:r>
            <a:rPr lang="ar-SA" dirty="0" smtClean="0"/>
            <a:t>الدراسات الأسلامية</a:t>
          </a:r>
          <a:endParaRPr lang="en-US" dirty="0"/>
        </a:p>
      </dgm:t>
    </dgm:pt>
    <dgm:pt modelId="{15464FCC-F08B-425A-9F62-4FC7901188D7}" type="parTrans" cxnId="{388CA95A-D979-4166-B876-E38D80C952B9}">
      <dgm:prSet/>
      <dgm:spPr/>
      <dgm:t>
        <a:bodyPr/>
        <a:lstStyle/>
        <a:p>
          <a:endParaRPr lang="en-US"/>
        </a:p>
      </dgm:t>
    </dgm:pt>
    <dgm:pt modelId="{146AD6D7-02F5-4BA0-9176-947185D2A5CB}" type="sibTrans" cxnId="{388CA95A-D979-4166-B876-E38D80C952B9}">
      <dgm:prSet/>
      <dgm:spPr/>
      <dgm:t>
        <a:bodyPr/>
        <a:lstStyle/>
        <a:p>
          <a:endParaRPr lang="en-US"/>
        </a:p>
      </dgm:t>
    </dgm:pt>
    <dgm:pt modelId="{9C24404D-4BCB-427F-9FEB-4B45664734D3}">
      <dgm:prSet phldrT="[Text]"/>
      <dgm:spPr/>
      <dgm:t>
        <a:bodyPr/>
        <a:lstStyle/>
        <a:p>
          <a:r>
            <a:rPr lang="ar-SA" dirty="0" smtClean="0"/>
            <a:t>أصول الدين </a:t>
          </a:r>
          <a:endParaRPr lang="en-US" dirty="0"/>
        </a:p>
      </dgm:t>
    </dgm:pt>
    <dgm:pt modelId="{5CE2ACED-15D6-4492-9C73-CD42A2CD6DBE}" type="parTrans" cxnId="{252E4560-E4F6-4FC1-BF89-497F22BA01D7}">
      <dgm:prSet/>
      <dgm:spPr/>
      <dgm:t>
        <a:bodyPr/>
        <a:lstStyle/>
        <a:p>
          <a:endParaRPr lang="en-US"/>
        </a:p>
      </dgm:t>
    </dgm:pt>
    <dgm:pt modelId="{CF20260C-60D5-48DD-9B41-B459A6E3C723}" type="sibTrans" cxnId="{252E4560-E4F6-4FC1-BF89-497F22BA01D7}">
      <dgm:prSet/>
      <dgm:spPr/>
      <dgm:t>
        <a:bodyPr/>
        <a:lstStyle/>
        <a:p>
          <a:endParaRPr lang="en-US"/>
        </a:p>
      </dgm:t>
    </dgm:pt>
    <dgm:pt modelId="{77B5AB3B-21B8-45CC-BF52-B7272B281095}">
      <dgm:prSet phldrT="[Text]"/>
      <dgm:spPr/>
      <dgm:t>
        <a:bodyPr/>
        <a:lstStyle/>
        <a:p>
          <a:r>
            <a:rPr lang="ar-SA" dirty="0" smtClean="0"/>
            <a:t>التربية الإسلامية</a:t>
          </a:r>
          <a:endParaRPr lang="en-US" dirty="0"/>
        </a:p>
      </dgm:t>
    </dgm:pt>
    <dgm:pt modelId="{C187FEA3-32D5-46A1-A5DD-202F4B90E067}" type="parTrans" cxnId="{6EC117CE-4154-4C00-9C66-9F5393C36AB1}">
      <dgm:prSet/>
      <dgm:spPr/>
      <dgm:t>
        <a:bodyPr/>
        <a:lstStyle/>
        <a:p>
          <a:endParaRPr lang="en-US"/>
        </a:p>
      </dgm:t>
    </dgm:pt>
    <dgm:pt modelId="{21CF85BB-3A48-4B1B-BCDE-F906E62F1EB5}" type="sibTrans" cxnId="{6EC117CE-4154-4C00-9C66-9F5393C36AB1}">
      <dgm:prSet/>
      <dgm:spPr/>
      <dgm:t>
        <a:bodyPr/>
        <a:lstStyle/>
        <a:p>
          <a:endParaRPr lang="en-US"/>
        </a:p>
      </dgm:t>
    </dgm:pt>
    <dgm:pt modelId="{2C4CF015-7AD7-4504-A569-4E39B6A75D2A}" type="pres">
      <dgm:prSet presAssocID="{8F3C481C-CCE5-4E43-9CF8-5A0AB5779620}" presName="diagram" presStyleCnt="0">
        <dgm:presLayoutVars>
          <dgm:chMax val="1"/>
          <dgm:dir/>
          <dgm:animLvl val="ctr"/>
          <dgm:resizeHandles val="exact"/>
        </dgm:presLayoutVars>
      </dgm:prSet>
      <dgm:spPr/>
      <dgm:t>
        <a:bodyPr/>
        <a:lstStyle/>
        <a:p>
          <a:endParaRPr lang="en-US"/>
        </a:p>
      </dgm:t>
    </dgm:pt>
    <dgm:pt modelId="{3F76DCC7-C809-4F54-BD33-B7A1AC94DF08}" type="pres">
      <dgm:prSet presAssocID="{8F3C481C-CCE5-4E43-9CF8-5A0AB5779620}" presName="matrix" presStyleCnt="0"/>
      <dgm:spPr/>
    </dgm:pt>
    <dgm:pt modelId="{0B4D6D58-5E99-4733-8DAF-F21A731CD7B2}" type="pres">
      <dgm:prSet presAssocID="{8F3C481C-CCE5-4E43-9CF8-5A0AB5779620}" presName="tile1" presStyleLbl="node1" presStyleIdx="0" presStyleCnt="4"/>
      <dgm:spPr/>
      <dgm:t>
        <a:bodyPr/>
        <a:lstStyle/>
        <a:p>
          <a:endParaRPr lang="en-US"/>
        </a:p>
      </dgm:t>
    </dgm:pt>
    <dgm:pt modelId="{10DFDC85-84B4-4B5A-8389-842124182A08}" type="pres">
      <dgm:prSet presAssocID="{8F3C481C-CCE5-4E43-9CF8-5A0AB5779620}" presName="tile1text" presStyleLbl="node1" presStyleIdx="0" presStyleCnt="4">
        <dgm:presLayoutVars>
          <dgm:chMax val="0"/>
          <dgm:chPref val="0"/>
          <dgm:bulletEnabled val="1"/>
        </dgm:presLayoutVars>
      </dgm:prSet>
      <dgm:spPr/>
      <dgm:t>
        <a:bodyPr/>
        <a:lstStyle/>
        <a:p>
          <a:endParaRPr lang="en-US"/>
        </a:p>
      </dgm:t>
    </dgm:pt>
    <dgm:pt modelId="{BE62C1D2-A165-4F4A-9206-46B9FF061208}" type="pres">
      <dgm:prSet presAssocID="{8F3C481C-CCE5-4E43-9CF8-5A0AB5779620}" presName="tile2" presStyleLbl="node1" presStyleIdx="1" presStyleCnt="4"/>
      <dgm:spPr/>
      <dgm:t>
        <a:bodyPr/>
        <a:lstStyle/>
        <a:p>
          <a:endParaRPr lang="en-US"/>
        </a:p>
      </dgm:t>
    </dgm:pt>
    <dgm:pt modelId="{71B752A9-A5B3-45AC-B223-B657E34DA471}" type="pres">
      <dgm:prSet presAssocID="{8F3C481C-CCE5-4E43-9CF8-5A0AB5779620}" presName="tile2text" presStyleLbl="node1" presStyleIdx="1" presStyleCnt="4">
        <dgm:presLayoutVars>
          <dgm:chMax val="0"/>
          <dgm:chPref val="0"/>
          <dgm:bulletEnabled val="1"/>
        </dgm:presLayoutVars>
      </dgm:prSet>
      <dgm:spPr/>
      <dgm:t>
        <a:bodyPr/>
        <a:lstStyle/>
        <a:p>
          <a:endParaRPr lang="en-US"/>
        </a:p>
      </dgm:t>
    </dgm:pt>
    <dgm:pt modelId="{4C75EEF4-A2A1-40F9-ADDF-F3C078329B52}" type="pres">
      <dgm:prSet presAssocID="{8F3C481C-CCE5-4E43-9CF8-5A0AB5779620}" presName="tile3" presStyleLbl="node1" presStyleIdx="2" presStyleCnt="4"/>
      <dgm:spPr/>
      <dgm:t>
        <a:bodyPr/>
        <a:lstStyle/>
        <a:p>
          <a:endParaRPr lang="en-US"/>
        </a:p>
      </dgm:t>
    </dgm:pt>
    <dgm:pt modelId="{1BEDA1CF-8641-4F2B-8ED5-95B0DD5A54C4}" type="pres">
      <dgm:prSet presAssocID="{8F3C481C-CCE5-4E43-9CF8-5A0AB5779620}" presName="tile3text" presStyleLbl="node1" presStyleIdx="2" presStyleCnt="4">
        <dgm:presLayoutVars>
          <dgm:chMax val="0"/>
          <dgm:chPref val="0"/>
          <dgm:bulletEnabled val="1"/>
        </dgm:presLayoutVars>
      </dgm:prSet>
      <dgm:spPr/>
      <dgm:t>
        <a:bodyPr/>
        <a:lstStyle/>
        <a:p>
          <a:endParaRPr lang="en-US"/>
        </a:p>
      </dgm:t>
    </dgm:pt>
    <dgm:pt modelId="{898070E3-9954-44AD-9368-F5E8C563FCAE}" type="pres">
      <dgm:prSet presAssocID="{8F3C481C-CCE5-4E43-9CF8-5A0AB5779620}" presName="tile4" presStyleLbl="node1" presStyleIdx="3" presStyleCnt="4"/>
      <dgm:spPr/>
      <dgm:t>
        <a:bodyPr/>
        <a:lstStyle/>
        <a:p>
          <a:endParaRPr lang="en-US"/>
        </a:p>
      </dgm:t>
    </dgm:pt>
    <dgm:pt modelId="{269FAC3D-8916-4266-B9BD-203C1852F16A}" type="pres">
      <dgm:prSet presAssocID="{8F3C481C-CCE5-4E43-9CF8-5A0AB5779620}" presName="tile4text" presStyleLbl="node1" presStyleIdx="3" presStyleCnt="4">
        <dgm:presLayoutVars>
          <dgm:chMax val="0"/>
          <dgm:chPref val="0"/>
          <dgm:bulletEnabled val="1"/>
        </dgm:presLayoutVars>
      </dgm:prSet>
      <dgm:spPr/>
      <dgm:t>
        <a:bodyPr/>
        <a:lstStyle/>
        <a:p>
          <a:endParaRPr lang="en-US"/>
        </a:p>
      </dgm:t>
    </dgm:pt>
    <dgm:pt modelId="{BC2BBE07-3B36-40B1-AC33-058083588A29}" type="pres">
      <dgm:prSet presAssocID="{8F3C481C-CCE5-4E43-9CF8-5A0AB5779620}" presName="centerTile" presStyleLbl="fgShp" presStyleIdx="0" presStyleCnt="1">
        <dgm:presLayoutVars>
          <dgm:chMax val="0"/>
          <dgm:chPref val="0"/>
        </dgm:presLayoutVars>
      </dgm:prSet>
      <dgm:spPr/>
      <dgm:t>
        <a:bodyPr/>
        <a:lstStyle/>
        <a:p>
          <a:endParaRPr lang="en-US"/>
        </a:p>
      </dgm:t>
    </dgm:pt>
  </dgm:ptLst>
  <dgm:cxnLst>
    <dgm:cxn modelId="{634983CC-52CA-4366-A083-06DA34F13580}" type="presOf" srcId="{D1916A28-CE09-44F3-AD9D-AFDCD96AEB42}" destId="{10DFDC85-84B4-4B5A-8389-842124182A08}" srcOrd="1" destOrd="0" presId="urn:microsoft.com/office/officeart/2005/8/layout/matrix1"/>
    <dgm:cxn modelId="{6EC117CE-4154-4C00-9C66-9F5393C36AB1}" srcId="{8F6DB01B-2EEE-4D52-A051-26B9A774061A}" destId="{77B5AB3B-21B8-45CC-BF52-B7272B281095}" srcOrd="3" destOrd="0" parTransId="{C187FEA3-32D5-46A1-A5DD-202F4B90E067}" sibTransId="{21CF85BB-3A48-4B1B-BCDE-F906E62F1EB5}"/>
    <dgm:cxn modelId="{0E8E1010-4B75-40FD-8D06-A96F021EC1E0}" srcId="{8F6DB01B-2EEE-4D52-A051-26B9A774061A}" destId="{D1916A28-CE09-44F3-AD9D-AFDCD96AEB42}" srcOrd="0" destOrd="0" parTransId="{51876533-6F91-4B88-8542-39FD3B5B3D53}" sibTransId="{9B74D265-CD24-4B44-A88D-7737DE6B4436}"/>
    <dgm:cxn modelId="{00C5AA7C-DD7E-456A-B539-454905E7AAD8}" type="presOf" srcId="{F0EA5D79-1A1A-4B01-927C-5DEE518A252F}" destId="{71B752A9-A5B3-45AC-B223-B657E34DA471}" srcOrd="1" destOrd="0" presId="urn:microsoft.com/office/officeart/2005/8/layout/matrix1"/>
    <dgm:cxn modelId="{6BE7F760-4140-4071-B544-2641EE44DA41}" type="presOf" srcId="{D1916A28-CE09-44F3-AD9D-AFDCD96AEB42}" destId="{0B4D6D58-5E99-4733-8DAF-F21A731CD7B2}" srcOrd="0" destOrd="0" presId="urn:microsoft.com/office/officeart/2005/8/layout/matrix1"/>
    <dgm:cxn modelId="{20886D4D-C77B-4CA0-9273-B96798F18341}" type="presOf" srcId="{77B5AB3B-21B8-45CC-BF52-B7272B281095}" destId="{898070E3-9954-44AD-9368-F5E8C563FCAE}" srcOrd="0" destOrd="0" presId="urn:microsoft.com/office/officeart/2005/8/layout/matrix1"/>
    <dgm:cxn modelId="{252E4560-E4F6-4FC1-BF89-497F22BA01D7}" srcId="{8F6DB01B-2EEE-4D52-A051-26B9A774061A}" destId="{9C24404D-4BCB-427F-9FEB-4B45664734D3}" srcOrd="2" destOrd="0" parTransId="{5CE2ACED-15D6-4492-9C73-CD42A2CD6DBE}" sibTransId="{CF20260C-60D5-48DD-9B41-B459A6E3C723}"/>
    <dgm:cxn modelId="{C8D109F7-1050-4DBB-A6B4-2CEECD795B8B}" type="presOf" srcId="{9C24404D-4BCB-427F-9FEB-4B45664734D3}" destId="{4C75EEF4-A2A1-40F9-ADDF-F3C078329B52}" srcOrd="0" destOrd="0" presId="urn:microsoft.com/office/officeart/2005/8/layout/matrix1"/>
    <dgm:cxn modelId="{F10F425F-3BC6-4086-BD5F-013B2448720E}" srcId="{8F3C481C-CCE5-4E43-9CF8-5A0AB5779620}" destId="{8F6DB01B-2EEE-4D52-A051-26B9A774061A}" srcOrd="0" destOrd="0" parTransId="{09866712-9061-441A-AC5D-5978725F7FBC}" sibTransId="{3DA13D06-3656-4523-A6B9-3086AAD2C9B4}"/>
    <dgm:cxn modelId="{2A058F4D-DB5A-49F7-9DA1-DB1D55663C90}" type="presOf" srcId="{F0EA5D79-1A1A-4B01-927C-5DEE518A252F}" destId="{BE62C1D2-A165-4F4A-9206-46B9FF061208}" srcOrd="0" destOrd="0" presId="urn:microsoft.com/office/officeart/2005/8/layout/matrix1"/>
    <dgm:cxn modelId="{4C52A9DF-990B-4E95-BBB3-55ED686B54EC}" type="presOf" srcId="{9C24404D-4BCB-427F-9FEB-4B45664734D3}" destId="{1BEDA1CF-8641-4F2B-8ED5-95B0DD5A54C4}" srcOrd="1" destOrd="0" presId="urn:microsoft.com/office/officeart/2005/8/layout/matrix1"/>
    <dgm:cxn modelId="{388CA95A-D979-4166-B876-E38D80C952B9}" srcId="{8F6DB01B-2EEE-4D52-A051-26B9A774061A}" destId="{F0EA5D79-1A1A-4B01-927C-5DEE518A252F}" srcOrd="1" destOrd="0" parTransId="{15464FCC-F08B-425A-9F62-4FC7901188D7}" sibTransId="{146AD6D7-02F5-4BA0-9176-947185D2A5CB}"/>
    <dgm:cxn modelId="{4A4F1BEF-1082-4F0C-B25E-E22429910093}" type="presOf" srcId="{77B5AB3B-21B8-45CC-BF52-B7272B281095}" destId="{269FAC3D-8916-4266-B9BD-203C1852F16A}" srcOrd="1" destOrd="0" presId="urn:microsoft.com/office/officeart/2005/8/layout/matrix1"/>
    <dgm:cxn modelId="{F3F14F3C-776C-41ED-89DE-7B70AE6569C0}" type="presOf" srcId="{8F6DB01B-2EEE-4D52-A051-26B9A774061A}" destId="{BC2BBE07-3B36-40B1-AC33-058083588A29}" srcOrd="0" destOrd="0" presId="urn:microsoft.com/office/officeart/2005/8/layout/matrix1"/>
    <dgm:cxn modelId="{A3ABC2BE-DB05-4FD4-940B-49F4424B3F72}" type="presOf" srcId="{8F3C481C-CCE5-4E43-9CF8-5A0AB5779620}" destId="{2C4CF015-7AD7-4504-A569-4E39B6A75D2A}" srcOrd="0" destOrd="0" presId="urn:microsoft.com/office/officeart/2005/8/layout/matrix1"/>
    <dgm:cxn modelId="{1A0423CE-58B1-4E1A-9B47-F7359CA85EF9}" type="presParOf" srcId="{2C4CF015-7AD7-4504-A569-4E39B6A75D2A}" destId="{3F76DCC7-C809-4F54-BD33-B7A1AC94DF08}" srcOrd="0" destOrd="0" presId="urn:microsoft.com/office/officeart/2005/8/layout/matrix1"/>
    <dgm:cxn modelId="{FF823A3F-9309-4471-8862-825F6BB1C016}" type="presParOf" srcId="{3F76DCC7-C809-4F54-BD33-B7A1AC94DF08}" destId="{0B4D6D58-5E99-4733-8DAF-F21A731CD7B2}" srcOrd="0" destOrd="0" presId="urn:microsoft.com/office/officeart/2005/8/layout/matrix1"/>
    <dgm:cxn modelId="{AF2FD4B9-F704-4F31-AC3B-BE125F1C7D4E}" type="presParOf" srcId="{3F76DCC7-C809-4F54-BD33-B7A1AC94DF08}" destId="{10DFDC85-84B4-4B5A-8389-842124182A08}" srcOrd="1" destOrd="0" presId="urn:microsoft.com/office/officeart/2005/8/layout/matrix1"/>
    <dgm:cxn modelId="{B58B4E53-F1F6-440D-AF66-64CE1E5F87C6}" type="presParOf" srcId="{3F76DCC7-C809-4F54-BD33-B7A1AC94DF08}" destId="{BE62C1D2-A165-4F4A-9206-46B9FF061208}" srcOrd="2" destOrd="0" presId="urn:microsoft.com/office/officeart/2005/8/layout/matrix1"/>
    <dgm:cxn modelId="{EBB93A38-9565-443B-A4BD-35DF14D7360A}" type="presParOf" srcId="{3F76DCC7-C809-4F54-BD33-B7A1AC94DF08}" destId="{71B752A9-A5B3-45AC-B223-B657E34DA471}" srcOrd="3" destOrd="0" presId="urn:microsoft.com/office/officeart/2005/8/layout/matrix1"/>
    <dgm:cxn modelId="{30810729-9C4E-4964-AAFC-1033E10F6404}" type="presParOf" srcId="{3F76DCC7-C809-4F54-BD33-B7A1AC94DF08}" destId="{4C75EEF4-A2A1-40F9-ADDF-F3C078329B52}" srcOrd="4" destOrd="0" presId="urn:microsoft.com/office/officeart/2005/8/layout/matrix1"/>
    <dgm:cxn modelId="{243B1C7A-C79B-4E0C-A5BA-4B0E6F520E10}" type="presParOf" srcId="{3F76DCC7-C809-4F54-BD33-B7A1AC94DF08}" destId="{1BEDA1CF-8641-4F2B-8ED5-95B0DD5A54C4}" srcOrd="5" destOrd="0" presId="urn:microsoft.com/office/officeart/2005/8/layout/matrix1"/>
    <dgm:cxn modelId="{5129F632-A2B9-410D-9DC0-D208A25F5FFF}" type="presParOf" srcId="{3F76DCC7-C809-4F54-BD33-B7A1AC94DF08}" destId="{898070E3-9954-44AD-9368-F5E8C563FCAE}" srcOrd="6" destOrd="0" presId="urn:microsoft.com/office/officeart/2005/8/layout/matrix1"/>
    <dgm:cxn modelId="{4D35C50A-13FC-4779-B723-B058D9EC34E3}" type="presParOf" srcId="{3F76DCC7-C809-4F54-BD33-B7A1AC94DF08}" destId="{269FAC3D-8916-4266-B9BD-203C1852F16A}" srcOrd="7" destOrd="0" presId="urn:microsoft.com/office/officeart/2005/8/layout/matrix1"/>
    <dgm:cxn modelId="{A19F925A-FBAC-4C2E-9B0A-707E590C4F2C}" type="presParOf" srcId="{2C4CF015-7AD7-4504-A569-4E39B6A75D2A}" destId="{BC2BBE07-3B36-40B1-AC33-058083588A29}"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C0EA1D-E507-46F9-99F1-1E01C9613EB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233B8D2-69C3-401A-BC90-B2B7BF90D66E}">
      <dgm:prSet phldrT="[Text]"/>
      <dgm:spPr/>
      <dgm:t>
        <a:bodyPr/>
        <a:lstStyle/>
        <a:p>
          <a:r>
            <a:rPr lang="ar-SA" dirty="0" smtClean="0"/>
            <a:t>المذهب الإستدلالي</a:t>
          </a:r>
          <a:endParaRPr lang="en-US" dirty="0"/>
        </a:p>
      </dgm:t>
    </dgm:pt>
    <dgm:pt modelId="{FC02AA59-58CC-412A-9F0A-C33748DD1DE5}" type="parTrans" cxnId="{07A1E646-C42F-4464-BFF6-9BE1E90288CE}">
      <dgm:prSet/>
      <dgm:spPr/>
      <dgm:t>
        <a:bodyPr/>
        <a:lstStyle/>
        <a:p>
          <a:endParaRPr lang="en-US"/>
        </a:p>
      </dgm:t>
    </dgm:pt>
    <dgm:pt modelId="{B0176A5D-733F-4879-8375-D147C48A61AF}" type="sibTrans" cxnId="{07A1E646-C42F-4464-BFF6-9BE1E90288CE}">
      <dgm:prSet/>
      <dgm:spPr/>
      <dgm:t>
        <a:bodyPr/>
        <a:lstStyle/>
        <a:p>
          <a:endParaRPr lang="en-US"/>
        </a:p>
      </dgm:t>
    </dgm:pt>
    <dgm:pt modelId="{CA3A9040-DB8A-4421-815E-5C10112806DF}">
      <dgm:prSet phldrT="[Text]"/>
      <dgm:spPr/>
      <dgm:t>
        <a:bodyPr/>
        <a:lstStyle/>
        <a:p>
          <a:r>
            <a:rPr lang="ar-SA" dirty="0" smtClean="0"/>
            <a:t>المنهج الإستنباطي</a:t>
          </a:r>
          <a:endParaRPr lang="en-US" dirty="0"/>
        </a:p>
      </dgm:t>
    </dgm:pt>
    <dgm:pt modelId="{ED788367-A056-4B8C-B61D-986F432002F1}" type="parTrans" cxnId="{110AC3B9-2F62-4BD2-AFC1-50B298FBA969}">
      <dgm:prSet/>
      <dgm:spPr/>
      <dgm:t>
        <a:bodyPr/>
        <a:lstStyle/>
        <a:p>
          <a:endParaRPr lang="en-US"/>
        </a:p>
      </dgm:t>
    </dgm:pt>
    <dgm:pt modelId="{583D5E7A-AAE7-41DC-8AB8-0FFA0C203D43}" type="sibTrans" cxnId="{110AC3B9-2F62-4BD2-AFC1-50B298FBA969}">
      <dgm:prSet/>
      <dgm:spPr/>
      <dgm:t>
        <a:bodyPr/>
        <a:lstStyle/>
        <a:p>
          <a:endParaRPr lang="en-US"/>
        </a:p>
      </dgm:t>
    </dgm:pt>
    <dgm:pt modelId="{6EF009DA-AB90-487A-BAC2-8A9E91E5C1C3}">
      <dgm:prSet phldrT="[Text]"/>
      <dgm:spPr/>
      <dgm:t>
        <a:bodyPr/>
        <a:lstStyle/>
        <a:p>
          <a:r>
            <a:rPr lang="ar-SA" dirty="0" smtClean="0"/>
            <a:t>المنهج الإستقرائي</a:t>
          </a:r>
          <a:endParaRPr lang="en-US" dirty="0"/>
        </a:p>
      </dgm:t>
    </dgm:pt>
    <dgm:pt modelId="{C9BE0F30-52B1-4112-81DE-8D2A98AC3620}" type="parTrans" cxnId="{7A530521-4278-46B2-950A-DCD35B2DE2BB}">
      <dgm:prSet/>
      <dgm:spPr/>
      <dgm:t>
        <a:bodyPr/>
        <a:lstStyle/>
        <a:p>
          <a:endParaRPr lang="en-US"/>
        </a:p>
      </dgm:t>
    </dgm:pt>
    <dgm:pt modelId="{CB7BCC56-F478-44C3-A977-1546D5014523}" type="sibTrans" cxnId="{7A530521-4278-46B2-950A-DCD35B2DE2BB}">
      <dgm:prSet/>
      <dgm:spPr/>
      <dgm:t>
        <a:bodyPr/>
        <a:lstStyle/>
        <a:p>
          <a:endParaRPr lang="en-US"/>
        </a:p>
      </dgm:t>
    </dgm:pt>
    <dgm:pt modelId="{7628E31D-A98A-4D49-AD37-91BD5BD7B3E5}" type="pres">
      <dgm:prSet presAssocID="{31C0EA1D-E507-46F9-99F1-1E01C9613EB3}" presName="Name0" presStyleCnt="0">
        <dgm:presLayoutVars>
          <dgm:dir/>
          <dgm:animLvl val="lvl"/>
          <dgm:resizeHandles val="exact"/>
        </dgm:presLayoutVars>
      </dgm:prSet>
      <dgm:spPr/>
    </dgm:pt>
    <dgm:pt modelId="{043486F4-77E1-4068-9D5D-DB3CD9CD6604}" type="pres">
      <dgm:prSet presAssocID="{0233B8D2-69C3-401A-BC90-B2B7BF90D66E}" presName="linNode" presStyleCnt="0"/>
      <dgm:spPr/>
    </dgm:pt>
    <dgm:pt modelId="{C10B7B11-0582-4A43-A840-B4A0EE576927}" type="pres">
      <dgm:prSet presAssocID="{0233B8D2-69C3-401A-BC90-B2B7BF90D66E}" presName="parentText" presStyleLbl="node1" presStyleIdx="0" presStyleCnt="3">
        <dgm:presLayoutVars>
          <dgm:chMax val="1"/>
          <dgm:bulletEnabled val="1"/>
        </dgm:presLayoutVars>
      </dgm:prSet>
      <dgm:spPr/>
    </dgm:pt>
    <dgm:pt modelId="{8DA37702-1CB2-4693-B177-D25178A21971}" type="pres">
      <dgm:prSet presAssocID="{B0176A5D-733F-4879-8375-D147C48A61AF}" presName="sp" presStyleCnt="0"/>
      <dgm:spPr/>
    </dgm:pt>
    <dgm:pt modelId="{9EEF5F4A-3CD1-49B6-8544-29C59E13AA28}" type="pres">
      <dgm:prSet presAssocID="{CA3A9040-DB8A-4421-815E-5C10112806DF}" presName="linNode" presStyleCnt="0"/>
      <dgm:spPr/>
    </dgm:pt>
    <dgm:pt modelId="{C5F73907-5380-44FD-B221-E964B8321BBD}" type="pres">
      <dgm:prSet presAssocID="{CA3A9040-DB8A-4421-815E-5C10112806DF}" presName="parentText" presStyleLbl="node1" presStyleIdx="1" presStyleCnt="3">
        <dgm:presLayoutVars>
          <dgm:chMax val="1"/>
          <dgm:bulletEnabled val="1"/>
        </dgm:presLayoutVars>
      </dgm:prSet>
      <dgm:spPr/>
    </dgm:pt>
    <dgm:pt modelId="{0731BB63-8D71-482B-BB8F-3610DBD066FE}" type="pres">
      <dgm:prSet presAssocID="{583D5E7A-AAE7-41DC-8AB8-0FFA0C203D43}" presName="sp" presStyleCnt="0"/>
      <dgm:spPr/>
    </dgm:pt>
    <dgm:pt modelId="{4F5FBD6A-D588-45A8-BD9B-AB7EFF45022E}" type="pres">
      <dgm:prSet presAssocID="{6EF009DA-AB90-487A-BAC2-8A9E91E5C1C3}" presName="linNode" presStyleCnt="0"/>
      <dgm:spPr/>
    </dgm:pt>
    <dgm:pt modelId="{AFB5758E-1635-4314-9441-A15894B3A0DF}" type="pres">
      <dgm:prSet presAssocID="{6EF009DA-AB90-487A-BAC2-8A9E91E5C1C3}" presName="parentText" presStyleLbl="node1" presStyleIdx="2" presStyleCnt="3">
        <dgm:presLayoutVars>
          <dgm:chMax val="1"/>
          <dgm:bulletEnabled val="1"/>
        </dgm:presLayoutVars>
      </dgm:prSet>
      <dgm:spPr/>
    </dgm:pt>
  </dgm:ptLst>
  <dgm:cxnLst>
    <dgm:cxn modelId="{F006A580-3301-4C65-851E-43E908EC6DFE}" type="presOf" srcId="{CA3A9040-DB8A-4421-815E-5C10112806DF}" destId="{C5F73907-5380-44FD-B221-E964B8321BBD}" srcOrd="0" destOrd="0" presId="urn:microsoft.com/office/officeart/2005/8/layout/vList5"/>
    <dgm:cxn modelId="{07A1E646-C42F-4464-BFF6-9BE1E90288CE}" srcId="{31C0EA1D-E507-46F9-99F1-1E01C9613EB3}" destId="{0233B8D2-69C3-401A-BC90-B2B7BF90D66E}" srcOrd="0" destOrd="0" parTransId="{FC02AA59-58CC-412A-9F0A-C33748DD1DE5}" sibTransId="{B0176A5D-733F-4879-8375-D147C48A61AF}"/>
    <dgm:cxn modelId="{110AC3B9-2F62-4BD2-AFC1-50B298FBA969}" srcId="{31C0EA1D-E507-46F9-99F1-1E01C9613EB3}" destId="{CA3A9040-DB8A-4421-815E-5C10112806DF}" srcOrd="1" destOrd="0" parTransId="{ED788367-A056-4B8C-B61D-986F432002F1}" sibTransId="{583D5E7A-AAE7-41DC-8AB8-0FFA0C203D43}"/>
    <dgm:cxn modelId="{5FACDF81-96A9-4F3D-AB81-C9723765DBBD}" type="presOf" srcId="{0233B8D2-69C3-401A-BC90-B2B7BF90D66E}" destId="{C10B7B11-0582-4A43-A840-B4A0EE576927}" srcOrd="0" destOrd="0" presId="urn:microsoft.com/office/officeart/2005/8/layout/vList5"/>
    <dgm:cxn modelId="{8A459494-8F7D-47AE-8547-8C1B46EE9E42}" type="presOf" srcId="{6EF009DA-AB90-487A-BAC2-8A9E91E5C1C3}" destId="{AFB5758E-1635-4314-9441-A15894B3A0DF}" srcOrd="0" destOrd="0" presId="urn:microsoft.com/office/officeart/2005/8/layout/vList5"/>
    <dgm:cxn modelId="{7A530521-4278-46B2-950A-DCD35B2DE2BB}" srcId="{31C0EA1D-E507-46F9-99F1-1E01C9613EB3}" destId="{6EF009DA-AB90-487A-BAC2-8A9E91E5C1C3}" srcOrd="2" destOrd="0" parTransId="{C9BE0F30-52B1-4112-81DE-8D2A98AC3620}" sibTransId="{CB7BCC56-F478-44C3-A977-1546D5014523}"/>
    <dgm:cxn modelId="{3826E8A1-C315-4468-A99D-B5DD5552FBA2}" type="presOf" srcId="{31C0EA1D-E507-46F9-99F1-1E01C9613EB3}" destId="{7628E31D-A98A-4D49-AD37-91BD5BD7B3E5}" srcOrd="0" destOrd="0" presId="urn:microsoft.com/office/officeart/2005/8/layout/vList5"/>
    <dgm:cxn modelId="{ECD7A42C-9979-4E2B-AAD5-F8CF75253998}" type="presParOf" srcId="{7628E31D-A98A-4D49-AD37-91BD5BD7B3E5}" destId="{043486F4-77E1-4068-9D5D-DB3CD9CD6604}" srcOrd="0" destOrd="0" presId="urn:microsoft.com/office/officeart/2005/8/layout/vList5"/>
    <dgm:cxn modelId="{8D2D76CC-371F-4883-A539-69997A93677C}" type="presParOf" srcId="{043486F4-77E1-4068-9D5D-DB3CD9CD6604}" destId="{C10B7B11-0582-4A43-A840-B4A0EE576927}" srcOrd="0" destOrd="0" presId="urn:microsoft.com/office/officeart/2005/8/layout/vList5"/>
    <dgm:cxn modelId="{2A4FFAE1-C7D7-42B3-913F-A4324B682ACA}" type="presParOf" srcId="{7628E31D-A98A-4D49-AD37-91BD5BD7B3E5}" destId="{8DA37702-1CB2-4693-B177-D25178A21971}" srcOrd="1" destOrd="0" presId="urn:microsoft.com/office/officeart/2005/8/layout/vList5"/>
    <dgm:cxn modelId="{55AB9A50-4B9E-4448-A262-B49CA69A13CC}" type="presParOf" srcId="{7628E31D-A98A-4D49-AD37-91BD5BD7B3E5}" destId="{9EEF5F4A-3CD1-49B6-8544-29C59E13AA28}" srcOrd="2" destOrd="0" presId="urn:microsoft.com/office/officeart/2005/8/layout/vList5"/>
    <dgm:cxn modelId="{9D018EEF-3DC1-436A-B71C-B0C224D067FA}" type="presParOf" srcId="{9EEF5F4A-3CD1-49B6-8544-29C59E13AA28}" destId="{C5F73907-5380-44FD-B221-E964B8321BBD}" srcOrd="0" destOrd="0" presId="urn:microsoft.com/office/officeart/2005/8/layout/vList5"/>
    <dgm:cxn modelId="{6569FA71-7CBA-49DC-835B-11AC4AFDC8B2}" type="presParOf" srcId="{7628E31D-A98A-4D49-AD37-91BD5BD7B3E5}" destId="{0731BB63-8D71-482B-BB8F-3610DBD066FE}" srcOrd="3" destOrd="0" presId="urn:microsoft.com/office/officeart/2005/8/layout/vList5"/>
    <dgm:cxn modelId="{21E3C20E-E1BD-42AC-BF3F-505E76A603DF}" type="presParOf" srcId="{7628E31D-A98A-4D49-AD37-91BD5BD7B3E5}" destId="{4F5FBD6A-D588-45A8-BD9B-AB7EFF45022E}" srcOrd="4" destOrd="0" presId="urn:microsoft.com/office/officeart/2005/8/layout/vList5"/>
    <dgm:cxn modelId="{58922108-E1F2-4989-A39E-EE224BCA41C3}" type="presParOf" srcId="{4F5FBD6A-D588-45A8-BD9B-AB7EFF45022E}" destId="{AFB5758E-1635-4314-9441-A15894B3A0DF}"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1FD57F4-B2A3-4920-B90C-FD418196248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50A076A-3D98-4365-BFEF-6FB29741AF50}">
      <dgm:prSet phldrT="[Text]"/>
      <dgm:spPr/>
      <dgm:t>
        <a:bodyPr/>
        <a:lstStyle/>
        <a:p>
          <a:r>
            <a:rPr lang="ar-SA" dirty="0" smtClean="0"/>
            <a:t>المنهج الوصفي</a:t>
          </a:r>
          <a:endParaRPr lang="en-US" dirty="0"/>
        </a:p>
      </dgm:t>
    </dgm:pt>
    <dgm:pt modelId="{AA12F66A-9AAC-4988-A7F0-8A8913AAB2BD}" type="parTrans" cxnId="{48F6F3FA-3C7E-48E3-A4C8-80D5C84EE567}">
      <dgm:prSet/>
      <dgm:spPr/>
      <dgm:t>
        <a:bodyPr/>
        <a:lstStyle/>
        <a:p>
          <a:endParaRPr lang="en-US"/>
        </a:p>
      </dgm:t>
    </dgm:pt>
    <dgm:pt modelId="{5AB15FA2-64F5-41FE-9749-17DF6257D08C}" type="sibTrans" cxnId="{48F6F3FA-3C7E-48E3-A4C8-80D5C84EE567}">
      <dgm:prSet/>
      <dgm:spPr/>
      <dgm:t>
        <a:bodyPr/>
        <a:lstStyle/>
        <a:p>
          <a:endParaRPr lang="en-US"/>
        </a:p>
      </dgm:t>
    </dgm:pt>
    <dgm:pt modelId="{D3DF3785-F908-49F9-BD39-6FB859823220}">
      <dgm:prSet phldrT="[Text]"/>
      <dgm:spPr/>
      <dgm:t>
        <a:bodyPr/>
        <a:lstStyle/>
        <a:p>
          <a:r>
            <a:rPr lang="ar-SA" dirty="0" smtClean="0"/>
            <a:t>المنهج التطوري</a:t>
          </a:r>
          <a:endParaRPr lang="en-US" dirty="0"/>
        </a:p>
      </dgm:t>
    </dgm:pt>
    <dgm:pt modelId="{4198DA13-8867-49A4-917C-A5AF921CB914}" type="parTrans" cxnId="{1B5ECC1A-7D3A-4021-86AB-5D5700B6220D}">
      <dgm:prSet/>
      <dgm:spPr/>
      <dgm:t>
        <a:bodyPr/>
        <a:lstStyle/>
        <a:p>
          <a:endParaRPr lang="en-US"/>
        </a:p>
      </dgm:t>
    </dgm:pt>
    <dgm:pt modelId="{4BD3411A-9344-4528-8B20-4D00E63F8155}" type="sibTrans" cxnId="{1B5ECC1A-7D3A-4021-86AB-5D5700B6220D}">
      <dgm:prSet/>
      <dgm:spPr/>
      <dgm:t>
        <a:bodyPr/>
        <a:lstStyle/>
        <a:p>
          <a:endParaRPr lang="en-US"/>
        </a:p>
      </dgm:t>
    </dgm:pt>
    <dgm:pt modelId="{4B472A17-0B9D-4860-BB89-302C32809B89}">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ar-SA" dirty="0" smtClean="0"/>
            <a:t>ا</a:t>
          </a:r>
          <a:r>
            <a:rPr lang="ar-SA" dirty="0" smtClean="0"/>
            <a:t>لمنهج التاريخي</a:t>
          </a:r>
          <a:endParaRPr lang="en-US" dirty="0"/>
        </a:p>
      </dgm:t>
    </dgm:pt>
    <dgm:pt modelId="{17C6E432-B046-476B-83F1-B2FEC9923F79}" type="parTrans" cxnId="{9FBAE8DD-BCDA-4D2A-A775-401C8082CA78}">
      <dgm:prSet/>
      <dgm:spPr/>
      <dgm:t>
        <a:bodyPr/>
        <a:lstStyle/>
        <a:p>
          <a:endParaRPr lang="en-US"/>
        </a:p>
      </dgm:t>
    </dgm:pt>
    <dgm:pt modelId="{521366D0-5977-4C0F-9346-A1C7A2AEDE76}" type="sibTrans" cxnId="{9FBAE8DD-BCDA-4D2A-A775-401C8082CA78}">
      <dgm:prSet/>
      <dgm:spPr/>
      <dgm:t>
        <a:bodyPr/>
        <a:lstStyle/>
        <a:p>
          <a:endParaRPr lang="en-US"/>
        </a:p>
      </dgm:t>
    </dgm:pt>
    <dgm:pt modelId="{92C10269-48D7-4E4D-A703-CF057498BD0E}">
      <dgm:prSet phldrT="[Text]"/>
      <dgm:spPr/>
      <dgm:t>
        <a:bodyPr/>
        <a:lstStyle/>
        <a:p>
          <a:r>
            <a:rPr lang="ar-SA" dirty="0" smtClean="0"/>
            <a:t>منهج تحليل المضمون</a:t>
          </a:r>
          <a:endParaRPr lang="en-US" dirty="0"/>
        </a:p>
      </dgm:t>
    </dgm:pt>
    <dgm:pt modelId="{408996B0-34BD-42BF-84A5-A4C9B57FD54C}" type="parTrans" cxnId="{162AB6F4-8CDC-4EB6-8814-A346509D28B6}">
      <dgm:prSet/>
      <dgm:spPr/>
      <dgm:t>
        <a:bodyPr/>
        <a:lstStyle/>
        <a:p>
          <a:endParaRPr lang="en-US"/>
        </a:p>
      </dgm:t>
    </dgm:pt>
    <dgm:pt modelId="{A564C6E9-3D90-47BD-B37D-3B4EB4A89A32}" type="sibTrans" cxnId="{162AB6F4-8CDC-4EB6-8814-A346509D28B6}">
      <dgm:prSet/>
      <dgm:spPr/>
      <dgm:t>
        <a:bodyPr/>
        <a:lstStyle/>
        <a:p>
          <a:endParaRPr lang="en-US"/>
        </a:p>
      </dgm:t>
    </dgm:pt>
    <dgm:pt modelId="{DFE11E97-289D-49D1-866B-3473FC988DE6}">
      <dgm:prSet phldrT="[Text]"/>
      <dgm:spPr/>
      <dgm:t>
        <a:bodyPr/>
        <a:lstStyle/>
        <a:p>
          <a:r>
            <a:rPr lang="ar-SA" dirty="0" smtClean="0"/>
            <a:t>المنهج المقارن</a:t>
          </a:r>
        </a:p>
        <a:p>
          <a:endParaRPr lang="en-US" dirty="0"/>
        </a:p>
      </dgm:t>
    </dgm:pt>
    <dgm:pt modelId="{33B28210-9206-4DC7-9D53-59EB4E410843}" type="parTrans" cxnId="{C6260711-FA6D-405C-8784-68F27F12CBAB}">
      <dgm:prSet/>
      <dgm:spPr/>
      <dgm:t>
        <a:bodyPr/>
        <a:lstStyle/>
        <a:p>
          <a:endParaRPr lang="en-US"/>
        </a:p>
      </dgm:t>
    </dgm:pt>
    <dgm:pt modelId="{BD7C90E0-F823-4E46-B931-BF2073C7DC37}" type="sibTrans" cxnId="{C6260711-FA6D-405C-8784-68F27F12CBAB}">
      <dgm:prSet/>
      <dgm:spPr/>
      <dgm:t>
        <a:bodyPr/>
        <a:lstStyle/>
        <a:p>
          <a:endParaRPr lang="en-US"/>
        </a:p>
      </dgm:t>
    </dgm:pt>
    <dgm:pt modelId="{C174C188-8FB8-46F8-80FC-AE54F8A675ED}">
      <dgm:prSet phldrT="[Text]"/>
      <dgm:spPr/>
      <dgm:t>
        <a:bodyPr/>
        <a:lstStyle/>
        <a:p>
          <a:r>
            <a:rPr lang="ar-SA" dirty="0" smtClean="0"/>
            <a:t>المنهج التجريبي</a:t>
          </a:r>
          <a:endParaRPr lang="en-US" dirty="0"/>
        </a:p>
      </dgm:t>
    </dgm:pt>
    <dgm:pt modelId="{53739E0C-33BC-443F-AC8A-9E3431566E14}" type="parTrans" cxnId="{04F1F228-DFB5-483D-8ECB-4573F12164FA}">
      <dgm:prSet/>
      <dgm:spPr/>
      <dgm:t>
        <a:bodyPr/>
        <a:lstStyle/>
        <a:p>
          <a:endParaRPr lang="en-US"/>
        </a:p>
      </dgm:t>
    </dgm:pt>
    <dgm:pt modelId="{C7B82237-1FE3-47CA-B4D1-746C3CDF2CFD}" type="sibTrans" cxnId="{04F1F228-DFB5-483D-8ECB-4573F12164FA}">
      <dgm:prSet/>
      <dgm:spPr/>
      <dgm:t>
        <a:bodyPr/>
        <a:lstStyle/>
        <a:p>
          <a:endParaRPr lang="en-US"/>
        </a:p>
      </dgm:t>
    </dgm:pt>
    <dgm:pt modelId="{29E5C30D-B065-4A15-B2F8-238F422673B1}">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ar-SA" dirty="0" smtClean="0"/>
            <a:t>منهج دراسة الحالة</a:t>
          </a:r>
          <a:endParaRPr lang="en-US" dirty="0"/>
        </a:p>
      </dgm:t>
    </dgm:pt>
    <dgm:pt modelId="{EE6AD38C-E7FF-4673-B094-A8DCBF334AF7}" type="parTrans" cxnId="{056203E3-9D2B-4AFC-B67E-9BB6190C3FD3}">
      <dgm:prSet/>
      <dgm:spPr/>
      <dgm:t>
        <a:bodyPr/>
        <a:lstStyle/>
        <a:p>
          <a:endParaRPr lang="en-US"/>
        </a:p>
      </dgm:t>
    </dgm:pt>
    <dgm:pt modelId="{46247470-AFF9-4717-A146-E2FE7C8721BE}" type="sibTrans" cxnId="{056203E3-9D2B-4AFC-B67E-9BB6190C3FD3}">
      <dgm:prSet/>
      <dgm:spPr/>
      <dgm:t>
        <a:bodyPr/>
        <a:lstStyle/>
        <a:p>
          <a:endParaRPr lang="en-US"/>
        </a:p>
      </dgm:t>
    </dgm:pt>
    <dgm:pt modelId="{A1D36A0B-2265-486D-828A-D324D881C64F}">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ar-SA" dirty="0" smtClean="0"/>
            <a:t>منهج الدراسة الميدانية</a:t>
          </a:r>
          <a:endParaRPr lang="en-US" dirty="0" smtClean="0"/>
        </a:p>
        <a:p>
          <a:pPr lvl="0" defTabSz="2266950">
            <a:lnSpc>
              <a:spcPct val="90000"/>
            </a:lnSpc>
            <a:spcBef>
              <a:spcPct val="0"/>
            </a:spcBef>
            <a:spcAft>
              <a:spcPct val="35000"/>
            </a:spcAft>
          </a:pPr>
          <a:endParaRPr lang="en-US" dirty="0"/>
        </a:p>
      </dgm:t>
    </dgm:pt>
    <dgm:pt modelId="{F212CC09-F7B9-473D-BECC-9C12A82C9BF8}" type="parTrans" cxnId="{C23B3ABD-0B46-4B84-9FB2-D8D15285BBAC}">
      <dgm:prSet/>
      <dgm:spPr/>
      <dgm:t>
        <a:bodyPr/>
        <a:lstStyle/>
        <a:p>
          <a:endParaRPr lang="en-US"/>
        </a:p>
      </dgm:t>
    </dgm:pt>
    <dgm:pt modelId="{97FA6437-6072-4768-9744-C9A920BF3930}" type="sibTrans" cxnId="{C23B3ABD-0B46-4B84-9FB2-D8D15285BBAC}">
      <dgm:prSet/>
      <dgm:spPr/>
      <dgm:t>
        <a:bodyPr/>
        <a:lstStyle/>
        <a:p>
          <a:endParaRPr lang="en-US"/>
        </a:p>
      </dgm:t>
    </dgm:pt>
    <dgm:pt modelId="{6EF08B17-9D2B-4702-AA1D-5B0DA910AD2F}" type="pres">
      <dgm:prSet presAssocID="{B1FD57F4-B2A3-4920-B90C-FD4181962485}" presName="Name0" presStyleCnt="0">
        <dgm:presLayoutVars>
          <dgm:dir/>
          <dgm:animLvl val="lvl"/>
          <dgm:resizeHandles val="exact"/>
        </dgm:presLayoutVars>
      </dgm:prSet>
      <dgm:spPr/>
    </dgm:pt>
    <dgm:pt modelId="{474E443E-CF0F-436B-8175-7D3F83E9B13A}" type="pres">
      <dgm:prSet presAssocID="{750A076A-3D98-4365-BFEF-6FB29741AF50}" presName="linNode" presStyleCnt="0"/>
      <dgm:spPr/>
    </dgm:pt>
    <dgm:pt modelId="{F2F686B0-200C-459D-A5EF-4E4AEBD16D41}" type="pres">
      <dgm:prSet presAssocID="{750A076A-3D98-4365-BFEF-6FB29741AF50}" presName="parentText" presStyleLbl="node1" presStyleIdx="0" presStyleCnt="8">
        <dgm:presLayoutVars>
          <dgm:chMax val="1"/>
          <dgm:bulletEnabled val="1"/>
        </dgm:presLayoutVars>
      </dgm:prSet>
      <dgm:spPr/>
    </dgm:pt>
    <dgm:pt modelId="{C1239C69-4C3F-4ABB-9E4F-DA0B2FE0BB18}" type="pres">
      <dgm:prSet presAssocID="{5AB15FA2-64F5-41FE-9749-17DF6257D08C}" presName="sp" presStyleCnt="0"/>
      <dgm:spPr/>
    </dgm:pt>
    <dgm:pt modelId="{3432025E-6B5E-4246-BBE4-1D476DF91362}" type="pres">
      <dgm:prSet presAssocID="{D3DF3785-F908-49F9-BD39-6FB859823220}" presName="linNode" presStyleCnt="0"/>
      <dgm:spPr/>
    </dgm:pt>
    <dgm:pt modelId="{4E7EFC6A-B4A6-4A28-9F92-0B6B4B5F9945}" type="pres">
      <dgm:prSet presAssocID="{D3DF3785-F908-49F9-BD39-6FB859823220}" presName="parentText" presStyleLbl="node1" presStyleIdx="1" presStyleCnt="8">
        <dgm:presLayoutVars>
          <dgm:chMax val="1"/>
          <dgm:bulletEnabled val="1"/>
        </dgm:presLayoutVars>
      </dgm:prSet>
      <dgm:spPr/>
    </dgm:pt>
    <dgm:pt modelId="{1C36BBFC-9043-4401-BE06-889CF6A02DED}" type="pres">
      <dgm:prSet presAssocID="{4BD3411A-9344-4528-8B20-4D00E63F8155}" presName="sp" presStyleCnt="0"/>
      <dgm:spPr/>
    </dgm:pt>
    <dgm:pt modelId="{CDB75130-995B-46D3-ACFC-DA46BE4DEBF2}" type="pres">
      <dgm:prSet presAssocID="{4B472A17-0B9D-4860-BB89-302C32809B89}" presName="linNode" presStyleCnt="0"/>
      <dgm:spPr/>
    </dgm:pt>
    <dgm:pt modelId="{07D101D7-7DF4-4AC1-A5FE-4648EADA9CE5}" type="pres">
      <dgm:prSet presAssocID="{4B472A17-0B9D-4860-BB89-302C32809B89}" presName="parentText" presStyleLbl="node1" presStyleIdx="2" presStyleCnt="8">
        <dgm:presLayoutVars>
          <dgm:chMax val="1"/>
          <dgm:bulletEnabled val="1"/>
        </dgm:presLayoutVars>
      </dgm:prSet>
      <dgm:spPr/>
    </dgm:pt>
    <dgm:pt modelId="{2536E33B-7955-4025-B1F3-0DCA0C308265}" type="pres">
      <dgm:prSet presAssocID="{521366D0-5977-4C0F-9346-A1C7A2AEDE76}" presName="sp" presStyleCnt="0"/>
      <dgm:spPr/>
    </dgm:pt>
    <dgm:pt modelId="{4E73A774-160D-491B-AC34-CA3DE310FD8F}" type="pres">
      <dgm:prSet presAssocID="{29E5C30D-B065-4A15-B2F8-238F422673B1}" presName="linNode" presStyleCnt="0"/>
      <dgm:spPr/>
    </dgm:pt>
    <dgm:pt modelId="{5E15D56F-CC08-48FD-AB04-BCF4BFFA991A}" type="pres">
      <dgm:prSet presAssocID="{29E5C30D-B065-4A15-B2F8-238F422673B1}" presName="parentText" presStyleLbl="node1" presStyleIdx="3" presStyleCnt="8">
        <dgm:presLayoutVars>
          <dgm:chMax val="1"/>
          <dgm:bulletEnabled val="1"/>
        </dgm:presLayoutVars>
      </dgm:prSet>
      <dgm:spPr/>
    </dgm:pt>
    <dgm:pt modelId="{E7423BFE-C601-4C38-A0C3-273885E315F4}" type="pres">
      <dgm:prSet presAssocID="{46247470-AFF9-4717-A146-E2FE7C8721BE}" presName="sp" presStyleCnt="0"/>
      <dgm:spPr/>
    </dgm:pt>
    <dgm:pt modelId="{100660AF-FA19-4A26-945B-51DA1C134EA9}" type="pres">
      <dgm:prSet presAssocID="{A1D36A0B-2265-486D-828A-D324D881C64F}" presName="linNode" presStyleCnt="0"/>
      <dgm:spPr/>
    </dgm:pt>
    <dgm:pt modelId="{5D183CA8-666F-4CE2-9F29-457E1A283D2D}" type="pres">
      <dgm:prSet presAssocID="{A1D36A0B-2265-486D-828A-D324D881C64F}" presName="parentText" presStyleLbl="node1" presStyleIdx="4" presStyleCnt="8">
        <dgm:presLayoutVars>
          <dgm:chMax val="1"/>
          <dgm:bulletEnabled val="1"/>
        </dgm:presLayoutVars>
      </dgm:prSet>
      <dgm:spPr/>
    </dgm:pt>
    <dgm:pt modelId="{85EBDA0D-887A-40EB-9946-A178D52D68ED}" type="pres">
      <dgm:prSet presAssocID="{97FA6437-6072-4768-9744-C9A920BF3930}" presName="sp" presStyleCnt="0"/>
      <dgm:spPr/>
    </dgm:pt>
    <dgm:pt modelId="{EE5E5879-59D1-41F1-A1E2-6D70C1EE4E14}" type="pres">
      <dgm:prSet presAssocID="{92C10269-48D7-4E4D-A703-CF057498BD0E}" presName="linNode" presStyleCnt="0"/>
      <dgm:spPr/>
    </dgm:pt>
    <dgm:pt modelId="{0C72C3D3-3E87-4722-8859-C9DC7B70BAA9}" type="pres">
      <dgm:prSet presAssocID="{92C10269-48D7-4E4D-A703-CF057498BD0E}" presName="parentText" presStyleLbl="node1" presStyleIdx="5" presStyleCnt="8">
        <dgm:presLayoutVars>
          <dgm:chMax val="1"/>
          <dgm:bulletEnabled val="1"/>
        </dgm:presLayoutVars>
      </dgm:prSet>
      <dgm:spPr/>
      <dgm:t>
        <a:bodyPr/>
        <a:lstStyle/>
        <a:p>
          <a:endParaRPr lang="en-US"/>
        </a:p>
      </dgm:t>
    </dgm:pt>
    <dgm:pt modelId="{B3478014-F848-45D5-A4FA-47E80172803B}" type="pres">
      <dgm:prSet presAssocID="{A564C6E9-3D90-47BD-B37D-3B4EB4A89A32}" presName="sp" presStyleCnt="0"/>
      <dgm:spPr/>
    </dgm:pt>
    <dgm:pt modelId="{D63C2ECC-FE2B-4679-9DF6-B9CB82DE9E2E}" type="pres">
      <dgm:prSet presAssocID="{C174C188-8FB8-46F8-80FC-AE54F8A675ED}" presName="linNode" presStyleCnt="0"/>
      <dgm:spPr/>
    </dgm:pt>
    <dgm:pt modelId="{AF79B771-E267-4A29-9230-7D00D5B903B2}" type="pres">
      <dgm:prSet presAssocID="{C174C188-8FB8-46F8-80FC-AE54F8A675ED}" presName="parentText" presStyleLbl="node1" presStyleIdx="6" presStyleCnt="8">
        <dgm:presLayoutVars>
          <dgm:chMax val="1"/>
          <dgm:bulletEnabled val="1"/>
        </dgm:presLayoutVars>
      </dgm:prSet>
      <dgm:spPr/>
      <dgm:t>
        <a:bodyPr/>
        <a:lstStyle/>
        <a:p>
          <a:endParaRPr lang="en-US"/>
        </a:p>
      </dgm:t>
    </dgm:pt>
    <dgm:pt modelId="{62368D61-E0EB-4CBA-97E1-12E11AD380B9}" type="pres">
      <dgm:prSet presAssocID="{C7B82237-1FE3-47CA-B4D1-746C3CDF2CFD}" presName="sp" presStyleCnt="0"/>
      <dgm:spPr/>
    </dgm:pt>
    <dgm:pt modelId="{96188186-3AC7-4C64-8ED7-ECC295539340}" type="pres">
      <dgm:prSet presAssocID="{DFE11E97-289D-49D1-866B-3473FC988DE6}" presName="linNode" presStyleCnt="0"/>
      <dgm:spPr/>
    </dgm:pt>
    <dgm:pt modelId="{D5B23C45-B041-4C67-91F6-96B677EFCFA9}" type="pres">
      <dgm:prSet presAssocID="{DFE11E97-289D-49D1-866B-3473FC988DE6}" presName="parentText" presStyleLbl="node1" presStyleIdx="7" presStyleCnt="8">
        <dgm:presLayoutVars>
          <dgm:chMax val="1"/>
          <dgm:bulletEnabled val="1"/>
        </dgm:presLayoutVars>
      </dgm:prSet>
      <dgm:spPr/>
    </dgm:pt>
  </dgm:ptLst>
  <dgm:cxnLst>
    <dgm:cxn modelId="{3D7F0156-085E-4EB4-A04C-63161CB6D130}" type="presOf" srcId="{29E5C30D-B065-4A15-B2F8-238F422673B1}" destId="{5E15D56F-CC08-48FD-AB04-BCF4BFFA991A}" srcOrd="0" destOrd="0" presId="urn:microsoft.com/office/officeart/2005/8/layout/vList5"/>
    <dgm:cxn modelId="{AC42C877-6D2B-4B7C-A8D8-0D64D8E504AB}" type="presOf" srcId="{750A076A-3D98-4365-BFEF-6FB29741AF50}" destId="{F2F686B0-200C-459D-A5EF-4E4AEBD16D41}" srcOrd="0" destOrd="0" presId="urn:microsoft.com/office/officeart/2005/8/layout/vList5"/>
    <dgm:cxn modelId="{056203E3-9D2B-4AFC-B67E-9BB6190C3FD3}" srcId="{B1FD57F4-B2A3-4920-B90C-FD4181962485}" destId="{29E5C30D-B065-4A15-B2F8-238F422673B1}" srcOrd="3" destOrd="0" parTransId="{EE6AD38C-E7FF-4673-B094-A8DCBF334AF7}" sibTransId="{46247470-AFF9-4717-A146-E2FE7C8721BE}"/>
    <dgm:cxn modelId="{6678E31F-DBA2-4E4C-845D-6F9EF9DA0432}" type="presOf" srcId="{B1FD57F4-B2A3-4920-B90C-FD4181962485}" destId="{6EF08B17-9D2B-4702-AA1D-5B0DA910AD2F}" srcOrd="0" destOrd="0" presId="urn:microsoft.com/office/officeart/2005/8/layout/vList5"/>
    <dgm:cxn modelId="{9FBAE8DD-BCDA-4D2A-A775-401C8082CA78}" srcId="{B1FD57F4-B2A3-4920-B90C-FD4181962485}" destId="{4B472A17-0B9D-4860-BB89-302C32809B89}" srcOrd="2" destOrd="0" parTransId="{17C6E432-B046-476B-83F1-B2FEC9923F79}" sibTransId="{521366D0-5977-4C0F-9346-A1C7A2AEDE76}"/>
    <dgm:cxn modelId="{583271D1-6281-47B9-B62D-7685D9891F25}" type="presOf" srcId="{D3DF3785-F908-49F9-BD39-6FB859823220}" destId="{4E7EFC6A-B4A6-4A28-9F92-0B6B4B5F9945}" srcOrd="0" destOrd="0" presId="urn:microsoft.com/office/officeart/2005/8/layout/vList5"/>
    <dgm:cxn modelId="{162AB6F4-8CDC-4EB6-8814-A346509D28B6}" srcId="{B1FD57F4-B2A3-4920-B90C-FD4181962485}" destId="{92C10269-48D7-4E4D-A703-CF057498BD0E}" srcOrd="5" destOrd="0" parTransId="{408996B0-34BD-42BF-84A5-A4C9B57FD54C}" sibTransId="{A564C6E9-3D90-47BD-B37D-3B4EB4A89A32}"/>
    <dgm:cxn modelId="{4BE8D2E5-E283-44A1-8582-0D827E29BFF7}" type="presOf" srcId="{C174C188-8FB8-46F8-80FC-AE54F8A675ED}" destId="{AF79B771-E267-4A29-9230-7D00D5B903B2}" srcOrd="0" destOrd="0" presId="urn:microsoft.com/office/officeart/2005/8/layout/vList5"/>
    <dgm:cxn modelId="{04F1F228-DFB5-483D-8ECB-4573F12164FA}" srcId="{B1FD57F4-B2A3-4920-B90C-FD4181962485}" destId="{C174C188-8FB8-46F8-80FC-AE54F8A675ED}" srcOrd="6" destOrd="0" parTransId="{53739E0C-33BC-443F-AC8A-9E3431566E14}" sibTransId="{C7B82237-1FE3-47CA-B4D1-746C3CDF2CFD}"/>
    <dgm:cxn modelId="{E73D437B-BC68-4999-9637-BC34A6005292}" type="presOf" srcId="{A1D36A0B-2265-486D-828A-D324D881C64F}" destId="{5D183CA8-666F-4CE2-9F29-457E1A283D2D}" srcOrd="0" destOrd="0" presId="urn:microsoft.com/office/officeart/2005/8/layout/vList5"/>
    <dgm:cxn modelId="{3A2B8CBD-4261-47AA-8300-2B3EC7EA47DF}" type="presOf" srcId="{DFE11E97-289D-49D1-866B-3473FC988DE6}" destId="{D5B23C45-B041-4C67-91F6-96B677EFCFA9}" srcOrd="0" destOrd="0" presId="urn:microsoft.com/office/officeart/2005/8/layout/vList5"/>
    <dgm:cxn modelId="{C23B3ABD-0B46-4B84-9FB2-D8D15285BBAC}" srcId="{B1FD57F4-B2A3-4920-B90C-FD4181962485}" destId="{A1D36A0B-2265-486D-828A-D324D881C64F}" srcOrd="4" destOrd="0" parTransId="{F212CC09-F7B9-473D-BECC-9C12A82C9BF8}" sibTransId="{97FA6437-6072-4768-9744-C9A920BF3930}"/>
    <dgm:cxn modelId="{C6260711-FA6D-405C-8784-68F27F12CBAB}" srcId="{B1FD57F4-B2A3-4920-B90C-FD4181962485}" destId="{DFE11E97-289D-49D1-866B-3473FC988DE6}" srcOrd="7" destOrd="0" parTransId="{33B28210-9206-4DC7-9D53-59EB4E410843}" sibTransId="{BD7C90E0-F823-4E46-B931-BF2073C7DC37}"/>
    <dgm:cxn modelId="{88EFDB01-DEF9-4829-92C5-CC79A2758DE9}" type="presOf" srcId="{4B472A17-0B9D-4860-BB89-302C32809B89}" destId="{07D101D7-7DF4-4AC1-A5FE-4648EADA9CE5}" srcOrd="0" destOrd="0" presId="urn:microsoft.com/office/officeart/2005/8/layout/vList5"/>
    <dgm:cxn modelId="{915F35EB-3E4A-465D-8719-EBF4DD8B2B70}" type="presOf" srcId="{92C10269-48D7-4E4D-A703-CF057498BD0E}" destId="{0C72C3D3-3E87-4722-8859-C9DC7B70BAA9}" srcOrd="0" destOrd="0" presId="urn:microsoft.com/office/officeart/2005/8/layout/vList5"/>
    <dgm:cxn modelId="{48F6F3FA-3C7E-48E3-A4C8-80D5C84EE567}" srcId="{B1FD57F4-B2A3-4920-B90C-FD4181962485}" destId="{750A076A-3D98-4365-BFEF-6FB29741AF50}" srcOrd="0" destOrd="0" parTransId="{AA12F66A-9AAC-4988-A7F0-8A8913AAB2BD}" sibTransId="{5AB15FA2-64F5-41FE-9749-17DF6257D08C}"/>
    <dgm:cxn modelId="{1B5ECC1A-7D3A-4021-86AB-5D5700B6220D}" srcId="{B1FD57F4-B2A3-4920-B90C-FD4181962485}" destId="{D3DF3785-F908-49F9-BD39-6FB859823220}" srcOrd="1" destOrd="0" parTransId="{4198DA13-8867-49A4-917C-A5AF921CB914}" sibTransId="{4BD3411A-9344-4528-8B20-4D00E63F8155}"/>
    <dgm:cxn modelId="{438A650D-8477-47DB-8514-AB298C27BFE3}" type="presParOf" srcId="{6EF08B17-9D2B-4702-AA1D-5B0DA910AD2F}" destId="{474E443E-CF0F-436B-8175-7D3F83E9B13A}" srcOrd="0" destOrd="0" presId="urn:microsoft.com/office/officeart/2005/8/layout/vList5"/>
    <dgm:cxn modelId="{64006E7C-37D6-44EB-AF1C-B84162F7410C}" type="presParOf" srcId="{474E443E-CF0F-436B-8175-7D3F83E9B13A}" destId="{F2F686B0-200C-459D-A5EF-4E4AEBD16D41}" srcOrd="0" destOrd="0" presId="urn:microsoft.com/office/officeart/2005/8/layout/vList5"/>
    <dgm:cxn modelId="{10E09F97-9A47-404B-AE47-85E4247FE6D3}" type="presParOf" srcId="{6EF08B17-9D2B-4702-AA1D-5B0DA910AD2F}" destId="{C1239C69-4C3F-4ABB-9E4F-DA0B2FE0BB18}" srcOrd="1" destOrd="0" presId="urn:microsoft.com/office/officeart/2005/8/layout/vList5"/>
    <dgm:cxn modelId="{6EA57A24-1337-4CA6-83BD-6EBB33DAECFA}" type="presParOf" srcId="{6EF08B17-9D2B-4702-AA1D-5B0DA910AD2F}" destId="{3432025E-6B5E-4246-BBE4-1D476DF91362}" srcOrd="2" destOrd="0" presId="urn:microsoft.com/office/officeart/2005/8/layout/vList5"/>
    <dgm:cxn modelId="{CE5E84A5-E683-4FAC-989B-3E9CE2B6AE38}" type="presParOf" srcId="{3432025E-6B5E-4246-BBE4-1D476DF91362}" destId="{4E7EFC6A-B4A6-4A28-9F92-0B6B4B5F9945}" srcOrd="0" destOrd="0" presId="urn:microsoft.com/office/officeart/2005/8/layout/vList5"/>
    <dgm:cxn modelId="{EE9A5F34-3A64-4C7D-BF22-DF69D712F955}" type="presParOf" srcId="{6EF08B17-9D2B-4702-AA1D-5B0DA910AD2F}" destId="{1C36BBFC-9043-4401-BE06-889CF6A02DED}" srcOrd="3" destOrd="0" presId="urn:microsoft.com/office/officeart/2005/8/layout/vList5"/>
    <dgm:cxn modelId="{5DEFB86F-F759-4022-9E2C-9E13A2F40193}" type="presParOf" srcId="{6EF08B17-9D2B-4702-AA1D-5B0DA910AD2F}" destId="{CDB75130-995B-46D3-ACFC-DA46BE4DEBF2}" srcOrd="4" destOrd="0" presId="urn:microsoft.com/office/officeart/2005/8/layout/vList5"/>
    <dgm:cxn modelId="{75444832-EE54-4D10-AE6F-25D9049039B8}" type="presParOf" srcId="{CDB75130-995B-46D3-ACFC-DA46BE4DEBF2}" destId="{07D101D7-7DF4-4AC1-A5FE-4648EADA9CE5}" srcOrd="0" destOrd="0" presId="urn:microsoft.com/office/officeart/2005/8/layout/vList5"/>
    <dgm:cxn modelId="{6DF2405C-3137-438F-9CCD-01D6D529DECA}" type="presParOf" srcId="{6EF08B17-9D2B-4702-AA1D-5B0DA910AD2F}" destId="{2536E33B-7955-4025-B1F3-0DCA0C308265}" srcOrd="5" destOrd="0" presId="urn:microsoft.com/office/officeart/2005/8/layout/vList5"/>
    <dgm:cxn modelId="{6F8EE731-FCF4-4E81-90D4-A5DADE099A4D}" type="presParOf" srcId="{6EF08B17-9D2B-4702-AA1D-5B0DA910AD2F}" destId="{4E73A774-160D-491B-AC34-CA3DE310FD8F}" srcOrd="6" destOrd="0" presId="urn:microsoft.com/office/officeart/2005/8/layout/vList5"/>
    <dgm:cxn modelId="{DBF5740E-53B1-478D-AD70-7973A47E0C1A}" type="presParOf" srcId="{4E73A774-160D-491B-AC34-CA3DE310FD8F}" destId="{5E15D56F-CC08-48FD-AB04-BCF4BFFA991A}" srcOrd="0" destOrd="0" presId="urn:microsoft.com/office/officeart/2005/8/layout/vList5"/>
    <dgm:cxn modelId="{D790699E-FB09-464A-A27A-B79E57C95947}" type="presParOf" srcId="{6EF08B17-9D2B-4702-AA1D-5B0DA910AD2F}" destId="{E7423BFE-C601-4C38-A0C3-273885E315F4}" srcOrd="7" destOrd="0" presId="urn:microsoft.com/office/officeart/2005/8/layout/vList5"/>
    <dgm:cxn modelId="{334C3FE7-08E2-4DC5-898B-FF93BEBE3921}" type="presParOf" srcId="{6EF08B17-9D2B-4702-AA1D-5B0DA910AD2F}" destId="{100660AF-FA19-4A26-945B-51DA1C134EA9}" srcOrd="8" destOrd="0" presId="urn:microsoft.com/office/officeart/2005/8/layout/vList5"/>
    <dgm:cxn modelId="{13CBDDD9-011C-4DBE-AE33-1255F7E31111}" type="presParOf" srcId="{100660AF-FA19-4A26-945B-51DA1C134EA9}" destId="{5D183CA8-666F-4CE2-9F29-457E1A283D2D}" srcOrd="0" destOrd="0" presId="urn:microsoft.com/office/officeart/2005/8/layout/vList5"/>
    <dgm:cxn modelId="{9C5ABC26-7D38-4124-BDBB-FF5B873ED97C}" type="presParOf" srcId="{6EF08B17-9D2B-4702-AA1D-5B0DA910AD2F}" destId="{85EBDA0D-887A-40EB-9946-A178D52D68ED}" srcOrd="9" destOrd="0" presId="urn:microsoft.com/office/officeart/2005/8/layout/vList5"/>
    <dgm:cxn modelId="{87DB66A0-E87A-4EF6-B1F2-0B90465F3A8E}" type="presParOf" srcId="{6EF08B17-9D2B-4702-AA1D-5B0DA910AD2F}" destId="{EE5E5879-59D1-41F1-A1E2-6D70C1EE4E14}" srcOrd="10" destOrd="0" presId="urn:microsoft.com/office/officeart/2005/8/layout/vList5"/>
    <dgm:cxn modelId="{0669512A-17DC-41F3-8C8B-5146F315AFF0}" type="presParOf" srcId="{EE5E5879-59D1-41F1-A1E2-6D70C1EE4E14}" destId="{0C72C3D3-3E87-4722-8859-C9DC7B70BAA9}" srcOrd="0" destOrd="0" presId="urn:microsoft.com/office/officeart/2005/8/layout/vList5"/>
    <dgm:cxn modelId="{385B364C-52F8-4D5D-9E27-0710A20270A9}" type="presParOf" srcId="{6EF08B17-9D2B-4702-AA1D-5B0DA910AD2F}" destId="{B3478014-F848-45D5-A4FA-47E80172803B}" srcOrd="11" destOrd="0" presId="urn:microsoft.com/office/officeart/2005/8/layout/vList5"/>
    <dgm:cxn modelId="{4A740A8A-F8A2-4FFC-8815-AB6CD4ED2354}" type="presParOf" srcId="{6EF08B17-9D2B-4702-AA1D-5B0DA910AD2F}" destId="{D63C2ECC-FE2B-4679-9DF6-B9CB82DE9E2E}" srcOrd="12" destOrd="0" presId="urn:microsoft.com/office/officeart/2005/8/layout/vList5"/>
    <dgm:cxn modelId="{06B04B61-8B3A-4D10-86F8-D9ECB4CFDA97}" type="presParOf" srcId="{D63C2ECC-FE2B-4679-9DF6-B9CB82DE9E2E}" destId="{AF79B771-E267-4A29-9230-7D00D5B903B2}" srcOrd="0" destOrd="0" presId="urn:microsoft.com/office/officeart/2005/8/layout/vList5"/>
    <dgm:cxn modelId="{6F3C472F-9D18-4329-B052-5303979587EB}" type="presParOf" srcId="{6EF08B17-9D2B-4702-AA1D-5B0DA910AD2F}" destId="{62368D61-E0EB-4CBA-97E1-12E11AD380B9}" srcOrd="13" destOrd="0" presId="urn:microsoft.com/office/officeart/2005/8/layout/vList5"/>
    <dgm:cxn modelId="{BA63B807-090E-40E8-9008-1EDB085E12A6}" type="presParOf" srcId="{6EF08B17-9D2B-4702-AA1D-5B0DA910AD2F}" destId="{96188186-3AC7-4C64-8ED7-ECC295539340}" srcOrd="14" destOrd="0" presId="urn:microsoft.com/office/officeart/2005/8/layout/vList5"/>
    <dgm:cxn modelId="{EE6E7EA9-1012-4AD7-A64D-8D01121E87C3}" type="presParOf" srcId="{96188186-3AC7-4C64-8ED7-ECC295539340}" destId="{D5B23C45-B041-4C67-91F6-96B677EFCF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70810-0B8F-4CCE-A844-0B7800842AC3}">
      <dsp:nvSpPr>
        <dsp:cNvPr id="0" name=""/>
        <dsp:cNvSpPr/>
      </dsp:nvSpPr>
      <dsp:spPr>
        <a:xfrm>
          <a:off x="0" y="855086"/>
          <a:ext cx="7867650"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C02CD0-3674-4E09-995A-89CA9A1C53E8}">
      <dsp:nvSpPr>
        <dsp:cNvPr id="0" name=""/>
        <dsp:cNvSpPr/>
      </dsp:nvSpPr>
      <dsp:spPr>
        <a:xfrm>
          <a:off x="228599" y="0"/>
          <a:ext cx="7473944" cy="9402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165" tIns="0" rIns="208165" bIns="0" numCol="1" spcCol="1270" anchor="ctr" anchorCtr="0">
          <a:noAutofit/>
        </a:bodyPr>
        <a:lstStyle/>
        <a:p>
          <a:pPr lvl="0" algn="just" defTabSz="1244600" rtl="1">
            <a:lnSpc>
              <a:spcPct val="90000"/>
            </a:lnSpc>
            <a:spcBef>
              <a:spcPct val="0"/>
            </a:spcBef>
            <a:spcAft>
              <a:spcPct val="35000"/>
            </a:spcAft>
          </a:pPr>
          <a:r>
            <a:rPr lang="ar-IQ" sz="2800" kern="1200" dirty="0" smtClean="0"/>
            <a:t>1- البحث الصفي أو بحث التخرج في الكلية: هو البحث الذي يقوم الطالب بإعداده في سنوات الدراسة الجامعية.</a:t>
          </a:r>
          <a:endParaRPr lang="en-US" sz="2800" kern="1200" dirty="0"/>
        </a:p>
      </dsp:txBody>
      <dsp:txXfrm>
        <a:off x="274500" y="45901"/>
        <a:ext cx="7382142" cy="848479"/>
      </dsp:txXfrm>
    </dsp:sp>
    <dsp:sp modelId="{72964F67-EFDD-4554-B0F3-36CDB6CE9DA0}">
      <dsp:nvSpPr>
        <dsp:cNvPr id="0" name=""/>
        <dsp:cNvSpPr/>
      </dsp:nvSpPr>
      <dsp:spPr>
        <a:xfrm>
          <a:off x="0" y="3284565"/>
          <a:ext cx="7867650"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1A44BB-D3D6-48DA-9025-C2B84B5BEB99}">
      <dsp:nvSpPr>
        <dsp:cNvPr id="0" name=""/>
        <dsp:cNvSpPr/>
      </dsp:nvSpPr>
      <dsp:spPr>
        <a:xfrm>
          <a:off x="392998" y="1252886"/>
          <a:ext cx="7262389" cy="22235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165" tIns="0" rIns="208165" bIns="0" numCol="1" spcCol="1270" anchor="ctr" anchorCtr="0">
          <a:noAutofit/>
        </a:bodyPr>
        <a:lstStyle/>
        <a:p>
          <a:pPr lvl="0" algn="just" defTabSz="1066800" rtl="1">
            <a:lnSpc>
              <a:spcPct val="90000"/>
            </a:lnSpc>
            <a:spcBef>
              <a:spcPct val="0"/>
            </a:spcBef>
            <a:spcAft>
              <a:spcPct val="35000"/>
            </a:spcAft>
          </a:pPr>
          <a:r>
            <a:rPr lang="ar-IQ" sz="2400" kern="1200" dirty="0" smtClean="0"/>
            <a:t>2-بحث الماجستير والدكتوراه: يقدم هذا النوع من البحث للحصول على درجة الماجستير (</a:t>
          </a:r>
          <a:r>
            <a:rPr lang="en-US" sz="2400" kern="1200" dirty="0" smtClean="0"/>
            <a:t>MA</a:t>
          </a:r>
          <a:r>
            <a:rPr lang="ar-IQ" sz="2400" kern="1200" dirty="0" smtClean="0"/>
            <a:t>) للعلوم الانسانية و(</a:t>
          </a:r>
          <a:r>
            <a:rPr lang="en-US" sz="2400" kern="1200" dirty="0" smtClean="0"/>
            <a:t>MSC</a:t>
          </a:r>
          <a:r>
            <a:rPr lang="ar-IQ" sz="2400" kern="1200" dirty="0" smtClean="0"/>
            <a:t>) للدراسات العلمية، والدكتوراه (</a:t>
          </a:r>
          <a:r>
            <a:rPr lang="en-US" sz="2400" kern="1200" dirty="0" smtClean="0"/>
            <a:t>PH.D</a:t>
          </a:r>
          <a:r>
            <a:rPr lang="ar-IQ" sz="2400" kern="1200" dirty="0" smtClean="0"/>
            <a:t>) فلسفة، ويراعى في الماجستير أن يطبق الباحث خطوات البحث العلمي، كما تراعى في الدكتوراه مراعاة القواعد والضوابط في البحث العلمي إلا أنه يتسم بالعمق والسعة والشمولية، مع الابتكار والجدة.</a:t>
          </a:r>
          <a:endParaRPr lang="en-US" sz="2400" kern="1200" dirty="0"/>
        </a:p>
      </dsp:txBody>
      <dsp:txXfrm>
        <a:off x="501543" y="1361431"/>
        <a:ext cx="7045299" cy="2006469"/>
      </dsp:txXfrm>
    </dsp:sp>
    <dsp:sp modelId="{4071C1B9-B775-4EC4-B6EF-085CE7F9531C}">
      <dsp:nvSpPr>
        <dsp:cNvPr id="0" name=""/>
        <dsp:cNvSpPr/>
      </dsp:nvSpPr>
      <dsp:spPr>
        <a:xfrm>
          <a:off x="0" y="4747314"/>
          <a:ext cx="7867650"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547917-E4A6-4B4F-8306-2C5405198980}">
      <dsp:nvSpPr>
        <dsp:cNvPr id="0" name=""/>
        <dsp:cNvSpPr/>
      </dsp:nvSpPr>
      <dsp:spPr>
        <a:xfrm>
          <a:off x="380626" y="3864428"/>
          <a:ext cx="7110149" cy="12568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165" tIns="0" rIns="208165" bIns="0" numCol="1" spcCol="1270" anchor="ctr" anchorCtr="0">
          <a:noAutofit/>
        </a:bodyPr>
        <a:lstStyle/>
        <a:p>
          <a:pPr lvl="0" algn="just" defTabSz="1244600" rtl="1">
            <a:lnSpc>
              <a:spcPct val="90000"/>
            </a:lnSpc>
            <a:spcBef>
              <a:spcPct val="0"/>
            </a:spcBef>
            <a:spcAft>
              <a:spcPct val="35000"/>
            </a:spcAft>
          </a:pPr>
          <a:r>
            <a:rPr lang="ar-IQ" sz="2800" kern="1200" dirty="0" smtClean="0"/>
            <a:t>3- بحوث الترقية والمؤتمرات: بحوث تقدم للحصول على الترقيات العلمية لأعضاء الهيئة التدريسية في الجامعات أو المشاركة في المؤتمرات.</a:t>
          </a:r>
          <a:endParaRPr lang="en-US" sz="2800" kern="1200" dirty="0"/>
        </a:p>
      </dsp:txBody>
      <dsp:txXfrm>
        <a:off x="441979" y="3925781"/>
        <a:ext cx="6987443" cy="11341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52E85-DC5B-492A-9F9A-6E36AAEF9D25}">
      <dsp:nvSpPr>
        <dsp:cNvPr id="0" name=""/>
        <dsp:cNvSpPr/>
      </dsp:nvSpPr>
      <dsp:spPr>
        <a:xfrm>
          <a:off x="5257800" y="1852864"/>
          <a:ext cx="3719932" cy="645608"/>
        </a:xfrm>
        <a:custGeom>
          <a:avLst/>
          <a:gdLst/>
          <a:ahLst/>
          <a:cxnLst/>
          <a:rect l="0" t="0" r="0" b="0"/>
          <a:pathLst>
            <a:path>
              <a:moveTo>
                <a:pt x="0" y="0"/>
              </a:moveTo>
              <a:lnTo>
                <a:pt x="0" y="322804"/>
              </a:lnTo>
              <a:lnTo>
                <a:pt x="3719932" y="322804"/>
              </a:lnTo>
              <a:lnTo>
                <a:pt x="3719932" y="6456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1C6976-67C9-427C-A968-FC31F3E2908D}">
      <dsp:nvSpPr>
        <dsp:cNvPr id="0" name=""/>
        <dsp:cNvSpPr/>
      </dsp:nvSpPr>
      <dsp:spPr>
        <a:xfrm>
          <a:off x="5212080" y="1852864"/>
          <a:ext cx="91440" cy="645608"/>
        </a:xfrm>
        <a:custGeom>
          <a:avLst/>
          <a:gdLst/>
          <a:ahLst/>
          <a:cxnLst/>
          <a:rect l="0" t="0" r="0" b="0"/>
          <a:pathLst>
            <a:path>
              <a:moveTo>
                <a:pt x="45720" y="0"/>
              </a:moveTo>
              <a:lnTo>
                <a:pt x="45720" y="6456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A5BB93-1BAE-4FBE-B041-CC3BC80CC1FD}">
      <dsp:nvSpPr>
        <dsp:cNvPr id="0" name=""/>
        <dsp:cNvSpPr/>
      </dsp:nvSpPr>
      <dsp:spPr>
        <a:xfrm>
          <a:off x="1537867" y="1852864"/>
          <a:ext cx="3719932" cy="645608"/>
        </a:xfrm>
        <a:custGeom>
          <a:avLst/>
          <a:gdLst/>
          <a:ahLst/>
          <a:cxnLst/>
          <a:rect l="0" t="0" r="0" b="0"/>
          <a:pathLst>
            <a:path>
              <a:moveTo>
                <a:pt x="3719932" y="0"/>
              </a:moveTo>
              <a:lnTo>
                <a:pt x="3719932" y="322804"/>
              </a:lnTo>
              <a:lnTo>
                <a:pt x="0" y="322804"/>
              </a:lnTo>
              <a:lnTo>
                <a:pt x="0" y="6456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9F7004-B74C-4682-A1AE-8AFAD9515EC7}">
      <dsp:nvSpPr>
        <dsp:cNvPr id="0" name=""/>
        <dsp:cNvSpPr/>
      </dsp:nvSpPr>
      <dsp:spPr>
        <a:xfrm>
          <a:off x="3720638" y="315702"/>
          <a:ext cx="3074323" cy="1537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2266950">
            <a:lnSpc>
              <a:spcPct val="90000"/>
            </a:lnSpc>
            <a:spcBef>
              <a:spcPct val="0"/>
            </a:spcBef>
            <a:spcAft>
              <a:spcPct val="35000"/>
            </a:spcAft>
          </a:pPr>
          <a:r>
            <a:rPr lang="ar-SA" sz="5100" kern="1200" dirty="0" smtClean="0"/>
            <a:t>خصائص المعرفة العلمية</a:t>
          </a:r>
          <a:endParaRPr lang="en-US" sz="5100" kern="1200" dirty="0"/>
        </a:p>
      </dsp:txBody>
      <dsp:txXfrm>
        <a:off x="3720638" y="315702"/>
        <a:ext cx="3074323" cy="1537161"/>
      </dsp:txXfrm>
    </dsp:sp>
    <dsp:sp modelId="{1A6C02C4-5BE3-42A1-959D-4C3F60206C1A}">
      <dsp:nvSpPr>
        <dsp:cNvPr id="0" name=""/>
        <dsp:cNvSpPr/>
      </dsp:nvSpPr>
      <dsp:spPr>
        <a:xfrm>
          <a:off x="706" y="2498473"/>
          <a:ext cx="3074323" cy="1537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2266950">
            <a:lnSpc>
              <a:spcPct val="90000"/>
            </a:lnSpc>
            <a:spcBef>
              <a:spcPct val="0"/>
            </a:spcBef>
            <a:spcAft>
              <a:spcPct val="35000"/>
            </a:spcAft>
          </a:pPr>
          <a:r>
            <a:rPr lang="ar-SA" sz="5100" kern="1200" dirty="0" smtClean="0"/>
            <a:t>امكانية اختبار الصدق</a:t>
          </a:r>
          <a:endParaRPr lang="en-US" sz="5100" kern="1200" dirty="0"/>
        </a:p>
      </dsp:txBody>
      <dsp:txXfrm>
        <a:off x="706" y="2498473"/>
        <a:ext cx="3074323" cy="1537161"/>
      </dsp:txXfrm>
    </dsp:sp>
    <dsp:sp modelId="{165907C2-60BD-4088-B7D7-8142B509800F}">
      <dsp:nvSpPr>
        <dsp:cNvPr id="0" name=""/>
        <dsp:cNvSpPr/>
      </dsp:nvSpPr>
      <dsp:spPr>
        <a:xfrm>
          <a:off x="3720638" y="2498473"/>
          <a:ext cx="3074323" cy="1537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2266950">
            <a:lnSpc>
              <a:spcPct val="90000"/>
            </a:lnSpc>
            <a:spcBef>
              <a:spcPct val="0"/>
            </a:spcBef>
            <a:spcAft>
              <a:spcPct val="35000"/>
            </a:spcAft>
          </a:pPr>
          <a:r>
            <a:rPr lang="ar-SA" sz="5100" kern="1200" dirty="0" smtClean="0"/>
            <a:t>التعميم</a:t>
          </a:r>
          <a:endParaRPr lang="en-US" sz="5100" kern="1200" dirty="0"/>
        </a:p>
      </dsp:txBody>
      <dsp:txXfrm>
        <a:off x="3720638" y="2498473"/>
        <a:ext cx="3074323" cy="1537161"/>
      </dsp:txXfrm>
    </dsp:sp>
    <dsp:sp modelId="{E6AB5DB1-A5A3-48D2-933C-FA113BF7B885}">
      <dsp:nvSpPr>
        <dsp:cNvPr id="0" name=""/>
        <dsp:cNvSpPr/>
      </dsp:nvSpPr>
      <dsp:spPr>
        <a:xfrm>
          <a:off x="7440570" y="2498473"/>
          <a:ext cx="3074323" cy="1537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2266950">
            <a:lnSpc>
              <a:spcPct val="90000"/>
            </a:lnSpc>
            <a:spcBef>
              <a:spcPct val="0"/>
            </a:spcBef>
            <a:spcAft>
              <a:spcPct val="35000"/>
            </a:spcAft>
          </a:pPr>
          <a:r>
            <a:rPr lang="ar-SA" sz="5100" kern="1200" dirty="0" smtClean="0"/>
            <a:t>دقة الصياغة</a:t>
          </a:r>
          <a:endParaRPr lang="en-US" sz="5100" kern="1200" dirty="0"/>
        </a:p>
      </dsp:txBody>
      <dsp:txXfrm>
        <a:off x="7440570" y="2498473"/>
        <a:ext cx="3074323" cy="15371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E5B77-FB6E-4599-8B7C-75BF810701DB}">
      <dsp:nvSpPr>
        <dsp:cNvPr id="0" name=""/>
        <dsp:cNvSpPr/>
      </dsp:nvSpPr>
      <dsp:spPr>
        <a:xfrm>
          <a:off x="5257800" y="1937440"/>
          <a:ext cx="4117941" cy="476456"/>
        </a:xfrm>
        <a:custGeom>
          <a:avLst/>
          <a:gdLst/>
          <a:ahLst/>
          <a:cxnLst/>
          <a:rect l="0" t="0" r="0" b="0"/>
          <a:pathLst>
            <a:path>
              <a:moveTo>
                <a:pt x="0" y="0"/>
              </a:moveTo>
              <a:lnTo>
                <a:pt x="0" y="238228"/>
              </a:lnTo>
              <a:lnTo>
                <a:pt x="4117941" y="238228"/>
              </a:lnTo>
              <a:lnTo>
                <a:pt x="4117941" y="4764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8516E3-0003-4638-8D27-D79AADD37FED}">
      <dsp:nvSpPr>
        <dsp:cNvPr id="0" name=""/>
        <dsp:cNvSpPr/>
      </dsp:nvSpPr>
      <dsp:spPr>
        <a:xfrm>
          <a:off x="5257800" y="1937440"/>
          <a:ext cx="1372647" cy="476456"/>
        </a:xfrm>
        <a:custGeom>
          <a:avLst/>
          <a:gdLst/>
          <a:ahLst/>
          <a:cxnLst/>
          <a:rect l="0" t="0" r="0" b="0"/>
          <a:pathLst>
            <a:path>
              <a:moveTo>
                <a:pt x="0" y="0"/>
              </a:moveTo>
              <a:lnTo>
                <a:pt x="0" y="238228"/>
              </a:lnTo>
              <a:lnTo>
                <a:pt x="1372647" y="238228"/>
              </a:lnTo>
              <a:lnTo>
                <a:pt x="1372647" y="4764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C51174-B460-43FD-80DF-2183EFF1239C}">
      <dsp:nvSpPr>
        <dsp:cNvPr id="0" name=""/>
        <dsp:cNvSpPr/>
      </dsp:nvSpPr>
      <dsp:spPr>
        <a:xfrm>
          <a:off x="3885152" y="1937440"/>
          <a:ext cx="1372647" cy="476456"/>
        </a:xfrm>
        <a:custGeom>
          <a:avLst/>
          <a:gdLst/>
          <a:ahLst/>
          <a:cxnLst/>
          <a:rect l="0" t="0" r="0" b="0"/>
          <a:pathLst>
            <a:path>
              <a:moveTo>
                <a:pt x="1372647" y="0"/>
              </a:moveTo>
              <a:lnTo>
                <a:pt x="1372647" y="238228"/>
              </a:lnTo>
              <a:lnTo>
                <a:pt x="0" y="238228"/>
              </a:lnTo>
              <a:lnTo>
                <a:pt x="0" y="4764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582C9E-C227-4525-92B3-331D5BECC050}">
      <dsp:nvSpPr>
        <dsp:cNvPr id="0" name=""/>
        <dsp:cNvSpPr/>
      </dsp:nvSpPr>
      <dsp:spPr>
        <a:xfrm>
          <a:off x="1139858" y="1937440"/>
          <a:ext cx="4117941" cy="476456"/>
        </a:xfrm>
        <a:custGeom>
          <a:avLst/>
          <a:gdLst/>
          <a:ahLst/>
          <a:cxnLst/>
          <a:rect l="0" t="0" r="0" b="0"/>
          <a:pathLst>
            <a:path>
              <a:moveTo>
                <a:pt x="4117941" y="0"/>
              </a:moveTo>
              <a:lnTo>
                <a:pt x="4117941" y="238228"/>
              </a:lnTo>
              <a:lnTo>
                <a:pt x="0" y="238228"/>
              </a:lnTo>
              <a:lnTo>
                <a:pt x="0" y="4764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14F303-69F8-44BA-AED7-06CC6EECF88B}">
      <dsp:nvSpPr>
        <dsp:cNvPr id="0" name=""/>
        <dsp:cNvSpPr/>
      </dsp:nvSpPr>
      <dsp:spPr>
        <a:xfrm>
          <a:off x="4123380" y="803021"/>
          <a:ext cx="2268838" cy="11344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ar-SA" sz="3900" kern="1200" dirty="0" smtClean="0"/>
            <a:t>انواع المعرفة العلمية</a:t>
          </a:r>
          <a:endParaRPr lang="en-US" sz="3900" kern="1200" dirty="0"/>
        </a:p>
      </dsp:txBody>
      <dsp:txXfrm>
        <a:off x="4123380" y="803021"/>
        <a:ext cx="2268838" cy="1134419"/>
      </dsp:txXfrm>
    </dsp:sp>
    <dsp:sp modelId="{60F3D69C-D49A-437F-B493-D932D094B839}">
      <dsp:nvSpPr>
        <dsp:cNvPr id="0" name=""/>
        <dsp:cNvSpPr/>
      </dsp:nvSpPr>
      <dsp:spPr>
        <a:xfrm>
          <a:off x="5439" y="2413897"/>
          <a:ext cx="2268838" cy="11344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ar-SA" sz="3900" kern="1200" dirty="0" smtClean="0"/>
            <a:t>المعرفة الاخبارية</a:t>
          </a:r>
          <a:endParaRPr lang="en-US" sz="3900" kern="1200" dirty="0"/>
        </a:p>
      </dsp:txBody>
      <dsp:txXfrm>
        <a:off x="5439" y="2413897"/>
        <a:ext cx="2268838" cy="1134419"/>
      </dsp:txXfrm>
    </dsp:sp>
    <dsp:sp modelId="{D81A69D3-0D5E-4F8C-A593-D8F857DAE2CD}">
      <dsp:nvSpPr>
        <dsp:cNvPr id="0" name=""/>
        <dsp:cNvSpPr/>
      </dsp:nvSpPr>
      <dsp:spPr>
        <a:xfrm>
          <a:off x="2750733" y="2413897"/>
          <a:ext cx="2268838" cy="11344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ar-SA" sz="3900" kern="1200" dirty="0" smtClean="0"/>
            <a:t>المعرفة التجريبية</a:t>
          </a:r>
          <a:endParaRPr lang="en-US" sz="3900" kern="1200" dirty="0"/>
        </a:p>
      </dsp:txBody>
      <dsp:txXfrm>
        <a:off x="2750733" y="2413897"/>
        <a:ext cx="2268838" cy="1134419"/>
      </dsp:txXfrm>
    </dsp:sp>
    <dsp:sp modelId="{10211809-ADBC-4AA0-BFD9-92EF6C0E0829}">
      <dsp:nvSpPr>
        <dsp:cNvPr id="0" name=""/>
        <dsp:cNvSpPr/>
      </dsp:nvSpPr>
      <dsp:spPr>
        <a:xfrm>
          <a:off x="5496028" y="2413897"/>
          <a:ext cx="2268838" cy="11344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ar-SA" sz="3900" kern="1200" dirty="0" smtClean="0"/>
            <a:t>المعرفة العقلية</a:t>
          </a:r>
          <a:endParaRPr lang="en-US" sz="3900" kern="1200" dirty="0"/>
        </a:p>
      </dsp:txBody>
      <dsp:txXfrm>
        <a:off x="5496028" y="2413897"/>
        <a:ext cx="2268838" cy="1134419"/>
      </dsp:txXfrm>
    </dsp:sp>
    <dsp:sp modelId="{2554913C-7AE9-4532-89A6-95E576FBB5A6}">
      <dsp:nvSpPr>
        <dsp:cNvPr id="0" name=""/>
        <dsp:cNvSpPr/>
      </dsp:nvSpPr>
      <dsp:spPr>
        <a:xfrm>
          <a:off x="8241322" y="2413897"/>
          <a:ext cx="2268838" cy="11344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ar-SA" sz="3900" kern="1200" dirty="0" smtClean="0"/>
            <a:t>المعرفة الحسية</a:t>
          </a:r>
          <a:endParaRPr lang="en-US" sz="3900" kern="1200" dirty="0"/>
        </a:p>
      </dsp:txBody>
      <dsp:txXfrm>
        <a:off x="8241322" y="2413897"/>
        <a:ext cx="2268838" cy="11344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136A7-670F-409D-939F-F20D573E4F51}">
      <dsp:nvSpPr>
        <dsp:cNvPr id="0" name=""/>
        <dsp:cNvSpPr/>
      </dsp:nvSpPr>
      <dsp:spPr>
        <a:xfrm>
          <a:off x="1774" y="1484086"/>
          <a:ext cx="2766329" cy="13831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ar-SA" sz="4500" kern="1200" dirty="0" smtClean="0"/>
            <a:t>المعرفة الاخبارية</a:t>
          </a:r>
          <a:endParaRPr lang="en-US" sz="4500" kern="1200" dirty="0"/>
        </a:p>
      </dsp:txBody>
      <dsp:txXfrm>
        <a:off x="42285" y="1524597"/>
        <a:ext cx="2685307" cy="1302142"/>
      </dsp:txXfrm>
    </dsp:sp>
    <dsp:sp modelId="{9FFC8C4C-5CB9-42A8-B66B-A40640EDDAA4}">
      <dsp:nvSpPr>
        <dsp:cNvPr id="0" name=""/>
        <dsp:cNvSpPr/>
      </dsp:nvSpPr>
      <dsp:spPr>
        <a:xfrm rot="19457599">
          <a:off x="2640020" y="1749400"/>
          <a:ext cx="1362697" cy="57216"/>
        </a:xfrm>
        <a:custGeom>
          <a:avLst/>
          <a:gdLst/>
          <a:ahLst/>
          <a:cxnLst/>
          <a:rect l="0" t="0" r="0" b="0"/>
          <a:pathLst>
            <a:path>
              <a:moveTo>
                <a:pt x="0" y="28608"/>
              </a:moveTo>
              <a:lnTo>
                <a:pt x="1362697" y="286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87302" y="1743941"/>
        <a:ext cx="68134" cy="68134"/>
      </dsp:txXfrm>
    </dsp:sp>
    <dsp:sp modelId="{4E3A9E0A-1F48-4A88-A42D-ABB2CA1272CD}">
      <dsp:nvSpPr>
        <dsp:cNvPr id="0" name=""/>
        <dsp:cNvSpPr/>
      </dsp:nvSpPr>
      <dsp:spPr>
        <a:xfrm>
          <a:off x="3874635" y="688767"/>
          <a:ext cx="2766329" cy="13831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ar-SA" sz="4500" kern="1200" dirty="0" smtClean="0"/>
            <a:t>التبليغ الصحيح</a:t>
          </a:r>
          <a:endParaRPr lang="en-US" sz="4500" kern="1200" dirty="0"/>
        </a:p>
      </dsp:txBody>
      <dsp:txXfrm>
        <a:off x="3915146" y="729278"/>
        <a:ext cx="2685307" cy="1302142"/>
      </dsp:txXfrm>
    </dsp:sp>
    <dsp:sp modelId="{8A2EDC61-ABF3-4A00-BD90-F2BC342D0938}">
      <dsp:nvSpPr>
        <dsp:cNvPr id="0" name=""/>
        <dsp:cNvSpPr/>
      </dsp:nvSpPr>
      <dsp:spPr>
        <a:xfrm>
          <a:off x="6640964" y="1351740"/>
          <a:ext cx="1106531" cy="57216"/>
        </a:xfrm>
        <a:custGeom>
          <a:avLst/>
          <a:gdLst/>
          <a:ahLst/>
          <a:cxnLst/>
          <a:rect l="0" t="0" r="0" b="0"/>
          <a:pathLst>
            <a:path>
              <a:moveTo>
                <a:pt x="0" y="28608"/>
              </a:moveTo>
              <a:lnTo>
                <a:pt x="1106531" y="2860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166567" y="1352686"/>
        <a:ext cx="55326" cy="55326"/>
      </dsp:txXfrm>
    </dsp:sp>
    <dsp:sp modelId="{EE9E8FDC-D038-4562-9B57-2AA52B4B2EC4}">
      <dsp:nvSpPr>
        <dsp:cNvPr id="0" name=""/>
        <dsp:cNvSpPr/>
      </dsp:nvSpPr>
      <dsp:spPr>
        <a:xfrm>
          <a:off x="7747496" y="688767"/>
          <a:ext cx="2766329" cy="13831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ar-SA" sz="4500" kern="1200" dirty="0" smtClean="0"/>
            <a:t>الحفظ</a:t>
          </a:r>
          <a:endParaRPr lang="en-US" sz="4500" kern="1200" dirty="0"/>
        </a:p>
      </dsp:txBody>
      <dsp:txXfrm>
        <a:off x="7788007" y="729278"/>
        <a:ext cx="2685307" cy="1302142"/>
      </dsp:txXfrm>
    </dsp:sp>
    <dsp:sp modelId="{A69BA6EF-5A1A-40D6-B2FC-1B82D6A20068}">
      <dsp:nvSpPr>
        <dsp:cNvPr id="0" name=""/>
        <dsp:cNvSpPr/>
      </dsp:nvSpPr>
      <dsp:spPr>
        <a:xfrm rot="2142401">
          <a:off x="2640020" y="2544720"/>
          <a:ext cx="1362697" cy="57216"/>
        </a:xfrm>
        <a:custGeom>
          <a:avLst/>
          <a:gdLst/>
          <a:ahLst/>
          <a:cxnLst/>
          <a:rect l="0" t="0" r="0" b="0"/>
          <a:pathLst>
            <a:path>
              <a:moveTo>
                <a:pt x="0" y="28608"/>
              </a:moveTo>
              <a:lnTo>
                <a:pt x="1362697" y="286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87302" y="2539261"/>
        <a:ext cx="68134" cy="68134"/>
      </dsp:txXfrm>
    </dsp:sp>
    <dsp:sp modelId="{35CDF8CF-9F30-4ED4-AAC8-AC6181EAF001}">
      <dsp:nvSpPr>
        <dsp:cNvPr id="0" name=""/>
        <dsp:cNvSpPr/>
      </dsp:nvSpPr>
      <dsp:spPr>
        <a:xfrm>
          <a:off x="3874635" y="2279406"/>
          <a:ext cx="2766329" cy="13831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ar-SA" sz="4500" kern="1200" dirty="0" smtClean="0"/>
            <a:t>الفهم الدقيق</a:t>
          </a:r>
          <a:endParaRPr lang="en-US" sz="4500" kern="1200" dirty="0"/>
        </a:p>
      </dsp:txBody>
      <dsp:txXfrm>
        <a:off x="3915146" y="2319917"/>
        <a:ext cx="2685307" cy="1302142"/>
      </dsp:txXfrm>
    </dsp:sp>
    <dsp:sp modelId="{85E4C287-02D0-4CBD-BA78-CE6A1906FA95}">
      <dsp:nvSpPr>
        <dsp:cNvPr id="0" name=""/>
        <dsp:cNvSpPr/>
      </dsp:nvSpPr>
      <dsp:spPr>
        <a:xfrm>
          <a:off x="6640964" y="2942380"/>
          <a:ext cx="1106531" cy="57216"/>
        </a:xfrm>
        <a:custGeom>
          <a:avLst/>
          <a:gdLst/>
          <a:ahLst/>
          <a:cxnLst/>
          <a:rect l="0" t="0" r="0" b="0"/>
          <a:pathLst>
            <a:path>
              <a:moveTo>
                <a:pt x="0" y="28608"/>
              </a:moveTo>
              <a:lnTo>
                <a:pt x="1106531" y="2860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166567" y="2943325"/>
        <a:ext cx="55326" cy="55326"/>
      </dsp:txXfrm>
    </dsp:sp>
    <dsp:sp modelId="{B975CE6A-DD0E-4395-984C-391ADD8636AD}">
      <dsp:nvSpPr>
        <dsp:cNvPr id="0" name=""/>
        <dsp:cNvSpPr/>
      </dsp:nvSpPr>
      <dsp:spPr>
        <a:xfrm>
          <a:off x="7747496" y="2279406"/>
          <a:ext cx="2766329" cy="13831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ar-SA" sz="4500" kern="1200" dirty="0" smtClean="0"/>
            <a:t>الفقه</a:t>
          </a:r>
          <a:endParaRPr lang="en-US" sz="4500" kern="1200" dirty="0"/>
        </a:p>
      </dsp:txBody>
      <dsp:txXfrm>
        <a:off x="7788007" y="2319917"/>
        <a:ext cx="2685307" cy="13021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676EE-068D-425D-B89D-11AA76C2D438}">
      <dsp:nvSpPr>
        <dsp:cNvPr id="0" name=""/>
        <dsp:cNvSpPr/>
      </dsp:nvSpPr>
      <dsp:spPr>
        <a:xfrm>
          <a:off x="4365484" y="1403741"/>
          <a:ext cx="1784216" cy="1543419"/>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ar-SA" sz="1600" kern="1200" dirty="0" smtClean="0"/>
            <a:t>الحاجة الى البحث العلمي في العلوم الاسلامية</a:t>
          </a:r>
          <a:endParaRPr lang="en-US" sz="1600" kern="1200" dirty="0"/>
        </a:p>
      </dsp:txBody>
      <dsp:txXfrm>
        <a:off x="4661154" y="1659507"/>
        <a:ext cx="1192876" cy="1031887"/>
      </dsp:txXfrm>
    </dsp:sp>
    <dsp:sp modelId="{68127464-23F0-4423-8FCD-DEF65E98F490}">
      <dsp:nvSpPr>
        <dsp:cNvPr id="0" name=""/>
        <dsp:cNvSpPr/>
      </dsp:nvSpPr>
      <dsp:spPr>
        <a:xfrm>
          <a:off x="5482746" y="665319"/>
          <a:ext cx="673179" cy="58003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804D9D-85F9-46BC-AB52-98150FBF3996}">
      <dsp:nvSpPr>
        <dsp:cNvPr id="0" name=""/>
        <dsp:cNvSpPr/>
      </dsp:nvSpPr>
      <dsp:spPr>
        <a:xfrm>
          <a:off x="4529836" y="0"/>
          <a:ext cx="1462152" cy="126493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ar-SA" sz="1600" kern="1200" dirty="0" smtClean="0"/>
            <a:t>الوقوف على كلام الاولين</a:t>
          </a:r>
          <a:endParaRPr lang="en-US" sz="1600" kern="1200" dirty="0"/>
        </a:p>
      </dsp:txBody>
      <dsp:txXfrm>
        <a:off x="4772146" y="209626"/>
        <a:ext cx="977532" cy="845681"/>
      </dsp:txXfrm>
    </dsp:sp>
    <dsp:sp modelId="{640D51B5-7C4C-41DA-903A-7E2AC5F56B64}">
      <dsp:nvSpPr>
        <dsp:cNvPr id="0" name=""/>
        <dsp:cNvSpPr/>
      </dsp:nvSpPr>
      <dsp:spPr>
        <a:xfrm>
          <a:off x="6268399" y="1749673"/>
          <a:ext cx="673179" cy="58003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5EA666-E35A-4083-99EF-B63A03F94565}">
      <dsp:nvSpPr>
        <dsp:cNvPr id="0" name=""/>
        <dsp:cNvSpPr/>
      </dsp:nvSpPr>
      <dsp:spPr>
        <a:xfrm>
          <a:off x="5853049" y="765319"/>
          <a:ext cx="1462152" cy="126493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ar-SA" sz="1600" kern="1200" dirty="0" smtClean="0"/>
            <a:t>تدوين العلم وتصنيفه</a:t>
          </a:r>
          <a:endParaRPr lang="en-US" sz="1600" kern="1200" dirty="0"/>
        </a:p>
      </dsp:txBody>
      <dsp:txXfrm>
        <a:off x="6095359" y="974945"/>
        <a:ext cx="977532" cy="845681"/>
      </dsp:txXfrm>
    </dsp:sp>
    <dsp:sp modelId="{073DFAF9-A549-4E74-A07A-3A95E1A8906D}">
      <dsp:nvSpPr>
        <dsp:cNvPr id="0" name=""/>
        <dsp:cNvSpPr/>
      </dsp:nvSpPr>
      <dsp:spPr>
        <a:xfrm>
          <a:off x="5722634" y="2973704"/>
          <a:ext cx="673179" cy="58003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8A6BF5-14FC-4E80-90F5-EB5E0656F650}">
      <dsp:nvSpPr>
        <dsp:cNvPr id="0" name=""/>
        <dsp:cNvSpPr/>
      </dsp:nvSpPr>
      <dsp:spPr>
        <a:xfrm>
          <a:off x="8571133" y="607304"/>
          <a:ext cx="1462152" cy="126493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ar-SA" sz="1600" kern="1200" dirty="0" smtClean="0"/>
            <a:t>تلخيص وتهذيب ما اسهب منه</a:t>
          </a:r>
          <a:endParaRPr lang="en-US" sz="1600" kern="1200" dirty="0"/>
        </a:p>
      </dsp:txBody>
      <dsp:txXfrm>
        <a:off x="8813443" y="816930"/>
        <a:ext cx="977532" cy="845681"/>
      </dsp:txXfrm>
    </dsp:sp>
    <dsp:sp modelId="{74FA0E91-3E38-46CD-80F7-FBDC0024C1E5}">
      <dsp:nvSpPr>
        <dsp:cNvPr id="0" name=""/>
        <dsp:cNvSpPr/>
      </dsp:nvSpPr>
      <dsp:spPr>
        <a:xfrm>
          <a:off x="4368804" y="3100763"/>
          <a:ext cx="673179" cy="58003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C97863-8126-4B6E-91E8-EF641019DCB9}">
      <dsp:nvSpPr>
        <dsp:cNvPr id="0" name=""/>
        <dsp:cNvSpPr/>
      </dsp:nvSpPr>
      <dsp:spPr>
        <a:xfrm>
          <a:off x="8573200" y="2572056"/>
          <a:ext cx="1462152" cy="126493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ar-SA" sz="1600" kern="1200" dirty="0" smtClean="0"/>
            <a:t>شرح ما اختصر منه</a:t>
          </a:r>
          <a:endParaRPr lang="en-US" sz="1600" kern="1200" dirty="0"/>
        </a:p>
      </dsp:txBody>
      <dsp:txXfrm>
        <a:off x="8815510" y="2781682"/>
        <a:ext cx="977532" cy="845681"/>
      </dsp:txXfrm>
    </dsp:sp>
    <dsp:sp modelId="{4E92DA46-B7DF-44F6-B4A0-A4C8E98C7481}">
      <dsp:nvSpPr>
        <dsp:cNvPr id="0" name=""/>
        <dsp:cNvSpPr/>
      </dsp:nvSpPr>
      <dsp:spPr>
        <a:xfrm>
          <a:off x="3570285" y="2016845"/>
          <a:ext cx="673179" cy="58003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9AC099-AFBA-47F3-8001-2EFA7826BD53}">
      <dsp:nvSpPr>
        <dsp:cNvPr id="0" name=""/>
        <dsp:cNvSpPr/>
      </dsp:nvSpPr>
      <dsp:spPr>
        <a:xfrm>
          <a:off x="3182646" y="2308384"/>
          <a:ext cx="1462152" cy="126493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ar-SA" sz="1600" kern="1200" dirty="0" smtClean="0"/>
            <a:t>ترتيب العلوم و جمع المتناثر منه</a:t>
          </a:r>
          <a:endParaRPr lang="en-US" sz="1600" kern="1200" dirty="0"/>
        </a:p>
      </dsp:txBody>
      <dsp:txXfrm>
        <a:off x="3424956" y="2518010"/>
        <a:ext cx="977532" cy="845681"/>
      </dsp:txXfrm>
    </dsp:sp>
    <dsp:sp modelId="{695DE4BC-CCAC-4AEC-9D6C-6BD3EF789B5C}">
      <dsp:nvSpPr>
        <dsp:cNvPr id="0" name=""/>
        <dsp:cNvSpPr/>
      </dsp:nvSpPr>
      <dsp:spPr>
        <a:xfrm>
          <a:off x="3182646" y="776278"/>
          <a:ext cx="1462152" cy="126493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ar-SA" sz="1600" kern="1200" dirty="0" smtClean="0"/>
            <a:t>اكمال ما نقص من الفنون والعلوم</a:t>
          </a:r>
          <a:endParaRPr lang="en-US" sz="1600" kern="1200" dirty="0"/>
        </a:p>
      </dsp:txBody>
      <dsp:txXfrm>
        <a:off x="3424956" y="985904"/>
        <a:ext cx="977532" cy="8456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D6D58-5E99-4733-8DAF-F21A731CD7B2}">
      <dsp:nvSpPr>
        <dsp:cNvPr id="0" name=""/>
        <dsp:cNvSpPr/>
      </dsp:nvSpPr>
      <dsp:spPr>
        <a:xfrm rot="16200000">
          <a:off x="1541065" y="-1541065"/>
          <a:ext cx="2175669" cy="52578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305816" rIns="305816" bIns="305816" numCol="1" spcCol="1270" anchor="ctr" anchorCtr="0">
          <a:noAutofit/>
        </a:bodyPr>
        <a:lstStyle/>
        <a:p>
          <a:pPr lvl="0" algn="ctr" defTabSz="1911350">
            <a:lnSpc>
              <a:spcPct val="90000"/>
            </a:lnSpc>
            <a:spcBef>
              <a:spcPct val="0"/>
            </a:spcBef>
            <a:spcAft>
              <a:spcPct val="35000"/>
            </a:spcAft>
          </a:pPr>
          <a:r>
            <a:rPr lang="ar-SA" sz="4300" kern="1200" dirty="0" smtClean="0"/>
            <a:t>الشريعة الإسلامية</a:t>
          </a:r>
          <a:endParaRPr lang="en-US" sz="4300" kern="1200" dirty="0"/>
        </a:p>
      </dsp:txBody>
      <dsp:txXfrm rot="5400000">
        <a:off x="0" y="0"/>
        <a:ext cx="5257800" cy="1631751"/>
      </dsp:txXfrm>
    </dsp:sp>
    <dsp:sp modelId="{BE62C1D2-A165-4F4A-9206-46B9FF061208}">
      <dsp:nvSpPr>
        <dsp:cNvPr id="0" name=""/>
        <dsp:cNvSpPr/>
      </dsp:nvSpPr>
      <dsp:spPr>
        <a:xfrm>
          <a:off x="5257800" y="0"/>
          <a:ext cx="5257800" cy="217566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305816" rIns="305816" bIns="305816" numCol="1" spcCol="1270" anchor="ctr" anchorCtr="0">
          <a:noAutofit/>
        </a:bodyPr>
        <a:lstStyle/>
        <a:p>
          <a:pPr lvl="0" algn="ctr" defTabSz="1911350">
            <a:lnSpc>
              <a:spcPct val="90000"/>
            </a:lnSpc>
            <a:spcBef>
              <a:spcPct val="0"/>
            </a:spcBef>
            <a:spcAft>
              <a:spcPct val="35000"/>
            </a:spcAft>
          </a:pPr>
          <a:r>
            <a:rPr lang="ar-SA" sz="4300" kern="1200" dirty="0" smtClean="0"/>
            <a:t>الدراسات الأسلامية</a:t>
          </a:r>
          <a:endParaRPr lang="en-US" sz="4300" kern="1200" dirty="0"/>
        </a:p>
      </dsp:txBody>
      <dsp:txXfrm>
        <a:off x="5257800" y="0"/>
        <a:ext cx="5257800" cy="1631751"/>
      </dsp:txXfrm>
    </dsp:sp>
    <dsp:sp modelId="{4C75EEF4-A2A1-40F9-ADDF-F3C078329B52}">
      <dsp:nvSpPr>
        <dsp:cNvPr id="0" name=""/>
        <dsp:cNvSpPr/>
      </dsp:nvSpPr>
      <dsp:spPr>
        <a:xfrm rot="10800000">
          <a:off x="0" y="2175669"/>
          <a:ext cx="5257800" cy="217566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305816" rIns="305816" bIns="305816" numCol="1" spcCol="1270" anchor="ctr" anchorCtr="0">
          <a:noAutofit/>
        </a:bodyPr>
        <a:lstStyle/>
        <a:p>
          <a:pPr lvl="0" algn="ctr" defTabSz="1911350">
            <a:lnSpc>
              <a:spcPct val="90000"/>
            </a:lnSpc>
            <a:spcBef>
              <a:spcPct val="0"/>
            </a:spcBef>
            <a:spcAft>
              <a:spcPct val="35000"/>
            </a:spcAft>
          </a:pPr>
          <a:r>
            <a:rPr lang="ar-SA" sz="4300" kern="1200" dirty="0" smtClean="0"/>
            <a:t>أصول الدين </a:t>
          </a:r>
          <a:endParaRPr lang="en-US" sz="4300" kern="1200" dirty="0"/>
        </a:p>
      </dsp:txBody>
      <dsp:txXfrm rot="10800000">
        <a:off x="0" y="2719586"/>
        <a:ext cx="5257800" cy="1631751"/>
      </dsp:txXfrm>
    </dsp:sp>
    <dsp:sp modelId="{898070E3-9954-44AD-9368-F5E8C563FCAE}">
      <dsp:nvSpPr>
        <dsp:cNvPr id="0" name=""/>
        <dsp:cNvSpPr/>
      </dsp:nvSpPr>
      <dsp:spPr>
        <a:xfrm rot="5400000">
          <a:off x="6798865" y="634603"/>
          <a:ext cx="2175669" cy="52578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305816" rIns="305816" bIns="305816" numCol="1" spcCol="1270" anchor="ctr" anchorCtr="0">
          <a:noAutofit/>
        </a:bodyPr>
        <a:lstStyle/>
        <a:p>
          <a:pPr lvl="0" algn="ctr" defTabSz="1911350">
            <a:lnSpc>
              <a:spcPct val="90000"/>
            </a:lnSpc>
            <a:spcBef>
              <a:spcPct val="0"/>
            </a:spcBef>
            <a:spcAft>
              <a:spcPct val="35000"/>
            </a:spcAft>
          </a:pPr>
          <a:r>
            <a:rPr lang="ar-SA" sz="4300" kern="1200" dirty="0" smtClean="0"/>
            <a:t>التربية الإسلامية</a:t>
          </a:r>
          <a:endParaRPr lang="en-US" sz="4300" kern="1200" dirty="0"/>
        </a:p>
      </dsp:txBody>
      <dsp:txXfrm rot="-5400000">
        <a:off x="5257800" y="2719586"/>
        <a:ext cx="5257800" cy="1631751"/>
      </dsp:txXfrm>
    </dsp:sp>
    <dsp:sp modelId="{BC2BBE07-3B36-40B1-AC33-058083588A29}">
      <dsp:nvSpPr>
        <dsp:cNvPr id="0" name=""/>
        <dsp:cNvSpPr/>
      </dsp:nvSpPr>
      <dsp:spPr>
        <a:xfrm>
          <a:off x="3680460" y="1631751"/>
          <a:ext cx="3154680" cy="1087834"/>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ar-SA" sz="4300" kern="1200" dirty="0" smtClean="0"/>
            <a:t>العلوم الإسلامية</a:t>
          </a:r>
          <a:endParaRPr lang="en-US" sz="4300" kern="1200" dirty="0"/>
        </a:p>
      </dsp:txBody>
      <dsp:txXfrm>
        <a:off x="3733564" y="1684855"/>
        <a:ext cx="3048472" cy="9816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B7B11-0582-4A43-A840-B4A0EE576927}">
      <dsp:nvSpPr>
        <dsp:cNvPr id="0" name=""/>
        <dsp:cNvSpPr/>
      </dsp:nvSpPr>
      <dsp:spPr>
        <a:xfrm>
          <a:off x="3364992" y="2124"/>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ar-SA" sz="4400" kern="1200" dirty="0" smtClean="0"/>
            <a:t>المذهب الإستدلالي</a:t>
          </a:r>
          <a:endParaRPr lang="en-US" sz="4400" kern="1200" dirty="0"/>
        </a:p>
      </dsp:txBody>
      <dsp:txXfrm>
        <a:off x="3433446" y="70578"/>
        <a:ext cx="3648708" cy="1265378"/>
      </dsp:txXfrm>
    </dsp:sp>
    <dsp:sp modelId="{C5F73907-5380-44FD-B221-E964B8321BBD}">
      <dsp:nvSpPr>
        <dsp:cNvPr id="0" name=""/>
        <dsp:cNvSpPr/>
      </dsp:nvSpPr>
      <dsp:spPr>
        <a:xfrm>
          <a:off x="3364992" y="1474525"/>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ar-SA" sz="4400" kern="1200" dirty="0" smtClean="0"/>
            <a:t>المنهج الإستنباطي</a:t>
          </a:r>
          <a:endParaRPr lang="en-US" sz="4400" kern="1200" dirty="0"/>
        </a:p>
      </dsp:txBody>
      <dsp:txXfrm>
        <a:off x="3433446" y="1542979"/>
        <a:ext cx="3648708" cy="1265378"/>
      </dsp:txXfrm>
    </dsp:sp>
    <dsp:sp modelId="{AFB5758E-1635-4314-9441-A15894B3A0DF}">
      <dsp:nvSpPr>
        <dsp:cNvPr id="0" name=""/>
        <dsp:cNvSpPr/>
      </dsp:nvSpPr>
      <dsp:spPr>
        <a:xfrm>
          <a:off x="3364992" y="2946926"/>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ar-SA" sz="4400" kern="1200" dirty="0" smtClean="0"/>
            <a:t>المنهج الإستقرائي</a:t>
          </a:r>
          <a:endParaRPr lang="en-US" sz="4400" kern="1200" dirty="0"/>
        </a:p>
      </dsp:txBody>
      <dsp:txXfrm>
        <a:off x="3433446" y="3015380"/>
        <a:ext cx="3648708" cy="12653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686B0-200C-459D-A5EF-4E4AEBD16D41}">
      <dsp:nvSpPr>
        <dsp:cNvPr id="0" name=""/>
        <dsp:cNvSpPr/>
      </dsp:nvSpPr>
      <dsp:spPr>
        <a:xfrm>
          <a:off x="3364992" y="172"/>
          <a:ext cx="3785616" cy="5210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ar-SA" sz="1300" kern="1200" dirty="0" smtClean="0"/>
            <a:t>المنهج الوصفي</a:t>
          </a:r>
          <a:endParaRPr lang="en-US" sz="1300" kern="1200" dirty="0"/>
        </a:p>
      </dsp:txBody>
      <dsp:txXfrm>
        <a:off x="3390429" y="25609"/>
        <a:ext cx="3734742" cy="470202"/>
      </dsp:txXfrm>
    </dsp:sp>
    <dsp:sp modelId="{4E7EFC6A-B4A6-4A28-9F92-0B6B4B5F9945}">
      <dsp:nvSpPr>
        <dsp:cNvPr id="0" name=""/>
        <dsp:cNvSpPr/>
      </dsp:nvSpPr>
      <dsp:spPr>
        <a:xfrm>
          <a:off x="3364992" y="547303"/>
          <a:ext cx="3785616" cy="5210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ar-SA" sz="1300" kern="1200" dirty="0" smtClean="0"/>
            <a:t>المنهج التطوري</a:t>
          </a:r>
          <a:endParaRPr lang="en-US" sz="1300" kern="1200" dirty="0"/>
        </a:p>
      </dsp:txBody>
      <dsp:txXfrm>
        <a:off x="3390429" y="572740"/>
        <a:ext cx="3734742" cy="470202"/>
      </dsp:txXfrm>
    </dsp:sp>
    <dsp:sp modelId="{07D101D7-7DF4-4AC1-A5FE-4648EADA9CE5}">
      <dsp:nvSpPr>
        <dsp:cNvPr id="0" name=""/>
        <dsp:cNvSpPr/>
      </dsp:nvSpPr>
      <dsp:spPr>
        <a:xfrm>
          <a:off x="3364992" y="1094434"/>
          <a:ext cx="3785616" cy="5210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ar-SA" sz="1300" kern="1200" dirty="0" smtClean="0"/>
            <a:t>ا</a:t>
          </a:r>
          <a:r>
            <a:rPr lang="ar-SA" sz="1300" kern="1200" dirty="0" smtClean="0"/>
            <a:t>لمنهج التاريخي</a:t>
          </a:r>
          <a:endParaRPr lang="en-US" sz="1300" kern="1200" dirty="0"/>
        </a:p>
      </dsp:txBody>
      <dsp:txXfrm>
        <a:off x="3390429" y="1119871"/>
        <a:ext cx="3734742" cy="470202"/>
      </dsp:txXfrm>
    </dsp:sp>
    <dsp:sp modelId="{5E15D56F-CC08-48FD-AB04-BCF4BFFA991A}">
      <dsp:nvSpPr>
        <dsp:cNvPr id="0" name=""/>
        <dsp:cNvSpPr/>
      </dsp:nvSpPr>
      <dsp:spPr>
        <a:xfrm>
          <a:off x="3364992" y="1641565"/>
          <a:ext cx="3785616" cy="5210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ar-SA" sz="1300" kern="1200" dirty="0" smtClean="0"/>
            <a:t>منهج دراسة الحالة</a:t>
          </a:r>
          <a:endParaRPr lang="en-US" sz="1300" kern="1200" dirty="0"/>
        </a:p>
      </dsp:txBody>
      <dsp:txXfrm>
        <a:off x="3390429" y="1667002"/>
        <a:ext cx="3734742" cy="470202"/>
      </dsp:txXfrm>
    </dsp:sp>
    <dsp:sp modelId="{5D183CA8-666F-4CE2-9F29-457E1A283D2D}">
      <dsp:nvSpPr>
        <dsp:cNvPr id="0" name=""/>
        <dsp:cNvSpPr/>
      </dsp:nvSpPr>
      <dsp:spPr>
        <a:xfrm>
          <a:off x="3364992" y="2188695"/>
          <a:ext cx="3785616" cy="5210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ar-SA" sz="1300" kern="1200" dirty="0" smtClean="0"/>
            <a:t>منهج الدراسة الميدانية</a:t>
          </a:r>
          <a:endParaRPr lang="en-US" sz="1300" kern="1200" dirty="0" smtClean="0"/>
        </a:p>
        <a:p>
          <a:pPr lvl="0" algn="ctr" defTabSz="2266950">
            <a:lnSpc>
              <a:spcPct val="90000"/>
            </a:lnSpc>
            <a:spcBef>
              <a:spcPct val="0"/>
            </a:spcBef>
            <a:spcAft>
              <a:spcPct val="35000"/>
            </a:spcAft>
          </a:pPr>
          <a:endParaRPr lang="en-US" sz="1300" kern="1200" dirty="0"/>
        </a:p>
      </dsp:txBody>
      <dsp:txXfrm>
        <a:off x="3390429" y="2214132"/>
        <a:ext cx="3734742" cy="470202"/>
      </dsp:txXfrm>
    </dsp:sp>
    <dsp:sp modelId="{0C72C3D3-3E87-4722-8859-C9DC7B70BAA9}">
      <dsp:nvSpPr>
        <dsp:cNvPr id="0" name=""/>
        <dsp:cNvSpPr/>
      </dsp:nvSpPr>
      <dsp:spPr>
        <a:xfrm>
          <a:off x="3364992" y="2735826"/>
          <a:ext cx="3785616" cy="5210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ar-SA" sz="1300" kern="1200" dirty="0" smtClean="0"/>
            <a:t>منهج تحليل المضمون</a:t>
          </a:r>
          <a:endParaRPr lang="en-US" sz="1300" kern="1200" dirty="0"/>
        </a:p>
      </dsp:txBody>
      <dsp:txXfrm>
        <a:off x="3390429" y="2761263"/>
        <a:ext cx="3734742" cy="470202"/>
      </dsp:txXfrm>
    </dsp:sp>
    <dsp:sp modelId="{AF79B771-E267-4A29-9230-7D00D5B903B2}">
      <dsp:nvSpPr>
        <dsp:cNvPr id="0" name=""/>
        <dsp:cNvSpPr/>
      </dsp:nvSpPr>
      <dsp:spPr>
        <a:xfrm>
          <a:off x="3364992" y="3282957"/>
          <a:ext cx="3785616" cy="5210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ar-SA" sz="1300" kern="1200" dirty="0" smtClean="0"/>
            <a:t>المنهج التجريبي</a:t>
          </a:r>
          <a:endParaRPr lang="en-US" sz="1300" kern="1200" dirty="0"/>
        </a:p>
      </dsp:txBody>
      <dsp:txXfrm>
        <a:off x="3390429" y="3308394"/>
        <a:ext cx="3734742" cy="470202"/>
      </dsp:txXfrm>
    </dsp:sp>
    <dsp:sp modelId="{D5B23C45-B041-4C67-91F6-96B677EFCFA9}">
      <dsp:nvSpPr>
        <dsp:cNvPr id="0" name=""/>
        <dsp:cNvSpPr/>
      </dsp:nvSpPr>
      <dsp:spPr>
        <a:xfrm>
          <a:off x="3364992" y="3830088"/>
          <a:ext cx="3785616" cy="5210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ar-SA" sz="1300" kern="1200" dirty="0" smtClean="0"/>
            <a:t>المنهج المقارن</a:t>
          </a:r>
        </a:p>
        <a:p>
          <a:pPr lvl="0" algn="ctr" defTabSz="577850">
            <a:lnSpc>
              <a:spcPct val="90000"/>
            </a:lnSpc>
            <a:spcBef>
              <a:spcPct val="0"/>
            </a:spcBef>
            <a:spcAft>
              <a:spcPct val="35000"/>
            </a:spcAft>
          </a:pPr>
          <a:endParaRPr lang="en-US" sz="1300" kern="1200" dirty="0"/>
        </a:p>
      </dsp:txBody>
      <dsp:txXfrm>
        <a:off x="3390429" y="3855525"/>
        <a:ext cx="3734742" cy="47020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FB1E5B-49D5-4DF7-81FD-30125946DF30}" type="datetimeFigureOut">
              <a:rPr lang="en-US" smtClean="0"/>
              <a:t>12/2/2023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ACBD9-D598-44E2-895F-717EA06CBA23}" type="slidenum">
              <a:rPr lang="en-US" smtClean="0"/>
              <a:t>‹#›</a:t>
            </a:fld>
            <a:endParaRPr lang="en-US"/>
          </a:p>
        </p:txBody>
      </p:sp>
    </p:spTree>
    <p:extLst>
      <p:ext uri="{BB962C8B-B14F-4D97-AF65-F5344CB8AC3E}">
        <p14:creationId xmlns:p14="http://schemas.microsoft.com/office/powerpoint/2010/main" val="2282801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890CF8-0568-4EDE-9BD0-FE6759055644}" type="datetime1">
              <a:rPr lang="en-US" smtClean="0"/>
              <a:t>12/2/2023</a:t>
            </a:fld>
            <a:endParaRPr lang="en-US"/>
          </a:p>
        </p:txBody>
      </p:sp>
      <p:sp>
        <p:nvSpPr>
          <p:cNvPr id="5" name="Footer Placeholder 4"/>
          <p:cNvSpPr>
            <a:spLocks noGrp="1"/>
          </p:cNvSpPr>
          <p:nvPr>
            <p:ph type="ftr" sz="quarter" idx="11"/>
          </p:nvPr>
        </p:nvSpPr>
        <p:spPr/>
        <p:txBody>
          <a:bodyPr/>
          <a:lstStyle/>
          <a:p>
            <a:r>
              <a:rPr lang="ar-SA" smtClean="0"/>
              <a:t>أ.د. شيرزاد عزيز سليمان</a:t>
            </a:r>
            <a:endParaRPr lang="en-US"/>
          </a:p>
        </p:txBody>
      </p:sp>
      <p:sp>
        <p:nvSpPr>
          <p:cNvPr id="6" name="Slide Number Placeholder 5"/>
          <p:cNvSpPr>
            <a:spLocks noGrp="1"/>
          </p:cNvSpPr>
          <p:nvPr>
            <p:ph type="sldNum" sz="quarter" idx="12"/>
          </p:nvPr>
        </p:nvSpPr>
        <p:spPr/>
        <p:txBody>
          <a:bodyPr/>
          <a:lstStyle/>
          <a:p>
            <a:fld id="{B138CBEA-3AD9-4477-99F5-A29FABBEB87E}" type="slidenum">
              <a:rPr lang="en-US" smtClean="0"/>
              <a:t>‹#›</a:t>
            </a:fld>
            <a:endParaRPr lang="en-US"/>
          </a:p>
        </p:txBody>
      </p:sp>
    </p:spTree>
    <p:extLst>
      <p:ext uri="{BB962C8B-B14F-4D97-AF65-F5344CB8AC3E}">
        <p14:creationId xmlns:p14="http://schemas.microsoft.com/office/powerpoint/2010/main" val="2923371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C4CAC4-4EF9-43A8-9174-F3346C09F069}" type="datetime1">
              <a:rPr lang="en-US" smtClean="0"/>
              <a:t>12/2/2023</a:t>
            </a:fld>
            <a:endParaRPr lang="en-US"/>
          </a:p>
        </p:txBody>
      </p:sp>
      <p:sp>
        <p:nvSpPr>
          <p:cNvPr id="5" name="Footer Placeholder 4"/>
          <p:cNvSpPr>
            <a:spLocks noGrp="1"/>
          </p:cNvSpPr>
          <p:nvPr>
            <p:ph type="ftr" sz="quarter" idx="11"/>
          </p:nvPr>
        </p:nvSpPr>
        <p:spPr/>
        <p:txBody>
          <a:bodyPr/>
          <a:lstStyle/>
          <a:p>
            <a:r>
              <a:rPr lang="ar-SA" smtClean="0"/>
              <a:t>أ.د. شيرزاد عزيز سليمان</a:t>
            </a:r>
            <a:endParaRPr lang="en-US"/>
          </a:p>
        </p:txBody>
      </p:sp>
      <p:sp>
        <p:nvSpPr>
          <p:cNvPr id="6" name="Slide Number Placeholder 5"/>
          <p:cNvSpPr>
            <a:spLocks noGrp="1"/>
          </p:cNvSpPr>
          <p:nvPr>
            <p:ph type="sldNum" sz="quarter" idx="12"/>
          </p:nvPr>
        </p:nvSpPr>
        <p:spPr/>
        <p:txBody>
          <a:bodyPr/>
          <a:lstStyle/>
          <a:p>
            <a:fld id="{B138CBEA-3AD9-4477-99F5-A29FABBEB87E}" type="slidenum">
              <a:rPr lang="en-US" smtClean="0"/>
              <a:t>‹#›</a:t>
            </a:fld>
            <a:endParaRPr lang="en-US"/>
          </a:p>
        </p:txBody>
      </p:sp>
    </p:spTree>
    <p:extLst>
      <p:ext uri="{BB962C8B-B14F-4D97-AF65-F5344CB8AC3E}">
        <p14:creationId xmlns:p14="http://schemas.microsoft.com/office/powerpoint/2010/main" val="3747483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3809DD-020D-4360-8545-838451197FC6}" type="datetime1">
              <a:rPr lang="en-US" smtClean="0"/>
              <a:t>12/2/2023</a:t>
            </a:fld>
            <a:endParaRPr lang="en-US"/>
          </a:p>
        </p:txBody>
      </p:sp>
      <p:sp>
        <p:nvSpPr>
          <p:cNvPr id="5" name="Footer Placeholder 4"/>
          <p:cNvSpPr>
            <a:spLocks noGrp="1"/>
          </p:cNvSpPr>
          <p:nvPr>
            <p:ph type="ftr" sz="quarter" idx="11"/>
          </p:nvPr>
        </p:nvSpPr>
        <p:spPr/>
        <p:txBody>
          <a:bodyPr/>
          <a:lstStyle/>
          <a:p>
            <a:r>
              <a:rPr lang="ar-SA" smtClean="0"/>
              <a:t>أ.د. شيرزاد عزيز سليمان</a:t>
            </a:r>
            <a:endParaRPr lang="en-US"/>
          </a:p>
        </p:txBody>
      </p:sp>
      <p:sp>
        <p:nvSpPr>
          <p:cNvPr id="6" name="Slide Number Placeholder 5"/>
          <p:cNvSpPr>
            <a:spLocks noGrp="1"/>
          </p:cNvSpPr>
          <p:nvPr>
            <p:ph type="sldNum" sz="quarter" idx="12"/>
          </p:nvPr>
        </p:nvSpPr>
        <p:spPr/>
        <p:txBody>
          <a:bodyPr/>
          <a:lstStyle/>
          <a:p>
            <a:fld id="{B138CBEA-3AD9-4477-99F5-A29FABBEB87E}" type="slidenum">
              <a:rPr lang="en-US" smtClean="0"/>
              <a:t>‹#›</a:t>
            </a:fld>
            <a:endParaRPr lang="en-US"/>
          </a:p>
        </p:txBody>
      </p:sp>
    </p:spTree>
    <p:extLst>
      <p:ext uri="{BB962C8B-B14F-4D97-AF65-F5344CB8AC3E}">
        <p14:creationId xmlns:p14="http://schemas.microsoft.com/office/powerpoint/2010/main" val="3599951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357473-87B9-49F3-81F5-509A2D75D985}" type="datetime1">
              <a:rPr lang="en-US" smtClean="0"/>
              <a:t>12/2/2023</a:t>
            </a:fld>
            <a:endParaRPr lang="en-US"/>
          </a:p>
        </p:txBody>
      </p:sp>
      <p:sp>
        <p:nvSpPr>
          <p:cNvPr id="5" name="Footer Placeholder 4"/>
          <p:cNvSpPr>
            <a:spLocks noGrp="1"/>
          </p:cNvSpPr>
          <p:nvPr>
            <p:ph type="ftr" sz="quarter" idx="11"/>
          </p:nvPr>
        </p:nvSpPr>
        <p:spPr/>
        <p:txBody>
          <a:bodyPr/>
          <a:lstStyle/>
          <a:p>
            <a:r>
              <a:rPr lang="ar-SA" smtClean="0"/>
              <a:t>أ.د. شيرزاد عزيز سليمان</a:t>
            </a:r>
            <a:endParaRPr lang="en-US"/>
          </a:p>
        </p:txBody>
      </p:sp>
      <p:sp>
        <p:nvSpPr>
          <p:cNvPr id="6" name="Slide Number Placeholder 5"/>
          <p:cNvSpPr>
            <a:spLocks noGrp="1"/>
          </p:cNvSpPr>
          <p:nvPr>
            <p:ph type="sldNum" sz="quarter" idx="12"/>
          </p:nvPr>
        </p:nvSpPr>
        <p:spPr/>
        <p:txBody>
          <a:bodyPr/>
          <a:lstStyle/>
          <a:p>
            <a:fld id="{B138CBEA-3AD9-4477-99F5-A29FABBEB87E}" type="slidenum">
              <a:rPr lang="en-US" smtClean="0"/>
              <a:t>‹#›</a:t>
            </a:fld>
            <a:endParaRPr lang="en-US"/>
          </a:p>
        </p:txBody>
      </p:sp>
    </p:spTree>
    <p:extLst>
      <p:ext uri="{BB962C8B-B14F-4D97-AF65-F5344CB8AC3E}">
        <p14:creationId xmlns:p14="http://schemas.microsoft.com/office/powerpoint/2010/main" val="1023746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A7C104-2872-4E8D-AA3D-0AD0B46D138A}" type="datetime1">
              <a:rPr lang="en-US" smtClean="0"/>
              <a:t>12/2/2023</a:t>
            </a:fld>
            <a:endParaRPr lang="en-US"/>
          </a:p>
        </p:txBody>
      </p:sp>
      <p:sp>
        <p:nvSpPr>
          <p:cNvPr id="5" name="Footer Placeholder 4"/>
          <p:cNvSpPr>
            <a:spLocks noGrp="1"/>
          </p:cNvSpPr>
          <p:nvPr>
            <p:ph type="ftr" sz="quarter" idx="11"/>
          </p:nvPr>
        </p:nvSpPr>
        <p:spPr/>
        <p:txBody>
          <a:bodyPr/>
          <a:lstStyle/>
          <a:p>
            <a:r>
              <a:rPr lang="ar-SA" smtClean="0"/>
              <a:t>أ.د. شيرزاد عزيز سليمان</a:t>
            </a:r>
            <a:endParaRPr lang="en-US"/>
          </a:p>
        </p:txBody>
      </p:sp>
      <p:sp>
        <p:nvSpPr>
          <p:cNvPr id="6" name="Slide Number Placeholder 5"/>
          <p:cNvSpPr>
            <a:spLocks noGrp="1"/>
          </p:cNvSpPr>
          <p:nvPr>
            <p:ph type="sldNum" sz="quarter" idx="12"/>
          </p:nvPr>
        </p:nvSpPr>
        <p:spPr/>
        <p:txBody>
          <a:bodyPr/>
          <a:lstStyle/>
          <a:p>
            <a:fld id="{B138CBEA-3AD9-4477-99F5-A29FABBEB87E}" type="slidenum">
              <a:rPr lang="en-US" smtClean="0"/>
              <a:t>‹#›</a:t>
            </a:fld>
            <a:endParaRPr lang="en-US"/>
          </a:p>
        </p:txBody>
      </p:sp>
    </p:spTree>
    <p:extLst>
      <p:ext uri="{BB962C8B-B14F-4D97-AF65-F5344CB8AC3E}">
        <p14:creationId xmlns:p14="http://schemas.microsoft.com/office/powerpoint/2010/main" val="610489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1A17F4-540A-421D-8AE4-4D0312B5762A}" type="datetime1">
              <a:rPr lang="en-US" smtClean="0"/>
              <a:t>12/2/2023</a:t>
            </a:fld>
            <a:endParaRPr lang="en-US"/>
          </a:p>
        </p:txBody>
      </p:sp>
      <p:sp>
        <p:nvSpPr>
          <p:cNvPr id="6" name="Footer Placeholder 5"/>
          <p:cNvSpPr>
            <a:spLocks noGrp="1"/>
          </p:cNvSpPr>
          <p:nvPr>
            <p:ph type="ftr" sz="quarter" idx="11"/>
          </p:nvPr>
        </p:nvSpPr>
        <p:spPr/>
        <p:txBody>
          <a:bodyPr/>
          <a:lstStyle/>
          <a:p>
            <a:r>
              <a:rPr lang="ar-SA" smtClean="0"/>
              <a:t>أ.د. شيرزاد عزيز سليمان</a:t>
            </a:r>
            <a:endParaRPr lang="en-US"/>
          </a:p>
        </p:txBody>
      </p:sp>
      <p:sp>
        <p:nvSpPr>
          <p:cNvPr id="7" name="Slide Number Placeholder 6"/>
          <p:cNvSpPr>
            <a:spLocks noGrp="1"/>
          </p:cNvSpPr>
          <p:nvPr>
            <p:ph type="sldNum" sz="quarter" idx="12"/>
          </p:nvPr>
        </p:nvSpPr>
        <p:spPr/>
        <p:txBody>
          <a:bodyPr/>
          <a:lstStyle/>
          <a:p>
            <a:fld id="{B138CBEA-3AD9-4477-99F5-A29FABBEB87E}" type="slidenum">
              <a:rPr lang="en-US" smtClean="0"/>
              <a:t>‹#›</a:t>
            </a:fld>
            <a:endParaRPr lang="en-US"/>
          </a:p>
        </p:txBody>
      </p:sp>
    </p:spTree>
    <p:extLst>
      <p:ext uri="{BB962C8B-B14F-4D97-AF65-F5344CB8AC3E}">
        <p14:creationId xmlns:p14="http://schemas.microsoft.com/office/powerpoint/2010/main" val="2662304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81138A-A007-4F86-9752-E86AC298E4C7}" type="datetime1">
              <a:rPr lang="en-US" smtClean="0"/>
              <a:t>12/2/2023</a:t>
            </a:fld>
            <a:endParaRPr lang="en-US"/>
          </a:p>
        </p:txBody>
      </p:sp>
      <p:sp>
        <p:nvSpPr>
          <p:cNvPr id="8" name="Footer Placeholder 7"/>
          <p:cNvSpPr>
            <a:spLocks noGrp="1"/>
          </p:cNvSpPr>
          <p:nvPr>
            <p:ph type="ftr" sz="quarter" idx="11"/>
          </p:nvPr>
        </p:nvSpPr>
        <p:spPr/>
        <p:txBody>
          <a:bodyPr/>
          <a:lstStyle/>
          <a:p>
            <a:r>
              <a:rPr lang="ar-SA" smtClean="0"/>
              <a:t>أ.د. شيرزاد عزيز سليمان</a:t>
            </a:r>
            <a:endParaRPr lang="en-US"/>
          </a:p>
        </p:txBody>
      </p:sp>
      <p:sp>
        <p:nvSpPr>
          <p:cNvPr id="9" name="Slide Number Placeholder 8"/>
          <p:cNvSpPr>
            <a:spLocks noGrp="1"/>
          </p:cNvSpPr>
          <p:nvPr>
            <p:ph type="sldNum" sz="quarter" idx="12"/>
          </p:nvPr>
        </p:nvSpPr>
        <p:spPr/>
        <p:txBody>
          <a:bodyPr/>
          <a:lstStyle/>
          <a:p>
            <a:fld id="{B138CBEA-3AD9-4477-99F5-A29FABBEB87E}" type="slidenum">
              <a:rPr lang="en-US" smtClean="0"/>
              <a:t>‹#›</a:t>
            </a:fld>
            <a:endParaRPr lang="en-US"/>
          </a:p>
        </p:txBody>
      </p:sp>
    </p:spTree>
    <p:extLst>
      <p:ext uri="{BB962C8B-B14F-4D97-AF65-F5344CB8AC3E}">
        <p14:creationId xmlns:p14="http://schemas.microsoft.com/office/powerpoint/2010/main" val="825331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077265-CFBE-4C69-A1ED-1365D8602053}" type="datetime1">
              <a:rPr lang="en-US" smtClean="0"/>
              <a:t>12/2/2023</a:t>
            </a:fld>
            <a:endParaRPr lang="en-US"/>
          </a:p>
        </p:txBody>
      </p:sp>
      <p:sp>
        <p:nvSpPr>
          <p:cNvPr id="4" name="Footer Placeholder 3"/>
          <p:cNvSpPr>
            <a:spLocks noGrp="1"/>
          </p:cNvSpPr>
          <p:nvPr>
            <p:ph type="ftr" sz="quarter" idx="11"/>
          </p:nvPr>
        </p:nvSpPr>
        <p:spPr/>
        <p:txBody>
          <a:bodyPr/>
          <a:lstStyle/>
          <a:p>
            <a:r>
              <a:rPr lang="ar-SA" smtClean="0"/>
              <a:t>أ.د. شيرزاد عزيز سليمان</a:t>
            </a:r>
            <a:endParaRPr lang="en-US"/>
          </a:p>
        </p:txBody>
      </p:sp>
      <p:sp>
        <p:nvSpPr>
          <p:cNvPr id="5" name="Slide Number Placeholder 4"/>
          <p:cNvSpPr>
            <a:spLocks noGrp="1"/>
          </p:cNvSpPr>
          <p:nvPr>
            <p:ph type="sldNum" sz="quarter" idx="12"/>
          </p:nvPr>
        </p:nvSpPr>
        <p:spPr/>
        <p:txBody>
          <a:bodyPr/>
          <a:lstStyle/>
          <a:p>
            <a:fld id="{B138CBEA-3AD9-4477-99F5-A29FABBEB87E}" type="slidenum">
              <a:rPr lang="en-US" smtClean="0"/>
              <a:t>‹#›</a:t>
            </a:fld>
            <a:endParaRPr lang="en-US"/>
          </a:p>
        </p:txBody>
      </p:sp>
    </p:spTree>
    <p:extLst>
      <p:ext uri="{BB962C8B-B14F-4D97-AF65-F5344CB8AC3E}">
        <p14:creationId xmlns:p14="http://schemas.microsoft.com/office/powerpoint/2010/main" val="943370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02B59-565B-44D0-BD70-C0BC4A9888EA}" type="datetime1">
              <a:rPr lang="en-US" smtClean="0"/>
              <a:t>12/2/2023</a:t>
            </a:fld>
            <a:endParaRPr lang="en-US"/>
          </a:p>
        </p:txBody>
      </p:sp>
      <p:sp>
        <p:nvSpPr>
          <p:cNvPr id="3" name="Footer Placeholder 2"/>
          <p:cNvSpPr>
            <a:spLocks noGrp="1"/>
          </p:cNvSpPr>
          <p:nvPr>
            <p:ph type="ftr" sz="quarter" idx="11"/>
          </p:nvPr>
        </p:nvSpPr>
        <p:spPr/>
        <p:txBody>
          <a:bodyPr/>
          <a:lstStyle/>
          <a:p>
            <a:r>
              <a:rPr lang="ar-SA" smtClean="0"/>
              <a:t>أ.د. شيرزاد عزيز سليمان</a:t>
            </a:r>
            <a:endParaRPr lang="en-US"/>
          </a:p>
        </p:txBody>
      </p:sp>
      <p:sp>
        <p:nvSpPr>
          <p:cNvPr id="4" name="Slide Number Placeholder 3"/>
          <p:cNvSpPr>
            <a:spLocks noGrp="1"/>
          </p:cNvSpPr>
          <p:nvPr>
            <p:ph type="sldNum" sz="quarter" idx="12"/>
          </p:nvPr>
        </p:nvSpPr>
        <p:spPr/>
        <p:txBody>
          <a:bodyPr/>
          <a:lstStyle/>
          <a:p>
            <a:fld id="{B138CBEA-3AD9-4477-99F5-A29FABBEB87E}" type="slidenum">
              <a:rPr lang="en-US" smtClean="0"/>
              <a:t>‹#›</a:t>
            </a:fld>
            <a:endParaRPr lang="en-US"/>
          </a:p>
        </p:txBody>
      </p:sp>
    </p:spTree>
    <p:extLst>
      <p:ext uri="{BB962C8B-B14F-4D97-AF65-F5344CB8AC3E}">
        <p14:creationId xmlns:p14="http://schemas.microsoft.com/office/powerpoint/2010/main" val="1356689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A9F9022-58D3-40FF-A2D8-9B89A3D95533}" type="datetime1">
              <a:rPr lang="en-US" smtClean="0"/>
              <a:t>12/2/2023</a:t>
            </a:fld>
            <a:endParaRPr lang="en-US"/>
          </a:p>
        </p:txBody>
      </p:sp>
      <p:sp>
        <p:nvSpPr>
          <p:cNvPr id="6" name="Footer Placeholder 5"/>
          <p:cNvSpPr>
            <a:spLocks noGrp="1"/>
          </p:cNvSpPr>
          <p:nvPr>
            <p:ph type="ftr" sz="quarter" idx="11"/>
          </p:nvPr>
        </p:nvSpPr>
        <p:spPr/>
        <p:txBody>
          <a:bodyPr/>
          <a:lstStyle/>
          <a:p>
            <a:r>
              <a:rPr lang="ar-SA" smtClean="0"/>
              <a:t>أ.د. شيرزاد عزيز سليمان</a:t>
            </a:r>
            <a:endParaRPr lang="en-US"/>
          </a:p>
        </p:txBody>
      </p:sp>
      <p:sp>
        <p:nvSpPr>
          <p:cNvPr id="7" name="Slide Number Placeholder 6"/>
          <p:cNvSpPr>
            <a:spLocks noGrp="1"/>
          </p:cNvSpPr>
          <p:nvPr>
            <p:ph type="sldNum" sz="quarter" idx="12"/>
          </p:nvPr>
        </p:nvSpPr>
        <p:spPr/>
        <p:txBody>
          <a:bodyPr/>
          <a:lstStyle/>
          <a:p>
            <a:fld id="{B138CBEA-3AD9-4477-99F5-A29FABBEB87E}" type="slidenum">
              <a:rPr lang="en-US" smtClean="0"/>
              <a:t>‹#›</a:t>
            </a:fld>
            <a:endParaRPr lang="en-US"/>
          </a:p>
        </p:txBody>
      </p:sp>
    </p:spTree>
    <p:extLst>
      <p:ext uri="{BB962C8B-B14F-4D97-AF65-F5344CB8AC3E}">
        <p14:creationId xmlns:p14="http://schemas.microsoft.com/office/powerpoint/2010/main" val="86145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A56214E-C30A-4C10-8F82-AE1EE9B4595B}" type="datetime1">
              <a:rPr lang="en-US" smtClean="0"/>
              <a:t>12/2/2023</a:t>
            </a:fld>
            <a:endParaRPr lang="en-US"/>
          </a:p>
        </p:txBody>
      </p:sp>
      <p:sp>
        <p:nvSpPr>
          <p:cNvPr id="6" name="Footer Placeholder 5"/>
          <p:cNvSpPr>
            <a:spLocks noGrp="1"/>
          </p:cNvSpPr>
          <p:nvPr>
            <p:ph type="ftr" sz="quarter" idx="11"/>
          </p:nvPr>
        </p:nvSpPr>
        <p:spPr/>
        <p:txBody>
          <a:bodyPr/>
          <a:lstStyle/>
          <a:p>
            <a:r>
              <a:rPr lang="ar-SA" smtClean="0"/>
              <a:t>أ.د. شيرزاد عزيز سليمان</a:t>
            </a:r>
            <a:endParaRPr lang="en-US"/>
          </a:p>
        </p:txBody>
      </p:sp>
      <p:sp>
        <p:nvSpPr>
          <p:cNvPr id="7" name="Slide Number Placeholder 6"/>
          <p:cNvSpPr>
            <a:spLocks noGrp="1"/>
          </p:cNvSpPr>
          <p:nvPr>
            <p:ph type="sldNum" sz="quarter" idx="12"/>
          </p:nvPr>
        </p:nvSpPr>
        <p:spPr/>
        <p:txBody>
          <a:bodyPr/>
          <a:lstStyle/>
          <a:p>
            <a:fld id="{B138CBEA-3AD9-4477-99F5-A29FABBEB87E}" type="slidenum">
              <a:rPr lang="en-US" smtClean="0"/>
              <a:t>‹#›</a:t>
            </a:fld>
            <a:endParaRPr lang="en-US"/>
          </a:p>
        </p:txBody>
      </p:sp>
    </p:spTree>
    <p:extLst>
      <p:ext uri="{BB962C8B-B14F-4D97-AF65-F5344CB8AC3E}">
        <p14:creationId xmlns:p14="http://schemas.microsoft.com/office/powerpoint/2010/main" val="1258274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59139F-6F3E-4D8D-8089-7419F2770859}" type="datetime1">
              <a:rPr lang="en-US" smtClean="0"/>
              <a:t>12/2/2023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SA" smtClean="0"/>
              <a:t>أ.د. شيرزاد عزيز سليمان</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8CBEA-3AD9-4477-99F5-A29FABBEB87E}" type="slidenum">
              <a:rPr lang="en-US" smtClean="0"/>
              <a:t>‹#›</a:t>
            </a:fld>
            <a:endParaRPr lang="en-US"/>
          </a:p>
        </p:txBody>
      </p:sp>
    </p:spTree>
    <p:extLst>
      <p:ext uri="{BB962C8B-B14F-4D97-AF65-F5344CB8AC3E}">
        <p14:creationId xmlns:p14="http://schemas.microsoft.com/office/powerpoint/2010/main" val="3512885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s://ar.wikipedia.org/wiki/%D9%82%D8%B1%D8%A7%D8%A1%D8%A9" TargetMode="External"/><Relationship Id="rId2" Type="http://schemas.openxmlformats.org/officeDocument/2006/relationships/hyperlink" Target="https://ar.wikipedia.org/wiki/%D8%AA%D8%B1%D9%82%D9%8A%D9%85"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sherzadaziz@gmail.com" TargetMode="External"/><Relationship Id="rId2" Type="http://schemas.openxmlformats.org/officeDocument/2006/relationships/hyperlink" Target="mailto:sherzad.sulaiman@su.edu.krd" TargetMode="Externa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888" y="0"/>
            <a:ext cx="626586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ar-SA" smtClean="0"/>
              <a:t>أ.د. شيرزاد عزيز سليمان</a:t>
            </a:r>
            <a:endParaRPr lang="en-US"/>
          </a:p>
        </p:txBody>
      </p:sp>
      <p:sp>
        <p:nvSpPr>
          <p:cNvPr id="3" name="Slide Number Placeholder 2"/>
          <p:cNvSpPr>
            <a:spLocks noGrp="1"/>
          </p:cNvSpPr>
          <p:nvPr>
            <p:ph type="sldNum" sz="quarter" idx="12"/>
          </p:nvPr>
        </p:nvSpPr>
        <p:spPr/>
        <p:txBody>
          <a:bodyPr/>
          <a:lstStyle/>
          <a:p>
            <a:fld id="{B138CBEA-3AD9-4477-99F5-A29FABBEB87E}" type="slidenum">
              <a:rPr lang="en-US" smtClean="0"/>
              <a:t>1</a:t>
            </a:fld>
            <a:endParaRPr lang="en-US"/>
          </a:p>
        </p:txBody>
      </p:sp>
    </p:spTree>
    <p:extLst>
      <p:ext uri="{BB962C8B-B14F-4D97-AF65-F5344CB8AC3E}">
        <p14:creationId xmlns:p14="http://schemas.microsoft.com/office/powerpoint/2010/main" val="967877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خصائص المعرفة العلمية</a:t>
            </a:r>
            <a:endParaRPr lang="en-US" dirty="0"/>
          </a:p>
        </p:txBody>
      </p:sp>
      <p:sp>
        <p:nvSpPr>
          <p:cNvPr id="3" name="Content Placeholder 2"/>
          <p:cNvSpPr>
            <a:spLocks noGrp="1"/>
          </p:cNvSpPr>
          <p:nvPr>
            <p:ph idx="1"/>
          </p:nvPr>
        </p:nvSpPr>
        <p:spPr/>
        <p:txBody>
          <a:bodyPr/>
          <a:lstStyle/>
          <a:p>
            <a:pPr algn="r" rtl="1"/>
            <a:r>
              <a:rPr lang="ar-SA" dirty="0" smtClean="0"/>
              <a:t>دقة الصياغة: وهذا يشير الى التعبير الدقيق عن الاحداث و القضايا المدروسة، فالباحث يتحدث بلغة مكية ذات صياغة رياضية دقيقة، وهو يختلف عن اللغة الكيفية التي تحملها المعرفة غير العلمية، فالباحث مثلا عندما يشير الى سخونة شيء يحدد درجة حرارته بدقة حيث يتجاوز الحس المشترك، مثله مثل العالم في العلوم الاسلامية حيث أنه لا يكتفي بأنه جائز أو غير جائز بل يستحضر جميع الادلة المرتبطة بالموضوع محل البحث.</a:t>
            </a:r>
          </a:p>
          <a:p>
            <a:pPr algn="r" rtl="1"/>
            <a:r>
              <a:rPr lang="ar-SA" dirty="0" smtClean="0"/>
              <a:t>التعميم: ومفاده أن العلم يعبر عن الاشياء المتشابهة في الصورة و التي تبدو لنا مختلفة في قانون واحد، فالباحث عندما يدرس جزئيات فإنه يهدف من دراستها الى التوصل الى قانون كلي و عام.</a:t>
            </a:r>
          </a:p>
          <a:p>
            <a:pPr algn="r" rtl="1"/>
            <a:r>
              <a:rPr lang="ar-SA" dirty="0" smtClean="0"/>
              <a:t>امكانية اختبار الصدق: تتميز المعارف العلمية بأنها قابلة للاختبار وذلك للتأكد من صدقها.</a:t>
            </a:r>
            <a:endParaRPr lang="en-US" dirty="0"/>
          </a:p>
        </p:txBody>
      </p:sp>
      <p:sp>
        <p:nvSpPr>
          <p:cNvPr id="5" name="Footer Placeholder 4"/>
          <p:cNvSpPr>
            <a:spLocks noGrp="1"/>
          </p:cNvSpPr>
          <p:nvPr>
            <p:ph type="ftr" sz="quarter" idx="11"/>
          </p:nvPr>
        </p:nvSpPr>
        <p:spPr/>
        <p:txBody>
          <a:bodyPr/>
          <a:lstStyle/>
          <a:p>
            <a:r>
              <a:rPr lang="ar-SA" smtClean="0"/>
              <a:t>أ.د. شيرزاد عزيز سليمان</a:t>
            </a:r>
            <a:endParaRPr lang="en-US"/>
          </a:p>
        </p:txBody>
      </p:sp>
      <p:sp>
        <p:nvSpPr>
          <p:cNvPr id="6" name="Slide Number Placeholder 5"/>
          <p:cNvSpPr>
            <a:spLocks noGrp="1"/>
          </p:cNvSpPr>
          <p:nvPr>
            <p:ph type="sldNum" sz="quarter" idx="12"/>
          </p:nvPr>
        </p:nvSpPr>
        <p:spPr/>
        <p:txBody>
          <a:bodyPr/>
          <a:lstStyle/>
          <a:p>
            <a:fld id="{B138CBEA-3AD9-4477-99F5-A29FABBEB87E}" type="slidenum">
              <a:rPr lang="en-US" smtClean="0"/>
              <a:t>10</a:t>
            </a:fld>
            <a:endParaRPr lang="en-US"/>
          </a:p>
        </p:txBody>
      </p:sp>
    </p:spTree>
    <p:extLst>
      <p:ext uri="{BB962C8B-B14F-4D97-AF65-F5344CB8AC3E}">
        <p14:creationId xmlns:p14="http://schemas.microsoft.com/office/powerpoint/2010/main" val="362699844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457200"/>
            <a:ext cx="7943088" cy="6096000"/>
          </a:xfrm>
        </p:spPr>
        <p:txBody>
          <a:bodyPr/>
          <a:lstStyle/>
          <a:p>
            <a:pPr algn="r" rtl="1">
              <a:buNone/>
            </a:pPr>
            <a:r>
              <a:rPr lang="ar-SA" b="1" dirty="0" smtClean="0"/>
              <a:t>علامات الترقيم</a:t>
            </a:r>
            <a:endParaRPr lang="ar-IQ" b="1" dirty="0" smtClean="0"/>
          </a:p>
          <a:p>
            <a:pPr algn="r" rtl="1">
              <a:buNone/>
            </a:pPr>
            <a:endParaRPr lang="en-US" b="1" dirty="0" smtClean="0"/>
          </a:p>
          <a:p>
            <a:pPr algn="just" rtl="1">
              <a:buNone/>
            </a:pPr>
            <a:r>
              <a:rPr lang="ar-IQ" dirty="0" smtClean="0"/>
              <a:t>	</a:t>
            </a:r>
            <a:r>
              <a:rPr lang="en-US" dirty="0" smtClean="0"/>
              <a:t> </a:t>
            </a:r>
            <a:r>
              <a:rPr lang="ar-SA" dirty="0" smtClean="0"/>
              <a:t>المقصود</a:t>
            </a:r>
            <a:r>
              <a:rPr lang="en-US" dirty="0" smtClean="0"/>
              <a:t> </a:t>
            </a:r>
            <a:r>
              <a:rPr lang="ar-SA" u="sng" dirty="0" smtClean="0">
                <a:hlinkClick r:id="rId2"/>
              </a:rPr>
              <a:t>بعلامات الترقيم</a:t>
            </a:r>
            <a:r>
              <a:rPr lang="en-US" dirty="0" smtClean="0"/>
              <a:t>: </a:t>
            </a:r>
            <a:r>
              <a:rPr lang="ar-SA" dirty="0" smtClean="0"/>
              <a:t>وضْع رموز اصطلاحية معيَّنة</a:t>
            </a:r>
            <a:r>
              <a:rPr lang="ar-IQ" dirty="0" smtClean="0"/>
              <a:t> </a:t>
            </a:r>
            <a:r>
              <a:rPr lang="ar-SA" dirty="0" smtClean="0"/>
              <a:t>بَين الجُمَل أو الكلِمات. وعلامات التّرقيم في اللغة العربية ذات أهمية كبيرة في توضيح معاني الجُمَل للقارئ، وهي في الكتابة تُغني عن الإشارة بالوسائل الأخرى التي يستخدمها المتحدّث للتعبير عمّا في نفسه؛ فأهميّة هذه العلامات تأتي من كونها تسهّل</a:t>
            </a:r>
            <a:r>
              <a:rPr lang="en-US" dirty="0" smtClean="0"/>
              <a:t> </a:t>
            </a:r>
            <a:r>
              <a:rPr lang="ar-SA" u="sng" dirty="0" smtClean="0">
                <a:hlinkClick r:id="rId3"/>
              </a:rPr>
              <a:t>القراءة</a:t>
            </a:r>
            <a:r>
              <a:rPr lang="ar-SA" dirty="0" smtClean="0"/>
              <a:t>، وتساعد على إدراك المقصود من الكلام، وتنظّمه، وتُسهم في تعزيز دِقّة التعبير عمّا يدور في نفس الكاتب</a:t>
            </a:r>
            <a:r>
              <a:rPr lang="en-US" dirty="0" smtClean="0"/>
              <a:t>.</a:t>
            </a:r>
          </a:p>
          <a:p>
            <a:pPr algn="just" rtl="1">
              <a:buNone/>
            </a:pPr>
            <a:endParaRPr lang="en-US" dirty="0"/>
          </a:p>
        </p:txBody>
      </p:sp>
    </p:spTree>
    <p:extLst>
      <p:ext uri="{BB962C8B-B14F-4D97-AF65-F5344CB8AC3E}">
        <p14:creationId xmlns:p14="http://schemas.microsoft.com/office/powerpoint/2010/main" val="259867180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304800"/>
            <a:ext cx="7943088" cy="6248400"/>
          </a:xfrm>
        </p:spPr>
        <p:txBody>
          <a:bodyPr>
            <a:normAutofit fontScale="92500" lnSpcReduction="10000"/>
          </a:bodyPr>
          <a:lstStyle/>
          <a:p>
            <a:pPr algn="r" rtl="1"/>
            <a:r>
              <a:rPr lang="ar-SA" b="1" dirty="0" smtClean="0"/>
              <a:t>-</a:t>
            </a:r>
            <a:r>
              <a:rPr lang="ar-SA" b="1" dirty="0" smtClean="0">
                <a:solidFill>
                  <a:srgbClr val="FF0000"/>
                </a:solidFill>
              </a:rPr>
              <a:t> الفَاصِلَةُ (،)</a:t>
            </a:r>
            <a:r>
              <a:rPr lang="ar-SA" b="1" dirty="0" smtClean="0"/>
              <a:t>:</a:t>
            </a:r>
            <a:r>
              <a:rPr lang="en-US" b="1" dirty="0" smtClean="0"/>
              <a:t> </a:t>
            </a:r>
            <a:r>
              <a:rPr lang="ar-SA" b="1" dirty="0" smtClean="0"/>
              <a:t>وهي تَدُلُّ على وَقْفٍ قصيرٍ بَيْنَ مَعَاني الْجمّلة، لتمييز أجزاء الكلام بعضها عن الآخر، كما تدلّ في غالب الأحيان على الموضع السليم لأخذ النفَس، وهي أكثر علامات الترقيم استعمالاً في الكتابة، ومن مواضعها:  </a:t>
            </a:r>
            <a:endParaRPr lang="en-US" b="1" dirty="0" smtClean="0"/>
          </a:p>
          <a:p>
            <a:pPr algn="r" rtl="1"/>
            <a:r>
              <a:rPr lang="ar-SA" b="1" dirty="0" smtClean="0"/>
              <a:t>-</a:t>
            </a:r>
            <a:r>
              <a:rPr lang="ar-SA" b="1" dirty="0" smtClean="0">
                <a:solidFill>
                  <a:schemeClr val="accent2">
                    <a:lumMod val="75000"/>
                  </a:schemeClr>
                </a:solidFill>
              </a:rPr>
              <a:t> بين الجمل المترابطة </a:t>
            </a:r>
            <a:r>
              <a:rPr lang="ar-SA" b="1" dirty="0" smtClean="0"/>
              <a:t>وأشباه الجمل، مثال ذلك:</a:t>
            </a:r>
            <a:r>
              <a:rPr lang="en-US" b="1" dirty="0" smtClean="0"/>
              <a:t> </a:t>
            </a:r>
            <a:r>
              <a:rPr lang="ar-SA" b="1" dirty="0" smtClean="0"/>
              <a:t>كتبَ أحدهم إلى صديق له: "مثلي هفا، ومثلك عفا"، فأجابه: "مثلك اعتذَر، ومثلي اغتفَر". وكقول أحدهم: "كان لبعضِ العلماء تلميذٌ ذكيٌ، يُحبّهُ كثيراً، وكانَ التلّميذُ يَحبُّ أستاذه، وَيُلازِمُه وَيَخْدِمُه". </a:t>
            </a:r>
            <a:endParaRPr lang="en-US" b="1" dirty="0" smtClean="0"/>
          </a:p>
          <a:p>
            <a:pPr algn="r" rtl="1"/>
            <a:r>
              <a:rPr lang="ar-SA" b="1" dirty="0" smtClean="0"/>
              <a:t>- </a:t>
            </a:r>
            <a:r>
              <a:rPr lang="ar-SA" b="1" dirty="0" smtClean="0">
                <a:solidFill>
                  <a:schemeClr val="accent2">
                    <a:lumMod val="75000"/>
                  </a:schemeClr>
                </a:solidFill>
              </a:rPr>
              <a:t>بين الشرط والجواب</a:t>
            </a:r>
            <a:r>
              <a:rPr lang="ar-SA" b="1" dirty="0" smtClean="0"/>
              <a:t>، مثل:</a:t>
            </a:r>
            <a:endParaRPr lang="en-US" b="1" dirty="0" smtClean="0"/>
          </a:p>
          <a:p>
            <a:pPr algn="r" rtl="1"/>
            <a:r>
              <a:rPr lang="ar-SA" b="1" dirty="0" smtClean="0"/>
              <a:t>كتبَ أحدهم: "أما بعد، فإن كان إخوان الثقة كثيراً، فأنت أولهم، وإن كانوا قليلاً، فأنت أوثقهم، وإن كانوا واحداً، فأنت هو".  </a:t>
            </a:r>
            <a:endParaRPr lang="en-US" b="1" dirty="0" smtClean="0"/>
          </a:p>
          <a:p>
            <a:pPr algn="r" rtl="1"/>
            <a:r>
              <a:rPr lang="ar-SA" b="1" dirty="0" smtClean="0"/>
              <a:t>-</a:t>
            </a:r>
            <a:r>
              <a:rPr lang="ar-SA" b="1" dirty="0" smtClean="0">
                <a:solidFill>
                  <a:schemeClr val="accent2">
                    <a:lumMod val="75000"/>
                  </a:schemeClr>
                </a:solidFill>
              </a:rPr>
              <a:t> بعدَ المُنادَى</a:t>
            </a:r>
            <a:r>
              <a:rPr lang="ar-SA" b="1" dirty="0" smtClean="0"/>
              <a:t>، مثل:  يا سائِقَ السَّيّارَةِ، لا تُسْرِعْ. </a:t>
            </a:r>
            <a:endParaRPr lang="en-US" b="1" dirty="0" smtClean="0"/>
          </a:p>
          <a:p>
            <a:pPr algn="r" rtl="1"/>
            <a:r>
              <a:rPr lang="ar-SA" b="1" dirty="0" smtClean="0"/>
              <a:t>- بين أنواع الشيء وأقسامه، مثل:</a:t>
            </a:r>
            <a:endParaRPr lang="en-US" b="1" dirty="0" smtClean="0"/>
          </a:p>
          <a:p>
            <a:pPr algn="r" rtl="1"/>
            <a:r>
              <a:rPr lang="ar-SA" b="1" dirty="0" smtClean="0">
                <a:solidFill>
                  <a:schemeClr val="accent2">
                    <a:lumMod val="75000"/>
                  </a:schemeClr>
                </a:solidFill>
              </a:rPr>
              <a:t>المؤمنون ثلاثة</a:t>
            </a:r>
            <a:r>
              <a:rPr lang="ar-SA" b="1" dirty="0" smtClean="0"/>
              <a:t>: واحد مشغول بآخرته، وآخر مشغول بدنياه، وثالث جمع بين الدنيا والآخرة.</a:t>
            </a:r>
            <a:endParaRPr lang="en-US" b="1" dirty="0" smtClean="0"/>
          </a:p>
          <a:p>
            <a:pPr algn="r" rtl="1"/>
            <a:r>
              <a:rPr lang="ar-SA" b="1" dirty="0" smtClean="0"/>
              <a:t>للقائل على السامع ثلاث: جمع البال، والكتمان، وبسط العذر.</a:t>
            </a:r>
            <a:endParaRPr lang="en-US" b="1" dirty="0" smtClean="0"/>
          </a:p>
          <a:p>
            <a:pPr algn="r" rtl="1">
              <a:buNone/>
            </a:pPr>
            <a:endParaRPr lang="en-US" dirty="0"/>
          </a:p>
        </p:txBody>
      </p:sp>
    </p:spTree>
    <p:extLst>
      <p:ext uri="{BB962C8B-B14F-4D97-AF65-F5344CB8AC3E}">
        <p14:creationId xmlns:p14="http://schemas.microsoft.com/office/powerpoint/2010/main" val="400092631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0" y="381000"/>
            <a:ext cx="7866888" cy="6172200"/>
          </a:xfrm>
        </p:spPr>
        <p:txBody>
          <a:bodyPr/>
          <a:lstStyle/>
          <a:p>
            <a:pPr algn="r" rtl="1"/>
            <a:r>
              <a:rPr lang="ar-SA" b="1" dirty="0" smtClean="0"/>
              <a:t>- </a:t>
            </a:r>
            <a:r>
              <a:rPr lang="ar-SA" b="1" dirty="0" smtClean="0">
                <a:solidFill>
                  <a:srgbClr val="FF0000"/>
                </a:solidFill>
              </a:rPr>
              <a:t>  النُقْطَةُ (.)</a:t>
            </a:r>
            <a:r>
              <a:rPr lang="ar-SA" b="1" dirty="0" smtClean="0"/>
              <a:t>:</a:t>
            </a:r>
            <a:r>
              <a:rPr lang="en-US" b="1" dirty="0" smtClean="0"/>
              <a:t> </a:t>
            </a:r>
            <a:r>
              <a:rPr lang="ar-SA" b="1" dirty="0" smtClean="0"/>
              <a:t>وتُستَعمَل للوقف التامّ، فتُوضَع في نهاية الجملة المكتملة المعنى، وتوضع في نهاية الفقرة أو المقطع، كما توضع في نهاية البحث أو الرسالة أو الكتاب أو أي موضوع مكتوب.  </a:t>
            </a:r>
            <a:endParaRPr lang="en-US" b="1" dirty="0" smtClean="0"/>
          </a:p>
          <a:p>
            <a:pPr algn="r" rtl="1"/>
            <a:r>
              <a:rPr lang="ar-SA" b="1" dirty="0" smtClean="0"/>
              <a:t>3- </a:t>
            </a:r>
            <a:r>
              <a:rPr lang="ar-SA" b="1" dirty="0" smtClean="0">
                <a:solidFill>
                  <a:srgbClr val="FF0000"/>
                </a:solidFill>
              </a:rPr>
              <a:t>الفاصلة المنقوطة (؛)</a:t>
            </a:r>
            <a:r>
              <a:rPr lang="ar-SA" b="1" dirty="0" smtClean="0"/>
              <a:t>:</a:t>
            </a:r>
            <a:r>
              <a:rPr lang="ar-IQ" b="1" dirty="0" smtClean="0"/>
              <a:t>تستعمل بين جملتين مترابطي المعنى، ويستحسن أن توضع بين جملتين ، تكون الثانية تعليلاً للأولى، أو سبباً في حدوث الأولى مثل: كن متفائلاً؛ فإنَّ التشاؤوم سمٌّ قاتل للإنسان.</a:t>
            </a:r>
          </a:p>
          <a:p>
            <a:pPr algn="r" rtl="1"/>
            <a:endParaRPr lang="en-US" dirty="0"/>
          </a:p>
        </p:txBody>
      </p:sp>
    </p:spTree>
    <p:extLst>
      <p:ext uri="{BB962C8B-B14F-4D97-AF65-F5344CB8AC3E}">
        <p14:creationId xmlns:p14="http://schemas.microsoft.com/office/powerpoint/2010/main" val="80971306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304800"/>
            <a:ext cx="7943088" cy="6324600"/>
          </a:xfrm>
        </p:spPr>
        <p:txBody>
          <a:bodyPr/>
          <a:lstStyle/>
          <a:p>
            <a:pPr algn="r" rtl="1"/>
            <a:r>
              <a:rPr lang="ar-SA" b="1" dirty="0" smtClean="0"/>
              <a:t>- النُقطَتانِ الرأسيّتان (:):</a:t>
            </a:r>
            <a:r>
              <a:rPr lang="en-US" b="1" dirty="0" smtClean="0"/>
              <a:t> </a:t>
            </a:r>
            <a:r>
              <a:rPr lang="ar-SA" b="1" dirty="0" smtClean="0"/>
              <a:t>وهي علامة وقفٍ متوسّط، تُستعمل في التعبير عمّا يُرادُ شرحُه وبيانُه، أو تفصيلُه وتعدُاده، أو ما يُرادُ نَقُلُه مِن أقوالٍ ونصوص.</a:t>
            </a:r>
            <a:endParaRPr lang="en-US" b="1" dirty="0" smtClean="0"/>
          </a:p>
          <a:p>
            <a:pPr algn="r" rtl="1"/>
            <a:r>
              <a:rPr lang="ar-SA" b="1" dirty="0" smtClean="0"/>
              <a:t>مثال ذلك: "قال حكيمٌ: الاتحاد قوة"، و"الكلام: هو اللفظ المركب المفيد بالوضع"، و"الكلمة ثلاثة أقسام: اسم، وفعل، وحرف".</a:t>
            </a:r>
            <a:endParaRPr lang="en-US" b="1" dirty="0" smtClean="0"/>
          </a:p>
          <a:p>
            <a:pPr algn="r" rtl="1">
              <a:buNone/>
            </a:pPr>
            <a:endParaRPr lang="en-US" b="1" dirty="0" smtClean="0"/>
          </a:p>
          <a:p>
            <a:pPr algn="r" rtl="1"/>
            <a:r>
              <a:rPr lang="ar-SA" b="1" dirty="0" smtClean="0"/>
              <a:t>5- عَلاَمةُ الاستفِهْامِ (؟):</a:t>
            </a:r>
            <a:r>
              <a:rPr lang="en-US" b="1" dirty="0" smtClean="0"/>
              <a:t> </a:t>
            </a:r>
            <a:r>
              <a:rPr lang="ar-SA" b="1" dirty="0" smtClean="0"/>
              <a:t>من علامات الوقف الطويل، وتوضَع في نهاية الجمل للتعبير بها عن السؤال الذي يتطلّب جوابًا. من أمثلة ذلك: "ماذا تفعل؟"، "كَمْ هو عُمْرُك؟"، "هل فهمت الدرّس؟".</a:t>
            </a:r>
            <a:endParaRPr lang="en-US" b="1" dirty="0" smtClean="0"/>
          </a:p>
          <a:p>
            <a:pPr algn="r" rtl="1">
              <a:buNone/>
            </a:pPr>
            <a:endParaRPr lang="en-US" dirty="0"/>
          </a:p>
        </p:txBody>
      </p:sp>
    </p:spTree>
    <p:extLst>
      <p:ext uri="{BB962C8B-B14F-4D97-AF65-F5344CB8AC3E}">
        <p14:creationId xmlns:p14="http://schemas.microsoft.com/office/powerpoint/2010/main" val="137246231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0" y="304800"/>
            <a:ext cx="7866888" cy="6324600"/>
          </a:xfrm>
        </p:spPr>
        <p:txBody>
          <a:bodyPr/>
          <a:lstStyle/>
          <a:p>
            <a:pPr algn="r" rtl="1"/>
            <a:r>
              <a:rPr lang="ar-SA" b="1" dirty="0" smtClean="0"/>
              <a:t>-  عَلاَمةُ التّعَجُّبِ (!):</a:t>
            </a:r>
            <a:r>
              <a:rPr lang="en-US" b="1" dirty="0" smtClean="0"/>
              <a:t> </a:t>
            </a:r>
            <a:r>
              <a:rPr lang="ar-SA" b="1" dirty="0" smtClean="0"/>
              <a:t>وهي علامة وقف طويلٍ أيضًا، وتُستْعَمْلُ للدلالة على التأثّر، فتوضع بَعْدَ جُمَل التَعجُّب، أو الفَرَح، أو الخَوْف، أو الاستغاثة؛ وقد تكون بعد جملة استفهام لا يُراد منها الجواب، وإنما التعجّب أو الاستنكار... من أمثلة ذلك: "ما أجمل البحر!"، "أهْلاً بِمدْرَستي!"، "ويل للظالمِ!"، "وا أسفاه!"، "كيف لك أن تقول هذا!".</a:t>
            </a:r>
            <a:endParaRPr lang="en-US" b="1" dirty="0" smtClean="0"/>
          </a:p>
          <a:p>
            <a:pPr algn="r" rtl="1">
              <a:buNone/>
            </a:pPr>
            <a:endParaRPr lang="en-US" b="1" dirty="0" smtClean="0"/>
          </a:p>
          <a:p>
            <a:pPr algn="r" rtl="1"/>
            <a:r>
              <a:rPr lang="ar-SA" b="1" dirty="0" smtClean="0"/>
              <a:t>7- علامة الحذف ( ... ):</a:t>
            </a:r>
            <a:r>
              <a:rPr lang="en-US" b="1" dirty="0" smtClean="0"/>
              <a:t> </a:t>
            </a:r>
            <a:r>
              <a:rPr lang="ar-SA" b="1" dirty="0" smtClean="0"/>
              <a:t>تُوْضعُ مكان الكلام المحذوف من النَّصّ. مثال ذلك: </a:t>
            </a:r>
            <a:endParaRPr lang="en-US" b="1" dirty="0" smtClean="0"/>
          </a:p>
          <a:p>
            <a:pPr algn="r" rtl="1"/>
            <a:r>
              <a:rPr lang="ar-SA" b="1" dirty="0" smtClean="0"/>
              <a:t>قال رسول الله -صلى الله عليه وسلم-: "إنما الأعمال بالنيات..." إلى آخر الحديث.</a:t>
            </a:r>
            <a:endParaRPr lang="en-US" b="1" dirty="0" smtClean="0"/>
          </a:p>
          <a:p>
            <a:pPr algn="r" rtl="1">
              <a:buNone/>
            </a:pPr>
            <a:endParaRPr lang="en-US" dirty="0"/>
          </a:p>
        </p:txBody>
      </p:sp>
    </p:spTree>
    <p:extLst>
      <p:ext uri="{BB962C8B-B14F-4D97-AF65-F5344CB8AC3E}">
        <p14:creationId xmlns:p14="http://schemas.microsoft.com/office/powerpoint/2010/main" val="235706034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228600"/>
            <a:ext cx="8991600" cy="6477000"/>
          </a:xfrm>
        </p:spPr>
        <p:txBody>
          <a:bodyPr>
            <a:normAutofit/>
          </a:bodyPr>
          <a:lstStyle/>
          <a:p>
            <a:pPr algn="r" rtl="1"/>
            <a:r>
              <a:rPr lang="ar-SA" b="1" dirty="0" smtClean="0"/>
              <a:t>- الوَصْلة أو الشَّرْطة (-):</a:t>
            </a:r>
            <a:r>
              <a:rPr lang="ar-IQ" b="1" dirty="0" smtClean="0"/>
              <a:t> وهي خط صغير يوضح أول وآخر الجملة العتراضية، مثل: محمد –وإن كان فقيراً- مثال الأمانة والنزاهة.</a:t>
            </a:r>
          </a:p>
          <a:p>
            <a:pPr algn="r" rtl="1"/>
            <a:r>
              <a:rPr lang="ar-SA" b="1" dirty="0" smtClean="0"/>
              <a:t>- الشَّرْطة المائلة ( / ):</a:t>
            </a:r>
            <a:r>
              <a:rPr lang="en-US" b="1" dirty="0" smtClean="0"/>
              <a:t> </a:t>
            </a:r>
            <a:r>
              <a:rPr lang="ar-SA" b="1" dirty="0" smtClean="0"/>
              <a:t>وتُستخدَم لتقديم خيارات تناسب القارئ بحسب ما تتطلبه حاجته، مثال ذلك: "أقرّ أنا الموقّع/الموقّعة أدناه"، أو "تم منح الطالبـ/ـة". وكذلك تُستخدم في أرقام التواريخ، مثال ذلك: (14/6/1987م). وكذلك في فصل الأجزاء عن الصفحات في التوثيق، مثل: (ج3/ص30).</a:t>
            </a:r>
            <a:endParaRPr lang="en-US" b="1" dirty="0" smtClean="0"/>
          </a:p>
          <a:p>
            <a:pPr algn="r" rtl="1"/>
            <a:r>
              <a:rPr lang="ar-SA" b="1" dirty="0" smtClean="0"/>
              <a:t>-   القوسان الهلاليان ( ( ) ):</a:t>
            </a:r>
            <a:r>
              <a:rPr lang="en-US" b="1" dirty="0" smtClean="0"/>
              <a:t> </a:t>
            </a:r>
            <a:r>
              <a:rPr lang="ar-SA" b="1" dirty="0" smtClean="0"/>
              <a:t>ويُتسخدمان لحصر الألفاظ الأعجمية، والأسماء، والمصطلاحات العلمية، وربما يستخدمان للتنبيه إلى أهمية كلمة أو جُملة عوضًا عن وضْع خَطٍّ تحتها أو فوقها.</a:t>
            </a:r>
            <a:endParaRPr lang="en-US" b="1" dirty="0" smtClean="0"/>
          </a:p>
          <a:p>
            <a:pPr algn="r" rtl="1"/>
            <a:endParaRPr lang="en-US" dirty="0"/>
          </a:p>
        </p:txBody>
      </p:sp>
    </p:spTree>
    <p:extLst>
      <p:ext uri="{BB962C8B-B14F-4D97-AF65-F5344CB8AC3E}">
        <p14:creationId xmlns:p14="http://schemas.microsoft.com/office/powerpoint/2010/main" val="283487233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457200"/>
            <a:ext cx="7943088" cy="6172200"/>
          </a:xfrm>
        </p:spPr>
        <p:txBody>
          <a:bodyPr>
            <a:normAutofit/>
          </a:bodyPr>
          <a:lstStyle/>
          <a:p>
            <a:pPr algn="r" rtl="1"/>
            <a:r>
              <a:rPr lang="ar-SA" b="1" dirty="0" smtClean="0"/>
              <a:t>-   علامة التنصيص (" ") أو (« »):</a:t>
            </a:r>
            <a:r>
              <a:rPr lang="en-US" b="1" dirty="0" smtClean="0"/>
              <a:t> </a:t>
            </a:r>
            <a:r>
              <a:rPr lang="ar-SA" b="1" dirty="0" smtClean="0"/>
              <a:t>يوضع بينهما كلّ كلامٍ مقتبَسٍ بنَصّه. مثال ذلك:</a:t>
            </a:r>
            <a:endParaRPr lang="en-US" b="1" dirty="0" smtClean="0"/>
          </a:p>
          <a:p>
            <a:pPr algn="r" rtl="1"/>
            <a:r>
              <a:rPr lang="ar-SA" b="1" dirty="0" smtClean="0"/>
              <a:t>ثبَت في الحديث: «إنّ مما أدرك الناس من كلام النبوة الأولى "إذا لم تستحِ فاصْنع ما شئت"».</a:t>
            </a:r>
            <a:endParaRPr lang="en-US" b="1" dirty="0" smtClean="0"/>
          </a:p>
          <a:p>
            <a:pPr algn="r" rtl="1"/>
            <a:r>
              <a:rPr lang="ar-SA" b="1" dirty="0" smtClean="0"/>
              <a:t> </a:t>
            </a:r>
            <a:endParaRPr lang="en-US" b="1" dirty="0" smtClean="0"/>
          </a:p>
          <a:p>
            <a:pPr algn="r" rtl="1"/>
            <a:r>
              <a:rPr lang="ar-SA" b="1" dirty="0" smtClean="0"/>
              <a:t>13-    القوسان المعكوفان ( [ ] ):</a:t>
            </a:r>
            <a:r>
              <a:rPr lang="en-US" b="1" dirty="0" smtClean="0"/>
              <a:t> </a:t>
            </a:r>
            <a:r>
              <a:rPr lang="ar-SA" b="1" dirty="0" smtClean="0"/>
              <a:t>توضع بينهما زيادةٌ قد يُدْخِلُها الكاتب على النص المقتبَس، أو يثبت بينهما عبارة من عنده يراها ساقطة من النص الذي يحققه، أو يكتمل بوجودها هذا النص، أو تُستخدم لتوثيق مصادر النصوص إذا لم يضعها الكاتب في الحاشية.</a:t>
            </a:r>
            <a:endParaRPr lang="en-US" b="1" dirty="0" smtClean="0"/>
          </a:p>
          <a:p>
            <a:pPr algn="r" rtl="1"/>
            <a:r>
              <a:rPr lang="ar-SA" b="1" dirty="0" smtClean="0"/>
              <a:t> </a:t>
            </a:r>
            <a:endParaRPr lang="en-US" b="1" dirty="0" smtClean="0"/>
          </a:p>
          <a:p>
            <a:pPr algn="r" rtl="1"/>
            <a:r>
              <a:rPr lang="ar-SA" b="1" dirty="0" smtClean="0"/>
              <a:t>14-   القوسان المزهّران (﴿﴾):</a:t>
            </a:r>
            <a:r>
              <a:rPr lang="en-US" b="1" dirty="0" smtClean="0"/>
              <a:t> </a:t>
            </a:r>
            <a:r>
              <a:rPr lang="ar-SA" b="1" dirty="0" smtClean="0"/>
              <a:t>ويُستخدمان لحصر الآيات القرآنية الكريمة الواردة في أثناء الكلام.</a:t>
            </a:r>
            <a:endParaRPr lang="en-US" b="1" dirty="0" smtClean="0"/>
          </a:p>
          <a:p>
            <a:pPr algn="r" rtl="1">
              <a:buNone/>
            </a:pPr>
            <a:endParaRPr lang="en-US" dirty="0"/>
          </a:p>
        </p:txBody>
      </p:sp>
    </p:spTree>
    <p:extLst>
      <p:ext uri="{BB962C8B-B14F-4D97-AF65-F5344CB8AC3E}">
        <p14:creationId xmlns:p14="http://schemas.microsoft.com/office/powerpoint/2010/main" val="156903948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304800"/>
            <a:ext cx="8324088" cy="6324600"/>
          </a:xfrm>
        </p:spPr>
        <p:txBody>
          <a:bodyPr/>
          <a:lstStyle/>
          <a:p>
            <a:pPr algn="r" rtl="1">
              <a:buNone/>
            </a:pPr>
            <a:r>
              <a:rPr lang="ar-SA" b="1" dirty="0" smtClean="0"/>
              <a:t>علامة المماثلة أو المتابعة (=):</a:t>
            </a:r>
            <a:r>
              <a:rPr lang="en-US" b="1" dirty="0" smtClean="0"/>
              <a:t> </a:t>
            </a:r>
            <a:r>
              <a:rPr lang="ar-SA" b="1" dirty="0" smtClean="0"/>
              <a:t>توضع تحت الألفاظ المكرّرة، بدل إعادة كتابتها في السطر التالي؛ وكذلك توضع في آخر الصفحة أو الحاشية للدلالة على عدم انتهاء الكلام ولزوم متابعته في الصفحة الأخرى؛ وربما استعملها البعض للدلالة على تساوي المعاني بين الجُمَل والكلمات.</a:t>
            </a:r>
            <a:endParaRPr lang="en-US" b="1" dirty="0" smtClean="0"/>
          </a:p>
          <a:p>
            <a:pPr algn="r" rtl="1">
              <a:buNone/>
            </a:pPr>
            <a:endParaRPr lang="en-US" dirty="0"/>
          </a:p>
        </p:txBody>
      </p:sp>
    </p:spTree>
    <p:extLst>
      <p:ext uri="{BB962C8B-B14F-4D97-AF65-F5344CB8AC3E}">
        <p14:creationId xmlns:p14="http://schemas.microsoft.com/office/powerpoint/2010/main" val="140232156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0"/>
            <a:ext cx="8324088" cy="6858000"/>
          </a:xfrm>
        </p:spPr>
        <p:txBody>
          <a:bodyPr>
            <a:noAutofit/>
          </a:bodyPr>
          <a:lstStyle/>
          <a:p>
            <a:pPr algn="r">
              <a:buNone/>
            </a:pPr>
            <a:r>
              <a:rPr lang="ar-IQ" sz="2300" dirty="0"/>
              <a:t>المكونات العملية للبحث:</a:t>
            </a:r>
          </a:p>
          <a:p>
            <a:pPr algn="r" rtl="1">
              <a:buNone/>
            </a:pPr>
            <a:r>
              <a:rPr lang="ar-IQ" sz="2300" dirty="0"/>
              <a:t>1-صفحة العنوان </a:t>
            </a:r>
          </a:p>
          <a:p>
            <a:pPr algn="r" rtl="1">
              <a:buNone/>
            </a:pPr>
            <a:r>
              <a:rPr lang="ar-IQ" sz="2300" dirty="0"/>
              <a:t>2-الآية القرآنية</a:t>
            </a:r>
          </a:p>
          <a:p>
            <a:pPr algn="r" rtl="1">
              <a:buNone/>
            </a:pPr>
            <a:r>
              <a:rPr lang="ar-IQ" sz="2300" dirty="0"/>
              <a:t>3-الإهداء</a:t>
            </a:r>
          </a:p>
          <a:p>
            <a:pPr algn="r" rtl="1">
              <a:buNone/>
            </a:pPr>
            <a:r>
              <a:rPr lang="ar-IQ" sz="2300" dirty="0"/>
              <a:t>4-توصية المشرف (إقرار المشرف)</a:t>
            </a:r>
          </a:p>
          <a:p>
            <a:pPr algn="r" rtl="1">
              <a:buNone/>
            </a:pPr>
            <a:r>
              <a:rPr lang="ar-IQ" sz="2300" dirty="0"/>
              <a:t>5-قرار أعضاء لجنة المناقشة</a:t>
            </a:r>
          </a:p>
          <a:p>
            <a:pPr algn="r" rtl="1">
              <a:buNone/>
            </a:pPr>
            <a:r>
              <a:rPr lang="ar-IQ" sz="2300" dirty="0"/>
              <a:t>6-المحتويات</a:t>
            </a:r>
          </a:p>
          <a:p>
            <a:pPr algn="r" rtl="1">
              <a:buNone/>
            </a:pPr>
            <a:r>
              <a:rPr lang="ar-IQ" sz="2300" dirty="0"/>
              <a:t>7- الشكر والعرفان</a:t>
            </a:r>
          </a:p>
          <a:p>
            <a:pPr algn="r" rtl="1">
              <a:buNone/>
            </a:pPr>
            <a:r>
              <a:rPr lang="ar-IQ" sz="2300" dirty="0"/>
              <a:t>8- الماخص باللغة العربية</a:t>
            </a:r>
          </a:p>
          <a:p>
            <a:pPr algn="r" rtl="1">
              <a:buNone/>
            </a:pPr>
            <a:r>
              <a:rPr lang="ar-IQ" sz="2300" dirty="0"/>
              <a:t>9- المقدمة</a:t>
            </a:r>
          </a:p>
          <a:p>
            <a:pPr algn="r" rtl="1">
              <a:buNone/>
            </a:pPr>
            <a:r>
              <a:rPr lang="ar-IQ" sz="2300" dirty="0"/>
              <a:t>10- التمهيد</a:t>
            </a:r>
          </a:p>
          <a:p>
            <a:pPr algn="r" rtl="1">
              <a:buNone/>
            </a:pPr>
            <a:r>
              <a:rPr lang="ar-IQ" sz="2300" dirty="0"/>
              <a:t>11- الفصول والمباحث والمطالب</a:t>
            </a:r>
          </a:p>
          <a:p>
            <a:pPr algn="r" rtl="1">
              <a:buNone/>
            </a:pPr>
            <a:r>
              <a:rPr lang="ar-IQ" sz="2300" dirty="0"/>
              <a:t>12- الخاتمة والاستناجات التوصيات</a:t>
            </a:r>
          </a:p>
          <a:p>
            <a:pPr algn="r" rtl="1">
              <a:buNone/>
            </a:pPr>
            <a:r>
              <a:rPr lang="ar-IQ" sz="2300" dirty="0"/>
              <a:t>13- الملحقات				14- صفحة العنوان باللغة الكوردية </a:t>
            </a:r>
          </a:p>
          <a:p>
            <a:pPr algn="r" rtl="1">
              <a:buNone/>
            </a:pPr>
            <a:r>
              <a:rPr lang="ar-IQ" sz="2300" dirty="0"/>
              <a:t>15- بوختة تويزينةوة باللغة الكوردية		     </a:t>
            </a:r>
            <a:r>
              <a:rPr lang="en-US" sz="2300" dirty="0"/>
              <a:t>16- summery</a:t>
            </a:r>
            <a:r>
              <a:rPr lang="ar-IQ" sz="2300" dirty="0"/>
              <a:t>              17- صفحة العنوان باللغة الانجليزية</a:t>
            </a:r>
            <a:endParaRPr lang="en-US" sz="2300" dirty="0"/>
          </a:p>
        </p:txBody>
      </p:sp>
    </p:spTree>
    <p:extLst>
      <p:ext uri="{BB962C8B-B14F-4D97-AF65-F5344CB8AC3E}">
        <p14:creationId xmlns:p14="http://schemas.microsoft.com/office/powerpoint/2010/main" val="18912026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457200"/>
            <a:ext cx="7943088" cy="6019800"/>
          </a:xfrm>
        </p:spPr>
        <p:txBody>
          <a:bodyPr>
            <a:normAutofit/>
          </a:bodyPr>
          <a:lstStyle/>
          <a:p>
            <a:pPr algn="r" rtl="1"/>
            <a:r>
              <a:rPr lang="ar-SA" b="1" dirty="0" smtClean="0"/>
              <a:t>مقدمة البحث :</a:t>
            </a:r>
            <a:endParaRPr lang="en-US" dirty="0" smtClean="0"/>
          </a:p>
          <a:p>
            <a:pPr algn="r" rtl="1"/>
            <a:r>
              <a:rPr lang="ar-SA" dirty="0" smtClean="0"/>
              <a:t>وتشمل عناصر عديدة :</a:t>
            </a:r>
            <a:endParaRPr lang="en-US" dirty="0" smtClean="0"/>
          </a:p>
          <a:p>
            <a:pPr algn="r" rtl="1"/>
            <a:r>
              <a:rPr lang="ar-SA" dirty="0" smtClean="0"/>
              <a:t>( أ ) التعريف بالبحث : بحيث يأتي الباحث فيه بتعريف واف موجز بموضوع البحث والمشكلات التي يثيرها.</a:t>
            </a:r>
            <a:endParaRPr lang="en-US" dirty="0" smtClean="0"/>
          </a:p>
          <a:p>
            <a:pPr algn="r" rtl="1"/>
            <a:r>
              <a:rPr lang="ar-SA" dirty="0" smtClean="0"/>
              <a:t>( ب ) غرض البحث : أي الهدف الرئيسي والدوافع التي تكمن من وراء إعداده .</a:t>
            </a:r>
            <a:endParaRPr lang="en-US" dirty="0" smtClean="0"/>
          </a:p>
          <a:p>
            <a:pPr algn="r" rtl="1"/>
            <a:r>
              <a:rPr lang="ar-SA" dirty="0" smtClean="0"/>
              <a:t>( ج ) الدراسات السابقة وعلاقتها الوثيقة والنفع الذي تقدمه للبحث .</a:t>
            </a:r>
            <a:endParaRPr lang="en-US" dirty="0" smtClean="0"/>
          </a:p>
          <a:p>
            <a:pPr algn="r" rtl="1"/>
            <a:r>
              <a:rPr lang="ar-SA" dirty="0" smtClean="0"/>
              <a:t>( د ) منهج الدراسة : وتشمل الخطوات والطرق والأساليب المعنوية والمادية المستخدمة .</a:t>
            </a:r>
            <a:endParaRPr lang="en-US" dirty="0" smtClean="0"/>
          </a:p>
          <a:p>
            <a:pPr algn="r" rtl="1"/>
            <a:r>
              <a:rPr lang="ar-SA" dirty="0" smtClean="0"/>
              <a:t>( هـ ) أهمية البحث : يذكر فيها الأسباب والمبررات التي تستند إليها أهمية البحث .</a:t>
            </a:r>
            <a:endParaRPr lang="en-US" dirty="0" smtClean="0"/>
          </a:p>
          <a:p>
            <a:pPr algn="r" rtl="1"/>
            <a:r>
              <a:rPr lang="ar-SA" dirty="0" smtClean="0"/>
              <a:t>( و ) الشكر والثناء : لجميع الجهات والأشخاص المادية والمعنوية التي ساهمت في إعداد البحث.</a:t>
            </a:r>
            <a:endParaRPr lang="en-US" dirty="0" smtClean="0"/>
          </a:p>
          <a:p>
            <a:pPr algn="r" rtl="1">
              <a:buNone/>
            </a:pPr>
            <a:endParaRPr lang="en-US" dirty="0"/>
          </a:p>
        </p:txBody>
      </p:sp>
    </p:spTree>
    <p:extLst>
      <p:ext uri="{BB962C8B-B14F-4D97-AF65-F5344CB8AC3E}">
        <p14:creationId xmlns:p14="http://schemas.microsoft.com/office/powerpoint/2010/main" val="3580445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انواع المعرفة العلمية</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244246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ar-SA" smtClean="0"/>
              <a:t>أ.د. شيرزاد عزيز سليمان</a:t>
            </a:r>
            <a:endParaRPr lang="en-US"/>
          </a:p>
        </p:txBody>
      </p:sp>
      <p:sp>
        <p:nvSpPr>
          <p:cNvPr id="6" name="Slide Number Placeholder 5"/>
          <p:cNvSpPr>
            <a:spLocks noGrp="1"/>
          </p:cNvSpPr>
          <p:nvPr>
            <p:ph type="sldNum" sz="quarter" idx="12"/>
          </p:nvPr>
        </p:nvSpPr>
        <p:spPr/>
        <p:txBody>
          <a:bodyPr/>
          <a:lstStyle/>
          <a:p>
            <a:fld id="{B138CBEA-3AD9-4477-99F5-A29FABBEB87E}" type="slidenum">
              <a:rPr lang="en-US" smtClean="0"/>
              <a:t>11</a:t>
            </a:fld>
            <a:endParaRPr lang="en-US"/>
          </a:p>
        </p:txBody>
      </p:sp>
    </p:spTree>
    <p:extLst>
      <p:ext uri="{BB962C8B-B14F-4D97-AF65-F5344CB8AC3E}">
        <p14:creationId xmlns:p14="http://schemas.microsoft.com/office/powerpoint/2010/main" val="269508889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0" y="381000"/>
            <a:ext cx="7866888" cy="5867400"/>
          </a:xfrm>
        </p:spPr>
        <p:txBody>
          <a:bodyPr>
            <a:normAutofit fontScale="92500" lnSpcReduction="10000"/>
          </a:bodyPr>
          <a:lstStyle/>
          <a:p>
            <a:pPr marL="401638" indent="-333375" algn="r" rtl="1">
              <a:buClr>
                <a:srgbClr val="C00000"/>
              </a:buClr>
              <a:buNone/>
            </a:pPr>
            <a:r>
              <a:rPr lang="ar-IQ" dirty="0" smtClean="0"/>
              <a:t>تتكون المقدمة من:</a:t>
            </a:r>
          </a:p>
          <a:p>
            <a:pPr marL="401638" indent="-333375" algn="r" rtl="1">
              <a:buClr>
                <a:srgbClr val="C00000"/>
              </a:buClr>
              <a:buFont typeface="+mj-lt"/>
              <a:buAutoNum type="arabicPeriod"/>
            </a:pPr>
            <a:r>
              <a:rPr lang="ar-IQ" dirty="0" smtClean="0"/>
              <a:t>الاستفتاح بما يناسب الموضوع، وفي أثنائه يعلن عن عنوان الموضوع.</a:t>
            </a:r>
          </a:p>
          <a:p>
            <a:pPr marL="401638" indent="-333375" algn="r" rtl="1">
              <a:buClr>
                <a:srgbClr val="C00000"/>
              </a:buClr>
              <a:buFont typeface="+mj-lt"/>
              <a:buAutoNum type="arabicPeriod"/>
            </a:pPr>
            <a:r>
              <a:rPr lang="ar-IQ" dirty="0" smtClean="0"/>
              <a:t>أسباب اختيار الموضوع.</a:t>
            </a:r>
          </a:p>
          <a:p>
            <a:pPr marL="401638" indent="-333375" algn="r" rtl="1">
              <a:buClr>
                <a:srgbClr val="C00000"/>
              </a:buClr>
              <a:buFont typeface="+mj-lt"/>
              <a:buAutoNum type="arabicPeriod"/>
            </a:pPr>
            <a:r>
              <a:rPr lang="ar-IQ" dirty="0" smtClean="0"/>
              <a:t>أهمية الموضوع.</a:t>
            </a:r>
          </a:p>
          <a:p>
            <a:pPr marL="401638" indent="-333375" algn="r" rtl="1">
              <a:buClr>
                <a:srgbClr val="C00000"/>
              </a:buClr>
              <a:buFont typeface="+mj-lt"/>
              <a:buAutoNum type="arabicPeriod"/>
            </a:pPr>
            <a:r>
              <a:rPr lang="ar-IQ" dirty="0" smtClean="0"/>
              <a:t>الدراسات السابقة حول الموضوع.</a:t>
            </a:r>
          </a:p>
          <a:p>
            <a:pPr marL="401638" indent="-333375" algn="r" rtl="1">
              <a:buClr>
                <a:srgbClr val="C00000"/>
              </a:buClr>
              <a:buFont typeface="+mj-lt"/>
              <a:buAutoNum type="arabicPeriod"/>
            </a:pPr>
            <a:r>
              <a:rPr lang="ar-IQ" dirty="0" smtClean="0"/>
              <a:t>المصادر التي يعتمد عليها.</a:t>
            </a:r>
          </a:p>
          <a:p>
            <a:pPr marL="401638" indent="-333375" algn="r" rtl="1">
              <a:buClr>
                <a:srgbClr val="C00000"/>
              </a:buClr>
              <a:buFont typeface="+mj-lt"/>
              <a:buAutoNum type="arabicPeriod"/>
            </a:pPr>
            <a:r>
              <a:rPr lang="ar-IQ" dirty="0" smtClean="0"/>
              <a:t>المنهج الذي يعتمده أثناء كتابة البحث، كيفية التوثيق،والتحقيق، وذكرالأدلة.</a:t>
            </a:r>
          </a:p>
          <a:p>
            <a:pPr marL="401638" indent="-333375" algn="r" rtl="1">
              <a:buClr>
                <a:srgbClr val="C00000"/>
              </a:buClr>
              <a:buFont typeface="+mj-lt"/>
              <a:buAutoNum type="arabicPeriod"/>
            </a:pPr>
            <a:r>
              <a:rPr lang="ar-IQ" dirty="0" smtClean="0"/>
              <a:t>الصعوبات التي تواجهه.</a:t>
            </a:r>
          </a:p>
          <a:p>
            <a:pPr marL="401638" indent="-333375" algn="r" rtl="1">
              <a:buClr>
                <a:srgbClr val="C00000"/>
              </a:buClr>
              <a:buFont typeface="+mj-lt"/>
              <a:buAutoNum type="arabicPeriod"/>
            </a:pPr>
            <a:r>
              <a:rPr lang="ar-IQ" dirty="0" smtClean="0"/>
              <a:t>الشكر والتقدير لمن ساهم معه في إنجاح البحث.</a:t>
            </a:r>
          </a:p>
          <a:p>
            <a:pPr marL="401638" indent="-333375" algn="r" rtl="1">
              <a:buClr>
                <a:srgbClr val="C00000"/>
              </a:buClr>
              <a:buFont typeface="+mj-lt"/>
              <a:buAutoNum type="arabicPeriod"/>
            </a:pPr>
            <a:r>
              <a:rPr lang="ar-IQ" dirty="0" smtClean="0"/>
              <a:t>خطة البحث بالتفصيل.</a:t>
            </a:r>
          </a:p>
          <a:p>
            <a:pPr marL="401638" indent="-333375" algn="r" rtl="1">
              <a:buClr>
                <a:srgbClr val="C00000"/>
              </a:buClr>
              <a:buFont typeface="+mj-lt"/>
              <a:buAutoNum type="arabicPeriod"/>
            </a:pPr>
            <a:r>
              <a:rPr lang="ar-IQ" dirty="0" smtClean="0"/>
              <a:t>يختتم المقدمة بدعاء يليق بالبحث والباحث ...</a:t>
            </a:r>
            <a:endParaRPr lang="en-US" dirty="0" smtClean="0"/>
          </a:p>
        </p:txBody>
      </p:sp>
    </p:spTree>
    <p:extLst>
      <p:ext uri="{BB962C8B-B14F-4D97-AF65-F5344CB8AC3E}">
        <p14:creationId xmlns:p14="http://schemas.microsoft.com/office/powerpoint/2010/main" val="273128441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0" y="304800"/>
            <a:ext cx="8171688" cy="6248400"/>
          </a:xfrm>
        </p:spPr>
        <p:txBody>
          <a:bodyPr/>
          <a:lstStyle/>
          <a:p>
            <a:pPr algn="r" rtl="1">
              <a:buNone/>
            </a:pPr>
            <a:r>
              <a:rPr lang="ar-SA" dirty="0" smtClean="0"/>
              <a:t>التمهيد و</a:t>
            </a:r>
            <a:r>
              <a:rPr lang="ar-IQ" dirty="0" smtClean="0"/>
              <a:t>ي</a:t>
            </a:r>
            <a:r>
              <a:rPr lang="ar-SA" dirty="0" smtClean="0"/>
              <a:t>تضمن ما يلي: توضيح عام للموضوع الذي تناولته الدراسة لإعطاء فكرة عن ذلك الموضوع. تحديد وتوضيح أهمية الموضوع الذي يجري بحثه. تحديد الأسباب التي دفعت الباحث لاختيار الموضوع الذي قام ببحثه ودراسته. تعريف عام للمتغيرات الرئيسة التي تكون منها عنوان الدراسة. بيان كيف يمكن أن تسهم الدراسة في تقديم نتائج ذات أهمية للجهات المختلفة.</a:t>
            </a:r>
            <a:endParaRPr lang="en-US" dirty="0"/>
          </a:p>
        </p:txBody>
      </p:sp>
    </p:spTree>
    <p:extLst>
      <p:ext uri="{BB962C8B-B14F-4D97-AF65-F5344CB8AC3E}">
        <p14:creationId xmlns:p14="http://schemas.microsoft.com/office/powerpoint/2010/main" val="72039365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457200"/>
            <a:ext cx="7943088" cy="6019800"/>
          </a:xfrm>
        </p:spPr>
        <p:txBody>
          <a:bodyPr>
            <a:normAutofit/>
          </a:bodyPr>
          <a:lstStyle/>
          <a:p>
            <a:pPr marL="0" indent="587375" algn="justLow" rtl="1" fontAlgn="base">
              <a:spcBef>
                <a:spcPct val="0"/>
              </a:spcBef>
              <a:spcAft>
                <a:spcPct val="0"/>
              </a:spcAft>
              <a:buNone/>
            </a:pPr>
            <a:r>
              <a:rPr lang="ar-SA" sz="3900" b="1" dirty="0">
                <a:solidFill>
                  <a:srgbClr val="FF0000"/>
                </a:solidFill>
                <a:latin typeface="Times New Roman" pitchFamily="18" charset="0"/>
                <a:ea typeface="Times New Roman" pitchFamily="18" charset="0"/>
                <a:cs typeface="Traditional Arabic" pitchFamily="18" charset="-78"/>
              </a:rPr>
              <a:t>الخاتـمـة</a:t>
            </a:r>
            <a:endParaRPr lang="en-US" sz="3900" b="1" dirty="0">
              <a:solidFill>
                <a:srgbClr val="FF0000"/>
              </a:solidFill>
              <a:latin typeface="Arial" pitchFamily="34" charset="0"/>
              <a:cs typeface="Arial" pitchFamily="34" charset="0"/>
            </a:endParaRPr>
          </a:p>
          <a:p>
            <a:pPr marL="0" indent="587375" algn="r" rtl="1" eaLnBrk="0" fontAlgn="base" hangingPunct="0">
              <a:spcBef>
                <a:spcPct val="0"/>
              </a:spcBef>
              <a:spcAft>
                <a:spcPct val="0"/>
              </a:spcAft>
              <a:buNone/>
            </a:pPr>
            <a:r>
              <a:rPr lang="ar-SA" b="1" dirty="0" smtClean="0">
                <a:latin typeface="Times New Roman" pitchFamily="18" charset="0"/>
                <a:ea typeface="Times New Roman" pitchFamily="18" charset="0"/>
                <a:cs typeface="Traditional Arabic" pitchFamily="18" charset="-78"/>
              </a:rPr>
              <a:t>يذكر فيها الباحث خلاصة سريعة للبحث , وكذلك النتائج والأفكار الرئيسية المستخلصة أو التي توصل إليها في بحثه . وكذلك الآراء التي أبداها أثناء كتابته . تلك الآراء التي تترسخ فيها شخصية الباحث ومركزه العلمي .</a:t>
            </a:r>
            <a:endParaRPr lang="ar-SA" sz="3600" b="1" dirty="0">
              <a:latin typeface="Arial" pitchFamily="34" charset="0"/>
              <a:cs typeface="Arial" pitchFamily="34" charset="0"/>
            </a:endParaRPr>
          </a:p>
          <a:p>
            <a:pPr algn="r" rtl="1"/>
            <a:r>
              <a:rPr lang="ar-SA" b="1" dirty="0" smtClean="0"/>
              <a:t>إن عرض وتفسير ومناقشة نتائج البحث خطوة بين خطوات البحث العلمي، بل أرقى خطوة تقوم فيها قدرات الباحث الذهنية تدعمها خبراته المعرفية وثرواته العلمية بعملية فكرية دقيقة ومعقدة.</a:t>
            </a:r>
          </a:p>
          <a:p>
            <a:pPr algn="r" rtl="1"/>
            <a:r>
              <a:rPr lang="ar-SA" b="1" dirty="0" smtClean="0"/>
              <a:t>ولكي يستطيع الباحث وضع نتائج بحثه وتفسيرها ومناقشتها لا بد أن يكون البحث حاضرا في ذهنه حضورا كاملا، فهي عرض موجز لما تم استخلاصه من نتائج الدراسة، بحيث يعرض الباحث فيها الخطوات العملية لتطور البحث</a:t>
            </a:r>
            <a:endParaRPr lang="en-US" b="1" dirty="0"/>
          </a:p>
        </p:txBody>
      </p:sp>
    </p:spTree>
    <p:extLst>
      <p:ext uri="{BB962C8B-B14F-4D97-AF65-F5344CB8AC3E}">
        <p14:creationId xmlns:p14="http://schemas.microsoft.com/office/powerpoint/2010/main" val="102299130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381000"/>
            <a:ext cx="8019288" cy="6172200"/>
          </a:xfrm>
        </p:spPr>
        <p:txBody>
          <a:bodyPr>
            <a:normAutofit fontScale="92500" lnSpcReduction="10000"/>
          </a:bodyPr>
          <a:lstStyle/>
          <a:p>
            <a:pPr algn="r" rtl="1"/>
            <a:r>
              <a:rPr lang="ar-SA" sz="4200" b="1" dirty="0">
                <a:solidFill>
                  <a:srgbClr val="FF0000"/>
                </a:solidFill>
              </a:rPr>
              <a:t>التوصيات</a:t>
            </a:r>
          </a:p>
          <a:p>
            <a:pPr algn="r" rtl="1"/>
            <a:r>
              <a:rPr lang="ar-SA" b="1" dirty="0" smtClean="0"/>
              <a:t>الشيء الذي ينبغي أن نتذكره باهتمام هو أن التوصيات ليست جزءا من الدراسة نفسها، هي شيء إضافي، وإذا اقترح الباحث كيفية تطبيق نتائج الدراسة، فإنه يدخل في مجال الآراء، والاجتهادات، أي أنها فكر طارئ "</a:t>
            </a:r>
            <a:r>
              <a:rPr lang="en-US" b="1" dirty="0" smtClean="0"/>
              <a:t>After Thought"، </a:t>
            </a:r>
            <a:r>
              <a:rPr lang="ar-SA" b="1" dirty="0" smtClean="0"/>
              <a:t>وعلى هذا الأساس يجب عمل التوصيات في فصل مستقل أو جزء من ورقة البحث، ولا ينبغي أن نخلط التوصيات بالدراسة نفسها.</a:t>
            </a:r>
          </a:p>
          <a:p>
            <a:pPr algn="r" rtl="1"/>
            <a:r>
              <a:rPr lang="ar-SA" b="1" dirty="0" smtClean="0"/>
              <a:t>لقد قام الباحث بالدراسة ليتعلم الحقائق ومبادئ معينة يضيفها إلى المعرفة، وتعتبر الدراسة مكتملة عندما يقوم الباحث بحل المشكلة، أما التوصيات الناتجة عن الدراسة فهي ليست إضافات للمعرفة إنها مقترحات عن كيفية وضع المعلومات والمعرفة التي تم الحصول عليها موضع استخدام، وهذه ليست في الواقع مهمة الباحث، رغم ذلك ليس هناك ما يحول بين الباحث وبين إبداء التوصيات، وتجري البحوث حاليا على وضع نتائج البحث، ووضع التوصيات أيضا بناء على نتائج دراسة الباحث، بل تقديم نتائج البحث ووضع التوصيات أمرا حيويا شأنه شأن نجاح الدراسة نفسها.</a:t>
            </a:r>
          </a:p>
          <a:p>
            <a:pPr algn="r" rtl="1">
              <a:buNone/>
            </a:pPr>
            <a:endParaRPr lang="en-US" dirty="0"/>
          </a:p>
        </p:txBody>
      </p:sp>
    </p:spTree>
    <p:extLst>
      <p:ext uri="{BB962C8B-B14F-4D97-AF65-F5344CB8AC3E}">
        <p14:creationId xmlns:p14="http://schemas.microsoft.com/office/powerpoint/2010/main" val="366681976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381000"/>
            <a:ext cx="8019288" cy="6172200"/>
          </a:xfrm>
        </p:spPr>
        <p:txBody>
          <a:bodyPr>
            <a:normAutofit/>
          </a:bodyPr>
          <a:lstStyle/>
          <a:p>
            <a:pPr algn="r" rtl="1"/>
            <a:r>
              <a:rPr lang="ar-SA" b="1" dirty="0" smtClean="0">
                <a:solidFill>
                  <a:srgbClr val="FF0000"/>
                </a:solidFill>
              </a:rPr>
              <a:t>المصادر والمراجع:</a:t>
            </a:r>
          </a:p>
          <a:p>
            <a:pPr algn="r" rtl="1"/>
            <a:r>
              <a:rPr lang="ar-SA" b="1" dirty="0" smtClean="0"/>
              <a:t>- ابن أبي أصيبعة، أبو عباس، أحمد بن قاسم. عيون الأنباء في طبقات الأطباء. نشر: ماكس ميلر، القاهرة "1300هـ".</a:t>
            </a:r>
          </a:p>
          <a:p>
            <a:pPr algn="r" rtl="1"/>
            <a:r>
              <a:rPr lang="ar-SA" b="1" dirty="0" smtClean="0"/>
              <a:t>- ابن إسحاق، حنين، العشر مقالات في العين، ترجمة ونشر ماكس مايرهوف، المطبعة الأميرية القاهرة "1928".</a:t>
            </a:r>
          </a:p>
          <a:p>
            <a:pPr algn="r" rtl="1"/>
            <a:r>
              <a:rPr lang="ar-SA" b="1" dirty="0" smtClean="0"/>
              <a:t>- ابن الأثير، عز الدين أبو الحسن علي. الكامل في التاريخ م1 القاهرة، إدارة المطبعة المنيرية "1348هـ".</a:t>
            </a:r>
          </a:p>
          <a:p>
            <a:pPr algn="r" rtl="1"/>
            <a:r>
              <a:rPr lang="ar-SA" b="1" dirty="0" smtClean="0"/>
              <a:t>- ابن النديم، محمد بن إسحاق. الفهرست "فهرست العلوم". مطبعة فلوجل، القاهرة "1348هـ".</a:t>
            </a:r>
          </a:p>
          <a:p>
            <a:pPr algn="r" rtl="1"/>
            <a:r>
              <a:rPr lang="ar-SA" b="1" dirty="0" smtClean="0"/>
              <a:t>- ابن جلجل، سليمان بن حسان الأندلسي. طبقات الأطباء والحكماء، تحقيق: فؤاد السيد. مطبعة المعهد العلمي التونسي للآثار الشرقية، القاهرة "1955".</a:t>
            </a:r>
          </a:p>
          <a:p>
            <a:pPr algn="r" rtl="1">
              <a:buNone/>
            </a:pPr>
            <a:endParaRPr lang="en-US" dirty="0"/>
          </a:p>
        </p:txBody>
      </p:sp>
    </p:spTree>
    <p:extLst>
      <p:ext uri="{BB962C8B-B14F-4D97-AF65-F5344CB8AC3E}">
        <p14:creationId xmlns:p14="http://schemas.microsoft.com/office/powerpoint/2010/main" val="237432667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609600"/>
            <a:ext cx="7943088" cy="5638800"/>
          </a:xfrm>
        </p:spPr>
        <p:txBody>
          <a:bodyPr>
            <a:normAutofit/>
          </a:bodyPr>
          <a:lstStyle/>
          <a:p>
            <a:pPr algn="r" rtl="1"/>
            <a:r>
              <a:rPr lang="ar-SA" b="1" dirty="0" smtClean="0"/>
              <a:t>الاختصارات :</a:t>
            </a:r>
            <a:endParaRPr lang="en-US" dirty="0" smtClean="0"/>
          </a:p>
          <a:p>
            <a:pPr algn="r" rtl="1"/>
            <a:r>
              <a:rPr lang="ar-SA" dirty="0" smtClean="0"/>
              <a:t>هناك مصطلحات وتعبيرات يكثر ورودها في البحث , وقد اتفق على اختصارها واستعمال رمز خاص مكانها , فعلى الباحث أن لا يستخدم منها إلا ما جرى العرف على قبوله واستخدامه .</a:t>
            </a:r>
            <a:endParaRPr lang="en-US" dirty="0" smtClean="0"/>
          </a:p>
          <a:p>
            <a:pPr algn="r" rtl="1"/>
            <a:r>
              <a:rPr lang="ar-SA" dirty="0" smtClean="0"/>
              <a:t>ومن أمثلة الاختصارات :</a:t>
            </a:r>
            <a:endParaRPr lang="en-US" dirty="0" smtClean="0"/>
          </a:p>
          <a:p>
            <a:pPr algn="r" rtl="1"/>
            <a:r>
              <a:rPr lang="ar-SA" dirty="0" smtClean="0"/>
              <a:t>صحيح البخاري = خ</a:t>
            </a:r>
            <a:endParaRPr lang="en-US" dirty="0" smtClean="0"/>
          </a:p>
          <a:p>
            <a:pPr algn="r" rtl="1"/>
            <a:r>
              <a:rPr lang="ar-SA" dirty="0" smtClean="0"/>
              <a:t>صحيح مسلم = م</a:t>
            </a:r>
            <a:endParaRPr lang="en-US" dirty="0" smtClean="0"/>
          </a:p>
          <a:p>
            <a:pPr algn="r" rtl="1"/>
            <a:r>
              <a:rPr lang="ar-SA" dirty="0" smtClean="0"/>
              <a:t>الدارقطني = قط</a:t>
            </a:r>
            <a:endParaRPr lang="en-US" dirty="0" smtClean="0"/>
          </a:p>
          <a:p>
            <a:pPr algn="r" rtl="1"/>
            <a:r>
              <a:rPr lang="ar-SA" dirty="0" smtClean="0"/>
              <a:t>انتهى = ا هـ</a:t>
            </a:r>
            <a:endParaRPr lang="en-US" dirty="0" smtClean="0"/>
          </a:p>
          <a:p>
            <a:pPr algn="r" rtl="1"/>
            <a:r>
              <a:rPr lang="ar-SA" dirty="0" smtClean="0"/>
              <a:t>جزء = ج</a:t>
            </a:r>
            <a:endParaRPr lang="en-US" dirty="0" smtClean="0"/>
          </a:p>
          <a:p>
            <a:pPr algn="r" rtl="1"/>
            <a:r>
              <a:rPr lang="ar-SA" dirty="0" smtClean="0"/>
              <a:t>صفحة = ص</a:t>
            </a:r>
            <a:endParaRPr lang="en-US" dirty="0" smtClean="0"/>
          </a:p>
        </p:txBody>
      </p:sp>
    </p:spTree>
    <p:extLst>
      <p:ext uri="{BB962C8B-B14F-4D97-AF65-F5344CB8AC3E}">
        <p14:creationId xmlns:p14="http://schemas.microsoft.com/office/powerpoint/2010/main" val="92383492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228600"/>
            <a:ext cx="8705088" cy="6477000"/>
          </a:xfrm>
        </p:spPr>
        <p:txBody>
          <a:bodyPr>
            <a:normAutofit/>
          </a:bodyPr>
          <a:lstStyle/>
          <a:p>
            <a:pPr algn="r" rtl="1"/>
            <a:r>
              <a:rPr lang="ar-IQ" dirty="0" smtClean="0"/>
              <a:t>التوثيق </a:t>
            </a:r>
            <a:endParaRPr lang="en-US" dirty="0" smtClean="0"/>
          </a:p>
          <a:p>
            <a:pPr algn="r" rtl="1"/>
            <a:r>
              <a:rPr lang="ar-IQ" dirty="0" smtClean="0"/>
              <a:t>أولاً: تعريف التوثيق</a:t>
            </a:r>
            <a:endParaRPr lang="en-US" dirty="0" smtClean="0"/>
          </a:p>
          <a:p>
            <a:pPr algn="r" rtl="1"/>
            <a:r>
              <a:rPr lang="ar-IQ" dirty="0" smtClean="0"/>
              <a:t>أ: التوثيق لغة: يقول ابن فارس في مقاييسه:</a:t>
            </a:r>
            <a:r>
              <a:rPr lang="ar-IQ" b="1" dirty="0" smtClean="0"/>
              <a:t> ((</a:t>
            </a:r>
            <a:r>
              <a:rPr lang="ar-IQ" dirty="0" smtClean="0"/>
              <a:t> (وثق) الواو والثاء والقاف كلمةٌ تدلُّ على عَقْدٍ وإحكام. ووثَّقْت الشّيءَ: أحكَمْتُه </a:t>
            </a:r>
            <a:r>
              <a:rPr lang="ar-IQ" b="1" dirty="0" smtClean="0"/>
              <a:t>)). </a:t>
            </a:r>
            <a:endParaRPr lang="en-US" dirty="0" smtClean="0"/>
          </a:p>
          <a:p>
            <a:pPr algn="r" rtl="1"/>
            <a:r>
              <a:rPr lang="ar-IQ" dirty="0" smtClean="0"/>
              <a:t>ب: التوثيق في البحث العلمي: هو </a:t>
            </a:r>
            <a:r>
              <a:rPr lang="ar-IQ" b="1" dirty="0" smtClean="0"/>
              <a:t>((</a:t>
            </a:r>
            <a:r>
              <a:rPr lang="ar-IQ" dirty="0" smtClean="0"/>
              <a:t>ضبط النصوص، والأفكار المنقولة في البحث، بإرجاعها إلى مصادرها بدقّة، وكذا خدمة افشكال بما لابد منه ... كالتعليقات الكاشفة للغموض، أو المبعدة للتأويل الخاطئ، أو المؤكدة للتحليل، بما يزيد عن القدرة الاستيعابية للمتن .. </a:t>
            </a:r>
            <a:r>
              <a:rPr lang="ar-IQ" b="1" dirty="0" smtClean="0"/>
              <a:t>))</a:t>
            </a:r>
            <a:r>
              <a:rPr lang="ar-IQ" dirty="0" smtClean="0"/>
              <a:t> الأنصاري، أبجديات البحث في العلوم الشرعية، ويسمى هذا العمل بالهوامش، والحواشي.</a:t>
            </a:r>
            <a:r>
              <a:rPr lang="en-US" dirty="0" smtClean="0"/>
              <a:t> </a:t>
            </a:r>
          </a:p>
          <a:p>
            <a:pPr algn="r" rtl="1"/>
            <a:r>
              <a:rPr lang="ar-IQ" dirty="0" smtClean="0"/>
              <a:t>ثانياً: كيفية التوثيق </a:t>
            </a:r>
            <a:endParaRPr lang="en-US" dirty="0" smtClean="0"/>
          </a:p>
          <a:p>
            <a:pPr algn="r" rtl="1"/>
            <a:r>
              <a:rPr lang="ar-IQ" dirty="0" smtClean="0"/>
              <a:t>الحاشية" هي البياض الذي يحيط المتن من الصفحة، ويكون في أعلاها وأسفلها، وعن يمينها، أو يسارها.</a:t>
            </a:r>
            <a:endParaRPr lang="en-US" dirty="0" smtClean="0"/>
          </a:p>
          <a:p>
            <a:pPr algn="r" rtl="1"/>
            <a:r>
              <a:rPr lang="ar-IQ" dirty="0" smtClean="0"/>
              <a:t>الهامش: هو البياض الذي يحاذي المتن من اليمين أو من اليسار</a:t>
            </a:r>
            <a:endParaRPr lang="en-US" dirty="0" smtClean="0"/>
          </a:p>
        </p:txBody>
      </p:sp>
    </p:spTree>
    <p:extLst>
      <p:ext uri="{BB962C8B-B14F-4D97-AF65-F5344CB8AC3E}">
        <p14:creationId xmlns:p14="http://schemas.microsoft.com/office/powerpoint/2010/main" val="15990104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533400"/>
            <a:ext cx="7943088" cy="5715000"/>
          </a:xfrm>
        </p:spPr>
        <p:txBody>
          <a:bodyPr>
            <a:normAutofit lnSpcReduction="10000"/>
          </a:bodyPr>
          <a:lstStyle/>
          <a:p>
            <a:pPr algn="r" rtl="1"/>
            <a:r>
              <a:rPr lang="ar-IQ" dirty="0" smtClean="0"/>
              <a:t>ما يُكتب في الهوامش</a:t>
            </a:r>
            <a:r>
              <a:rPr lang="en-US" dirty="0" smtClean="0"/>
              <a:t> </a:t>
            </a:r>
          </a:p>
          <a:p>
            <a:pPr algn="r" rtl="1"/>
            <a:r>
              <a:rPr lang="ar-IQ" dirty="0" smtClean="0"/>
              <a:t>1- عزو الآيات القرآنية إلى سورها، وأرقامها.</a:t>
            </a:r>
            <a:endParaRPr lang="en-US" dirty="0" smtClean="0"/>
          </a:p>
          <a:p>
            <a:pPr algn="r" rtl="1"/>
            <a:r>
              <a:rPr lang="ar-IQ" dirty="0" smtClean="0"/>
              <a:t>2- تخريج أحاديث النبي صلى اله عليه وسلّم وآثار الصحابة والتابعين رضوان الله عليهم .</a:t>
            </a:r>
            <a:endParaRPr lang="en-US" dirty="0" smtClean="0"/>
          </a:p>
          <a:p>
            <a:pPr algn="r" rtl="1"/>
            <a:r>
              <a:rPr lang="ar-IQ" dirty="0" smtClean="0"/>
              <a:t>3- شرح الكلمات الغريبة، وتعريف المصطلحات العلمية التي ليست لها علاقة مباشرة بموضوع البحث، وضبط الكلمات المشكِلة.</a:t>
            </a:r>
            <a:endParaRPr lang="en-US" dirty="0" smtClean="0"/>
          </a:p>
          <a:p>
            <a:pPr algn="r" rtl="1"/>
            <a:r>
              <a:rPr lang="ar-IQ" dirty="0" smtClean="0"/>
              <a:t>4- التعريف بالأعلام غير المشهورين.</a:t>
            </a:r>
            <a:endParaRPr lang="en-US" dirty="0" smtClean="0"/>
          </a:p>
          <a:p>
            <a:pPr algn="r" rtl="1"/>
            <a:r>
              <a:rPr lang="ar-IQ" dirty="0" smtClean="0"/>
              <a:t>5- التعريف بالأماكن والأزمنة، والوقائع الغامضة.</a:t>
            </a:r>
            <a:endParaRPr lang="en-US" dirty="0" smtClean="0"/>
          </a:p>
          <a:p>
            <a:pPr algn="r" rtl="1"/>
            <a:r>
              <a:rPr lang="ar-IQ" dirty="0" smtClean="0"/>
              <a:t>6- عزو الآبيات الشعرية إلى قائليها أو إلى مصادرها.</a:t>
            </a:r>
            <a:endParaRPr lang="en-US" dirty="0" smtClean="0"/>
          </a:p>
          <a:p>
            <a:pPr algn="r" rtl="1"/>
            <a:r>
              <a:rPr lang="ar-IQ" dirty="0" smtClean="0"/>
              <a:t>7- توثيق النصوص، بذكر مصادرها.</a:t>
            </a:r>
            <a:endParaRPr lang="en-US" dirty="0" smtClean="0"/>
          </a:p>
          <a:p>
            <a:pPr algn="r" rtl="1"/>
            <a:r>
              <a:rPr lang="ar-IQ" dirty="0" smtClean="0"/>
              <a:t>8- أمثلة لبعض ماورد في المتن.</a:t>
            </a:r>
            <a:endParaRPr lang="en-US" dirty="0" smtClean="0"/>
          </a:p>
          <a:p>
            <a:pPr algn="r" rtl="1"/>
            <a:r>
              <a:rPr lang="ar-IQ" dirty="0" smtClean="0"/>
              <a:t>9- التعليق على النصوص الغامضة أو التي تثير الإشكال.</a:t>
            </a:r>
            <a:endParaRPr lang="en-US" dirty="0" smtClean="0"/>
          </a:p>
        </p:txBody>
      </p:sp>
    </p:spTree>
    <p:extLst>
      <p:ext uri="{BB962C8B-B14F-4D97-AF65-F5344CB8AC3E}">
        <p14:creationId xmlns:p14="http://schemas.microsoft.com/office/powerpoint/2010/main" val="300622793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0" y="457200"/>
            <a:ext cx="8247888" cy="6019800"/>
          </a:xfrm>
        </p:spPr>
        <p:txBody>
          <a:bodyPr/>
          <a:lstStyle/>
          <a:p>
            <a:pPr algn="r" rtl="1"/>
            <a:r>
              <a:rPr lang="ar-IQ" dirty="0" smtClean="0"/>
              <a:t>ثالثاً: طرق ترتيب الهوامش</a:t>
            </a:r>
            <a:r>
              <a:rPr lang="en-US" dirty="0" smtClean="0"/>
              <a:t> </a:t>
            </a:r>
          </a:p>
          <a:p>
            <a:pPr algn="r" rtl="1"/>
            <a:r>
              <a:rPr lang="ar-IQ" dirty="0" smtClean="0"/>
              <a:t>لترتيب وترقيم الهوامش مجموعة من الطرق، أهمها:</a:t>
            </a:r>
            <a:endParaRPr lang="en-US" dirty="0" smtClean="0"/>
          </a:p>
          <a:p>
            <a:pPr algn="r" rtl="1"/>
            <a:r>
              <a:rPr lang="ar-IQ" dirty="0" smtClean="0"/>
              <a:t>1- ترقيم هوامش كل صفحة على حدة، بمعنى أن لكل صفحة ترقيم مستقل لهوامشه.</a:t>
            </a:r>
            <a:endParaRPr lang="en-US" dirty="0" smtClean="0"/>
          </a:p>
          <a:p>
            <a:pPr algn="r" rtl="1"/>
            <a:r>
              <a:rPr lang="ar-IQ" dirty="0" smtClean="0"/>
              <a:t>2- ترقيم هوامش كل فصل، في نهايته، بحيث يبدأ ترقيم هوامش الفصل الأول برقم (1) ويستمر الترقيم إلى نهاية الفصل.</a:t>
            </a:r>
            <a:endParaRPr lang="en-US" dirty="0" smtClean="0"/>
          </a:p>
          <a:p>
            <a:pPr algn="r" rtl="1"/>
            <a:r>
              <a:rPr lang="ar-IQ" dirty="0" smtClean="0"/>
              <a:t>3- استمرار ترقيم الهوامش من أول البحث إلى نهايته، وفي نهاية البحث تكتب الهوامش. </a:t>
            </a:r>
            <a:endParaRPr lang="en-US" dirty="0" smtClean="0"/>
          </a:p>
        </p:txBody>
      </p:sp>
    </p:spTree>
    <p:extLst>
      <p:ext uri="{BB962C8B-B14F-4D97-AF65-F5344CB8AC3E}">
        <p14:creationId xmlns:p14="http://schemas.microsoft.com/office/powerpoint/2010/main" val="27141417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228600"/>
            <a:ext cx="8915400" cy="6629400"/>
          </a:xfrm>
        </p:spPr>
        <p:txBody>
          <a:bodyPr>
            <a:normAutofit lnSpcReduction="10000"/>
          </a:bodyPr>
          <a:lstStyle/>
          <a:p>
            <a:pPr algn="r" rtl="1"/>
            <a:r>
              <a:rPr lang="ar-IQ" b="1" dirty="0" smtClean="0"/>
              <a:t>سادساً: قواعد توثيق النصوص</a:t>
            </a:r>
            <a:r>
              <a:rPr lang="en-US" b="1" dirty="0" smtClean="0"/>
              <a:t> </a:t>
            </a:r>
          </a:p>
          <a:p>
            <a:pPr algn="r" rtl="1"/>
            <a:r>
              <a:rPr lang="ar-IQ" b="1" dirty="0" smtClean="0"/>
              <a:t>أ: قواعد التوثيق للآيات والأحاديث</a:t>
            </a:r>
            <a:r>
              <a:rPr lang="en-US" b="1" dirty="0" smtClean="0"/>
              <a:t> </a:t>
            </a:r>
          </a:p>
          <a:p>
            <a:pPr algn="r" rtl="1"/>
            <a:r>
              <a:rPr lang="ar-IQ" b="1" dirty="0" smtClean="0"/>
              <a:t>1- الآيات القرآنية:</a:t>
            </a:r>
            <a:r>
              <a:rPr lang="ar-IQ" dirty="0" smtClean="0"/>
              <a:t> إذا وردت في المتن ففي الهامش، يذكر اسم السورة ورقم الآية، إن كانت الآية ذكرت في المتن كاملة، وإلاّ، تقول في الهامش: من الآية: 160، من سورة البقرة.</a:t>
            </a:r>
            <a:r>
              <a:rPr lang="ar-SA" dirty="0" smtClean="0"/>
              <a:t> والأفضل أن يتم تخريج الآية في المتن.</a:t>
            </a:r>
            <a:endParaRPr lang="en-US" dirty="0" smtClean="0"/>
          </a:p>
          <a:p>
            <a:pPr algn="r" rtl="1"/>
            <a:r>
              <a:rPr lang="ar-IQ" b="1" dirty="0" smtClean="0"/>
              <a:t>2- تخريج الأحاديث:</a:t>
            </a:r>
            <a:r>
              <a:rPr lang="ar-IQ" dirty="0" smtClean="0"/>
              <a:t> أ: ذا كان الحديث أو الأثر في الكتب المرتبة حسب الكتب والأبواب، يكون التخريج في الهامش بهذا الشكل: أخرجه البخاري في صحيحه، في كتاب: الصلاة، باب: صلاة الجماعة، رقم: (  .. ).</a:t>
            </a:r>
            <a:endParaRPr lang="en-US" dirty="0" smtClean="0"/>
          </a:p>
          <a:p>
            <a:pPr algn="r" rtl="1"/>
            <a:r>
              <a:rPr lang="ar-IQ" dirty="0" smtClean="0"/>
              <a:t>ب: إذا كان الحديث أو الأثر في الكتب التي رتبت حسب الصحابي، كالمسانيد، فالتخريج يكون هكذا: أخرجه أحمد في مسنده، مسند عبدالله بن عمر، رقم ( 300 )، 2/152 </a:t>
            </a:r>
            <a:r>
              <a:rPr lang="ar-SA" dirty="0" smtClean="0"/>
              <a:t>.</a:t>
            </a:r>
            <a:endParaRPr lang="en-US" dirty="0" smtClean="0"/>
          </a:p>
          <a:p>
            <a:pPr algn="r" rtl="1"/>
            <a:r>
              <a:rPr lang="ar-IQ" dirty="0" smtClean="0"/>
              <a:t>ج: إذا كان الحديث في الصحيحين أو أحدهما فيكتفى بالتخريج منهما، أو أحدهما، أما إذا كان في غيرهما فينبغي نقل الحكم على الحديث بالتصحيح أو التضعيف.</a:t>
            </a:r>
            <a:endParaRPr lang="en-US" dirty="0" smtClean="0"/>
          </a:p>
          <a:p>
            <a:pPr algn="r" rtl="1"/>
            <a:r>
              <a:rPr lang="ar-IQ" dirty="0" smtClean="0"/>
              <a:t>مثال: أخرجه أبو داود في سننه، كتاب: الزكاة، ب: زكاة النقدين، برقم: ( )، وقال ابن حجر: حديث صحيح . </a:t>
            </a:r>
            <a:r>
              <a:rPr lang="ar-SA" dirty="0" smtClean="0"/>
              <a:t> مع ذكر المصدر.</a:t>
            </a:r>
            <a:endParaRPr lang="en-US" dirty="0" smtClean="0"/>
          </a:p>
        </p:txBody>
      </p:sp>
    </p:spTree>
    <p:extLst>
      <p:ext uri="{BB962C8B-B14F-4D97-AF65-F5344CB8AC3E}">
        <p14:creationId xmlns:p14="http://schemas.microsoft.com/office/powerpoint/2010/main" val="277081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أنواع المعرفة العلمية</a:t>
            </a:r>
            <a:endParaRPr lang="en-US" dirty="0"/>
          </a:p>
        </p:txBody>
      </p:sp>
      <p:sp>
        <p:nvSpPr>
          <p:cNvPr id="3" name="Content Placeholder 2"/>
          <p:cNvSpPr>
            <a:spLocks noGrp="1"/>
          </p:cNvSpPr>
          <p:nvPr>
            <p:ph idx="1"/>
          </p:nvPr>
        </p:nvSpPr>
        <p:spPr/>
        <p:txBody>
          <a:bodyPr>
            <a:normAutofit fontScale="92500"/>
          </a:bodyPr>
          <a:lstStyle/>
          <a:p>
            <a:pPr algn="r" rtl="1"/>
            <a:r>
              <a:rPr lang="ar-SA" dirty="0" smtClean="0"/>
              <a:t>المعرفة العلمية تنقسم الى عدة أنواع منها:</a:t>
            </a:r>
          </a:p>
          <a:p>
            <a:pPr algn="r" rtl="1"/>
            <a:r>
              <a:rPr lang="ar-SA" dirty="0" smtClean="0"/>
              <a:t>المعرفة الحسية: وهي التي يتم التوصل اليها عن طريق الحواس مباشرة، و هي لا تتعدى الادراك الحسي العادي، دون اللجوء الى التفكير العميق والتحليل لمختلف العلاقات.</a:t>
            </a:r>
          </a:p>
          <a:p>
            <a:pPr algn="r" rtl="1"/>
            <a:r>
              <a:rPr lang="ar-SA" dirty="0" smtClean="0"/>
              <a:t>المعرفة العقلية التأملية: وهي التي يتم التوصل اليها عن طريق التأمل و استخدام مختلف العمليات العقلية كالاستنتاج والاستنباط و الاستقراء و القياس المنطقي و البرهان وغيرها، حيث يتوصل من خلالها الباحث الى استخلاص نتائج جديدة انطلاقا من تلك المقدمات السابقة.</a:t>
            </a:r>
          </a:p>
          <a:p>
            <a:pPr algn="r" rtl="1"/>
            <a:r>
              <a:rPr lang="ar-SA" dirty="0" smtClean="0"/>
              <a:t>المعرفة العلمية التجريبية: هذا النوع من المعرفة  يعتمد على التجربة الواقعية في استخراج النتائج، كالتجارب التي يجريها الباحث في العلوم الطبيعية.</a:t>
            </a:r>
          </a:p>
          <a:p>
            <a:pPr algn="r" rtl="1"/>
            <a:r>
              <a:rPr lang="ar-SA" dirty="0" smtClean="0"/>
              <a:t>المعرفة الاخبارية: وهي المعرفة التي لا يمكن الحصول عليها الا من خلال شاهد حضر أو شاهد تلك الأحداث أو متلقي صادق بلغه الخبر ونقله بدقة.</a:t>
            </a:r>
            <a:endParaRPr lang="en-US" dirty="0"/>
          </a:p>
        </p:txBody>
      </p:sp>
      <p:sp>
        <p:nvSpPr>
          <p:cNvPr id="5" name="Footer Placeholder 4"/>
          <p:cNvSpPr>
            <a:spLocks noGrp="1"/>
          </p:cNvSpPr>
          <p:nvPr>
            <p:ph type="ftr" sz="quarter" idx="11"/>
          </p:nvPr>
        </p:nvSpPr>
        <p:spPr/>
        <p:txBody>
          <a:bodyPr/>
          <a:lstStyle/>
          <a:p>
            <a:r>
              <a:rPr lang="ar-SA" smtClean="0"/>
              <a:t>أ.د. شيرزاد عزيز سليمان</a:t>
            </a:r>
            <a:endParaRPr lang="en-US"/>
          </a:p>
        </p:txBody>
      </p:sp>
      <p:sp>
        <p:nvSpPr>
          <p:cNvPr id="6" name="Slide Number Placeholder 5"/>
          <p:cNvSpPr>
            <a:spLocks noGrp="1"/>
          </p:cNvSpPr>
          <p:nvPr>
            <p:ph type="sldNum" sz="quarter" idx="12"/>
          </p:nvPr>
        </p:nvSpPr>
        <p:spPr/>
        <p:txBody>
          <a:bodyPr/>
          <a:lstStyle/>
          <a:p>
            <a:fld id="{B138CBEA-3AD9-4477-99F5-A29FABBEB87E}" type="slidenum">
              <a:rPr lang="en-US" smtClean="0"/>
              <a:t>12</a:t>
            </a:fld>
            <a:endParaRPr lang="en-US"/>
          </a:p>
        </p:txBody>
      </p:sp>
    </p:spTree>
    <p:extLst>
      <p:ext uri="{BB962C8B-B14F-4D97-AF65-F5344CB8AC3E}">
        <p14:creationId xmlns:p14="http://schemas.microsoft.com/office/powerpoint/2010/main" val="247557683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705600"/>
          </a:xfrm>
        </p:spPr>
        <p:txBody>
          <a:bodyPr>
            <a:noAutofit/>
          </a:bodyPr>
          <a:lstStyle/>
          <a:p>
            <a:pPr algn="just" rtl="1"/>
            <a:r>
              <a:rPr lang="ar-IQ" dirty="0"/>
              <a:t>ب: قواعد التوثيق من الكتب والمجلات والوثائق الأخرى</a:t>
            </a:r>
            <a:endParaRPr lang="en-US" dirty="0"/>
          </a:p>
          <a:p>
            <a:pPr algn="just" rtl="1"/>
            <a:r>
              <a:rPr lang="ar-IQ" dirty="0"/>
              <a:t>1- إذا ذكر اسم الكتاب في المتن، ففي الهامش يذكر اسم المؤلف والجزء والصفحة فقط مثل: جاء في تفسير ابن كثير، تضع رقماً صغيرا على كلمة ابن كثير في المتن وفي الهامش تقول: ابن كثير: 1/178.</a:t>
            </a:r>
            <a:endParaRPr lang="en-US" dirty="0"/>
          </a:p>
          <a:p>
            <a:pPr algn="just" rtl="1"/>
            <a:r>
              <a:rPr lang="ar-IQ" dirty="0"/>
              <a:t>2- إذا ذكر اسم المؤلِّف في المتن ففي الهامش يذكر اسم الكتاب ورقم الجزء والصفحة.</a:t>
            </a:r>
            <a:endParaRPr lang="en-US" dirty="0"/>
          </a:p>
          <a:p>
            <a:pPr algn="just" rtl="1"/>
            <a:r>
              <a:rPr lang="ar-IQ" dirty="0"/>
              <a:t>3- وإذا كُتب النص دون أن يكتب معه اسم المؤلف أو كتابه، ففي الهامش يذكر اسم المؤلف والكتاب مع رقم الجزء والصفحة. مثل:  التمهيد لابن عبد البر، 5/400.</a:t>
            </a:r>
            <a:endParaRPr lang="en-US" dirty="0"/>
          </a:p>
          <a:p>
            <a:pPr algn="just" rtl="1"/>
            <a:r>
              <a:rPr lang="ar-IQ" dirty="0"/>
              <a:t>4- إذا كان الكتاب مؤلفاً من شخصين فيذكر اسم الشخصين ثم رقم الجزء والصفحة.</a:t>
            </a:r>
            <a:endParaRPr lang="en-US" dirty="0"/>
          </a:p>
          <a:p>
            <a:pPr algn="just" rtl="1"/>
            <a:r>
              <a:rPr lang="ar-IQ" dirty="0"/>
              <a:t>5- إذا كان الكتاب صدر من مؤسسة أو وزارة، فيذكر اسم الكتاب، ثم اسم الوزارة، ثم رقم الجزء والصفحة مثل: الموسوعة الفقهية الكويتية، وزارة الأوقاف الكويتية، 20/300.</a:t>
            </a:r>
            <a:endParaRPr lang="en-US" dirty="0"/>
          </a:p>
        </p:txBody>
      </p:sp>
    </p:spTree>
    <p:extLst>
      <p:ext uri="{BB962C8B-B14F-4D97-AF65-F5344CB8AC3E}">
        <p14:creationId xmlns:p14="http://schemas.microsoft.com/office/powerpoint/2010/main" val="107114997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9608" y="609600"/>
            <a:ext cx="7498080" cy="5638800"/>
          </a:xfrm>
        </p:spPr>
        <p:txBody>
          <a:bodyPr>
            <a:normAutofit/>
          </a:bodyPr>
          <a:lstStyle/>
          <a:p>
            <a:pPr algn="just" rtl="1"/>
            <a:r>
              <a:rPr lang="ar-IQ" dirty="0" smtClean="0"/>
              <a:t>6- إذا كان المصدر مقالة في مجلة، فالتوثيق في الهامش يكون بذكر اسم المقالة، ثم اسم صاحب المقالة، ثم اسم المجلة، وعددها، وتأريخها.</a:t>
            </a:r>
            <a:endParaRPr lang="en-US" dirty="0" smtClean="0"/>
          </a:p>
          <a:p>
            <a:pPr algn="just" rtl="1"/>
            <a:r>
              <a:rPr lang="ar-IQ" dirty="0" smtClean="0"/>
              <a:t>7-إذا كان المصدر رسالة جامعية، فيذكر اسم الرسالة، فاسم صاحب الرسالة، ثم القسم والكلية والجامعة، وتأريخ مناقشة الرسالة.</a:t>
            </a:r>
            <a:r>
              <a:rPr lang="ar-SA" dirty="0" smtClean="0"/>
              <a:t> مع وضع خط تحت عنوان الرسالة، أو الأطروحة.</a:t>
            </a:r>
            <a:endParaRPr lang="en-US" dirty="0" smtClean="0"/>
          </a:p>
          <a:p>
            <a:pPr algn="just" rtl="1"/>
            <a:r>
              <a:rPr lang="ar-IQ" dirty="0" smtClean="0"/>
              <a:t>8- إذا كان المصدر مقابلة شخصية، فيكتب في الهامش، اسم المستضيف، ( مقابلة شخصية) ثم تأريخ، ومكان المقابلة.</a:t>
            </a:r>
            <a:endParaRPr lang="en-US" dirty="0" smtClean="0"/>
          </a:p>
          <a:p>
            <a:pPr algn="just" rtl="1"/>
            <a:r>
              <a:rPr lang="ar-IQ" dirty="0" smtClean="0"/>
              <a:t>9- إذا كان المصدر موقعاً الكترونياً، فيكتب اسم الموقع، واسم كاتب المقال، وتأريخ الدخول في الموقع.</a:t>
            </a:r>
            <a:r>
              <a:rPr lang="en-US" dirty="0" smtClean="0"/>
              <a:t> </a:t>
            </a:r>
          </a:p>
          <a:p>
            <a:pPr algn="r" rtl="1">
              <a:buNone/>
            </a:pPr>
            <a:endParaRPr lang="en-US" dirty="0"/>
          </a:p>
        </p:txBody>
      </p:sp>
    </p:spTree>
    <p:extLst>
      <p:ext uri="{BB962C8B-B14F-4D97-AF65-F5344CB8AC3E}">
        <p14:creationId xmlns:p14="http://schemas.microsoft.com/office/powerpoint/2010/main" val="183471309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0" y="457200"/>
            <a:ext cx="7866888" cy="6172200"/>
          </a:xfrm>
        </p:spPr>
        <p:txBody>
          <a:bodyPr>
            <a:normAutofit fontScale="92500" lnSpcReduction="10000"/>
          </a:bodyPr>
          <a:lstStyle/>
          <a:p>
            <a:pPr algn="r" rtl="1"/>
            <a:r>
              <a:rPr lang="ar-SA" b="1" dirty="0" smtClean="0"/>
              <a:t> ترتيب الرسالة</a:t>
            </a:r>
          </a:p>
          <a:p>
            <a:pPr algn="r" rtl="1"/>
            <a:r>
              <a:rPr lang="ar-SA" b="1" dirty="0" smtClean="0"/>
              <a:t>تقديم:</a:t>
            </a:r>
          </a:p>
          <a:p>
            <a:pPr algn="r" rtl="1"/>
            <a:r>
              <a:rPr lang="ar-SA" b="1" dirty="0" smtClean="0"/>
              <a:t>1- صفحة العنوان.</a:t>
            </a:r>
          </a:p>
          <a:p>
            <a:pPr algn="r" rtl="1"/>
            <a:r>
              <a:rPr lang="ar-SA" b="1" dirty="0" smtClean="0"/>
              <a:t>2- صفحة البسملة.</a:t>
            </a:r>
          </a:p>
          <a:p>
            <a:pPr algn="r" rtl="1"/>
            <a:r>
              <a:rPr lang="ar-SA" b="1" dirty="0" smtClean="0"/>
              <a:t>3- مستخلص الرسالة.</a:t>
            </a:r>
          </a:p>
          <a:p>
            <a:pPr algn="r" rtl="1"/>
            <a:r>
              <a:rPr lang="ar-SA" b="1" dirty="0" smtClean="0"/>
              <a:t>4- تقديم أو "شكر واعتراف".</a:t>
            </a:r>
          </a:p>
          <a:p>
            <a:pPr algn="r" rtl="1"/>
            <a:r>
              <a:rPr lang="ar-SA" b="1" dirty="0" smtClean="0"/>
              <a:t>5- قائمة محتويات البحث "الفهرسة".</a:t>
            </a:r>
          </a:p>
          <a:p>
            <a:pPr algn="r" rtl="1"/>
            <a:r>
              <a:rPr lang="ar-SA" b="1" dirty="0" smtClean="0"/>
              <a:t>6- المصطلحات والرموز.</a:t>
            </a:r>
          </a:p>
          <a:p>
            <a:pPr algn="r" rtl="1"/>
            <a:r>
              <a:rPr lang="ar-SA" b="1" dirty="0" smtClean="0"/>
              <a:t>7- نصوص الرسالة ومباحثها.</a:t>
            </a:r>
          </a:p>
          <a:p>
            <a:pPr algn="r" rtl="1"/>
            <a:r>
              <a:rPr lang="ar-SA" b="1" dirty="0" smtClean="0"/>
              <a:t>8- ملحقات البحث.</a:t>
            </a:r>
          </a:p>
          <a:p>
            <a:pPr algn="r" rtl="1"/>
            <a:r>
              <a:rPr lang="ar-SA" b="1" dirty="0" smtClean="0"/>
              <a:t>9- قائمة المصادر "البيبلوجرافية".</a:t>
            </a:r>
          </a:p>
          <a:p>
            <a:pPr algn="r" rtl="1"/>
            <a:r>
              <a:rPr lang="ar-SA" b="1" dirty="0" smtClean="0"/>
              <a:t>10- نظرة أخيرة على البحث.</a:t>
            </a:r>
          </a:p>
          <a:p>
            <a:pPr algn="r" rtl="1"/>
            <a:r>
              <a:rPr lang="ar-SA" b="1" dirty="0" smtClean="0"/>
              <a:t>11- مناقشة الرسالة ومعايير تقويمها.</a:t>
            </a:r>
          </a:p>
          <a:p>
            <a:pPr algn="r" rtl="1">
              <a:buNone/>
            </a:pPr>
            <a:endParaRPr lang="en-US" dirty="0"/>
          </a:p>
        </p:txBody>
      </p:sp>
    </p:spTree>
    <p:extLst>
      <p:ext uri="{BB962C8B-B14F-4D97-AF65-F5344CB8AC3E}">
        <p14:creationId xmlns:p14="http://schemas.microsoft.com/office/powerpoint/2010/main" val="397337162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304800"/>
            <a:ext cx="7943088" cy="6172200"/>
          </a:xfrm>
        </p:spPr>
        <p:txBody>
          <a:bodyPr/>
          <a:lstStyle/>
          <a:p>
            <a:pPr algn="r" rtl="1"/>
            <a:r>
              <a:rPr lang="ar-SA" b="1" dirty="0" smtClean="0"/>
              <a:t>- صفحة العنوان:</a:t>
            </a:r>
          </a:p>
          <a:p>
            <a:pPr algn="r" rtl="1"/>
            <a:r>
              <a:rPr lang="ar-SA" b="1" dirty="0" smtClean="0"/>
              <a:t>من المفيد وضع ورقة بيضاء بعد الغِلَاف للمحافظة على صفحة العنوان نظيفة، من دون أن تحسب في الترقيم، تليها صفحة العنوان، يدون عليها أولًا عنوان البحث، ثم اسم الباحث، فاسم المشرف، فالدرجة العلمية التي قُدم لها البحث، ثم القسم، فالجامعة، وفي نهاية الصفحة يدون التاريخ هجريًّا وميلاديًّا.</a:t>
            </a:r>
          </a:p>
          <a:p>
            <a:pPr algn="r" rtl="1"/>
            <a:r>
              <a:rPr lang="ar-SA" b="1" dirty="0" smtClean="0"/>
              <a:t>تدون كل هذه المعلومات وسط الصفحة، وبأبعاد متناسبة.</a:t>
            </a:r>
          </a:p>
          <a:p>
            <a:pPr algn="r" rtl="1"/>
            <a:r>
              <a:rPr lang="ar-SA" b="1" dirty="0" smtClean="0"/>
              <a:t>ومن المناسب أن تكون بخط واضح، يتم تخطيطها حسب النموذج التالي:</a:t>
            </a:r>
          </a:p>
        </p:txBody>
      </p:sp>
    </p:spTree>
    <p:extLst>
      <p:ext uri="{BB962C8B-B14F-4D97-AF65-F5344CB8AC3E}">
        <p14:creationId xmlns:p14="http://schemas.microsoft.com/office/powerpoint/2010/main" val="403191056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52400"/>
            <a:ext cx="9296400" cy="6400800"/>
          </a:xfrm>
        </p:spPr>
        <p:txBody>
          <a:bodyPr>
            <a:noAutofit/>
          </a:bodyPr>
          <a:lstStyle/>
          <a:p>
            <a:pPr algn="r" rtl="1"/>
            <a:r>
              <a:rPr lang="ar-SA" sz="2700" b="1" dirty="0"/>
              <a:t>- صفحة البسملة:</a:t>
            </a:r>
          </a:p>
          <a:p>
            <a:pPr algn="r" rtl="1"/>
            <a:r>
              <a:rPr lang="ar-SA" sz="2700" b="1" dirty="0"/>
              <a:t>تخص الصفحة الثانية بعد صفحة العنوان بالبسملة؛ حيث إنها شعار إسلامي يميز مؤلفات الحضارة الإسلامية وعلومها، بالإضافة إلى المعاني الروحية التي جاءت بها الآثار الصحيحة في الأحاديث النبوية الشريفة.</a:t>
            </a:r>
          </a:p>
          <a:p>
            <a:pPr algn="r" rtl="1"/>
            <a:r>
              <a:rPr lang="ar-SA" sz="2700" b="1" dirty="0"/>
              <a:t>3- مستخلص الرسالة:</a:t>
            </a:r>
          </a:p>
          <a:p>
            <a:pPr algn="r" rtl="1"/>
            <a:r>
              <a:rPr lang="ar-SA" sz="2700" b="1" dirty="0"/>
              <a:t>إعداد ملخص للبحث يأتي بعد صفحة العنوان مباشرة، وهو تلخيص مركز ومختصر جدًّا، لا يتجاوز الثلاثمائة كلمة، يوضح فيها أهمية البحث، كما يحدد فيها الباحث الجانب الذي سيكون محور بحثه ودراسته، ثم تصوره في تنظيمه وتبويبه، والمنهج الذي سلكه في تتبع حقائقه. وهذا الملخص في حقيقته خطوط عريضة عن الموضوع.</a:t>
            </a:r>
          </a:p>
          <a:p>
            <a:pPr algn="r" rtl="1"/>
            <a:r>
              <a:rPr lang="ar-SA" sz="2700" b="1" dirty="0"/>
              <a:t>وقد أصبح عرفًا عالميًّا بين المؤسسات الجامعية في العصر الحديث أن تكون هذه المستخلصات طليعة الرسالة، وشرطًا أساسًا في صلاحيتها للتقديم.</a:t>
            </a:r>
          </a:p>
          <a:p>
            <a:pPr algn="r" rtl="1"/>
            <a:r>
              <a:rPr lang="ar-SA" sz="2700" b="1" dirty="0"/>
              <a:t>إن لهذا الملخص أهمية كبيرة بالنسبة للقارئ؛ إذ إن بإمكانه أن يدرك اهتمامات الرسالة في وقت قصير جدًّا، فيستشف الجوانب التي تعالجها، فتكون بمثابة الباعث على دراستها والاطلاع عليها.</a:t>
            </a:r>
            <a:endParaRPr lang="en-US" sz="2700" dirty="0"/>
          </a:p>
        </p:txBody>
      </p:sp>
    </p:spTree>
    <p:extLst>
      <p:ext uri="{BB962C8B-B14F-4D97-AF65-F5344CB8AC3E}">
        <p14:creationId xmlns:p14="http://schemas.microsoft.com/office/powerpoint/2010/main" val="418096797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81000"/>
            <a:ext cx="8476488" cy="6096000"/>
          </a:xfrm>
        </p:spPr>
        <p:txBody>
          <a:bodyPr>
            <a:normAutofit/>
          </a:bodyPr>
          <a:lstStyle/>
          <a:p>
            <a:pPr algn="r" rtl="1"/>
            <a:r>
              <a:rPr lang="ar-SA" b="1" dirty="0" smtClean="0"/>
              <a:t>4- تقديم أو "شكر واعتراف”</a:t>
            </a:r>
            <a:r>
              <a:rPr lang="ar-IQ" b="1" dirty="0" smtClean="0"/>
              <a:t> أو شكر وعرفان:</a:t>
            </a:r>
          </a:p>
          <a:p>
            <a:pPr algn="r" rtl="1"/>
            <a:r>
              <a:rPr lang="ar-SA" b="1" dirty="0" smtClean="0"/>
              <a:t>التقديم غير المقدَّمة؛ إذ يعبر عن الأول أحيانًا بـ"شكر وتقدير"، في حين أن المقدمة تمثل الفصل الأول من موضوع البحث. هذا الجزء من البحث يستقل بعرض الشكر والتقدير للأشخاص والمؤسسات التي أسهمت في تذليل صعوبات البحث، وقدمت التسهيلات الممكنة مما كان لها فضل كبير في تقدم البحث والإلمام بجوانبه.</a:t>
            </a:r>
          </a:p>
          <a:p>
            <a:pPr algn="r" rtl="1"/>
            <a:r>
              <a:rPr lang="ar-SA" b="1" dirty="0" smtClean="0"/>
              <a:t>والمشرف على البحث أو الرسالة هو أحق الناس بالاعتراف بجهوده؛ إذ إنه رعى البحث وليدًا حتى بلغ درجة النضج والاعتبار، وليرتفع الطالب أسلوبًا وعملًا عن المجاملات والتملق لأصحاب المراكز والنفوذ في مؤسسته أو جامعته، أو أي أحد آخر إذا لم يكن له دور حقيقي في بذل العون العلمي، أو المشورة بالرأي؛ ليعطي انطباعًا طيبًا عن شخصيته العلمية، فإن أول مَن يستنقص سخاءه في الثناء والمديح الأشخاص الذين منحهم ذلك، دون مجهود حقيقي بذلوه من قبلهم.</a:t>
            </a:r>
            <a:endParaRPr lang="en-US" dirty="0"/>
          </a:p>
        </p:txBody>
      </p:sp>
    </p:spTree>
    <p:extLst>
      <p:ext uri="{BB962C8B-B14F-4D97-AF65-F5344CB8AC3E}">
        <p14:creationId xmlns:p14="http://schemas.microsoft.com/office/powerpoint/2010/main" val="33548223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457200"/>
            <a:ext cx="7943088" cy="5791200"/>
          </a:xfrm>
        </p:spPr>
        <p:txBody>
          <a:bodyPr>
            <a:normAutofit/>
          </a:bodyPr>
          <a:lstStyle/>
          <a:p>
            <a:pPr algn="r" rtl="1"/>
            <a:r>
              <a:rPr lang="ar-SA" b="1" dirty="0" smtClean="0"/>
              <a:t>- قائمة محتويات البحث:</a:t>
            </a:r>
          </a:p>
          <a:p>
            <a:pPr algn="r" rtl="1"/>
            <a:r>
              <a:rPr lang="ar-SA" b="1" dirty="0" smtClean="0"/>
              <a:t>هذا الجزء يأتي مباشرة بعد "التقديم"، ويكون البدء بها في صفحة جديدة. تدون مواد هذا الجزء تحت عنون "المحتويات" ومكانه الوسط من أعلى الصفحة. أما التفاصيل التي تدون تحت هذا العنوان فإنها تكون بحسب التقسيم الأساس للموضوع من أبواب أو مباحث أو فصول.</a:t>
            </a:r>
          </a:p>
          <a:p>
            <a:pPr algn="r" rtl="1"/>
            <a:r>
              <a:rPr lang="ar-SA" b="1" dirty="0" smtClean="0"/>
              <a:t>تدون عناوين التقسيمات الأساسية بخط عريض واضح. وتكون التقسيمات الأخرى الثانوية المتفرعة عن تلك بخط أدق من عناوين الأبواب والفصول.</a:t>
            </a:r>
          </a:p>
          <a:p>
            <a:pPr algn="r" rtl="1"/>
            <a:r>
              <a:rPr lang="ar-SA" b="1" dirty="0" smtClean="0"/>
              <a:t>لَا بُدَّ من العناية بمطابقة العناوين بقائمة محتويات مع ما هو مدون بداخل الرسالة، دون زيادة أو نقص، أو أي نوع من الاختلاف.</a:t>
            </a:r>
          </a:p>
          <a:p>
            <a:pPr algn="r" rtl="1"/>
            <a:r>
              <a:rPr lang="ar-SA" b="1" dirty="0" smtClean="0"/>
              <a:t>يدخل ضمن هذا القسم من البحث فهارس الخرائط، والجداول، والقضايا الحقوقية، وغيرها من صفحات مستقلة.</a:t>
            </a:r>
          </a:p>
        </p:txBody>
      </p:sp>
    </p:spTree>
    <p:extLst>
      <p:ext uri="{BB962C8B-B14F-4D97-AF65-F5344CB8AC3E}">
        <p14:creationId xmlns:p14="http://schemas.microsoft.com/office/powerpoint/2010/main" val="293318350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457200"/>
            <a:ext cx="7943088" cy="6019800"/>
          </a:xfrm>
        </p:spPr>
        <p:txBody>
          <a:bodyPr/>
          <a:lstStyle/>
          <a:p>
            <a:pPr algn="r" rtl="1"/>
            <a:r>
              <a:rPr lang="ar-IQ" b="1" dirty="0" smtClean="0"/>
              <a:t>6</a:t>
            </a:r>
            <a:r>
              <a:rPr lang="ar-SA" b="1" dirty="0" smtClean="0"/>
              <a:t>- المصطلحات والرموز:</a:t>
            </a:r>
          </a:p>
          <a:p>
            <a:pPr algn="r" rtl="1"/>
            <a:r>
              <a:rPr lang="ar-SA" b="1" dirty="0" smtClean="0"/>
              <a:t>أحيانًا يتكرر في البحث استعمال أسماء أشخاص، أو أماكن، أو معانٍ ذات مدلولات علمية، وإعادتها في كل مناسبة يرد ذكرها فيه تضييع للوقت والجهد؛ فيلجأ الباحث إلى استعمال مصطلحات خاصة، ورموز مختصرة تغنيه عن تدوين مدلولاتها كاملة، كلما وردت مناسبة لها.</a:t>
            </a:r>
          </a:p>
          <a:p>
            <a:pPr algn="r" rtl="1"/>
            <a:r>
              <a:rPr lang="ar-SA" b="1" dirty="0" smtClean="0"/>
              <a:t>يستدعي الأمر حينئذ تخصيص صفحة أو صفحات خاصة لتدوين المصطلحات والرموز، مع بيان المعنى المقصود منها في الجهة المقابلة لها؛ لتكون بمثابة الدليل والمرشد للقارئ أثناء قراءة البحث.</a:t>
            </a:r>
          </a:p>
          <a:p>
            <a:pPr algn="r">
              <a:buNone/>
            </a:pPr>
            <a:endParaRPr lang="en-US" dirty="0"/>
          </a:p>
        </p:txBody>
      </p:sp>
    </p:spTree>
    <p:extLst>
      <p:ext uri="{BB962C8B-B14F-4D97-AF65-F5344CB8AC3E}">
        <p14:creationId xmlns:p14="http://schemas.microsoft.com/office/powerpoint/2010/main" val="62807509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28600"/>
            <a:ext cx="8476488" cy="6477000"/>
          </a:xfrm>
        </p:spPr>
        <p:txBody>
          <a:bodyPr>
            <a:normAutofit lnSpcReduction="10000"/>
          </a:bodyPr>
          <a:lstStyle/>
          <a:p>
            <a:pPr algn="r" rtl="1"/>
            <a:r>
              <a:rPr lang="ar-SA" b="1" dirty="0" smtClean="0"/>
              <a:t>مكانها الطبيعي من البحث أن تأتي تالية لقائمة المحتويات، وسابقة لمقدمة البحث مباشرة، ولكل باحث أن يضع لنفسه مصطلحات خاصة به، شريطة أن تكون مفهومة ومقبولة بشكل عام.</a:t>
            </a:r>
          </a:p>
          <a:p>
            <a:pPr algn="r" rtl="1"/>
            <a:r>
              <a:rPr lang="ar-SA" sz="3800" b="1" dirty="0"/>
              <a:t>7- نصوص الرسالة ومباحثها:</a:t>
            </a:r>
          </a:p>
          <a:p>
            <a:pPr algn="r" rtl="1"/>
            <a:r>
              <a:rPr lang="ar-SA" b="1" dirty="0" smtClean="0"/>
              <a:t>نصوص الرسالة وموضوعاتها الرئيسة تبدأ ببداية المقدمة، وبالإمكان أن تعد الفصل الأول من الرسالة إذا كانت طويلة، وتقود إلى نقطة المناقشة.</a:t>
            </a:r>
          </a:p>
          <a:p>
            <a:pPr algn="r" rtl="1"/>
            <a:r>
              <a:rPr lang="ar-SA" b="1" dirty="0" smtClean="0"/>
              <a:t>تقسيم البحث إلى أبواب وفصول يعتمد على طبيعة البحث؛ فكلمة "باب" تكتب عندما توجد تقسيمات تندرج تحته فصول، ويكون البدء بـ"الباب الأول" ثم يجيء بعده "الفصل الأول".</a:t>
            </a:r>
          </a:p>
          <a:p>
            <a:pPr algn="r" rtl="1"/>
            <a:r>
              <a:rPr lang="ar-SA" b="1" dirty="0" smtClean="0"/>
              <a:t>فإذا كان التقسيم الرئيس هو "الباب" فليكن على صفحة جديدة، وليكتب العنوان بخط عريض وسط الصفحة.</a:t>
            </a:r>
          </a:p>
          <a:p>
            <a:pPr algn="r" rtl="1"/>
            <a:r>
              <a:rPr lang="ar-SA" b="1" dirty="0" smtClean="0"/>
              <a:t>وطرق التقسيم في اللغة العربية كثيرة ومتنوعة؛ فأحيانًا يجري تقسيم الموضوع على أساس "مطالب" فيقال: "المطلب الأول"، "المطلب الثاني" إلخ، وأحيانًا إلى "مباحث"، وأحيانًا إلى "مقاصد"، ويدخل تحتها الأبواب، وتحت الأبواب الفصول.</a:t>
            </a:r>
          </a:p>
        </p:txBody>
      </p:sp>
    </p:spTree>
    <p:extLst>
      <p:ext uri="{BB962C8B-B14F-4D97-AF65-F5344CB8AC3E}">
        <p14:creationId xmlns:p14="http://schemas.microsoft.com/office/powerpoint/2010/main" val="329888833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381000"/>
            <a:ext cx="8552688" cy="6096000"/>
          </a:xfrm>
        </p:spPr>
        <p:txBody>
          <a:bodyPr>
            <a:normAutofit/>
          </a:bodyPr>
          <a:lstStyle/>
          <a:p>
            <a:pPr algn="r" rtl="1"/>
            <a:r>
              <a:rPr lang="ar-IQ" b="1" dirty="0" smtClean="0"/>
              <a:t>8</a:t>
            </a:r>
            <a:r>
              <a:rPr lang="ar-SA" b="1" dirty="0" smtClean="0"/>
              <a:t>- ملحقات البحث:</a:t>
            </a:r>
          </a:p>
          <a:p>
            <a:pPr algn="r" rtl="1"/>
            <a:r>
              <a:rPr lang="ar-SA" b="1" dirty="0" smtClean="0"/>
              <a:t>"من الأفضل ألا يلجأ الباحث إلى إثبات ملحق للبحث بقدر الإمكان؛ ولكن ثمة حالات تتطلب إثباته؛ إذ إنه الطريقة الوحيدة لإلحاق ما يراد إلحاقه".</a:t>
            </a:r>
          </a:p>
          <a:p>
            <a:pPr algn="r" rtl="1"/>
            <a:r>
              <a:rPr lang="ar-SA" b="1" dirty="0" smtClean="0"/>
              <a:t>يحدث أن يضم إلى البحث بعض المواد العلمية التي ليست لها أهمية مباشرة بخطة البحث؛ إذ إن إدخالها في صلب البحث وموضوعاته بسبب انقطاعًا في تسلسل الأفكار وترتيبها.</a:t>
            </a:r>
          </a:p>
          <a:p>
            <a:pPr algn="r" rtl="1"/>
            <a:r>
              <a:rPr lang="ar-SA" b="1" dirty="0" smtClean="0"/>
              <a:t>الملحق قد يكون محتويًا على نماذج أشكال أو أسئلة خاصة قصد توجيه تجربة معينة، أو محتويًا على مادة علمية مجمعة..... إلخ، وإذا أشرت في مراجعك إلى بعض الوثائق مما يصعب الحصول عليها، وليس بالإمكان وجودها فمن الممكن تصويرها، وضمها في نهاية البحث ملحقًا لها، وأحيانًا ما يكون هذا خير موضع للتتمات والجداول، ووسائل الإيضاح.... إلخ.</a:t>
            </a:r>
          </a:p>
        </p:txBody>
      </p:sp>
    </p:spTree>
    <p:extLst>
      <p:ext uri="{BB962C8B-B14F-4D97-AF65-F5344CB8AC3E}">
        <p14:creationId xmlns:p14="http://schemas.microsoft.com/office/powerpoint/2010/main" val="1212950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المعرفة الاخبارية</a:t>
            </a:r>
            <a:endParaRPr lang="en-US" dirty="0"/>
          </a:p>
        </p:txBody>
      </p:sp>
      <p:sp>
        <p:nvSpPr>
          <p:cNvPr id="3" name="Content Placeholder 2"/>
          <p:cNvSpPr>
            <a:spLocks noGrp="1"/>
          </p:cNvSpPr>
          <p:nvPr>
            <p:ph idx="1"/>
          </p:nvPr>
        </p:nvSpPr>
        <p:spPr/>
        <p:txBody>
          <a:bodyPr/>
          <a:lstStyle/>
          <a:p>
            <a:pPr algn="r" rtl="1"/>
            <a:r>
              <a:rPr lang="ar-SA" dirty="0" smtClean="0"/>
              <a:t>المعرفة الاخبارية هو أساس العلوم الشرعية</a:t>
            </a:r>
            <a:r>
              <a:rPr lang="en-US" dirty="0" smtClean="0"/>
              <a:t> </a:t>
            </a:r>
            <a:r>
              <a:rPr lang="ar-SA" dirty="0" smtClean="0"/>
              <a:t> وتعتمد على عنصرين مهمين أولهما التبليغ الصحيح و ثانيهما الفهم الدقيق، فالخلل في أحد هذين العنصرين يؤدي الى الخلل في النتيجة العلمية المنبثقة عنها و ذلك مصداقا لقوله سبحانه و تعالى: </a:t>
            </a:r>
            <a:endParaRPr lang="en-US" dirty="0" smtClean="0"/>
          </a:p>
          <a:p>
            <a:pPr algn="r" rtl="1"/>
            <a:r>
              <a:rPr lang="ar-SA" b="1" dirty="0" smtClean="0"/>
              <a:t>إِذَا </a:t>
            </a:r>
            <a:r>
              <a:rPr lang="ar-SA" b="1" dirty="0"/>
              <a:t>جَاءَهُمْ أَمْرٌ مِّنَ الْأَمْنِ أَوِ الْخَوْفِ أَذَاعُوا بِهِ ۖ وَلَوْ رَدُّوهُ إِلَى الرَّسُولِ وَإِلَىٰ أُولِي الْأَمْرِ مِنْهُمْ لَعَلِمَهُ الَّذِينَ يَسْتَنبِطُونَهُ مِنْهُمْ ۗ وَلَوْلَا فَضْلُ اللَّهِ عَلَيْكُمْ وَرَحْمَتُهُ لَاتَّبَعْتُمُ الشَّيْطَانَ إِلَّا قَلِيلًا (</a:t>
            </a:r>
            <a:r>
              <a:rPr lang="ar-SA" b="1" dirty="0" smtClean="0"/>
              <a:t>83) </a:t>
            </a:r>
            <a:r>
              <a:rPr lang="ar-SA" dirty="0"/>
              <a:t>سورة </a:t>
            </a:r>
            <a:r>
              <a:rPr lang="ar-SA" dirty="0" smtClean="0"/>
              <a:t>النساء. </a:t>
            </a:r>
            <a:endParaRPr lang="en-US" dirty="0"/>
          </a:p>
        </p:txBody>
      </p:sp>
      <p:sp>
        <p:nvSpPr>
          <p:cNvPr id="5" name="Footer Placeholder 4"/>
          <p:cNvSpPr>
            <a:spLocks noGrp="1"/>
          </p:cNvSpPr>
          <p:nvPr>
            <p:ph type="ftr" sz="quarter" idx="11"/>
          </p:nvPr>
        </p:nvSpPr>
        <p:spPr/>
        <p:txBody>
          <a:bodyPr/>
          <a:lstStyle/>
          <a:p>
            <a:r>
              <a:rPr lang="ar-SA" smtClean="0"/>
              <a:t>أ.د. شيرزاد عزيز سليمان</a:t>
            </a:r>
            <a:endParaRPr lang="en-US"/>
          </a:p>
        </p:txBody>
      </p:sp>
      <p:sp>
        <p:nvSpPr>
          <p:cNvPr id="6" name="Slide Number Placeholder 5"/>
          <p:cNvSpPr>
            <a:spLocks noGrp="1"/>
          </p:cNvSpPr>
          <p:nvPr>
            <p:ph type="sldNum" sz="quarter" idx="12"/>
          </p:nvPr>
        </p:nvSpPr>
        <p:spPr/>
        <p:txBody>
          <a:bodyPr/>
          <a:lstStyle/>
          <a:p>
            <a:fld id="{B138CBEA-3AD9-4477-99F5-A29FABBEB87E}" type="slidenum">
              <a:rPr lang="en-US" smtClean="0"/>
              <a:t>13</a:t>
            </a:fld>
            <a:endParaRPr lang="en-US"/>
          </a:p>
        </p:txBody>
      </p:sp>
    </p:spTree>
    <p:extLst>
      <p:ext uri="{BB962C8B-B14F-4D97-AF65-F5344CB8AC3E}">
        <p14:creationId xmlns:p14="http://schemas.microsoft.com/office/powerpoint/2010/main" val="378497606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447800"/>
            <a:ext cx="8705088" cy="5181600"/>
          </a:xfrm>
        </p:spPr>
        <p:txBody>
          <a:bodyPr>
            <a:normAutofit/>
          </a:bodyPr>
          <a:lstStyle/>
          <a:p>
            <a:pPr algn="r" rtl="1">
              <a:buNone/>
            </a:pPr>
            <a:r>
              <a:rPr lang="ar-IQ" dirty="0" smtClean="0">
                <a:latin typeface="ae_AlMateen" pitchFamily="18" charset="-78"/>
                <a:cs typeface="ae_AlMateen" pitchFamily="18" charset="-78"/>
              </a:rPr>
              <a:t>الفهارس جمع فهرس: والفهرس معرّب فهرستْ، </a:t>
            </a:r>
            <a:r>
              <a:rPr lang="ar-IQ" dirty="0" smtClean="0">
                <a:solidFill>
                  <a:srgbClr val="0070C0"/>
                </a:solidFill>
                <a:latin typeface="ae_AlMateen" pitchFamily="18" charset="-78"/>
                <a:cs typeface="ae_AlMateen" pitchFamily="18" charset="-78"/>
              </a:rPr>
              <a:t>والفهرس لغة</a:t>
            </a:r>
            <a:r>
              <a:rPr lang="ar-IQ" dirty="0" smtClean="0">
                <a:latin typeface="ae_AlMateen" pitchFamily="18" charset="-78"/>
                <a:cs typeface="ae_AlMateen" pitchFamily="18" charset="-78"/>
              </a:rPr>
              <a:t>: الكتاب الذي تُجمع فيه الكتب.</a:t>
            </a:r>
          </a:p>
          <a:p>
            <a:pPr algn="r" rtl="1">
              <a:buNone/>
            </a:pPr>
            <a:r>
              <a:rPr lang="ar-IQ" dirty="0" smtClean="0">
                <a:solidFill>
                  <a:srgbClr val="0070C0"/>
                </a:solidFill>
                <a:latin typeface="ae_AlMateen" pitchFamily="18" charset="-78"/>
                <a:cs typeface="ae_AlMateen" pitchFamily="18" charset="-78"/>
              </a:rPr>
              <a:t>واصطلاحاً: </a:t>
            </a:r>
            <a:r>
              <a:rPr lang="ar-IQ" dirty="0" smtClean="0">
                <a:latin typeface="ae_AlMateen" pitchFamily="18" charset="-78"/>
                <a:cs typeface="ae_AlMateen" pitchFamily="18" charset="-78"/>
              </a:rPr>
              <a:t>الفهرس كشاف فني سريع، يكشف ما في البحث من مصادر، ونصوص، وأعلام، وبلدان، ومصطلحات، وغيرها من جوانب البحث.</a:t>
            </a:r>
          </a:p>
          <a:p>
            <a:pPr algn="r" rtl="1">
              <a:buNone/>
            </a:pPr>
            <a:r>
              <a:rPr lang="ar-IQ" dirty="0" smtClean="0">
                <a:solidFill>
                  <a:srgbClr val="0070C0"/>
                </a:solidFill>
                <a:latin typeface="ae_AlMateen" pitchFamily="18" charset="-78"/>
                <a:cs typeface="ae_AlMateen" pitchFamily="18" charset="-78"/>
              </a:rPr>
              <a:t>أهمية الفهارس: </a:t>
            </a:r>
          </a:p>
          <a:p>
            <a:pPr algn="r" rtl="1">
              <a:buNone/>
            </a:pPr>
            <a:r>
              <a:rPr lang="ar-IQ" dirty="0" smtClean="0">
                <a:latin typeface="ae_AlMateen" pitchFamily="18" charset="-78"/>
                <a:cs typeface="ae_AlMateen" pitchFamily="18" charset="-78"/>
              </a:rPr>
              <a:t>1- إظهار للقدرة التنظيمية لدى الباحث في بحثه.</a:t>
            </a:r>
          </a:p>
          <a:p>
            <a:pPr algn="r" rtl="1">
              <a:buNone/>
            </a:pPr>
            <a:r>
              <a:rPr lang="ar-IQ" dirty="0" smtClean="0">
                <a:latin typeface="ae_AlMateen" pitchFamily="18" charset="-78"/>
                <a:cs typeface="ae_AlMateen" pitchFamily="18" charset="-78"/>
              </a:rPr>
              <a:t>2- تسهيل الوصول إلى معلومات البحث بصورة سريعة لدى القارئ..</a:t>
            </a:r>
          </a:p>
          <a:p>
            <a:pPr algn="r" rtl="1">
              <a:buNone/>
            </a:pPr>
            <a:r>
              <a:rPr lang="ar-IQ" dirty="0" smtClean="0">
                <a:latin typeface="ae_AlMateen" pitchFamily="18" charset="-78"/>
                <a:cs typeface="ae_AlMateen" pitchFamily="18" charset="-78"/>
              </a:rPr>
              <a:t>3- كشف لكل ما في البحث، من أفكار.</a:t>
            </a:r>
          </a:p>
        </p:txBody>
      </p:sp>
      <p:sp>
        <p:nvSpPr>
          <p:cNvPr id="4" name="عنوان 1"/>
          <p:cNvSpPr>
            <a:spLocks noGrp="1"/>
          </p:cNvSpPr>
          <p:nvPr>
            <p:ph type="title"/>
          </p:nvPr>
        </p:nvSpPr>
        <p:spPr>
          <a:xfrm>
            <a:off x="2438400" y="274638"/>
            <a:ext cx="8019288" cy="1143000"/>
          </a:xfrm>
        </p:spPr>
        <p:style>
          <a:lnRef idx="0">
            <a:schemeClr val="dk1"/>
          </a:lnRef>
          <a:fillRef idx="3">
            <a:schemeClr val="dk1"/>
          </a:fillRef>
          <a:effectRef idx="3">
            <a:schemeClr val="dk1"/>
          </a:effectRef>
          <a:fontRef idx="minor">
            <a:schemeClr val="lt1"/>
          </a:fontRef>
        </p:style>
        <p:txBody>
          <a:bodyPr>
            <a:normAutofit/>
          </a:bodyPr>
          <a:lstStyle/>
          <a:p>
            <a:pPr algn="r" rtl="1"/>
            <a:r>
              <a:rPr lang="ar-IQ" sz="5400" dirty="0">
                <a:solidFill>
                  <a:schemeClr val="accent4">
                    <a:lumMod val="60000"/>
                    <a:lumOff val="40000"/>
                  </a:schemeClr>
                </a:solidFill>
                <a:cs typeface="AdvertisingExtraBold" pitchFamily="2" charset="-78"/>
              </a:rPr>
              <a:t>أنواع الفهارس العلمية، وكيفية صنعها</a:t>
            </a:r>
            <a:endParaRPr lang="en-US" sz="5400" dirty="0">
              <a:solidFill>
                <a:schemeClr val="accent4">
                  <a:lumMod val="60000"/>
                  <a:lumOff val="40000"/>
                </a:schemeClr>
              </a:solidFill>
              <a:cs typeface="AdvertisingExtraBold" pitchFamily="2" charset="-78"/>
            </a:endParaRPr>
          </a:p>
        </p:txBody>
      </p:sp>
    </p:spTree>
    <p:extLst>
      <p:ext uri="{BB962C8B-B14F-4D97-AF65-F5344CB8AC3E}">
        <p14:creationId xmlns:p14="http://schemas.microsoft.com/office/powerpoint/2010/main" val="236035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2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4"/>
                                        </p:tgtEl>
                                        <p:attrNameLst>
                                          <p:attrName>ppt_x</p:attrName>
                                          <p:attrName>ppt_y</p:attrName>
                                        </p:attrNameLst>
                                      </p:cBhvr>
                                    </p:animMotion>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IQ" sz="5400" b="1" dirty="0">
                <a:solidFill>
                  <a:schemeClr val="accent6"/>
                </a:solidFill>
                <a:cs typeface="AdvertisingExtraBold" pitchFamily="2" charset="-78"/>
              </a:rPr>
              <a:t>أنواع الفهارس في بحوث العلوم الإسلامية</a:t>
            </a:r>
            <a:endParaRPr lang="en-US" sz="4800" dirty="0"/>
          </a:p>
        </p:txBody>
      </p:sp>
      <p:sp>
        <p:nvSpPr>
          <p:cNvPr id="3" name="Content Placeholder 2"/>
          <p:cNvSpPr>
            <a:spLocks noGrp="1"/>
          </p:cNvSpPr>
          <p:nvPr>
            <p:ph idx="1"/>
          </p:nvPr>
        </p:nvSpPr>
        <p:spPr>
          <a:xfrm>
            <a:off x="1905000" y="1447800"/>
            <a:ext cx="8552688" cy="5105400"/>
          </a:xfrm>
        </p:spPr>
        <p:txBody>
          <a:bodyPr>
            <a:normAutofit/>
          </a:bodyPr>
          <a:lstStyle/>
          <a:p>
            <a:pPr algn="r" rtl="1">
              <a:buNone/>
            </a:pPr>
            <a:r>
              <a:rPr lang="ar-IQ" dirty="0" smtClean="0">
                <a:latin typeface="ae_AlMateen" pitchFamily="18" charset="-78"/>
                <a:cs typeface="ae_AlMateen" pitchFamily="18" charset="-78"/>
              </a:rPr>
              <a:t>لكل بحث طبيعته، لكن الفهارس التي تحتويها البحوث في العلوم الإسلامية بصورة هي نوعان: </a:t>
            </a:r>
          </a:p>
          <a:p>
            <a:pPr algn="r" rtl="1">
              <a:buNone/>
            </a:pPr>
            <a:r>
              <a:rPr lang="ar-IQ" dirty="0" smtClean="0">
                <a:latin typeface="ae_AlMateen" pitchFamily="18" charset="-78"/>
                <a:cs typeface="ae_AlMateen" pitchFamily="18" charset="-78"/>
              </a:rPr>
              <a:t>النوع الأول: فهارس ثابتة: فهرس المصادر ، وفهرس المحتوى.</a:t>
            </a:r>
          </a:p>
          <a:p>
            <a:pPr algn="r" rtl="1">
              <a:buNone/>
            </a:pPr>
            <a:r>
              <a:rPr lang="ar-IQ" dirty="0" smtClean="0">
                <a:latin typeface="ae_AlMateen" pitchFamily="18" charset="-78"/>
                <a:cs typeface="ae_AlMateen" pitchFamily="18" charset="-78"/>
              </a:rPr>
              <a:t>النوع الثاني: فهارس متغيرة من بحث لآخر، وهي: فهرس الآيات، والأحاديث إلخ.</a:t>
            </a:r>
          </a:p>
          <a:p>
            <a:pPr algn="r" rtl="1">
              <a:buNone/>
            </a:pPr>
            <a:r>
              <a:rPr lang="ar-IQ" b="1" dirty="0" smtClean="0">
                <a:solidFill>
                  <a:srgbClr val="0070C0"/>
                </a:solidFill>
                <a:latin typeface="ae_AlMateen" pitchFamily="18" charset="-78"/>
                <a:cs typeface="ae_AlMateen" pitchFamily="18" charset="-78"/>
              </a:rPr>
              <a:t>وأنواع الفهارس في البحوث الشرعية هي:</a:t>
            </a:r>
          </a:p>
          <a:p>
            <a:pPr algn="r" rtl="1">
              <a:buNone/>
            </a:pPr>
            <a:r>
              <a:rPr lang="ar-IQ" dirty="0" smtClean="0">
                <a:latin typeface="ae_AlMateen" pitchFamily="18" charset="-78"/>
                <a:cs typeface="ae_AlMateen" pitchFamily="18" charset="-78"/>
              </a:rPr>
              <a:t>1- فهرس الآيات 			  2- فهرس الأحاديث والآثار.</a:t>
            </a:r>
          </a:p>
          <a:p>
            <a:pPr algn="r" rtl="1">
              <a:buNone/>
            </a:pPr>
            <a:r>
              <a:rPr lang="ar-IQ" dirty="0" smtClean="0">
                <a:latin typeface="ae_AlMateen" pitchFamily="18" charset="-78"/>
                <a:cs typeface="ae_AlMateen" pitchFamily="18" charset="-78"/>
              </a:rPr>
              <a:t>3- فهرس المصادر. 			  4- فهرس الأعلام. </a:t>
            </a:r>
          </a:p>
          <a:p>
            <a:pPr algn="r" rtl="1">
              <a:buNone/>
            </a:pPr>
            <a:r>
              <a:rPr lang="ar-IQ" dirty="0" smtClean="0">
                <a:latin typeface="ae_AlMateen" pitchFamily="18" charset="-78"/>
                <a:cs typeface="ae_AlMateen" pitchFamily="18" charset="-78"/>
              </a:rPr>
              <a:t>5- فهرس الكلمات والمصطلحات.    6-فهرس البلدان</a:t>
            </a:r>
          </a:p>
          <a:p>
            <a:pPr algn="r" rtl="1">
              <a:buNone/>
            </a:pPr>
            <a:r>
              <a:rPr lang="ar-IQ" dirty="0" smtClean="0">
                <a:latin typeface="ae_AlMateen" pitchFamily="18" charset="-78"/>
                <a:cs typeface="ae_AlMateen" pitchFamily="18" charset="-78"/>
              </a:rPr>
              <a:t>7- فهرس الأشعار.		           8-فهرس المحتويات.</a:t>
            </a:r>
            <a:endParaRPr lang="en-US" dirty="0" smtClean="0">
              <a:latin typeface="ae_AlMateen" pitchFamily="18" charset="-78"/>
              <a:cs typeface="ae_AlMateen" pitchFamily="18" charset="-78"/>
            </a:endParaRPr>
          </a:p>
        </p:txBody>
      </p:sp>
    </p:spTree>
    <p:extLst>
      <p:ext uri="{BB962C8B-B14F-4D97-AF65-F5344CB8AC3E}">
        <p14:creationId xmlns:p14="http://schemas.microsoft.com/office/powerpoint/2010/main" val="159229509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IQ" sz="6000" dirty="0">
                <a:solidFill>
                  <a:schemeClr val="accent6"/>
                </a:solidFill>
                <a:cs typeface="AdvertisingExtraBold" pitchFamily="2" charset="-78"/>
              </a:rPr>
              <a:t>متى تصنع الفهارس  ؟</a:t>
            </a:r>
            <a:endParaRPr lang="en-US" sz="6000" dirty="0"/>
          </a:p>
        </p:txBody>
      </p:sp>
      <p:sp>
        <p:nvSpPr>
          <p:cNvPr id="3" name="Content Placeholder 2"/>
          <p:cNvSpPr>
            <a:spLocks noGrp="1"/>
          </p:cNvSpPr>
          <p:nvPr>
            <p:ph idx="1"/>
          </p:nvPr>
        </p:nvSpPr>
        <p:spPr>
          <a:xfrm>
            <a:off x="2438400" y="1447800"/>
            <a:ext cx="8019288" cy="5181600"/>
          </a:xfrm>
        </p:spPr>
        <p:txBody>
          <a:bodyPr/>
          <a:lstStyle/>
          <a:p>
            <a:pPr algn="r" rtl="1">
              <a:buNone/>
            </a:pPr>
            <a:r>
              <a:rPr lang="ar-IQ" dirty="0" smtClean="0">
                <a:latin typeface="ae_AlMateen" pitchFamily="18" charset="-78"/>
                <a:cs typeface="ae_AlMateen" pitchFamily="18" charset="-78"/>
              </a:rPr>
              <a:t>يبدأ الباحث بعمل الفهارس بعدما راجع بحثه مراجعة نهائية، فإذا انتهى من البحث بشكل نهائي، ووضع أرقام صفحات البحث يبدأ بالفهارس، وحسب الخطوات التالية:</a:t>
            </a:r>
          </a:p>
          <a:p>
            <a:pPr algn="r" rtl="1">
              <a:buNone/>
            </a:pPr>
            <a:r>
              <a:rPr lang="ar-IQ" dirty="0" smtClean="0">
                <a:latin typeface="ae_AlMateen" pitchFamily="18" charset="-78"/>
                <a:cs typeface="ae_AlMateen" pitchFamily="18" charset="-78"/>
              </a:rPr>
              <a:t>1- يعمل جداول لكل فهرس على حدة، مثلا جدولاً لفهرس الآيات، وآخر للأحاديث وهكذا ، بالحاسوب – وهو الأفضل –، أو بخط اليد...</a:t>
            </a:r>
          </a:p>
          <a:p>
            <a:pPr algn="r" rtl="1">
              <a:buNone/>
            </a:pPr>
            <a:r>
              <a:rPr lang="ar-IQ" dirty="0" smtClean="0">
                <a:latin typeface="ae_AlMateen" pitchFamily="18" charset="-78"/>
                <a:cs typeface="ae_AlMateen" pitchFamily="18" charset="-78"/>
              </a:rPr>
              <a:t>2- يضع هذه الجداول أمامه.</a:t>
            </a:r>
          </a:p>
        </p:txBody>
      </p:sp>
    </p:spTree>
    <p:extLst>
      <p:ext uri="{BB962C8B-B14F-4D97-AF65-F5344CB8AC3E}">
        <p14:creationId xmlns:p14="http://schemas.microsoft.com/office/powerpoint/2010/main" val="17521784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304800"/>
            <a:ext cx="9144000" cy="6248400"/>
          </a:xfrm>
        </p:spPr>
        <p:txBody>
          <a:bodyPr>
            <a:normAutofit/>
          </a:bodyPr>
          <a:lstStyle/>
          <a:p>
            <a:pPr algn="r" rtl="1">
              <a:buNone/>
            </a:pPr>
            <a:r>
              <a:rPr lang="ar-IQ" sz="3300" dirty="0">
                <a:latin typeface="ae_AlMateen" pitchFamily="18" charset="-78"/>
                <a:cs typeface="ae_AlMateen" pitchFamily="18" charset="-78"/>
              </a:rPr>
              <a:t>3- يقرأ قراءة متأنية من أول صفحة من البحث، فإذا وجد آية من القرآن الكريم، كتب بداية الآية في خانة من الجدول وكتب السورة، ورقم الآية مقابلها. وهكذا يفعل في الأحاديث ، والأعلام المترجم لهم، وللمصادر، والمحتويات إلخ.</a:t>
            </a:r>
            <a:endParaRPr lang="en-US" sz="3300" dirty="0">
              <a:latin typeface="ae_AlMateen" pitchFamily="18" charset="-78"/>
              <a:cs typeface="ae_AlMateen" pitchFamily="18" charset="-78"/>
            </a:endParaRPr>
          </a:p>
          <a:p>
            <a:pPr algn="r" rtl="1">
              <a:buNone/>
            </a:pPr>
            <a:r>
              <a:rPr lang="ar-IQ" sz="3300" dirty="0">
                <a:latin typeface="ae_AlMateen" pitchFamily="18" charset="-78"/>
                <a:cs typeface="ae_AlMateen" pitchFamily="18" charset="-78"/>
              </a:rPr>
              <a:t>4- يقوم بترتيب الفهرس حسب ترتيب الألف بائي، إلا الآيات القرآنية فيرتبها حسب السور ثم تحت اسم السورة حسب رقم الآية.</a:t>
            </a:r>
          </a:p>
          <a:p>
            <a:pPr algn="r" rtl="1">
              <a:buNone/>
            </a:pPr>
            <a:r>
              <a:rPr lang="ar-IQ" sz="3300" dirty="0">
                <a:latin typeface="ae_AlMateen" pitchFamily="18" charset="-78"/>
                <a:cs typeface="ae_AlMateen" pitchFamily="18" charset="-78"/>
              </a:rPr>
              <a:t>5- لفهرس المحتوى يكتب العناوين والفقرات المهمة في بحثه.</a:t>
            </a:r>
          </a:p>
          <a:p>
            <a:pPr algn="r" rtl="1">
              <a:buNone/>
            </a:pPr>
            <a:r>
              <a:rPr lang="ar-IQ" sz="3300" dirty="0">
                <a:latin typeface="ae_AlMateen" pitchFamily="18" charset="-78"/>
                <a:cs typeface="ae_AlMateen" pitchFamily="18" charset="-78"/>
              </a:rPr>
              <a:t>6- لفهرس المصادر من الأفضل أن يرتبها حسب العلوم، وداخل كل علم يقوم بترتيب كتبه أبجدياً.</a:t>
            </a:r>
          </a:p>
        </p:txBody>
      </p:sp>
    </p:spTree>
    <p:extLst>
      <p:ext uri="{BB962C8B-B14F-4D97-AF65-F5344CB8AC3E}">
        <p14:creationId xmlns:p14="http://schemas.microsoft.com/office/powerpoint/2010/main" val="102136550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28600"/>
            <a:ext cx="8476488" cy="6400800"/>
          </a:xfrm>
        </p:spPr>
        <p:txBody>
          <a:bodyPr>
            <a:normAutofit fontScale="92500" lnSpcReduction="20000"/>
          </a:bodyPr>
          <a:lstStyle/>
          <a:p>
            <a:pPr algn="just" rtl="1"/>
            <a:r>
              <a:rPr lang="ar-SA" b="1" dirty="0" smtClean="0"/>
              <a:t>تنظيم قائمة المصادر "بيبلوجرافي":</a:t>
            </a:r>
          </a:p>
          <a:p>
            <a:pPr algn="just" rtl="1"/>
            <a:r>
              <a:rPr lang="ar-SA" b="1" dirty="0" smtClean="0"/>
              <a:t>هذا الجزء من البحث هو عنوان شرف الرسالة العلمية وبراءتها، ودليل صدق أصولها التي نشأت عنها، وجزء أساسي في توثيقها واعتمادها علميًّا؛ ولهذا ينبغي أن تُحضَّر بشكل مشرِّف ودقيق قدر المستطاع، إنها تأتي الأخيرة في الترتيب بين أجزاء البحث؛ إذ تأتي الملحقات أولًا -إذا كانت موجودة- فالهوامش، وتوثيق النصوص ثانيًا -إذا اختير وضعها في نهاية فصول الرسالة بدلًا من الهامش الأسفل- وأخيرًا قائمة المصادر، كل هذا يعرض بعد النص الأساسي لمباحث الرسالة.</a:t>
            </a:r>
          </a:p>
          <a:p>
            <a:pPr algn="just" rtl="1">
              <a:buNone/>
            </a:pPr>
            <a:r>
              <a:rPr lang="ar-IQ" b="1" dirty="0" smtClean="0"/>
              <a:t>	</a:t>
            </a:r>
            <a:r>
              <a:rPr lang="ar-SA" b="1" dirty="0" smtClean="0"/>
              <a:t>تحتوي هذه القائمة عادة على كل المصادر التي استفاد منها الباحث خلال دراسته للبحث. وهي تختلف تمامًا عن سابقتها التي كانت مجرد خطوة أولى في سبيل الإعداد للبحث، واستكشاف مظان وجوده، فإن القائمة الأولى للمصادر مجرد قوائم لكل كتاب يظن به وجود معلومات متصلة بموضوعات الرسالة، في حين أن قائمة المصادر الأخيرة يجب أن تحتوي على المصادر والمراجع التي جرى اعتمادها، واقتباس الباحث منها فقط.</a:t>
            </a:r>
          </a:p>
          <a:p>
            <a:pPr algn="just" rtl="1">
              <a:buNone/>
            </a:pPr>
            <a:r>
              <a:rPr lang="ar-IQ" b="1" dirty="0" smtClean="0"/>
              <a:t>	</a:t>
            </a:r>
            <a:r>
              <a:rPr lang="ar-SA" b="1" dirty="0" smtClean="0"/>
              <a:t>والبعض لا يمانع أن يعرض فيها الباحث أيضًا كل ما استأنس به، أو رجع إليه من مصادر؛ فأفاده في تفهم الموضوع، وهضم مادته، حتى ولو لم يقتبس منه نصًّا في الرسالة. والمهم أن هذه القائمة ينبغي ألا تحتوي على غير هذين النوعين: مصادر جرى الاقتباس منها بالفعل، ومصادر استأنس بها ورجع إليها.</a:t>
            </a:r>
          </a:p>
        </p:txBody>
      </p:sp>
    </p:spTree>
    <p:extLst>
      <p:ext uri="{BB962C8B-B14F-4D97-AF65-F5344CB8AC3E}">
        <p14:creationId xmlns:p14="http://schemas.microsoft.com/office/powerpoint/2010/main" val="361515300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381000"/>
            <a:ext cx="8324088" cy="6172200"/>
          </a:xfrm>
        </p:spPr>
        <p:txBody>
          <a:bodyPr/>
          <a:lstStyle/>
          <a:p>
            <a:pPr algn="r" rtl="1">
              <a:buNone/>
            </a:pPr>
            <a:r>
              <a:rPr lang="ar-SA" b="1" dirty="0" smtClean="0"/>
              <a:t>وفي ثبت المصادر والمراجع تفصل الأصول عن المصادر الثانوية "المراجع" وما دون باللغة العربية عما دون باللغة الأجنبية، وتصنف إذا كان هناك ما يدعو إلى ذلك إلى: مصادر عامة، ودوريات، ونشرات، وكتب، وترتيب الأقسام أبجديا وفق كنية المؤلف، مما يسهل الكشف عن الكتاب في الفهارس المرتبة وفق أسماء المؤلفين وفي المكتبات، ونذكر المعلومات عن المصادر وفق ما أشير إليه في الهوامش، عدا رقم الصفحة أو الصفحات المقتبسة، ويضع البعض عدد صفحات الأصل المقتبس عنه.</a:t>
            </a:r>
          </a:p>
        </p:txBody>
      </p:sp>
    </p:spTree>
    <p:extLst>
      <p:ext uri="{BB962C8B-B14F-4D97-AF65-F5344CB8AC3E}">
        <p14:creationId xmlns:p14="http://schemas.microsoft.com/office/powerpoint/2010/main" val="25940817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IQ" sz="6600" b="1" dirty="0">
                <a:solidFill>
                  <a:schemeClr val="accent2">
                    <a:lumMod val="75000"/>
                  </a:schemeClr>
                </a:solidFill>
                <a:cs typeface="AdvertisingExtraBold" pitchFamily="2" charset="-78"/>
              </a:rPr>
              <a:t>مرحلة الطباعة</a:t>
            </a:r>
            <a:endParaRPr lang="en-US" sz="6600" b="1" dirty="0">
              <a:solidFill>
                <a:schemeClr val="accent2">
                  <a:lumMod val="75000"/>
                </a:schemeClr>
              </a:solidFill>
            </a:endParaRPr>
          </a:p>
        </p:txBody>
      </p:sp>
      <p:sp>
        <p:nvSpPr>
          <p:cNvPr id="3" name="Content Placeholder 2"/>
          <p:cNvSpPr>
            <a:spLocks noGrp="1"/>
          </p:cNvSpPr>
          <p:nvPr>
            <p:ph idx="1"/>
          </p:nvPr>
        </p:nvSpPr>
        <p:spPr>
          <a:xfrm>
            <a:off x="1752600" y="1447800"/>
            <a:ext cx="8705088" cy="5181600"/>
          </a:xfrm>
        </p:spPr>
        <p:txBody>
          <a:bodyPr>
            <a:normAutofit/>
          </a:bodyPr>
          <a:lstStyle/>
          <a:p>
            <a:pPr algn="r" rtl="1">
              <a:buNone/>
            </a:pPr>
            <a:r>
              <a:rPr lang="ar-IQ" dirty="0" smtClean="0">
                <a:latin typeface="ae_AlMateen" pitchFamily="18" charset="-78"/>
                <a:cs typeface="ae_AlMateen" pitchFamily="18" charset="-78"/>
              </a:rPr>
              <a:t>المراد بطباعة البحث: كتابته بآلة الطباعة.</a:t>
            </a:r>
          </a:p>
          <a:p>
            <a:pPr algn="r" rtl="1">
              <a:buNone/>
            </a:pPr>
            <a:r>
              <a:rPr lang="ar-IQ" dirty="0" smtClean="0">
                <a:latin typeface="ae_AlMateen" pitchFamily="18" charset="-78"/>
                <a:cs typeface="ae_AlMateen" pitchFamily="18" charset="-78"/>
              </a:rPr>
              <a:t>وتكون بعد الانتهاء النهائي من البحث.</a:t>
            </a:r>
          </a:p>
          <a:p>
            <a:pPr algn="r" rtl="1">
              <a:buNone/>
            </a:pPr>
            <a:r>
              <a:rPr lang="ar-IQ" dirty="0" smtClean="0">
                <a:latin typeface="ae_AlMateen" pitchFamily="18" charset="-78"/>
                <a:cs typeface="ae_AlMateen" pitchFamily="18" charset="-78"/>
              </a:rPr>
              <a:t>ولها طريقتان:</a:t>
            </a:r>
          </a:p>
          <a:p>
            <a:pPr algn="r" rtl="1">
              <a:buNone/>
            </a:pPr>
            <a:r>
              <a:rPr lang="ar-IQ" dirty="0" smtClean="0">
                <a:latin typeface="ae_AlMateen" pitchFamily="18" charset="-78"/>
                <a:cs typeface="ae_AlMateen" pitchFamily="18" charset="-78"/>
              </a:rPr>
              <a:t>1- أن يكتب الباحث بنفسه رسالته، وهذه أحسن طريقة، لتجنب أخطاء من يشتغلون بطباعة بحوث الناس، وفي هذه الحالة أيضا إما أن يكتب من أول وهلة بحثه بالحاسوب وهو الأولى والأسرع، وإما أن يكتب أولا بخط اليد، ثم ينقله إلى آلة الحاسوب.</a:t>
            </a:r>
          </a:p>
          <a:p>
            <a:pPr algn="r" rtl="1">
              <a:buNone/>
            </a:pPr>
            <a:r>
              <a:rPr lang="ar-IQ" dirty="0" smtClean="0">
                <a:latin typeface="ae_AlMateen" pitchFamily="18" charset="-78"/>
                <a:cs typeface="ae_AlMateen" pitchFamily="18" charset="-78"/>
              </a:rPr>
              <a:t>2- أن يكتب له شخص آخر. وفي هذه الحال ينبغي أن يعطيه البحث مهيئاً تماماً.</a:t>
            </a:r>
          </a:p>
          <a:p>
            <a:pPr algn="r" rtl="1">
              <a:buNone/>
            </a:pPr>
            <a:endParaRPr lang="en-US" dirty="0" smtClean="0"/>
          </a:p>
          <a:p>
            <a:pPr algn="r" rtl="1">
              <a:buNone/>
            </a:pPr>
            <a:endParaRPr lang="en-US" dirty="0"/>
          </a:p>
        </p:txBody>
      </p:sp>
    </p:spTree>
    <p:extLst>
      <p:ext uri="{BB962C8B-B14F-4D97-AF65-F5344CB8AC3E}">
        <p14:creationId xmlns:p14="http://schemas.microsoft.com/office/powerpoint/2010/main" val="109230886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Autofit/>
          </a:bodyPr>
          <a:lstStyle/>
          <a:p>
            <a:pPr algn="r" rtl="1"/>
            <a:r>
              <a:rPr lang="ar-SA" sz="2400" b="1" dirty="0"/>
              <a:t>10- نظرة أخيرة على البحث:</a:t>
            </a:r>
          </a:p>
          <a:p>
            <a:pPr algn="r" rtl="1"/>
            <a:r>
              <a:rPr lang="ar-SA" sz="2400" b="1" dirty="0"/>
              <a:t>ربما تشعر أنك لست بحاجة إلى مطالعة البحث ومراجعته مرة أخرى، خصوصًا وقد أصابك التعب، وحلَّ بك الملل؛ ولكن الواقع يتطلب منك قراءته مرة ثانة بدقة وعناية للوقوف على ما يكون فيه من أخطاء، ووضع الفواصل والعلامات الإملائية موضعها، وإثبات الأقواس في موضع الاقتباس والنقل.... إلخ، ومهما بلغت جودة البحث وأصالته فإن وجود الأخطاء سيقلل من قيمته، ويضعف الثقة به، وفي سبيل تلافي هذه الأخطاء ابحث عن شخص له معرفة بموضوع البحث لقراءته وتأمله، وستدهش للنتيجة حينما تجد أن باستطاعة شخص آخر أن يحدد لك مواضع الغموض، ويستخرج أخطاء الرسالة بسهولة، في الوقت الذي لو قمت به لتجاوزت الكثير من الأخطاء دون التنبه لها.</a:t>
            </a:r>
          </a:p>
          <a:p>
            <a:pPr algn="r" rtl="1"/>
            <a:r>
              <a:rPr lang="ar-SA" sz="2400" b="1" dirty="0"/>
              <a:t>وعندما تقوم بتصحيح الأخطاء حاول أن تحافظ على مظهر الرسالة؛ لتبدو في شكل أنيق ومُشرِّف.</a:t>
            </a:r>
          </a:p>
          <a:p>
            <a:pPr algn="r" rtl="1"/>
            <a:r>
              <a:rPr lang="ar-SA" sz="2400" b="1" dirty="0"/>
              <a:t>11- مناقشة الرسالة ومعايير تقويمها:</a:t>
            </a:r>
          </a:p>
          <a:p>
            <a:pPr algn="r" rtl="1"/>
            <a:r>
              <a:rPr lang="ar-SA" sz="2400" b="1" dirty="0"/>
              <a:t>حينما تكتمل كافة هذه الخطوات بصورة متأنية سليمة، يتم تسليم العدد المطلوب من نسخ البحث للقسم المختص؛ ليتخذ مجلس القسم الإجراءات القانونية المطلوبة لاختيار أعضاء لجنة المناقشة من الأساتذة المتخصصين، الذين سيكون منحهم الدرجة العلمية مبنيًّا على تأمل أمرين رئيسين:</a:t>
            </a:r>
          </a:p>
          <a:p>
            <a:pPr algn="r" rtl="1"/>
            <a:r>
              <a:rPr lang="ar-SA" sz="2400" b="1" dirty="0"/>
              <a:t>1- البحث.</a:t>
            </a:r>
            <a:r>
              <a:rPr lang="ar-IQ" sz="2400" b="1" dirty="0"/>
              <a:t>			</a:t>
            </a:r>
            <a:r>
              <a:rPr lang="ar-SA" sz="2400" b="1" dirty="0"/>
              <a:t>2- موقف الباحث أثناء المناقشة.</a:t>
            </a:r>
          </a:p>
        </p:txBody>
      </p:sp>
    </p:spTree>
    <p:extLst>
      <p:ext uri="{BB962C8B-B14F-4D97-AF65-F5344CB8AC3E}">
        <p14:creationId xmlns:p14="http://schemas.microsoft.com/office/powerpoint/2010/main" val="389415893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304800"/>
            <a:ext cx="9144000" cy="6324600"/>
          </a:xfrm>
        </p:spPr>
        <p:txBody>
          <a:bodyPr>
            <a:normAutofit fontScale="92500" lnSpcReduction="20000"/>
          </a:bodyPr>
          <a:lstStyle/>
          <a:p>
            <a:pPr algn="r" rtl="1"/>
            <a:r>
              <a:rPr lang="ar-SA" b="1" dirty="0" smtClean="0"/>
              <a:t>أولًا: فيما يتصل بالبحث نفسه؛ يكون الحكم عليه من خلال الأمور التالية</a:t>
            </a:r>
          </a:p>
          <a:p>
            <a:pPr algn="r" rtl="1"/>
            <a:r>
              <a:rPr lang="ar-SA" b="1" dirty="0" smtClean="0"/>
              <a:t>أ- جدة البحث وأهميته علميًّا، أو اجتماعيًّا، أو فكريًّا.</a:t>
            </a:r>
          </a:p>
          <a:p>
            <a:pPr algn="r" rtl="1"/>
            <a:r>
              <a:rPr lang="ar-SA" b="1" dirty="0" smtClean="0"/>
              <a:t>ب- توافر المنهجية في معالجة قضايا البحث.</a:t>
            </a:r>
          </a:p>
          <a:p>
            <a:pPr algn="r" rtl="1"/>
            <a:r>
              <a:rPr lang="ar-SA" b="1" dirty="0" smtClean="0"/>
              <a:t>جـ- توافر الموضوعية في البحث.</a:t>
            </a:r>
          </a:p>
          <a:p>
            <a:pPr algn="r" rtl="1"/>
            <a:r>
              <a:rPr lang="ar-SA" b="1" dirty="0" smtClean="0"/>
              <a:t>د- التقيد بالجوانب الفنية المطلوبة في البحوث العلمية.</a:t>
            </a:r>
          </a:p>
          <a:p>
            <a:pPr algn="r" rtl="1"/>
            <a:r>
              <a:rPr lang="ar-SA" b="1" dirty="0" smtClean="0"/>
              <a:t>هـ- ظهور شخصية الباحث العلمية التي تتمثل في إبداء الرأي، والنقد المتجرد، وفي ترتيب المعلومات، وتبويب الفصول، والاقتباسات المناسبة.</a:t>
            </a:r>
          </a:p>
          <a:p>
            <a:pPr algn="r" rtl="1"/>
            <a:r>
              <a:rPr lang="ar-SA" b="1" dirty="0" smtClean="0"/>
              <a:t>ثانيًا: فيما يتصل بموقف الباحث لدى مثوله للمناقشة؛ والمقصود منها التعرف على الآتي:</a:t>
            </a:r>
          </a:p>
          <a:p>
            <a:pPr algn="r" rtl="1"/>
            <a:r>
              <a:rPr lang="ar-SA" b="1" dirty="0" smtClean="0"/>
              <a:t>أ- استيعاب الباحث للمادة العلمية المدونة، وفهمه أبعادها ومضامينها.</a:t>
            </a:r>
          </a:p>
          <a:p>
            <a:pPr algn="r" rtl="1"/>
            <a:r>
              <a:rPr lang="ar-SA" b="1" dirty="0" smtClean="0"/>
              <a:t>ب- أمانته العلمية في اقتباس النصوص والآراء، وفهمه لها.</a:t>
            </a:r>
          </a:p>
          <a:p>
            <a:pPr algn="r" rtl="1"/>
            <a:r>
              <a:rPr lang="ar-SA" b="1" dirty="0" smtClean="0"/>
              <a:t>جـ- الإجابة على ما يُطرح على الطالب من أسئلة إجابة علمية هادئة، والدفاع عما يرد عليه من اعتراضات.</a:t>
            </a:r>
          </a:p>
          <a:p>
            <a:pPr algn="r" rtl="1"/>
            <a:r>
              <a:rPr lang="ar-SA" b="1" dirty="0" smtClean="0"/>
              <a:t>في ضوء ما تقدم من المقاييس تُصدر لجنة المناقشة حكمها، وتقديرها لمنح الدرجة العلمية المناسبة، واضعة في الاعتبار مدى استيفاء الباحث تلك المقاييس، وتوخيه لها في عموم البحث.</a:t>
            </a:r>
          </a:p>
        </p:txBody>
      </p:sp>
    </p:spTree>
    <p:extLst>
      <p:ext uri="{BB962C8B-B14F-4D97-AF65-F5344CB8AC3E}">
        <p14:creationId xmlns:p14="http://schemas.microsoft.com/office/powerpoint/2010/main" val="4031972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متطلبات المعرفة الاخبارية</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6799444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p:cNvSpPr>
            <a:spLocks noGrp="1"/>
          </p:cNvSpPr>
          <p:nvPr>
            <p:ph type="ftr" sz="quarter" idx="11"/>
          </p:nvPr>
        </p:nvSpPr>
        <p:spPr/>
        <p:txBody>
          <a:bodyPr/>
          <a:lstStyle/>
          <a:p>
            <a:r>
              <a:rPr lang="ar-SA" smtClean="0"/>
              <a:t>أ.د. شيرزاد عزيز سليمان</a:t>
            </a:r>
            <a:endParaRPr lang="en-US"/>
          </a:p>
        </p:txBody>
      </p:sp>
      <p:sp>
        <p:nvSpPr>
          <p:cNvPr id="7" name="Slide Number Placeholder 6"/>
          <p:cNvSpPr>
            <a:spLocks noGrp="1"/>
          </p:cNvSpPr>
          <p:nvPr>
            <p:ph type="sldNum" sz="quarter" idx="12"/>
          </p:nvPr>
        </p:nvSpPr>
        <p:spPr/>
        <p:txBody>
          <a:bodyPr/>
          <a:lstStyle/>
          <a:p>
            <a:fld id="{B138CBEA-3AD9-4477-99F5-A29FABBEB87E}" type="slidenum">
              <a:rPr lang="en-US" smtClean="0"/>
              <a:t>14</a:t>
            </a:fld>
            <a:endParaRPr lang="en-US"/>
          </a:p>
        </p:txBody>
      </p:sp>
    </p:spTree>
    <p:extLst>
      <p:ext uri="{BB962C8B-B14F-4D97-AF65-F5344CB8AC3E}">
        <p14:creationId xmlns:p14="http://schemas.microsoft.com/office/powerpoint/2010/main" val="3548730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57225"/>
            <a:ext cx="10515600" cy="5519738"/>
          </a:xfrm>
        </p:spPr>
        <p:txBody>
          <a:bodyPr>
            <a:normAutofit/>
          </a:bodyPr>
          <a:lstStyle/>
          <a:p>
            <a:pPr algn="just" rtl="1"/>
            <a:r>
              <a:rPr lang="ar-SA" sz="4800" b="1" dirty="0"/>
              <a:t>يقول ابن كثير في تفسيره : ( وإذا جاءهم أمر من الأمن أو الخوف أذاعوا به ) إنكار على من يبادر إلى الأمور قبل تحققها ، فيخبر بها ويفشيها وينشرها ، وقد لا يكون لها صحة </a:t>
            </a:r>
            <a:r>
              <a:rPr lang="ar-SA" sz="4800" b="1" dirty="0" smtClean="0"/>
              <a:t>.</a:t>
            </a:r>
            <a:endParaRPr lang="ar-SA" sz="4800" b="1" dirty="0"/>
          </a:p>
        </p:txBody>
      </p:sp>
      <p:sp>
        <p:nvSpPr>
          <p:cNvPr id="2" name="Footer Placeholder 1"/>
          <p:cNvSpPr>
            <a:spLocks noGrp="1"/>
          </p:cNvSpPr>
          <p:nvPr>
            <p:ph type="ftr" sz="quarter" idx="11"/>
          </p:nvPr>
        </p:nvSpPr>
        <p:spPr/>
        <p:txBody>
          <a:bodyPr/>
          <a:lstStyle/>
          <a:p>
            <a:r>
              <a:rPr lang="ar-SA" smtClean="0"/>
              <a:t>أ.د. شيرزاد عزيز سليمان</a:t>
            </a:r>
            <a:endParaRPr lang="en-US"/>
          </a:p>
        </p:txBody>
      </p:sp>
      <p:sp>
        <p:nvSpPr>
          <p:cNvPr id="5" name="Slide Number Placeholder 4"/>
          <p:cNvSpPr>
            <a:spLocks noGrp="1"/>
          </p:cNvSpPr>
          <p:nvPr>
            <p:ph type="sldNum" sz="quarter" idx="12"/>
          </p:nvPr>
        </p:nvSpPr>
        <p:spPr/>
        <p:txBody>
          <a:bodyPr/>
          <a:lstStyle/>
          <a:p>
            <a:fld id="{B138CBEA-3AD9-4477-99F5-A29FABBEB87E}" type="slidenum">
              <a:rPr lang="en-US" smtClean="0"/>
              <a:t>15</a:t>
            </a:fld>
            <a:endParaRPr lang="en-US"/>
          </a:p>
        </p:txBody>
      </p:sp>
    </p:spTree>
    <p:extLst>
      <p:ext uri="{BB962C8B-B14F-4D97-AF65-F5344CB8AC3E}">
        <p14:creationId xmlns:p14="http://schemas.microsoft.com/office/powerpoint/2010/main" val="26850180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مستلزمات صحة الخبر الذي يمكن الاعتماد عليه</a:t>
            </a:r>
            <a:endParaRPr lang="en-US" dirty="0"/>
          </a:p>
        </p:txBody>
      </p:sp>
      <p:sp>
        <p:nvSpPr>
          <p:cNvPr id="3" name="Content Placeholder 2"/>
          <p:cNvSpPr>
            <a:spLocks noGrp="1"/>
          </p:cNvSpPr>
          <p:nvPr>
            <p:ph idx="1"/>
          </p:nvPr>
        </p:nvSpPr>
        <p:spPr/>
        <p:txBody>
          <a:bodyPr/>
          <a:lstStyle/>
          <a:p>
            <a:pPr algn="r" rtl="1"/>
            <a:r>
              <a:rPr lang="ar-SA" dirty="0" smtClean="0"/>
              <a:t>فيستلزم في الخبر أن يكون صادقا أي محفوظا كما ورد من مصدره و الا فإنه يكون انحرافا عن الطريق المستقيم، حيث يتم تأكيده بالطرق العلمية التي تؤدي الى ذلك.</a:t>
            </a:r>
          </a:p>
          <a:p>
            <a:pPr algn="r" rtl="1"/>
            <a:r>
              <a:rPr lang="ar-SA" dirty="0" smtClean="0"/>
              <a:t>والمعلوم أن المصدر الأساسي للفقه الاسلامي هو القرآن الكريم، و يأتي بعده السنة النبوية، و هذا يستدعي من الباحث أن يكون أولا على علم بجميع الشواهد القرآنية المتعلقة بموضوع بحثه، و مطلعا على علوم القرآن التي تساعده على معرفة  ما يحيط بالنص من القرآءات والناسخ والمنسوخ منها، والقضايا الآخرى التي تمكنه من معرفة مكانة الشاهد ومدى موائمة الاستشهاد بها في القضية المعروضة.</a:t>
            </a:r>
          </a:p>
          <a:p>
            <a:pPr algn="r" rtl="1"/>
            <a:r>
              <a:rPr lang="ar-SA" dirty="0" smtClean="0"/>
              <a:t> أما فيما يتعلق بالسنة النبوية الشريفة فعلى الباحث في الفقه الاسلامي أن يكون ملما بعلم مصطلح الحديث و ما يتعلق به من علوم أخرى ليتمكن من معرفة صحة الحديث الشريف من عدمه و مدى ضعفه و قوته. </a:t>
            </a:r>
            <a:endParaRPr lang="en-US" dirty="0"/>
          </a:p>
        </p:txBody>
      </p:sp>
      <p:sp>
        <p:nvSpPr>
          <p:cNvPr id="5" name="Footer Placeholder 4"/>
          <p:cNvSpPr>
            <a:spLocks noGrp="1"/>
          </p:cNvSpPr>
          <p:nvPr>
            <p:ph type="ftr" sz="quarter" idx="11"/>
          </p:nvPr>
        </p:nvSpPr>
        <p:spPr/>
        <p:txBody>
          <a:bodyPr/>
          <a:lstStyle/>
          <a:p>
            <a:r>
              <a:rPr lang="ar-SA" smtClean="0"/>
              <a:t>أ.د. شيرزاد عزيز سليمان</a:t>
            </a:r>
            <a:endParaRPr lang="en-US"/>
          </a:p>
        </p:txBody>
      </p:sp>
      <p:sp>
        <p:nvSpPr>
          <p:cNvPr id="6" name="Slide Number Placeholder 5"/>
          <p:cNvSpPr>
            <a:spLocks noGrp="1"/>
          </p:cNvSpPr>
          <p:nvPr>
            <p:ph type="sldNum" sz="quarter" idx="12"/>
          </p:nvPr>
        </p:nvSpPr>
        <p:spPr/>
        <p:txBody>
          <a:bodyPr/>
          <a:lstStyle/>
          <a:p>
            <a:fld id="{B138CBEA-3AD9-4477-99F5-A29FABBEB87E}" type="slidenum">
              <a:rPr lang="en-US" smtClean="0"/>
              <a:t>16</a:t>
            </a:fld>
            <a:endParaRPr lang="en-US"/>
          </a:p>
        </p:txBody>
      </p:sp>
    </p:spTree>
    <p:extLst>
      <p:ext uri="{BB962C8B-B14F-4D97-AF65-F5344CB8AC3E}">
        <p14:creationId xmlns:p14="http://schemas.microsoft.com/office/powerpoint/2010/main" val="1566040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smtClean="0"/>
              <a:t>مستلزمات الفهم الدقيق للخبر أو النص</a:t>
            </a:r>
            <a:endParaRPr lang="en-US" dirty="0"/>
          </a:p>
        </p:txBody>
      </p:sp>
      <p:sp>
        <p:nvSpPr>
          <p:cNvPr id="3" name="Content Placeholder 2"/>
          <p:cNvSpPr>
            <a:spLocks noGrp="1"/>
          </p:cNvSpPr>
          <p:nvPr>
            <p:ph idx="1"/>
          </p:nvPr>
        </p:nvSpPr>
        <p:spPr/>
        <p:txBody>
          <a:bodyPr>
            <a:normAutofit fontScale="92500" lnSpcReduction="10000"/>
          </a:bodyPr>
          <a:lstStyle/>
          <a:p>
            <a:pPr algn="r" rtl="1"/>
            <a:r>
              <a:rPr lang="ar-SA" dirty="0" smtClean="0"/>
              <a:t>بعد التأكد من صحة النص الشريف يأتي دور الباحث في فهم النص وفقه مدلولاته، وهو في هذا السبيل يحتاج الى مستلزمات عديدة منها: </a:t>
            </a:r>
          </a:p>
          <a:p>
            <a:pPr algn="r" rtl="1"/>
            <a:r>
              <a:rPr lang="ar-SA" dirty="0" smtClean="0"/>
              <a:t>تلقي عبارات النص بدقة.</a:t>
            </a:r>
          </a:p>
          <a:p>
            <a:pPr algn="r" rtl="1"/>
            <a:r>
              <a:rPr lang="ar-SA" dirty="0" smtClean="0"/>
              <a:t>التمكن من اللغة التي كتب بها النص.</a:t>
            </a:r>
          </a:p>
          <a:p>
            <a:pPr algn="r" rtl="1"/>
            <a:r>
              <a:rPr lang="ar-SA" dirty="0" smtClean="0"/>
              <a:t>التمكن من الاصول والقواعد المتعلقة بدلالة الالفاظ</a:t>
            </a:r>
          </a:p>
          <a:p>
            <a:pPr algn="r" rtl="1"/>
            <a:r>
              <a:rPr lang="ar-SA" dirty="0" smtClean="0"/>
              <a:t>الاعتماد على كامل النص وعدم تجزئته لأن النصوص تفسر بعضها بعضا، وعدم اهمال الدليل، و العلم بالتسلسل الزمني للنص ومراتبها و العلم بالناسخ و المنسوخ منها، والعلوم المساعدة الاخرى.</a:t>
            </a:r>
          </a:p>
          <a:p>
            <a:pPr algn="r" rtl="1"/>
            <a:r>
              <a:rPr lang="ar-SA" dirty="0" smtClean="0"/>
              <a:t>فهم </a:t>
            </a:r>
            <a:r>
              <a:rPr lang="ar-SA" dirty="0"/>
              <a:t>الواقع الذي يرتبط به النص</a:t>
            </a:r>
            <a:r>
              <a:rPr lang="ar-SA" dirty="0" smtClean="0"/>
              <a:t>.</a:t>
            </a:r>
          </a:p>
          <a:p>
            <a:pPr algn="r" rtl="1"/>
            <a:r>
              <a:rPr lang="ar-SA" dirty="0" smtClean="0"/>
              <a:t>القدرة على تحليل النص وتكييفه مع الواقع، أي القدرة على استنبط الاحكام بمصطلح الاصوليين.</a:t>
            </a:r>
          </a:p>
          <a:p>
            <a:pPr algn="r" rtl="1"/>
            <a:r>
              <a:rPr lang="ar-SA" dirty="0" smtClean="0"/>
              <a:t>القدرة على النقد وبيان الصحيح من الخطأ.</a:t>
            </a:r>
          </a:p>
          <a:p>
            <a:pPr algn="r" rtl="1"/>
            <a:endParaRPr lang="ar-SA" dirty="0" smtClean="0"/>
          </a:p>
          <a:p>
            <a:pPr algn="r" rtl="1"/>
            <a:endParaRPr lang="ar-SA" dirty="0" smtClean="0"/>
          </a:p>
          <a:p>
            <a:pPr algn="r" rtl="1"/>
            <a:endParaRPr lang="en-US" dirty="0"/>
          </a:p>
        </p:txBody>
      </p:sp>
      <p:sp>
        <p:nvSpPr>
          <p:cNvPr id="5" name="Footer Placeholder 4"/>
          <p:cNvSpPr>
            <a:spLocks noGrp="1"/>
          </p:cNvSpPr>
          <p:nvPr>
            <p:ph type="ftr" sz="quarter" idx="11"/>
          </p:nvPr>
        </p:nvSpPr>
        <p:spPr/>
        <p:txBody>
          <a:bodyPr/>
          <a:lstStyle/>
          <a:p>
            <a:r>
              <a:rPr lang="ar-SA" smtClean="0"/>
              <a:t>أ.د. شيرزاد عزيز سليمان</a:t>
            </a:r>
            <a:endParaRPr lang="en-US"/>
          </a:p>
        </p:txBody>
      </p:sp>
      <p:sp>
        <p:nvSpPr>
          <p:cNvPr id="6" name="Slide Number Placeholder 5"/>
          <p:cNvSpPr>
            <a:spLocks noGrp="1"/>
          </p:cNvSpPr>
          <p:nvPr>
            <p:ph type="sldNum" sz="quarter" idx="12"/>
          </p:nvPr>
        </p:nvSpPr>
        <p:spPr/>
        <p:txBody>
          <a:bodyPr/>
          <a:lstStyle/>
          <a:p>
            <a:fld id="{B138CBEA-3AD9-4477-99F5-A29FABBEB87E}" type="slidenum">
              <a:rPr lang="en-US" smtClean="0"/>
              <a:t>17</a:t>
            </a:fld>
            <a:endParaRPr lang="en-US"/>
          </a:p>
        </p:txBody>
      </p:sp>
    </p:spTree>
    <p:extLst>
      <p:ext uri="{BB962C8B-B14F-4D97-AF65-F5344CB8AC3E}">
        <p14:creationId xmlns:p14="http://schemas.microsoft.com/office/powerpoint/2010/main" val="3854880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الحاجة الى البحث العلمي في مجال العلوم الاسلامية</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987238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ar-SA" smtClean="0"/>
              <a:t>أ.د. شيرزاد عزيز سليمان</a:t>
            </a:r>
            <a:endParaRPr lang="en-US"/>
          </a:p>
        </p:txBody>
      </p:sp>
      <p:sp>
        <p:nvSpPr>
          <p:cNvPr id="6" name="Slide Number Placeholder 5"/>
          <p:cNvSpPr>
            <a:spLocks noGrp="1"/>
          </p:cNvSpPr>
          <p:nvPr>
            <p:ph type="sldNum" sz="quarter" idx="12"/>
          </p:nvPr>
        </p:nvSpPr>
        <p:spPr/>
        <p:txBody>
          <a:bodyPr/>
          <a:lstStyle/>
          <a:p>
            <a:fld id="{B138CBEA-3AD9-4477-99F5-A29FABBEB87E}" type="slidenum">
              <a:rPr lang="en-US" smtClean="0"/>
              <a:t>18</a:t>
            </a:fld>
            <a:endParaRPr lang="en-US"/>
          </a:p>
        </p:txBody>
      </p:sp>
    </p:spTree>
    <p:extLst>
      <p:ext uri="{BB962C8B-B14F-4D97-AF65-F5344CB8AC3E}">
        <p14:creationId xmlns:p14="http://schemas.microsoft.com/office/powerpoint/2010/main" val="36313943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rtl="1"/>
            <a:r>
              <a:rPr lang="ar-SA" dirty="0" smtClean="0"/>
              <a:t>يبدو لي أن البعض من كتاب مناهج البحث العلمي يخلطون بين الغرض من التأليف عموما و الغرض من البحث العلمي، و المعلوم أن الغرض من التأليف مجالاته أوسع من البحث، فليس بالضرورة أن يكون التأليف بحثا، فالمؤلف ربما يؤلف مصنفا ليس فيه شروط البحث العلمي، لأن البحث العلمي يستوجب أن يكون موضوعه خفيا يريد الباحث كشفه للمعنيين، بخلاف التأليفات غير البحثية حيث أنها قد تكون غير خفيه ولكن المؤلف يهدف من خلاله الى تدوين العلم وتصنيفه، فللبحث شروط لابد من توفرها بخلاف المؤلفات و التصنيفات غير البحثية التي لا تتقيد بتلك الشروط، والتي نفصل فيها في المحاضرات القادمة ان شاء الله.  </a:t>
            </a:r>
            <a:endParaRPr lang="en-US" dirty="0"/>
          </a:p>
        </p:txBody>
      </p:sp>
      <p:sp>
        <p:nvSpPr>
          <p:cNvPr id="4" name="Footer Placeholder 3"/>
          <p:cNvSpPr>
            <a:spLocks noGrp="1"/>
          </p:cNvSpPr>
          <p:nvPr>
            <p:ph type="ftr" sz="quarter" idx="11"/>
          </p:nvPr>
        </p:nvSpPr>
        <p:spPr/>
        <p:txBody>
          <a:bodyPr/>
          <a:lstStyle/>
          <a:p>
            <a:r>
              <a:rPr lang="ar-SA" smtClean="0"/>
              <a:t>أ.د. شيرزاد عزيز سليمان</a:t>
            </a:r>
            <a:endParaRPr lang="en-US"/>
          </a:p>
        </p:txBody>
      </p:sp>
      <p:sp>
        <p:nvSpPr>
          <p:cNvPr id="5" name="Slide Number Placeholder 4"/>
          <p:cNvSpPr>
            <a:spLocks noGrp="1"/>
          </p:cNvSpPr>
          <p:nvPr>
            <p:ph type="sldNum" sz="quarter" idx="12"/>
          </p:nvPr>
        </p:nvSpPr>
        <p:spPr/>
        <p:txBody>
          <a:bodyPr/>
          <a:lstStyle/>
          <a:p>
            <a:fld id="{B138CBEA-3AD9-4477-99F5-A29FABBEB87E}" type="slidenum">
              <a:rPr lang="en-US" smtClean="0"/>
              <a:t>19</a:t>
            </a:fld>
            <a:endParaRPr lang="en-US"/>
          </a:p>
        </p:txBody>
      </p:sp>
    </p:spTree>
    <p:extLst>
      <p:ext uri="{BB962C8B-B14F-4D97-AF65-F5344CB8AC3E}">
        <p14:creationId xmlns:p14="http://schemas.microsoft.com/office/powerpoint/2010/main" val="3569168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93392"/>
            <a:ext cx="9144000" cy="2907791"/>
          </a:xfrm>
        </p:spPr>
        <p:txBody>
          <a:bodyPr/>
          <a:lstStyle/>
          <a:p>
            <a:r>
              <a:rPr lang="ar-SA" dirty="0" smtClean="0"/>
              <a:t>مناهج البحث العلمي و تحقيق النصوص</a:t>
            </a:r>
            <a:endParaRPr lang="en-US" dirty="0"/>
          </a:p>
        </p:txBody>
      </p:sp>
      <p:sp>
        <p:nvSpPr>
          <p:cNvPr id="4" name="Footer Placeholder 3"/>
          <p:cNvSpPr>
            <a:spLocks noGrp="1"/>
          </p:cNvSpPr>
          <p:nvPr>
            <p:ph type="ftr" sz="quarter" idx="11"/>
          </p:nvPr>
        </p:nvSpPr>
        <p:spPr/>
        <p:txBody>
          <a:bodyPr/>
          <a:lstStyle/>
          <a:p>
            <a:r>
              <a:rPr lang="ar-SA" smtClean="0"/>
              <a:t>أ.د. شيرزاد عزيز سليمان</a:t>
            </a:r>
            <a:endParaRPr lang="en-US"/>
          </a:p>
        </p:txBody>
      </p:sp>
      <p:sp>
        <p:nvSpPr>
          <p:cNvPr id="5" name="Slide Number Placeholder 4"/>
          <p:cNvSpPr>
            <a:spLocks noGrp="1"/>
          </p:cNvSpPr>
          <p:nvPr>
            <p:ph type="sldNum" sz="quarter" idx="12"/>
          </p:nvPr>
        </p:nvSpPr>
        <p:spPr/>
        <p:txBody>
          <a:bodyPr/>
          <a:lstStyle/>
          <a:p>
            <a:fld id="{B138CBEA-3AD9-4477-99F5-A29FABBEB87E}" type="slidenum">
              <a:rPr lang="en-US" smtClean="0"/>
              <a:t>2</a:t>
            </a:fld>
            <a:endParaRPr lang="en-US"/>
          </a:p>
        </p:txBody>
      </p:sp>
    </p:spTree>
    <p:extLst>
      <p:ext uri="{BB962C8B-B14F-4D97-AF65-F5344CB8AC3E}">
        <p14:creationId xmlns:p14="http://schemas.microsoft.com/office/powerpoint/2010/main" val="4182552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rtl="1"/>
            <a:r>
              <a:rPr lang="ar-SA" sz="4000" dirty="0" smtClean="0"/>
              <a:t>يقول الامام النووي: "وَيَنْبَغِي </a:t>
            </a:r>
            <a:r>
              <a:rPr lang="ar-SA" sz="4000" dirty="0"/>
              <a:t>أَنْ يَكُونَ اعْتِنَاؤُهُ مِنْ التَّصْنِيفِ بِمَا لَمْ يُسْبَقْ إلَيْهِ أَكْثَرَ.</a:t>
            </a:r>
          </a:p>
          <a:p>
            <a:pPr algn="just" rtl="1"/>
            <a:r>
              <a:rPr lang="ar-SA" sz="4000" dirty="0"/>
              <a:t>وَالْمُرَادُ بِهَذَا أَنْ لَا يَكُونَ هُنَاكَ مُصَنَّفٌ يُغْنِي عَنْ مُصَنَّفِهِ فِي جَمِيعِ أَسَالِيبِهِ فَإِنْ أَغْنَى عن بَعْضُهَا فَلْيُصَنِّفْ مِنْ جِنْسِهِ مَا يَزِيدُ زِيَادَاتٍ يُحْتَفَلُ بِهَا مَعَ ضَمِّ مَا فَاتَهُ مِنْ </a:t>
            </a:r>
            <a:r>
              <a:rPr lang="ar-SA" sz="4000" dirty="0" smtClean="0"/>
              <a:t>الاساليب </a:t>
            </a:r>
            <a:r>
              <a:rPr lang="ar-SA" sz="4000" dirty="0"/>
              <a:t>وَلْيَكُنْ تَصْنِيفُهُ فِيمَا يَعُمُّ الِانْتِفَاعُ بِهِ وَيَكْثُرُ الِاحْتِيَاجُ </a:t>
            </a:r>
            <a:r>
              <a:rPr lang="ar-SA" sz="4000" dirty="0" smtClean="0"/>
              <a:t>إلَيْهِ":...المجموع في شرح المهذب، ج1، ص30</a:t>
            </a:r>
            <a:endParaRPr lang="en-US" sz="4000" dirty="0"/>
          </a:p>
        </p:txBody>
      </p:sp>
      <p:sp>
        <p:nvSpPr>
          <p:cNvPr id="5" name="Footer Placeholder 4"/>
          <p:cNvSpPr>
            <a:spLocks noGrp="1"/>
          </p:cNvSpPr>
          <p:nvPr>
            <p:ph type="ftr" sz="quarter" idx="11"/>
          </p:nvPr>
        </p:nvSpPr>
        <p:spPr/>
        <p:txBody>
          <a:bodyPr/>
          <a:lstStyle/>
          <a:p>
            <a:r>
              <a:rPr lang="ar-SA" smtClean="0"/>
              <a:t>أ.د. شيرزاد عزيز سليمان</a:t>
            </a:r>
            <a:endParaRPr lang="en-US"/>
          </a:p>
        </p:txBody>
      </p:sp>
      <p:sp>
        <p:nvSpPr>
          <p:cNvPr id="6" name="Slide Number Placeholder 5"/>
          <p:cNvSpPr>
            <a:spLocks noGrp="1"/>
          </p:cNvSpPr>
          <p:nvPr>
            <p:ph type="sldNum" sz="quarter" idx="12"/>
          </p:nvPr>
        </p:nvSpPr>
        <p:spPr/>
        <p:txBody>
          <a:bodyPr/>
          <a:lstStyle/>
          <a:p>
            <a:fld id="{B138CBEA-3AD9-4477-99F5-A29FABBEB87E}" type="slidenum">
              <a:rPr lang="en-US" smtClean="0"/>
              <a:t>20</a:t>
            </a:fld>
            <a:endParaRPr lang="en-US"/>
          </a:p>
        </p:txBody>
      </p:sp>
    </p:spTree>
    <p:extLst>
      <p:ext uri="{BB962C8B-B14F-4D97-AF65-F5344CB8AC3E}">
        <p14:creationId xmlns:p14="http://schemas.microsoft.com/office/powerpoint/2010/main" val="21724596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ar-SA" sz="4400" b="1" dirty="0" smtClean="0"/>
              <a:t>{أَنزَلَ </a:t>
            </a:r>
            <a:r>
              <a:rPr lang="ar-SA" sz="4400" b="1" dirty="0"/>
              <a:t>مِنَ السَّمَاءِ مَاءً فَسَالَتْ أَوْدِيَةٌ بِقَدَرِهَا فَاحْتَمَلَ السَّيْلُ زَبَدًا رَّابِيًا ۚ وَمِمَّا يُوقِدُونَ عَلَيْهِ فِي النَّارِ ابْتِغَاءَ حِلْيَةٍ أَوْ مَتَاعٍ زَبَدٌ مِّثْلُهُ ۚ كَذَٰلِكَ يَضْرِبُ اللَّهُ الْحَقَّ وَالْبَاطِلَ ۚ </a:t>
            </a:r>
            <a:r>
              <a:rPr lang="ar-SA" sz="4400" b="1" dirty="0">
                <a:ln w="9525">
                  <a:solidFill>
                    <a:schemeClr val="bg1"/>
                  </a:solidFill>
                  <a:prstDash val="solid"/>
                </a:ln>
                <a:effectLst>
                  <a:outerShdw blurRad="12700" dist="38100" dir="2700000" algn="tl" rotWithShape="0">
                    <a:schemeClr val="bg1">
                      <a:lumMod val="50000"/>
                    </a:schemeClr>
                  </a:outerShdw>
                </a:effectLst>
              </a:rPr>
              <a:t>فَأَمَّا الزَّبَدُ فَيَذْهَبُ جُفَاءً ۖ وَأَمَّا مَا يَنفَعُ النَّاسَ فَيَمْكُثُ فِي الْأَرْضِ ۚ كَذَٰلِكَ يَضْرِبُ اللَّهُ </a:t>
            </a:r>
            <a:r>
              <a:rPr lang="ar-SA" sz="4400" b="1" dirty="0" smtClean="0">
                <a:ln w="9525">
                  <a:solidFill>
                    <a:schemeClr val="bg1"/>
                  </a:solidFill>
                  <a:prstDash val="solid"/>
                </a:ln>
                <a:effectLst>
                  <a:outerShdw blurRad="12700" dist="38100" dir="2700000" algn="tl" rotWithShape="0">
                    <a:schemeClr val="bg1">
                      <a:lumMod val="50000"/>
                    </a:schemeClr>
                  </a:outerShdw>
                </a:effectLst>
              </a:rPr>
              <a:t>الْأَمْثَالَ</a:t>
            </a:r>
            <a:r>
              <a:rPr lang="ar-SA" sz="4400" b="1" dirty="0" smtClean="0"/>
              <a:t>} </a:t>
            </a:r>
            <a:r>
              <a:rPr lang="ar-SA" b="1" dirty="0"/>
              <a:t>(17</a:t>
            </a:r>
            <a:r>
              <a:rPr lang="ar-SA" b="1" dirty="0" smtClean="0"/>
              <a:t>) سورة الرعد</a:t>
            </a:r>
            <a:endParaRPr lang="en-US" dirty="0"/>
          </a:p>
        </p:txBody>
      </p:sp>
      <p:sp>
        <p:nvSpPr>
          <p:cNvPr id="5" name="Footer Placeholder 4"/>
          <p:cNvSpPr>
            <a:spLocks noGrp="1"/>
          </p:cNvSpPr>
          <p:nvPr>
            <p:ph type="ftr" sz="quarter" idx="11"/>
          </p:nvPr>
        </p:nvSpPr>
        <p:spPr/>
        <p:txBody>
          <a:bodyPr/>
          <a:lstStyle/>
          <a:p>
            <a:r>
              <a:rPr lang="ar-SA" smtClean="0"/>
              <a:t>أ.د. شيرزاد عزيز سليمان</a:t>
            </a:r>
            <a:endParaRPr lang="en-US"/>
          </a:p>
        </p:txBody>
      </p:sp>
      <p:sp>
        <p:nvSpPr>
          <p:cNvPr id="6" name="Slide Number Placeholder 5"/>
          <p:cNvSpPr>
            <a:spLocks noGrp="1"/>
          </p:cNvSpPr>
          <p:nvPr>
            <p:ph type="sldNum" sz="quarter" idx="12"/>
          </p:nvPr>
        </p:nvSpPr>
        <p:spPr/>
        <p:txBody>
          <a:bodyPr/>
          <a:lstStyle/>
          <a:p>
            <a:fld id="{B138CBEA-3AD9-4477-99F5-A29FABBEB87E}" type="slidenum">
              <a:rPr lang="en-US" smtClean="0"/>
              <a:t>21</a:t>
            </a:fld>
            <a:endParaRPr lang="en-US"/>
          </a:p>
        </p:txBody>
      </p:sp>
    </p:spTree>
    <p:extLst>
      <p:ext uri="{BB962C8B-B14F-4D97-AF65-F5344CB8AC3E}">
        <p14:creationId xmlns:p14="http://schemas.microsoft.com/office/powerpoint/2010/main" val="11810493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العلم النافع في الفقه الاسلامي</a:t>
            </a:r>
            <a:endParaRPr lang="en-US" dirty="0"/>
          </a:p>
        </p:txBody>
      </p:sp>
      <p:sp>
        <p:nvSpPr>
          <p:cNvPr id="3" name="Content Placeholder 2"/>
          <p:cNvSpPr>
            <a:spLocks noGrp="1"/>
          </p:cNvSpPr>
          <p:nvPr>
            <p:ph idx="1"/>
          </p:nvPr>
        </p:nvSpPr>
        <p:spPr/>
        <p:txBody>
          <a:bodyPr>
            <a:normAutofit/>
          </a:bodyPr>
          <a:lstStyle/>
          <a:p>
            <a:pPr algn="just" rtl="1"/>
            <a:r>
              <a:rPr lang="ar-SA" dirty="0" smtClean="0"/>
              <a:t>العلم النافع هو العلم المقترن بالعمل الصالح الذي يؤدي بصاحبه الى الفوز بالجنة في اليوم الآخر.</a:t>
            </a:r>
          </a:p>
          <a:p>
            <a:pPr algn="just" rtl="1"/>
            <a:r>
              <a:rPr lang="ar-SA" dirty="0" smtClean="0"/>
              <a:t>فجميع العلوم سواء أكانت دينية أو دنيوية تكون نافعة اذا أدت بصاحبها الى الفوز بالجنة أما العلم الذي يؤدي بصاحبه الى نار جهنم في </a:t>
            </a:r>
            <a:r>
              <a:rPr lang="ar-SA" dirty="0"/>
              <a:t>اليوم </a:t>
            </a:r>
            <a:r>
              <a:rPr lang="ar-SA" dirty="0" smtClean="0"/>
              <a:t>الآخر، أولايحسب له في ميزان حسناته، وان دخل الجنة بغيرها فهي من العلوم الضارة، سواء أكان ذلك العلم دينيا أو دنيويا، لأن العلم بلا عمل صالح يكون وبالا على الانسان استنادا الى الحديث النبوي الشريف الآتي:</a:t>
            </a:r>
          </a:p>
          <a:p>
            <a:pPr marL="0" indent="0" algn="just" rtl="1">
              <a:buNone/>
            </a:pPr>
            <a:endParaRPr lang="ar-SA" dirty="0" smtClean="0"/>
          </a:p>
        </p:txBody>
      </p:sp>
      <p:sp>
        <p:nvSpPr>
          <p:cNvPr id="4" name="Footer Placeholder 3"/>
          <p:cNvSpPr>
            <a:spLocks noGrp="1"/>
          </p:cNvSpPr>
          <p:nvPr>
            <p:ph type="ftr" sz="quarter" idx="11"/>
          </p:nvPr>
        </p:nvSpPr>
        <p:spPr/>
        <p:txBody>
          <a:bodyPr/>
          <a:lstStyle/>
          <a:p>
            <a:r>
              <a:rPr lang="ar-SA" smtClean="0"/>
              <a:t>أ.د. شيرزاد عزيز سليمان</a:t>
            </a:r>
            <a:endParaRPr lang="en-US"/>
          </a:p>
        </p:txBody>
      </p:sp>
      <p:sp>
        <p:nvSpPr>
          <p:cNvPr id="5" name="Slide Number Placeholder 4"/>
          <p:cNvSpPr>
            <a:spLocks noGrp="1"/>
          </p:cNvSpPr>
          <p:nvPr>
            <p:ph type="sldNum" sz="quarter" idx="12"/>
          </p:nvPr>
        </p:nvSpPr>
        <p:spPr/>
        <p:txBody>
          <a:bodyPr/>
          <a:lstStyle/>
          <a:p>
            <a:fld id="{B138CBEA-3AD9-4477-99F5-A29FABBEB87E}" type="slidenum">
              <a:rPr lang="en-US" smtClean="0"/>
              <a:t>22</a:t>
            </a:fld>
            <a:endParaRPr lang="en-US"/>
          </a:p>
        </p:txBody>
      </p:sp>
    </p:spTree>
    <p:extLst>
      <p:ext uri="{BB962C8B-B14F-4D97-AF65-F5344CB8AC3E}">
        <p14:creationId xmlns:p14="http://schemas.microsoft.com/office/powerpoint/2010/main" val="33131099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lgn="r" rtl="1"/>
            <a:r>
              <a:rPr lang="ar-SA" dirty="0"/>
              <a:t/>
            </a:r>
            <a:br>
              <a:rPr lang="ar-SA" dirty="0"/>
            </a:br>
            <a:r>
              <a:rPr lang="ar-SA" dirty="0"/>
              <a:t>إنَّ أوَّلَ النَّاسِ يُقْضَى يَومَ القِيامَةِ عليه رَجُلٌ اسْتُشْهِدَ، فَأُتِيَ به فَعَرَّفَهُ نِعَمَهُ فَعَرَفَها، قالَ: فَما عَمِلْتَ فيها؟ قالَ: قاتَلْتُ فِيكَ حتَّى اسْتُشْهِدْتُ، قالَ: كَذَبْتَ، ولَكِنَّكَ قاتَلْتَ لأَنْ يُقالَ: جَرِيءٌ، فقَدْ قيلَ، ثُمَّ أُمِرَ به فَسُحِبَ علَى وجْهِهِ حتَّى أُلْقِيَ في النَّارِ، ورَجُلٌ تَعَلَّمَ العِلْمَ، وعَلَّمَهُ وقَرَأَ القُرْآنَ، فَأُتِيَ به فَعَرَّفَهُ نِعَمَهُ فَعَرَفَها، قالَ: فَما عَمِلْتَ فيها؟ قالَ: تَعَلَّمْتُ العِلْمَ، وعَلَّمْتُهُ وقَرَأْتُ فِيكَ القُرْآنَ، قالَ: كَذَبْتَ، ولَكِنَّكَ تَعَلَّمْتَ العِلْمَ لِيُقالَ: عالِمٌ، وقَرَأْتَ القُرْآنَ لِيُقالَ: هو قارِئٌ، فقَدْ قيلَ، ثُمَّ أُمِرَ به فَسُحِبَ علَى وجْهِهِ حتَّى أُلْقِيَ في النَّارِ، ورَجُلٌ وسَّعَ اللَّهُ عليه، وأَعْطاهُ مِن أصْنافِ المالِ كُلِّهِ، فَأُتِيَ به فَعَرَّفَهُ نِعَمَهُ فَعَرَفَها، قالَ: فَما عَمِلْتَ فيها؟ قالَ: ما تَرَكْتُ مِن سَبِيلٍ تُحِبُّ أنْ يُنْفَقَ فيها إلَّا أنْفَقْتُ فيها لَكَ، قالَ: كَذَبْتَ، ولَكِنَّكَ فَعَلْتَ لِيُقالَ: هو جَوادٌ، فقَدْ قيلَ، ثُمَّ أُمِرَ به فَسُحِبَ علَى وجْهِهِ، ثُمَّ أُلْقِيَ في النَّارِ.</a:t>
            </a:r>
          </a:p>
          <a:p>
            <a:pPr algn="r" rtl="1"/>
            <a:r>
              <a:rPr lang="ar-SA" dirty="0"/>
              <a:t>الراوي : أبو هريرة | المحدث : مسلم | المصدر : صحيح مسلم</a:t>
            </a:r>
          </a:p>
          <a:p>
            <a:pPr algn="r" rtl="1"/>
            <a:r>
              <a:rPr lang="ar-SA" dirty="0"/>
              <a:t>الصفحة أو الرقم: 1905 | خلاصة حكم المحدث : [صحيح]</a:t>
            </a:r>
          </a:p>
          <a:p>
            <a:endParaRPr lang="en-US" dirty="0"/>
          </a:p>
        </p:txBody>
      </p:sp>
      <p:sp>
        <p:nvSpPr>
          <p:cNvPr id="4" name="Footer Placeholder 3"/>
          <p:cNvSpPr>
            <a:spLocks noGrp="1"/>
          </p:cNvSpPr>
          <p:nvPr>
            <p:ph type="ftr" sz="quarter" idx="11"/>
          </p:nvPr>
        </p:nvSpPr>
        <p:spPr/>
        <p:txBody>
          <a:bodyPr/>
          <a:lstStyle/>
          <a:p>
            <a:r>
              <a:rPr lang="ar-SA" smtClean="0"/>
              <a:t>أ.د. شيرزاد عزيز سليمان</a:t>
            </a:r>
            <a:endParaRPr lang="en-US"/>
          </a:p>
        </p:txBody>
      </p:sp>
      <p:sp>
        <p:nvSpPr>
          <p:cNvPr id="5" name="Slide Number Placeholder 4"/>
          <p:cNvSpPr>
            <a:spLocks noGrp="1"/>
          </p:cNvSpPr>
          <p:nvPr>
            <p:ph type="sldNum" sz="quarter" idx="12"/>
          </p:nvPr>
        </p:nvSpPr>
        <p:spPr/>
        <p:txBody>
          <a:bodyPr/>
          <a:lstStyle/>
          <a:p>
            <a:fld id="{B138CBEA-3AD9-4477-99F5-A29FABBEB87E}" type="slidenum">
              <a:rPr lang="en-US" smtClean="0"/>
              <a:t>23</a:t>
            </a:fld>
            <a:endParaRPr lang="en-US"/>
          </a:p>
        </p:txBody>
      </p:sp>
    </p:spTree>
    <p:extLst>
      <p:ext uri="{BB962C8B-B14F-4D97-AF65-F5344CB8AC3E}">
        <p14:creationId xmlns:p14="http://schemas.microsoft.com/office/powerpoint/2010/main" val="11459559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r>
              <a:rPr lang="ar-SA" dirty="0"/>
              <a:t>عليه فالعبرة بنتيجة العلم وليس بالعلم في </a:t>
            </a:r>
            <a:r>
              <a:rPr lang="ar-SA" dirty="0" smtClean="0"/>
              <a:t>ذاته في الفقه الاسلامي، </a:t>
            </a:r>
            <a:r>
              <a:rPr lang="ar-SA" dirty="0"/>
              <a:t>فقد يكون المرء عالما بأمور الدين حق معرفة ولكن لايعمل به فهو خاسر لا محالة</a:t>
            </a:r>
            <a:r>
              <a:rPr lang="ar-SA" dirty="0" smtClean="0"/>
              <a:t>، كما هو حال المنافقين أو الكفار الدارسين للقرآن والسنة النبوية لغرض نشر التشكيك دون الإيمان بهما.</a:t>
            </a:r>
          </a:p>
          <a:p>
            <a:pPr algn="r" rtl="1"/>
            <a:r>
              <a:rPr lang="ar-SA" dirty="0" smtClean="0"/>
              <a:t> </a:t>
            </a:r>
            <a:r>
              <a:rPr lang="ar-SA" dirty="0"/>
              <a:t>وقد تجد من يعلم بأمور الدنيا ويقصد منها دار الآخرة عاملا على ذلك النحو فهو يحمل في صدره علما نافعا له على هذا الأساس فجميع العلوم الدينية أوالانسانية أوالطبيعية سواء أكانت عسكرية أم مدنية فهي علوم نافعة ما دامت مرتبطة بنية الفوز في الآخرة وفق نهج صحيح مأخوذ من مصادر موثقة من الوحي الالهي أو السنة النبوية </a:t>
            </a:r>
            <a:r>
              <a:rPr lang="ar-SA" dirty="0" smtClean="0"/>
              <a:t>الصحيحة.</a:t>
            </a:r>
          </a:p>
          <a:p>
            <a:pPr algn="r" rtl="1"/>
            <a:endParaRPr lang="en-US" dirty="0"/>
          </a:p>
        </p:txBody>
      </p:sp>
      <p:sp>
        <p:nvSpPr>
          <p:cNvPr id="4" name="Footer Placeholder 3"/>
          <p:cNvSpPr>
            <a:spLocks noGrp="1"/>
          </p:cNvSpPr>
          <p:nvPr>
            <p:ph type="ftr" sz="quarter" idx="11"/>
          </p:nvPr>
        </p:nvSpPr>
        <p:spPr/>
        <p:txBody>
          <a:bodyPr/>
          <a:lstStyle/>
          <a:p>
            <a:r>
              <a:rPr lang="ar-SA" smtClean="0"/>
              <a:t>أ.د. شيرزاد عزيز سليمان</a:t>
            </a:r>
            <a:endParaRPr lang="en-US"/>
          </a:p>
        </p:txBody>
      </p:sp>
      <p:sp>
        <p:nvSpPr>
          <p:cNvPr id="5" name="Slide Number Placeholder 4"/>
          <p:cNvSpPr>
            <a:spLocks noGrp="1"/>
          </p:cNvSpPr>
          <p:nvPr>
            <p:ph type="sldNum" sz="quarter" idx="12"/>
          </p:nvPr>
        </p:nvSpPr>
        <p:spPr/>
        <p:txBody>
          <a:bodyPr/>
          <a:lstStyle/>
          <a:p>
            <a:fld id="{B138CBEA-3AD9-4477-99F5-A29FABBEB87E}" type="slidenum">
              <a:rPr lang="en-US" smtClean="0"/>
              <a:t>24</a:t>
            </a:fld>
            <a:endParaRPr lang="en-US"/>
          </a:p>
        </p:txBody>
      </p:sp>
    </p:spTree>
    <p:extLst>
      <p:ext uri="{BB962C8B-B14F-4D97-AF65-F5344CB8AC3E}">
        <p14:creationId xmlns:p14="http://schemas.microsoft.com/office/powerpoint/2010/main" val="28099986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ar-SA" dirty="0"/>
              <a:t>عليه فإن العلوم الدينية تتعامل مع النصوص المعتبرة ولاشك أنها سهلة الارتباط مع نية الفوز بالجنة فمن الواضح ان الانسان يشتغل بها أصلا في سبيل الفوز بالجنة، ولكن المشكلة في العلوم الدنيوية كالمهن و الصناعات على مختلف أنواعها و التي لا ترتبط بالدين بحسب الأصيل الا ان الصناعي أو الممتهن يستطيع أن يخلص نيته لله في تعلمها و ممارسة العمل وفقها عليه فقد يرى الباحث أن صناعة القنابل مثلا والتي قد تبدو وكأنها صناعة فاسدة في ذاتها تكون علما نافعا اذا ما أدت استخدامها الى الصلاح كالدفاع عن الضروريات الخمس المذكورة في كتب الفقه الاسلامي ، أما اذا ترتبت عليها العكس فتكون صناعة فاسدة وبالتالي علما ضارا، لأنها تؤدي الى نشر الفساد في الأرض، </a:t>
            </a:r>
          </a:p>
          <a:p>
            <a:pPr algn="r" rtl="1"/>
            <a:r>
              <a:rPr lang="ar-SA" dirty="0"/>
              <a:t>عليه فجميع العلوم تكون نافعة إذا كانت مقترنة بالعمل الصالح ومخلصة لله، فجميع العلوم في ذاتها نافعة الا ما استثنيت بالنص كالسحر والتنجيم والكهانة...</a:t>
            </a:r>
            <a:endParaRPr lang="en-US" dirty="0"/>
          </a:p>
          <a:p>
            <a:pPr algn="r" rtl="1"/>
            <a:endParaRPr lang="en-US" dirty="0"/>
          </a:p>
        </p:txBody>
      </p:sp>
      <p:sp>
        <p:nvSpPr>
          <p:cNvPr id="4" name="Footer Placeholder 3"/>
          <p:cNvSpPr>
            <a:spLocks noGrp="1"/>
          </p:cNvSpPr>
          <p:nvPr>
            <p:ph type="ftr" sz="quarter" idx="11"/>
          </p:nvPr>
        </p:nvSpPr>
        <p:spPr/>
        <p:txBody>
          <a:bodyPr/>
          <a:lstStyle/>
          <a:p>
            <a:r>
              <a:rPr lang="ar-SA" smtClean="0"/>
              <a:t>أ.د. شيرزاد عزيز سليمان</a:t>
            </a:r>
            <a:endParaRPr lang="en-US"/>
          </a:p>
        </p:txBody>
      </p:sp>
      <p:sp>
        <p:nvSpPr>
          <p:cNvPr id="5" name="Slide Number Placeholder 4"/>
          <p:cNvSpPr>
            <a:spLocks noGrp="1"/>
          </p:cNvSpPr>
          <p:nvPr>
            <p:ph type="sldNum" sz="quarter" idx="12"/>
          </p:nvPr>
        </p:nvSpPr>
        <p:spPr/>
        <p:txBody>
          <a:bodyPr/>
          <a:lstStyle/>
          <a:p>
            <a:fld id="{B138CBEA-3AD9-4477-99F5-A29FABBEB87E}" type="slidenum">
              <a:rPr lang="en-US" smtClean="0"/>
              <a:t>25</a:t>
            </a:fld>
            <a:endParaRPr lang="en-US"/>
          </a:p>
        </p:txBody>
      </p:sp>
    </p:spTree>
    <p:extLst>
      <p:ext uri="{BB962C8B-B14F-4D97-AF65-F5344CB8AC3E}">
        <p14:creationId xmlns:p14="http://schemas.microsoft.com/office/powerpoint/2010/main" val="8844441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smtClean="0"/>
              <a:t>معيار العلم النافع</a:t>
            </a:r>
            <a:endParaRPr lang="en-US" dirty="0"/>
          </a:p>
        </p:txBody>
      </p:sp>
      <p:sp>
        <p:nvSpPr>
          <p:cNvPr id="3" name="Content Placeholder 2"/>
          <p:cNvSpPr>
            <a:spLocks noGrp="1"/>
          </p:cNvSpPr>
          <p:nvPr>
            <p:ph idx="1"/>
          </p:nvPr>
        </p:nvSpPr>
        <p:spPr/>
        <p:txBody>
          <a:bodyPr/>
          <a:lstStyle/>
          <a:p>
            <a:pPr algn="r" rtl="1"/>
            <a:r>
              <a:rPr lang="ar-SA" dirty="0" smtClean="0"/>
              <a:t>عليه فإن معيار العلم النافع هو العلم الذي يستتبع العمل الصالح في الدنيا</a:t>
            </a:r>
          </a:p>
          <a:p>
            <a:pPr algn="r" rtl="1"/>
            <a:r>
              <a:rPr lang="ar-SA" dirty="0" smtClean="0"/>
              <a:t>والعمل الصالح في الدنيا لا يكون في ميزان حسنات الانسان في الآخرة الا إذا كانت نية صاحبه لله و رسوله استنادا الى الحديث الشريف"إنما الاعمال بالنيات..." </a:t>
            </a:r>
          </a:p>
          <a:p>
            <a:pPr algn="r" rtl="1"/>
            <a:r>
              <a:rPr lang="ar-SA" dirty="0" smtClean="0"/>
              <a:t>العلم النافع يجب أن يكون وفق اسس صحيحة، فالعلوم الدينية يجب أن تكون مستنبطة عن مصادر الوحي الالهي كالقرآن الكريم والسنة النبوية الصحيحة وأصول الفقه المعتبرة الأخرى.</a:t>
            </a:r>
          </a:p>
        </p:txBody>
      </p:sp>
      <p:sp>
        <p:nvSpPr>
          <p:cNvPr id="4" name="Footer Placeholder 3"/>
          <p:cNvSpPr>
            <a:spLocks noGrp="1"/>
          </p:cNvSpPr>
          <p:nvPr>
            <p:ph type="ftr" sz="quarter" idx="11"/>
          </p:nvPr>
        </p:nvSpPr>
        <p:spPr/>
        <p:txBody>
          <a:bodyPr/>
          <a:lstStyle/>
          <a:p>
            <a:r>
              <a:rPr lang="ar-SA" smtClean="0"/>
              <a:t>أ.د. شيرزاد عزيز سليمان</a:t>
            </a:r>
            <a:endParaRPr lang="en-US"/>
          </a:p>
        </p:txBody>
      </p:sp>
      <p:sp>
        <p:nvSpPr>
          <p:cNvPr id="5" name="Slide Number Placeholder 4"/>
          <p:cNvSpPr>
            <a:spLocks noGrp="1"/>
          </p:cNvSpPr>
          <p:nvPr>
            <p:ph type="sldNum" sz="quarter" idx="12"/>
          </p:nvPr>
        </p:nvSpPr>
        <p:spPr/>
        <p:txBody>
          <a:bodyPr/>
          <a:lstStyle/>
          <a:p>
            <a:fld id="{B138CBEA-3AD9-4477-99F5-A29FABBEB87E}" type="slidenum">
              <a:rPr lang="en-US" smtClean="0"/>
              <a:t>26</a:t>
            </a:fld>
            <a:endParaRPr lang="en-US"/>
          </a:p>
        </p:txBody>
      </p:sp>
    </p:spTree>
    <p:extLst>
      <p:ext uri="{BB962C8B-B14F-4D97-AF65-F5344CB8AC3E}">
        <p14:creationId xmlns:p14="http://schemas.microsoft.com/office/powerpoint/2010/main" val="1294324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57349"/>
            <a:ext cx="10515600" cy="3114675"/>
          </a:xfrm>
        </p:spPr>
        <p:style>
          <a:lnRef idx="3">
            <a:schemeClr val="lt1"/>
          </a:lnRef>
          <a:fillRef idx="1">
            <a:schemeClr val="accent1"/>
          </a:fillRef>
          <a:effectRef idx="1">
            <a:schemeClr val="accent1"/>
          </a:effectRef>
          <a:fontRef idx="minor">
            <a:schemeClr val="lt1"/>
          </a:fontRef>
        </p:style>
        <p:txBody>
          <a:bodyPr/>
          <a:lstStyle/>
          <a:p>
            <a:pPr algn="ctr"/>
            <a:r>
              <a:rPr lang="ar-IQ"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dhabi" pitchFamily="2" charset="-78"/>
                <a:cs typeface="Ali-A-Sulaimania" pitchFamily="2" charset="-78"/>
              </a:rPr>
              <a:t>صفات الباحث الناجح</a:t>
            </a:r>
            <a:endPar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Ali-A-Sulaimania" pitchFamily="2" charset="-78"/>
            </a:endParaRPr>
          </a:p>
        </p:txBody>
      </p:sp>
      <p:sp>
        <p:nvSpPr>
          <p:cNvPr id="5" name="Footer Placeholder 4"/>
          <p:cNvSpPr>
            <a:spLocks noGrp="1"/>
          </p:cNvSpPr>
          <p:nvPr>
            <p:ph type="ftr" sz="quarter" idx="11"/>
          </p:nvPr>
        </p:nvSpPr>
        <p:spPr/>
        <p:txBody>
          <a:bodyPr/>
          <a:lstStyle/>
          <a:p>
            <a:r>
              <a:rPr lang="ar-SA" smtClean="0"/>
              <a:t>أ.د. شيرزاد عزيز سليمان</a:t>
            </a:r>
            <a:endParaRPr lang="en-US"/>
          </a:p>
        </p:txBody>
      </p:sp>
      <p:sp>
        <p:nvSpPr>
          <p:cNvPr id="6" name="Slide Number Placeholder 5"/>
          <p:cNvSpPr>
            <a:spLocks noGrp="1"/>
          </p:cNvSpPr>
          <p:nvPr>
            <p:ph type="sldNum" sz="quarter" idx="12"/>
          </p:nvPr>
        </p:nvSpPr>
        <p:spPr/>
        <p:txBody>
          <a:bodyPr/>
          <a:lstStyle/>
          <a:p>
            <a:fld id="{B138CBEA-3AD9-4477-99F5-A29FABBEB87E}" type="slidenum">
              <a:rPr lang="en-US" smtClean="0"/>
              <a:t>27</a:t>
            </a:fld>
            <a:endParaRPr lang="en-US"/>
          </a:p>
        </p:txBody>
      </p:sp>
    </p:spTree>
    <p:extLst>
      <p:ext uri="{BB962C8B-B14F-4D97-AF65-F5344CB8AC3E}">
        <p14:creationId xmlns:p14="http://schemas.microsoft.com/office/powerpoint/2010/main" val="32480932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r"/>
            <a:r>
              <a:rPr lang="ar-IQ" dirty="0"/>
              <a:t>كاتب البحث </a:t>
            </a:r>
            <a:r>
              <a:rPr lang="ar-SA" dirty="0"/>
              <a:t>أو </a:t>
            </a:r>
            <a:r>
              <a:rPr lang="ar-IQ" dirty="0"/>
              <a:t>الرسالة</a:t>
            </a:r>
            <a:r>
              <a:rPr lang="ar-SA" dirty="0"/>
              <a:t> أو</a:t>
            </a:r>
            <a:r>
              <a:rPr lang="ar-IQ" dirty="0"/>
              <a:t> </a:t>
            </a:r>
            <a:r>
              <a:rPr lang="ar-SA" dirty="0"/>
              <a:t>الأطروحة </a:t>
            </a:r>
            <a:r>
              <a:rPr lang="ar-IQ" dirty="0"/>
              <a:t>هو الباحث، ولابدّ له أن تتوفر فيه بعض الخصائص والمهارات والشروط، هي:</a:t>
            </a:r>
            <a:endParaRPr lang="ar-SA" dirty="0"/>
          </a:p>
          <a:p>
            <a:endParaRPr lang="en-US" dirty="0"/>
          </a:p>
        </p:txBody>
      </p:sp>
      <p:sp>
        <p:nvSpPr>
          <p:cNvPr id="5" name="Footer Placeholder 4"/>
          <p:cNvSpPr>
            <a:spLocks noGrp="1"/>
          </p:cNvSpPr>
          <p:nvPr>
            <p:ph type="ftr" sz="quarter" idx="11"/>
          </p:nvPr>
        </p:nvSpPr>
        <p:spPr/>
        <p:txBody>
          <a:bodyPr/>
          <a:lstStyle/>
          <a:p>
            <a:r>
              <a:rPr lang="ar-SA" smtClean="0"/>
              <a:t>أ.د. شيرزاد عزيز سليمان</a:t>
            </a:r>
            <a:endParaRPr lang="en-US"/>
          </a:p>
        </p:txBody>
      </p:sp>
      <p:sp>
        <p:nvSpPr>
          <p:cNvPr id="6" name="Slide Number Placeholder 5"/>
          <p:cNvSpPr>
            <a:spLocks noGrp="1"/>
          </p:cNvSpPr>
          <p:nvPr>
            <p:ph type="sldNum" sz="quarter" idx="12"/>
          </p:nvPr>
        </p:nvSpPr>
        <p:spPr/>
        <p:txBody>
          <a:bodyPr/>
          <a:lstStyle/>
          <a:p>
            <a:fld id="{B138CBEA-3AD9-4477-99F5-A29FABBEB87E}" type="slidenum">
              <a:rPr lang="en-US" smtClean="0"/>
              <a:t>28</a:t>
            </a:fld>
            <a:endParaRPr lang="en-US"/>
          </a:p>
        </p:txBody>
      </p:sp>
    </p:spTree>
    <p:extLst>
      <p:ext uri="{BB962C8B-B14F-4D97-AF65-F5344CB8AC3E}">
        <p14:creationId xmlns:p14="http://schemas.microsoft.com/office/powerpoint/2010/main" val="39659069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5400" dirty="0"/>
              <a:t>1- </a:t>
            </a:r>
            <a:r>
              <a:rPr lang="ar-SA" sz="5400" b="1" u="sng" dirty="0"/>
              <a:t>الأهلية والاستعداد للبحث</a:t>
            </a:r>
            <a:r>
              <a:rPr lang="ar-SA" sz="5400" dirty="0" smtClean="0"/>
              <a:t>:</a:t>
            </a:r>
            <a:endParaRPr lang="en-US" sz="5400" b="1" dirty="0">
              <a:latin typeface="Aldhabi" pitchFamily="2" charset="-78"/>
              <a:cs typeface="Aldhabi" pitchFamily="2" charset="-78"/>
            </a:endParaRPr>
          </a:p>
        </p:txBody>
      </p:sp>
      <p:sp>
        <p:nvSpPr>
          <p:cNvPr id="3" name="Content Placeholder 2"/>
          <p:cNvSpPr>
            <a:spLocks noGrp="1"/>
          </p:cNvSpPr>
          <p:nvPr>
            <p:ph idx="1"/>
          </p:nvPr>
        </p:nvSpPr>
        <p:spPr>
          <a:xfrm>
            <a:off x="838200" y="1871662"/>
            <a:ext cx="10515600" cy="4757737"/>
          </a:xfrm>
        </p:spPr>
        <p:txBody>
          <a:bodyPr>
            <a:normAutofit fontScale="92500" lnSpcReduction="10000"/>
          </a:bodyPr>
          <a:lstStyle/>
          <a:p>
            <a:pPr algn="just" rtl="1">
              <a:buNone/>
            </a:pPr>
            <a:r>
              <a:rPr lang="ar-SA" sz="4000" dirty="0" smtClean="0"/>
              <a:t> </a:t>
            </a:r>
          </a:p>
          <a:p>
            <a:pPr algn="just" rtl="1">
              <a:buNone/>
            </a:pPr>
            <a:r>
              <a:rPr lang="ar-SA" sz="4000" dirty="0" smtClean="0"/>
              <a:t>حيث على الباحث أن يتحلى بالخلفية العلمية المتينة، والوعي بمقاصد الشريعة و التمكن من العلوم المساعدة.</a:t>
            </a:r>
          </a:p>
          <a:p>
            <a:pPr algn="just" rtl="1">
              <a:buNone/>
            </a:pPr>
            <a:r>
              <a:rPr lang="ar-SA" sz="4000" dirty="0" smtClean="0"/>
              <a:t>يقول الامام النووي: "الْمُجْتَهِدِ </a:t>
            </a:r>
            <a:r>
              <a:rPr lang="ar-SA" sz="4000" dirty="0"/>
              <a:t>‌وَلْيَحْذَرْ ‌كُلَّ ‌الْحَذَرِ ‌أَنْ ‌يَشْرَعَ ‌فِي ‌تَصْنِيفِ مَا لَمْ يَتَأَهَّلْ لَهُ فَإِنَّ ذَلِكَ يَضُرُّهُ فِي دِينِهِ وَعِلْمِهِ وَعِرْضِهِ وَلْيَحْذَرْ أَيْضًا مِنْ إخْرَاجِ تَصْنِيفِهِ مِنْ يَدِهِ إلَّا بَعْدَ تَهْذِيبِهِ وَتَرْدَادِ نَظَرِهِ فِيهِ وَتَكْرِيرِهِ: وَلْيَحْرِصْ عَلَى إيضَاحِ الْعِبَارَةِ وَإِيجَازِهَا فَلَا يُوَضِّحُ إيضَاحًا يَنْتَهِي إلَى الرَّكَاكَةِ وَلَا يُوجِزُ إيجَازًا يُفْضِي إلَى الْمَحْقِ </a:t>
            </a:r>
            <a:r>
              <a:rPr lang="ar-SA" sz="4000" dirty="0" smtClean="0"/>
              <a:t>وَالِاسْتِغْلَاقِ": </a:t>
            </a:r>
            <a:r>
              <a:rPr lang="ar-SA" sz="4000" dirty="0"/>
              <a:t>المجموع في شرح المهذب، ج1، </a:t>
            </a:r>
            <a:r>
              <a:rPr lang="ar-SA" sz="4000" dirty="0" smtClean="0"/>
              <a:t>ص30</a:t>
            </a:r>
            <a:endParaRPr lang="ar-IQ" sz="4000" dirty="0" smtClean="0"/>
          </a:p>
        </p:txBody>
      </p:sp>
      <p:sp>
        <p:nvSpPr>
          <p:cNvPr id="5" name="Footer Placeholder 4"/>
          <p:cNvSpPr>
            <a:spLocks noGrp="1"/>
          </p:cNvSpPr>
          <p:nvPr>
            <p:ph type="ftr" sz="quarter" idx="11"/>
          </p:nvPr>
        </p:nvSpPr>
        <p:spPr/>
        <p:txBody>
          <a:bodyPr/>
          <a:lstStyle/>
          <a:p>
            <a:r>
              <a:rPr lang="ar-SA" smtClean="0"/>
              <a:t>أ.د. شيرزاد عزيز سليمان</a:t>
            </a:r>
            <a:endParaRPr lang="en-US"/>
          </a:p>
        </p:txBody>
      </p:sp>
      <p:sp>
        <p:nvSpPr>
          <p:cNvPr id="6" name="Slide Number Placeholder 5"/>
          <p:cNvSpPr>
            <a:spLocks noGrp="1"/>
          </p:cNvSpPr>
          <p:nvPr>
            <p:ph type="sldNum" sz="quarter" idx="12"/>
          </p:nvPr>
        </p:nvSpPr>
        <p:spPr/>
        <p:txBody>
          <a:bodyPr/>
          <a:lstStyle/>
          <a:p>
            <a:fld id="{B138CBEA-3AD9-4477-99F5-A29FABBEB87E}" type="slidenum">
              <a:rPr lang="en-US" smtClean="0"/>
              <a:t>29</a:t>
            </a:fld>
            <a:endParaRPr lang="en-US"/>
          </a:p>
        </p:txBody>
      </p:sp>
    </p:spTree>
    <p:extLst>
      <p:ext uri="{BB962C8B-B14F-4D97-AF65-F5344CB8AC3E}">
        <p14:creationId xmlns:p14="http://schemas.microsoft.com/office/powerpoint/2010/main" val="3379599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2424114" y="1047751"/>
            <a:ext cx="7127875" cy="5353050"/>
          </a:xfrm>
        </p:spPr>
        <p:txBody>
          <a:bodyPr>
            <a:normAutofit/>
          </a:bodyPr>
          <a:lstStyle/>
          <a:p>
            <a:pPr marL="114299" algn="ctr"/>
            <a:endParaRPr lang="en-US" altLang="ar-IQ" sz="3240" b="1" dirty="0">
              <a:cs typeface="AF_ BOTAN KURDI 23" pitchFamily="2" charset="-78"/>
            </a:endParaRPr>
          </a:p>
          <a:p>
            <a:pPr marL="114299" algn="ctr" rtl="1"/>
            <a:r>
              <a:rPr lang="ar-IQ" altLang="ar-IQ" sz="3240" b="1" dirty="0">
                <a:cs typeface="AF_ BOTAN KURDI 23" pitchFamily="2" charset="-78"/>
              </a:rPr>
              <a:t>أ</a:t>
            </a:r>
            <a:r>
              <a:rPr lang="ar-IQ" altLang="ar-IQ" sz="3240" b="1" dirty="0" smtClean="0">
                <a:cs typeface="AF_ BOTAN KURDI 23" pitchFamily="2" charset="-78"/>
              </a:rPr>
              <a:t>. د</a:t>
            </a:r>
            <a:r>
              <a:rPr lang="ar-IQ" altLang="ar-IQ" sz="3240" b="1" dirty="0">
                <a:cs typeface="AF_ BOTAN KURDI 23" pitchFamily="2" charset="-78"/>
              </a:rPr>
              <a:t>. شيرزاد عزيز سليمان </a:t>
            </a:r>
          </a:p>
          <a:p>
            <a:pPr marL="114299"/>
            <a:endParaRPr lang="en-US" altLang="ar-IQ" dirty="0" smtClean="0"/>
          </a:p>
          <a:p>
            <a:pPr marL="0" indent="0" algn="ctr">
              <a:buNone/>
            </a:pPr>
            <a:r>
              <a:rPr lang="en-US" altLang="ar-IQ" dirty="0" smtClean="0"/>
              <a:t>     </a:t>
            </a:r>
            <a:r>
              <a:rPr lang="en-US" altLang="ar-IQ" sz="2790" b="1" dirty="0"/>
              <a:t>Prof. Dr. </a:t>
            </a:r>
            <a:r>
              <a:rPr lang="en-US" altLang="ar-IQ" sz="2790" b="1" dirty="0" err="1"/>
              <a:t>Sherzad</a:t>
            </a:r>
            <a:r>
              <a:rPr lang="en-US" altLang="ar-IQ" sz="2790" b="1" dirty="0"/>
              <a:t> </a:t>
            </a:r>
            <a:r>
              <a:rPr lang="en-US" altLang="ar-IQ" sz="2790" b="1" dirty="0" err="1"/>
              <a:t>Azeez</a:t>
            </a:r>
            <a:r>
              <a:rPr lang="en-US" altLang="ar-IQ" sz="2790" b="1" dirty="0"/>
              <a:t> </a:t>
            </a:r>
            <a:r>
              <a:rPr lang="en-US" altLang="ar-IQ" sz="2790" b="1" dirty="0" err="1"/>
              <a:t>Sulaiman</a:t>
            </a:r>
            <a:endParaRPr lang="en-US" altLang="ar-IQ" sz="2790" b="1" dirty="0"/>
          </a:p>
          <a:p>
            <a:pPr marL="0" indent="0" algn="ctr">
              <a:buNone/>
            </a:pPr>
            <a:r>
              <a:rPr lang="en-US" altLang="ar-IQ" sz="2790" b="1" dirty="0"/>
              <a:t>         </a:t>
            </a:r>
            <a:r>
              <a:rPr lang="en-US" altLang="ar-IQ" sz="2430" b="1" dirty="0"/>
              <a:t> Ph. D.  In Contract Law</a:t>
            </a:r>
            <a:endParaRPr lang="ar-SA" altLang="ar-IQ" sz="2430" b="1" dirty="0"/>
          </a:p>
          <a:p>
            <a:pPr marL="0" indent="0" algn="ctr">
              <a:buNone/>
            </a:pPr>
            <a:r>
              <a:rPr lang="en-US" altLang="ar-IQ" sz="2430" b="1" dirty="0"/>
              <a:t>         College of Islamic Sciences. </a:t>
            </a:r>
          </a:p>
          <a:p>
            <a:pPr marL="0" indent="0">
              <a:buNone/>
            </a:pPr>
            <a:r>
              <a:rPr lang="en-US" altLang="ar-IQ" sz="2790" b="1" dirty="0"/>
              <a:t>  Mob: 964 (0) 750 448 8532</a:t>
            </a:r>
          </a:p>
          <a:p>
            <a:pPr marL="0" indent="0">
              <a:buNone/>
            </a:pPr>
            <a:r>
              <a:rPr lang="en-US" altLang="ar-IQ" sz="2790" b="1" dirty="0"/>
              <a:t>   E. mail: </a:t>
            </a:r>
            <a:r>
              <a:rPr lang="en-US" altLang="ar-IQ" sz="2790" b="1" dirty="0" err="1">
                <a:hlinkClick r:id="rId2"/>
              </a:rPr>
              <a:t>sherzad.sulaiman@su.edu.krd</a:t>
            </a:r>
            <a:r>
              <a:rPr lang="en-US" altLang="ar-IQ" sz="2790" b="1" dirty="0"/>
              <a:t> </a:t>
            </a:r>
          </a:p>
          <a:p>
            <a:pPr marL="0" indent="0" algn="ctr">
              <a:buNone/>
            </a:pPr>
            <a:r>
              <a:rPr lang="en-US" altLang="ar-IQ" sz="2790" b="1" dirty="0"/>
              <a:t>               </a:t>
            </a:r>
            <a:r>
              <a:rPr lang="en-US" altLang="ar-IQ" sz="2790" b="1" dirty="0">
                <a:hlinkClick r:id="rId3"/>
              </a:rPr>
              <a:t>sherzadaziz@gmail.com</a:t>
            </a:r>
            <a:r>
              <a:rPr lang="en-US" altLang="ar-IQ" dirty="0" smtClean="0"/>
              <a:t> </a:t>
            </a:r>
          </a:p>
        </p:txBody>
      </p:sp>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1"/>
            <a:ext cx="11334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ar-SA" smtClean="0"/>
              <a:t>أ.د. شيرزاد عزيز سليمان</a:t>
            </a:r>
            <a:endParaRPr lang="en-US"/>
          </a:p>
        </p:txBody>
      </p:sp>
      <p:sp>
        <p:nvSpPr>
          <p:cNvPr id="3" name="Slide Number Placeholder 2"/>
          <p:cNvSpPr>
            <a:spLocks noGrp="1"/>
          </p:cNvSpPr>
          <p:nvPr>
            <p:ph type="sldNum" sz="quarter" idx="12"/>
          </p:nvPr>
        </p:nvSpPr>
        <p:spPr/>
        <p:txBody>
          <a:bodyPr/>
          <a:lstStyle/>
          <a:p>
            <a:fld id="{B138CBEA-3AD9-4477-99F5-A29FABBEB87E}" type="slidenum">
              <a:rPr lang="en-US" smtClean="0"/>
              <a:t>3</a:t>
            </a:fld>
            <a:endParaRPr lang="en-US"/>
          </a:p>
        </p:txBody>
      </p:sp>
    </p:spTree>
    <p:extLst>
      <p:ext uri="{BB962C8B-B14F-4D97-AF65-F5344CB8AC3E}">
        <p14:creationId xmlns:p14="http://schemas.microsoft.com/office/powerpoint/2010/main" val="10459806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b="1" u="sng" dirty="0"/>
              <a:t>2</a:t>
            </a:r>
            <a:r>
              <a:rPr lang="ar-IQ" b="1" u="sng" dirty="0"/>
              <a:t>- الرغبة:</a:t>
            </a:r>
            <a:endParaRPr lang="en-US" dirty="0"/>
          </a:p>
        </p:txBody>
      </p:sp>
      <p:sp>
        <p:nvSpPr>
          <p:cNvPr id="3" name="Content Placeholder 2"/>
          <p:cNvSpPr>
            <a:spLocks noGrp="1"/>
          </p:cNvSpPr>
          <p:nvPr>
            <p:ph idx="1"/>
          </p:nvPr>
        </p:nvSpPr>
        <p:spPr/>
        <p:txBody>
          <a:bodyPr/>
          <a:lstStyle/>
          <a:p>
            <a:pPr algn="just" rtl="1"/>
            <a:r>
              <a:rPr lang="ar-IQ" dirty="0" smtClean="0"/>
              <a:t>الرغبة </a:t>
            </a:r>
            <a:r>
              <a:rPr lang="ar-IQ" dirty="0"/>
              <a:t>في العمل والإقبال عليه بشوق ومحبة، سواء أكان البحث أو العمل مشوقاً أم غير مشوّقٍ، وكل عمل تعتريه الصعاب، وتعترضه المشاكل، بالرغبة والمثابرة والصبر يتغلب الباحث على كل الصعاب.</a:t>
            </a:r>
          </a:p>
          <a:p>
            <a:endParaRPr lang="en-US" dirty="0"/>
          </a:p>
        </p:txBody>
      </p:sp>
      <p:sp>
        <p:nvSpPr>
          <p:cNvPr id="5" name="Footer Placeholder 4"/>
          <p:cNvSpPr>
            <a:spLocks noGrp="1"/>
          </p:cNvSpPr>
          <p:nvPr>
            <p:ph type="ftr" sz="quarter" idx="11"/>
          </p:nvPr>
        </p:nvSpPr>
        <p:spPr/>
        <p:txBody>
          <a:bodyPr/>
          <a:lstStyle/>
          <a:p>
            <a:r>
              <a:rPr lang="ar-SA" smtClean="0"/>
              <a:t>أ.د. شيرزاد عزيز سليمان</a:t>
            </a:r>
            <a:endParaRPr lang="en-US"/>
          </a:p>
        </p:txBody>
      </p:sp>
      <p:sp>
        <p:nvSpPr>
          <p:cNvPr id="6" name="Slide Number Placeholder 5"/>
          <p:cNvSpPr>
            <a:spLocks noGrp="1"/>
          </p:cNvSpPr>
          <p:nvPr>
            <p:ph type="sldNum" sz="quarter" idx="12"/>
          </p:nvPr>
        </p:nvSpPr>
        <p:spPr/>
        <p:txBody>
          <a:bodyPr/>
          <a:lstStyle/>
          <a:p>
            <a:fld id="{B138CBEA-3AD9-4477-99F5-A29FABBEB87E}" type="slidenum">
              <a:rPr lang="en-US" smtClean="0"/>
              <a:t>30</a:t>
            </a:fld>
            <a:endParaRPr lang="en-US"/>
          </a:p>
        </p:txBody>
      </p:sp>
    </p:spTree>
    <p:extLst>
      <p:ext uri="{BB962C8B-B14F-4D97-AF65-F5344CB8AC3E}">
        <p14:creationId xmlns:p14="http://schemas.microsoft.com/office/powerpoint/2010/main" val="9679921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en-US" b="1" dirty="0" smtClean="0"/>
              <a:t>3</a:t>
            </a:r>
            <a:r>
              <a:rPr lang="ku-Arab-IQ" b="1" dirty="0" smtClean="0"/>
              <a:t>- </a:t>
            </a:r>
            <a:r>
              <a:rPr lang="ar-SA" b="1" dirty="0" smtClean="0"/>
              <a:t>اخلاص النية لله</a:t>
            </a:r>
            <a:endParaRPr lang="en-US" b="1" dirty="0"/>
          </a:p>
        </p:txBody>
      </p:sp>
      <p:sp>
        <p:nvSpPr>
          <p:cNvPr id="3" name="Content Placeholder 2"/>
          <p:cNvSpPr>
            <a:spLocks noGrp="1"/>
          </p:cNvSpPr>
          <p:nvPr>
            <p:ph idx="1"/>
          </p:nvPr>
        </p:nvSpPr>
        <p:spPr/>
        <p:txBody>
          <a:bodyPr/>
          <a:lstStyle/>
          <a:p>
            <a:pPr algn="r" rtl="1"/>
            <a:r>
              <a:rPr lang="ar-SA" dirty="0"/>
              <a:t>«الإعلام بفوائد عمدة الأحكام» (1/ 164):</a:t>
            </a:r>
          </a:p>
          <a:p>
            <a:pPr algn="r" rtl="1"/>
            <a:r>
              <a:rPr lang="ar-SA" dirty="0"/>
              <a:t>«وإخلاص النية لله تعالى لم تزل شرعًا لمن كان قبلنا ثم لنا من بعدهم، قال تعالى: {شَرَعَ لَكُمْ مِنَ الدِّينِ مَا وَصَّى بِهِ نُوحًا} (3). قال أبو العالية: وصاهم بالإخلاص لله تعالى وعبادته لا شريك له، وترجم البخاري على قوله تعالى: {قُلْ كُلٌّ يَعْمَلُ عَلَى شَاكِلَتِهِ} (4) قال: على نيته.</a:t>
            </a:r>
          </a:p>
          <a:p>
            <a:pPr algn="r" rtl="1"/>
            <a:r>
              <a:rPr lang="ar-SA" dirty="0"/>
              <a:t>فائدة: لما عزم مالك [رحمه الله] (5) على تصنيف الموطأ فعل من كان [بالمدينة يومئذ] (6) [من العلماء] (7) الموطآت فقيل لمالك: شغلت نفسك بعمل هذا الكتاب وقد شركك فيه الناس وعملوا أمثاله، فقال (8): ائتوني بما عملوا، فأُتي بذلك فنظر فيه ثم نبذه، وقال: لتعلمن أنه لا يرتفع من هذا إلَّا ما أريد به وجه الله. قال الفضل بن محمد بن حرب: فكأنما ألقيت تلك الكتب في الآبار وماسمع بشيء منها بعد ذلك يذكر»</a:t>
            </a:r>
            <a:endParaRPr lang="en-US" dirty="0"/>
          </a:p>
          <a:p>
            <a:pPr algn="r" rtl="1"/>
            <a:endParaRPr lang="en-US" dirty="0"/>
          </a:p>
        </p:txBody>
      </p:sp>
      <p:sp>
        <p:nvSpPr>
          <p:cNvPr id="5" name="Footer Placeholder 4"/>
          <p:cNvSpPr>
            <a:spLocks noGrp="1"/>
          </p:cNvSpPr>
          <p:nvPr>
            <p:ph type="ftr" sz="quarter" idx="11"/>
          </p:nvPr>
        </p:nvSpPr>
        <p:spPr/>
        <p:txBody>
          <a:bodyPr/>
          <a:lstStyle/>
          <a:p>
            <a:r>
              <a:rPr lang="ar-SA" smtClean="0"/>
              <a:t>أ.د. شيرزاد عزيز سليمان</a:t>
            </a:r>
            <a:endParaRPr lang="en-US"/>
          </a:p>
        </p:txBody>
      </p:sp>
      <p:sp>
        <p:nvSpPr>
          <p:cNvPr id="6" name="Slide Number Placeholder 5"/>
          <p:cNvSpPr>
            <a:spLocks noGrp="1"/>
          </p:cNvSpPr>
          <p:nvPr>
            <p:ph type="sldNum" sz="quarter" idx="12"/>
          </p:nvPr>
        </p:nvSpPr>
        <p:spPr/>
        <p:txBody>
          <a:bodyPr/>
          <a:lstStyle/>
          <a:p>
            <a:fld id="{B138CBEA-3AD9-4477-99F5-A29FABBEB87E}" type="slidenum">
              <a:rPr lang="en-US" smtClean="0"/>
              <a:t>31</a:t>
            </a:fld>
            <a:endParaRPr lang="en-US"/>
          </a:p>
        </p:txBody>
      </p:sp>
    </p:spTree>
    <p:extLst>
      <p:ext uri="{BB962C8B-B14F-4D97-AF65-F5344CB8AC3E}">
        <p14:creationId xmlns:p14="http://schemas.microsoft.com/office/powerpoint/2010/main" val="42172731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4</a:t>
            </a:r>
            <a:r>
              <a:rPr lang="ar-IQ" b="1" dirty="0"/>
              <a:t>-الصبر:</a:t>
            </a:r>
            <a:endParaRPr lang="en-US" dirty="0"/>
          </a:p>
        </p:txBody>
      </p:sp>
      <p:sp>
        <p:nvSpPr>
          <p:cNvPr id="3" name="Content Placeholder 2"/>
          <p:cNvSpPr>
            <a:spLocks noGrp="1"/>
          </p:cNvSpPr>
          <p:nvPr>
            <p:ph idx="1"/>
          </p:nvPr>
        </p:nvSpPr>
        <p:spPr/>
        <p:txBody>
          <a:bodyPr/>
          <a:lstStyle/>
          <a:p>
            <a:pPr algn="just" rtl="1"/>
            <a:r>
              <a:rPr lang="ar-IQ" sz="4400" dirty="0" smtClean="0"/>
              <a:t>طريق </a:t>
            </a:r>
            <a:r>
              <a:rPr lang="ar-IQ" sz="4400" dirty="0"/>
              <a:t>البحث طويل وشاق، ومثل هذه الطرق لاتقطع بالرغبة وحدها، ومن هنا لابد أن يصحب الرغبةَ الصبر على المكاره والصمود إزاء المعوقات والمثبطات، والمتابعة والمثابرة، وعدم التذمر ومغالبة الصعاب.</a:t>
            </a:r>
          </a:p>
          <a:p>
            <a:pPr marL="0" indent="0" algn="r" rtl="1">
              <a:buNone/>
            </a:pPr>
            <a:endParaRPr lang="en-US" dirty="0"/>
          </a:p>
        </p:txBody>
      </p:sp>
      <p:sp>
        <p:nvSpPr>
          <p:cNvPr id="5" name="Footer Placeholder 4"/>
          <p:cNvSpPr>
            <a:spLocks noGrp="1"/>
          </p:cNvSpPr>
          <p:nvPr>
            <p:ph type="ftr" sz="quarter" idx="11"/>
          </p:nvPr>
        </p:nvSpPr>
        <p:spPr/>
        <p:txBody>
          <a:bodyPr/>
          <a:lstStyle/>
          <a:p>
            <a:r>
              <a:rPr lang="ar-SA" smtClean="0"/>
              <a:t>أ.د. شيرزاد عزيز سليمان</a:t>
            </a:r>
            <a:endParaRPr lang="en-US"/>
          </a:p>
        </p:txBody>
      </p:sp>
      <p:sp>
        <p:nvSpPr>
          <p:cNvPr id="6" name="Slide Number Placeholder 5"/>
          <p:cNvSpPr>
            <a:spLocks noGrp="1"/>
          </p:cNvSpPr>
          <p:nvPr>
            <p:ph type="sldNum" sz="quarter" idx="12"/>
          </p:nvPr>
        </p:nvSpPr>
        <p:spPr/>
        <p:txBody>
          <a:bodyPr/>
          <a:lstStyle/>
          <a:p>
            <a:fld id="{B138CBEA-3AD9-4477-99F5-A29FABBEB87E}" type="slidenum">
              <a:rPr lang="en-US" smtClean="0"/>
              <a:t>32</a:t>
            </a:fld>
            <a:endParaRPr lang="en-US"/>
          </a:p>
        </p:txBody>
      </p:sp>
    </p:spTree>
    <p:extLst>
      <p:ext uri="{BB962C8B-B14F-4D97-AF65-F5344CB8AC3E}">
        <p14:creationId xmlns:p14="http://schemas.microsoft.com/office/powerpoint/2010/main" val="25686915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b="1" dirty="0" smtClean="0"/>
              <a:t>5-</a:t>
            </a:r>
            <a:r>
              <a:rPr lang="ar-SA" b="1" u="sng" dirty="0" smtClean="0"/>
              <a:t> </a:t>
            </a:r>
            <a:r>
              <a:rPr lang="ar-SA" b="1" u="sng" dirty="0"/>
              <a:t>معرفة ميدان البحث والتمكن منه.</a:t>
            </a:r>
            <a:br>
              <a:rPr lang="ar-SA" b="1" u="sng" dirty="0"/>
            </a:br>
            <a:endParaRPr lang="en-US" dirty="0"/>
          </a:p>
        </p:txBody>
      </p:sp>
      <p:sp>
        <p:nvSpPr>
          <p:cNvPr id="3" name="Content Placeholder 2"/>
          <p:cNvSpPr>
            <a:spLocks noGrp="1"/>
          </p:cNvSpPr>
          <p:nvPr>
            <p:ph idx="1"/>
          </p:nvPr>
        </p:nvSpPr>
        <p:spPr/>
        <p:txBody>
          <a:bodyPr/>
          <a:lstStyle/>
          <a:p>
            <a:pPr algn="just" rtl="1"/>
            <a:r>
              <a:rPr lang="ar-SA" dirty="0" smtClean="0"/>
              <a:t>يجب على الباحث أن يكون مطلعا على الجوانب المتعددة من العلم الذي يتطرق اليه متمكنا من تصنيفاته مطلعا على فروعه وجزئياته بحيث يتمتع بملكة يؤهله للإستزادة فيه، ولا يكفي في ذلك مجرد حفظه بل يقتضي أن يملك زمامه مؤهلا لتمييز الغث من السمين منه، متمكنا من التعامل مع الآلات والوسائل التي تسمح له بالغور في أعماقه محيطا بأساسياته. </a:t>
            </a:r>
            <a:endParaRPr lang="en-US" dirty="0"/>
          </a:p>
        </p:txBody>
      </p:sp>
      <p:sp>
        <p:nvSpPr>
          <p:cNvPr id="5" name="Footer Placeholder 4"/>
          <p:cNvSpPr>
            <a:spLocks noGrp="1"/>
          </p:cNvSpPr>
          <p:nvPr>
            <p:ph type="ftr" sz="quarter" idx="11"/>
          </p:nvPr>
        </p:nvSpPr>
        <p:spPr/>
        <p:txBody>
          <a:bodyPr/>
          <a:lstStyle/>
          <a:p>
            <a:r>
              <a:rPr lang="ar-SA" smtClean="0"/>
              <a:t>أ.د. شيرزاد عزيز سليمان</a:t>
            </a:r>
            <a:endParaRPr lang="en-US"/>
          </a:p>
        </p:txBody>
      </p:sp>
      <p:sp>
        <p:nvSpPr>
          <p:cNvPr id="6" name="Slide Number Placeholder 5"/>
          <p:cNvSpPr>
            <a:spLocks noGrp="1"/>
          </p:cNvSpPr>
          <p:nvPr>
            <p:ph type="sldNum" sz="quarter" idx="12"/>
          </p:nvPr>
        </p:nvSpPr>
        <p:spPr/>
        <p:txBody>
          <a:bodyPr/>
          <a:lstStyle/>
          <a:p>
            <a:fld id="{B138CBEA-3AD9-4477-99F5-A29FABBEB87E}" type="slidenum">
              <a:rPr lang="en-US" smtClean="0"/>
              <a:t>33</a:t>
            </a:fld>
            <a:endParaRPr lang="en-US"/>
          </a:p>
        </p:txBody>
      </p:sp>
    </p:spTree>
    <p:extLst>
      <p:ext uri="{BB962C8B-B14F-4D97-AF65-F5344CB8AC3E}">
        <p14:creationId xmlns:p14="http://schemas.microsoft.com/office/powerpoint/2010/main" val="39251680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5</a:t>
            </a:r>
            <a:r>
              <a:rPr lang="ar-IQ" b="1" dirty="0"/>
              <a:t>-</a:t>
            </a:r>
            <a:r>
              <a:rPr lang="ar-IQ" b="1" dirty="0">
                <a:solidFill>
                  <a:schemeClr val="accent3">
                    <a:lumMod val="75000"/>
                  </a:schemeClr>
                </a:solidFill>
              </a:rPr>
              <a:t> </a:t>
            </a:r>
            <a:r>
              <a:rPr lang="ar-IQ" b="1" u="sng" dirty="0">
                <a:solidFill>
                  <a:schemeClr val="accent3">
                    <a:lumMod val="75000"/>
                  </a:schemeClr>
                </a:solidFill>
              </a:rPr>
              <a:t>التتبع:</a:t>
            </a:r>
            <a:endParaRPr lang="en-US" dirty="0"/>
          </a:p>
        </p:txBody>
      </p:sp>
      <p:sp>
        <p:nvSpPr>
          <p:cNvPr id="3" name="Content Placeholder 2"/>
          <p:cNvSpPr>
            <a:spLocks noGrp="1"/>
          </p:cNvSpPr>
          <p:nvPr>
            <p:ph idx="1"/>
          </p:nvPr>
        </p:nvSpPr>
        <p:spPr/>
        <p:txBody>
          <a:bodyPr/>
          <a:lstStyle/>
          <a:p>
            <a:pPr algn="just" rtl="1"/>
            <a:r>
              <a:rPr lang="ar-IQ" sz="4400" dirty="0" smtClean="0"/>
              <a:t>وحب </a:t>
            </a:r>
            <a:r>
              <a:rPr lang="ar-IQ" sz="4400" dirty="0"/>
              <a:t>الاطلاع وبذل الجهد، والقراءة بنهم وعمق، وأن يلم</a:t>
            </a:r>
            <a:r>
              <a:rPr lang="ar-SA" sz="4400" dirty="0"/>
              <a:t> </a:t>
            </a:r>
            <a:r>
              <a:rPr lang="ar-IQ" sz="4400" dirty="0"/>
              <a:t>الباحث بكل ما كتب عن موضوعه من دراسات وبحوث، فإنّ سعة الاطلاع دليل على استقصاء المادة، والسيطرة عليها والاستفادة من كل التخصصات.</a:t>
            </a:r>
            <a:endParaRPr lang="ar-SA" sz="4400" dirty="0"/>
          </a:p>
          <a:p>
            <a:pPr algn="r" rtl="1"/>
            <a:endParaRPr lang="en-US" dirty="0"/>
          </a:p>
        </p:txBody>
      </p:sp>
      <p:sp>
        <p:nvSpPr>
          <p:cNvPr id="5" name="Footer Placeholder 4"/>
          <p:cNvSpPr>
            <a:spLocks noGrp="1"/>
          </p:cNvSpPr>
          <p:nvPr>
            <p:ph type="ftr" sz="quarter" idx="11"/>
          </p:nvPr>
        </p:nvSpPr>
        <p:spPr/>
        <p:txBody>
          <a:bodyPr/>
          <a:lstStyle/>
          <a:p>
            <a:r>
              <a:rPr lang="ar-SA" smtClean="0"/>
              <a:t>أ.د. شيرزاد عزيز سليمان</a:t>
            </a:r>
            <a:endParaRPr lang="en-US"/>
          </a:p>
        </p:txBody>
      </p:sp>
      <p:sp>
        <p:nvSpPr>
          <p:cNvPr id="6" name="Slide Number Placeholder 5"/>
          <p:cNvSpPr>
            <a:spLocks noGrp="1"/>
          </p:cNvSpPr>
          <p:nvPr>
            <p:ph type="sldNum" sz="quarter" idx="12"/>
          </p:nvPr>
        </p:nvSpPr>
        <p:spPr/>
        <p:txBody>
          <a:bodyPr/>
          <a:lstStyle/>
          <a:p>
            <a:fld id="{B138CBEA-3AD9-4477-99F5-A29FABBEB87E}" type="slidenum">
              <a:rPr lang="en-US" smtClean="0"/>
              <a:t>34</a:t>
            </a:fld>
            <a:endParaRPr lang="en-US"/>
          </a:p>
        </p:txBody>
      </p:sp>
    </p:spTree>
    <p:extLst>
      <p:ext uri="{BB962C8B-B14F-4D97-AF65-F5344CB8AC3E}">
        <p14:creationId xmlns:p14="http://schemas.microsoft.com/office/powerpoint/2010/main" val="1187267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b="1" dirty="0"/>
              <a:t>6</a:t>
            </a:r>
            <a:r>
              <a:rPr lang="ar-IQ" b="1" dirty="0"/>
              <a:t>-</a:t>
            </a:r>
            <a:r>
              <a:rPr lang="ar-SA" b="1" u="sng" dirty="0"/>
              <a:t>القدرة على التحليل</a:t>
            </a:r>
            <a:r>
              <a:rPr lang="ar-IQ" b="1" u="sng" dirty="0"/>
              <a:t>:</a:t>
            </a:r>
            <a:endParaRPr lang="en-US" dirty="0"/>
          </a:p>
        </p:txBody>
      </p:sp>
      <p:sp>
        <p:nvSpPr>
          <p:cNvPr id="3" name="Content Placeholder 2"/>
          <p:cNvSpPr>
            <a:spLocks noGrp="1"/>
          </p:cNvSpPr>
          <p:nvPr>
            <p:ph idx="1"/>
          </p:nvPr>
        </p:nvSpPr>
        <p:spPr>
          <a:xfrm>
            <a:off x="838200" y="1528763"/>
            <a:ext cx="10515600" cy="4648200"/>
          </a:xfrm>
        </p:spPr>
        <p:txBody>
          <a:bodyPr>
            <a:normAutofit fontScale="92500" lnSpcReduction="10000"/>
          </a:bodyPr>
          <a:lstStyle/>
          <a:p>
            <a:pPr algn="just" rtl="1"/>
            <a:r>
              <a:rPr lang="ar-IQ" dirty="0"/>
              <a:t>والقدرة على التفكير، واستنباط الاشياء الجديدة وأن يقرأ ما بين السطور من معانٍ</a:t>
            </a:r>
            <a:r>
              <a:rPr lang="ar-IQ" dirty="0" smtClean="0"/>
              <a:t>.</a:t>
            </a:r>
            <a:r>
              <a:rPr lang="ar-SA" b="1" dirty="0"/>
              <a:t> </a:t>
            </a:r>
            <a:r>
              <a:rPr lang="ar-SA" dirty="0" smtClean="0"/>
              <a:t>ويتمتع ب</a:t>
            </a:r>
            <a:r>
              <a:rPr lang="ar-IQ" dirty="0" smtClean="0"/>
              <a:t>العقلية </a:t>
            </a:r>
            <a:r>
              <a:rPr lang="ar-IQ" dirty="0"/>
              <a:t>المنطقية </a:t>
            </a:r>
            <a:r>
              <a:rPr lang="ar-IQ" dirty="0" smtClean="0"/>
              <a:t>المنظمة</a:t>
            </a:r>
            <a:r>
              <a:rPr lang="ar-SA" dirty="0" smtClean="0"/>
              <a:t>، </a:t>
            </a:r>
            <a:r>
              <a:rPr lang="ar-IQ" dirty="0" smtClean="0"/>
              <a:t>التي </a:t>
            </a:r>
            <a:r>
              <a:rPr lang="ar-IQ" dirty="0"/>
              <a:t>تعنى بترتيب الأفكار، وتحليلها وترتيبها وتنظيمها وتسلسلها، وترابطها وتماسكها، فالتنظيم أساس الشخصية السوية المتزنة</a:t>
            </a:r>
            <a:r>
              <a:rPr lang="ar-IQ" dirty="0" smtClean="0"/>
              <a:t>.</a:t>
            </a:r>
            <a:endParaRPr lang="ar-SA" dirty="0" smtClean="0"/>
          </a:p>
          <a:p>
            <a:pPr algn="just" rtl="1"/>
            <a:r>
              <a:rPr lang="ar-SA" b="1" dirty="0" smtClean="0"/>
              <a:t>يقول الله سبحانه و تعالى {وَإِذَا </a:t>
            </a:r>
            <a:r>
              <a:rPr lang="ar-SA" b="1" dirty="0"/>
              <a:t>جَاءَهُمْ أَمْرٌ مِّنَ الْأَمْنِ أَوِ الْخَوْفِ أَذَاعُوا بِهِ ۖ وَلَوْ رَدُّوهُ إِلَى الرَّسُولِ وَإِلَىٰ أُولِي الْأَمْرِ مِنْهُمْ لَعَلِمَهُ الَّذِينَ يَسْتَنبِطُونَهُ مِنْهُمْ ۗ وَلَوْلَا فَضْلُ اللَّهِ عَلَيْكُمْ وَرَحْمَتُهُ لَاتَّبَعْتُمُ الشَّيْطَانَ إِلَّا </a:t>
            </a:r>
            <a:r>
              <a:rPr lang="ar-SA" b="1" dirty="0" smtClean="0"/>
              <a:t>قَلِيلًا} 83 النساء</a:t>
            </a:r>
          </a:p>
          <a:p>
            <a:pPr algn="just" rtl="1"/>
            <a:r>
              <a:rPr lang="ar-SA" b="1" dirty="0" smtClean="0"/>
              <a:t>ورد في تفسير السعدي أن "</a:t>
            </a:r>
            <a:r>
              <a:rPr lang="ar-SA" dirty="0" smtClean="0"/>
              <a:t>هذا </a:t>
            </a:r>
            <a:r>
              <a:rPr lang="ar-SA" dirty="0"/>
              <a:t>تأديب من الله لعباده عن فعلهم هذا غير اللائق. وأنه ينبغي لهم إذا جاءهم أمر من الأمور المهمة والمصالح العامة ما يتعلق بالأمن وسرور المؤمنين، أو بالخوف الذي فيه مصيبة عليهم أن يتثبتوا ولا يستعجلوا بإشاعة ذلك الخبر، بل يردونه إلى الرسول وإلى أولي الأمر منهم، أهلِ الرأي: والعلم والنصح والعقل والرزانة، الذين يعرفون الأمور ويعرفون المصالح وضدها. فإن رأوا في إذاعته مصلحة ونشاطا للمؤمنين وسرورا لهم وتحرزا من أعدائهم فعلوا ذلك. وإن رأوا أنه ليس فيه مصلحة أو فيه مصلحة ولكن مضرته تزيد على مصلحته، لم يذيعوه، </a:t>
            </a:r>
            <a:endParaRPr lang="ar-IQ" dirty="0"/>
          </a:p>
          <a:p>
            <a:endParaRPr lang="en-US" dirty="0"/>
          </a:p>
        </p:txBody>
      </p:sp>
      <p:sp>
        <p:nvSpPr>
          <p:cNvPr id="5" name="Footer Placeholder 4"/>
          <p:cNvSpPr>
            <a:spLocks noGrp="1"/>
          </p:cNvSpPr>
          <p:nvPr>
            <p:ph type="ftr" sz="quarter" idx="11"/>
          </p:nvPr>
        </p:nvSpPr>
        <p:spPr/>
        <p:txBody>
          <a:bodyPr/>
          <a:lstStyle/>
          <a:p>
            <a:r>
              <a:rPr lang="ar-SA" smtClean="0"/>
              <a:t>أ.د. شيرزاد عزيز سليمان</a:t>
            </a:r>
            <a:endParaRPr lang="en-US"/>
          </a:p>
        </p:txBody>
      </p:sp>
      <p:sp>
        <p:nvSpPr>
          <p:cNvPr id="6" name="Slide Number Placeholder 5"/>
          <p:cNvSpPr>
            <a:spLocks noGrp="1"/>
          </p:cNvSpPr>
          <p:nvPr>
            <p:ph type="sldNum" sz="quarter" idx="12"/>
          </p:nvPr>
        </p:nvSpPr>
        <p:spPr/>
        <p:txBody>
          <a:bodyPr/>
          <a:lstStyle/>
          <a:p>
            <a:fld id="{B138CBEA-3AD9-4477-99F5-A29FABBEB87E}" type="slidenum">
              <a:rPr lang="en-US" smtClean="0"/>
              <a:t>35</a:t>
            </a:fld>
            <a:endParaRPr lang="en-US"/>
          </a:p>
        </p:txBody>
      </p:sp>
    </p:spTree>
    <p:extLst>
      <p:ext uri="{BB962C8B-B14F-4D97-AF65-F5344CB8AC3E}">
        <p14:creationId xmlns:p14="http://schemas.microsoft.com/office/powerpoint/2010/main" val="1948250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85813"/>
            <a:ext cx="10515600" cy="5391150"/>
          </a:xfrm>
        </p:spPr>
        <p:txBody>
          <a:bodyPr>
            <a:normAutofit lnSpcReduction="10000"/>
          </a:bodyPr>
          <a:lstStyle/>
          <a:p>
            <a:pPr algn="just" rtl="1"/>
            <a:r>
              <a:rPr lang="ar-SA" sz="3600" dirty="0"/>
              <a:t>ولهذا قال: </a:t>
            </a:r>
            <a:r>
              <a:rPr lang="ar-SA" sz="3600" b="1" dirty="0"/>
              <a:t>{ لَعَلِمَهُ الَّذِينَ يَسْتَنْبِطُونَهُ مِنْهُمْ }</a:t>
            </a:r>
            <a:r>
              <a:rPr lang="ar-SA" sz="3600" dirty="0"/>
              <a:t> أي: يستخرجونه بفكرهم وآرائهم السديدة وعلومهم الرشيدة. وفي هذا دليل لقاعدة أدبية وهي أنه إذا حصل بحث في أمر من الأمور ينبغي أن يولَّى مَنْ هو أهل لذلك ويجعل إلى أهله، ولا يتقدم بين أيديهم، فإنه أقرب إلى الصواب وأحرى للسلامة من الخطأ. وفيه النهي عن العجلة والتسرع لنشر الأمور من حين سماعها، والأمر بالتأمل قبل الكلام والنظر فيه، هل هو مصلحة، فيُقْدِم عليه الإنسان؟ أم لا،فيحجم عنه؟ ثم قال تعالى: </a:t>
            </a:r>
            <a:r>
              <a:rPr lang="ar-SA" sz="3600" b="1" dirty="0"/>
              <a:t>{ وَلَوْلَا فَضْلُ اللَّهِ عَلَيْكُمْ وَرَحْمَتُهُ }</a:t>
            </a:r>
            <a:r>
              <a:rPr lang="ar-SA" sz="3600" dirty="0"/>
              <a:t> أي: في توفيقكم وتأديبكم، وتعليمكم ما لم تكونوا تعلمون، </a:t>
            </a:r>
            <a:r>
              <a:rPr lang="ar-SA" sz="3600" b="1" dirty="0"/>
              <a:t>{ لَاتَّبَعْتُمُ الشَّيْطَانَ إِلَّا قَلِيلًا }</a:t>
            </a:r>
            <a:r>
              <a:rPr lang="ar-SA" sz="3600" dirty="0"/>
              <a:t> لأن الإنسان بطبعه ظالم جاهل، فلا تأمره نفسه إلا بالشر. فإذا لجأ إلى ربه واعتصم به واجتهد في ذلك، لطف به ربه ووفقه لكل خير، وعصمه من الشيطان الرجيم".</a:t>
            </a:r>
          </a:p>
          <a:p>
            <a:pPr algn="r"/>
            <a:endParaRPr lang="en-US" dirty="0"/>
          </a:p>
        </p:txBody>
      </p:sp>
      <p:sp>
        <p:nvSpPr>
          <p:cNvPr id="5" name="Footer Placeholder 4"/>
          <p:cNvSpPr>
            <a:spLocks noGrp="1"/>
          </p:cNvSpPr>
          <p:nvPr>
            <p:ph type="ftr" sz="quarter" idx="11"/>
          </p:nvPr>
        </p:nvSpPr>
        <p:spPr/>
        <p:txBody>
          <a:bodyPr/>
          <a:lstStyle/>
          <a:p>
            <a:r>
              <a:rPr lang="ar-SA" smtClean="0"/>
              <a:t>أ.د. شيرزاد عزيز سليمان</a:t>
            </a:r>
            <a:endParaRPr lang="en-US"/>
          </a:p>
        </p:txBody>
      </p:sp>
      <p:sp>
        <p:nvSpPr>
          <p:cNvPr id="6" name="Slide Number Placeholder 5"/>
          <p:cNvSpPr>
            <a:spLocks noGrp="1"/>
          </p:cNvSpPr>
          <p:nvPr>
            <p:ph type="sldNum" sz="quarter" idx="12"/>
          </p:nvPr>
        </p:nvSpPr>
        <p:spPr/>
        <p:txBody>
          <a:bodyPr/>
          <a:lstStyle/>
          <a:p>
            <a:fld id="{B138CBEA-3AD9-4477-99F5-A29FABBEB87E}" type="slidenum">
              <a:rPr lang="en-US" smtClean="0"/>
              <a:t>36</a:t>
            </a:fld>
            <a:endParaRPr lang="en-US"/>
          </a:p>
        </p:txBody>
      </p:sp>
    </p:spTree>
    <p:extLst>
      <p:ext uri="{BB962C8B-B14F-4D97-AF65-F5344CB8AC3E}">
        <p14:creationId xmlns:p14="http://schemas.microsoft.com/office/powerpoint/2010/main" val="276434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349" y="1825625"/>
            <a:ext cx="10944225" cy="4351338"/>
          </a:xfrm>
        </p:spPr>
        <p:txBody>
          <a:bodyPr/>
          <a:lstStyle/>
          <a:p>
            <a:pPr algn="just" rtl="1"/>
            <a:r>
              <a:rPr lang="ar-SA" sz="4400" u="sng" dirty="0" smtClean="0"/>
              <a:t>7</a:t>
            </a:r>
            <a:r>
              <a:rPr lang="ar-IQ" sz="4400" u="sng" dirty="0" smtClean="0"/>
              <a:t>-</a:t>
            </a:r>
            <a:r>
              <a:rPr lang="ar-SA" sz="4400" b="1" u="sng" dirty="0" smtClean="0"/>
              <a:t> </a:t>
            </a:r>
            <a:r>
              <a:rPr lang="ar-SA" sz="4400" b="1" u="sng" dirty="0"/>
              <a:t>الصدق والامانة العلمية: </a:t>
            </a:r>
            <a:r>
              <a:rPr lang="ar-SA" sz="4400" dirty="0"/>
              <a:t>حيث على الباحث أن يكون صادقا في النقل </a:t>
            </a:r>
            <a:r>
              <a:rPr lang="ar-SA" sz="4400" dirty="0" smtClean="0"/>
              <a:t>وأمينا </a:t>
            </a:r>
            <a:r>
              <a:rPr lang="ar-SA" sz="4400" dirty="0"/>
              <a:t>في الاشارة الى مصدر معلوماته، </a:t>
            </a:r>
            <a:r>
              <a:rPr lang="ar-IQ" sz="4400" dirty="0"/>
              <a:t>فإنّ ذكر الفضل والاشادة بأهله دليل المروءة </a:t>
            </a:r>
            <a:r>
              <a:rPr lang="ar-IQ" sz="4400" dirty="0" smtClean="0"/>
              <a:t>والأمانة،</a:t>
            </a:r>
            <a:r>
              <a:rPr lang="ar-SA" sz="4400" dirty="0"/>
              <a:t> </a:t>
            </a:r>
            <a:r>
              <a:rPr lang="ar-SA" sz="4400" dirty="0" smtClean="0"/>
              <a:t>و</a:t>
            </a:r>
            <a:r>
              <a:rPr lang="ar-IQ" sz="4400" dirty="0" smtClean="0"/>
              <a:t>عكس </a:t>
            </a:r>
            <a:r>
              <a:rPr lang="ar-IQ" sz="4400" dirty="0"/>
              <a:t>ذلك فإنّ ادّعاء أفكار الغير أو تجاهلها سرقة </a:t>
            </a:r>
            <a:r>
              <a:rPr lang="ar-IQ" sz="4400" dirty="0" smtClean="0"/>
              <a:t>علمية</a:t>
            </a:r>
            <a:r>
              <a:rPr lang="ar-SA" sz="4400" dirty="0" smtClean="0"/>
              <a:t>، وهي لا تليق بالباحثين عموما و لاسيما اذا كان باحثا في مجال الفقه الاسلامي.</a:t>
            </a:r>
            <a:endParaRPr lang="ar-IQ" sz="4400" dirty="0"/>
          </a:p>
          <a:p>
            <a:pPr algn="r" rtl="1"/>
            <a:endParaRPr lang="en-US" dirty="0"/>
          </a:p>
        </p:txBody>
      </p:sp>
      <p:sp>
        <p:nvSpPr>
          <p:cNvPr id="5" name="Footer Placeholder 4"/>
          <p:cNvSpPr>
            <a:spLocks noGrp="1"/>
          </p:cNvSpPr>
          <p:nvPr>
            <p:ph type="ftr" sz="quarter" idx="11"/>
          </p:nvPr>
        </p:nvSpPr>
        <p:spPr/>
        <p:txBody>
          <a:bodyPr/>
          <a:lstStyle/>
          <a:p>
            <a:r>
              <a:rPr lang="ar-SA" smtClean="0"/>
              <a:t>أ.د. شيرزاد عزيز سليمان</a:t>
            </a:r>
            <a:endParaRPr lang="en-US"/>
          </a:p>
        </p:txBody>
      </p:sp>
      <p:sp>
        <p:nvSpPr>
          <p:cNvPr id="6" name="Slide Number Placeholder 5"/>
          <p:cNvSpPr>
            <a:spLocks noGrp="1"/>
          </p:cNvSpPr>
          <p:nvPr>
            <p:ph type="sldNum" sz="quarter" idx="12"/>
          </p:nvPr>
        </p:nvSpPr>
        <p:spPr/>
        <p:txBody>
          <a:bodyPr/>
          <a:lstStyle/>
          <a:p>
            <a:fld id="{B138CBEA-3AD9-4477-99F5-A29FABBEB87E}" type="slidenum">
              <a:rPr lang="en-US" smtClean="0"/>
              <a:t>37</a:t>
            </a:fld>
            <a:endParaRPr lang="en-US"/>
          </a:p>
        </p:txBody>
      </p:sp>
    </p:spTree>
    <p:extLst>
      <p:ext uri="{BB962C8B-B14F-4D97-AF65-F5344CB8AC3E}">
        <p14:creationId xmlns:p14="http://schemas.microsoft.com/office/powerpoint/2010/main" val="35943129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304800"/>
            <a:ext cx="7943088" cy="6324600"/>
          </a:xfrm>
        </p:spPr>
        <p:txBody>
          <a:bodyPr>
            <a:normAutofit lnSpcReduction="10000"/>
          </a:bodyPr>
          <a:lstStyle/>
          <a:p>
            <a:pPr algn="just" rtl="1">
              <a:buNone/>
            </a:pPr>
            <a:r>
              <a:rPr lang="ar-SA" sz="4000" b="1" dirty="0" smtClean="0"/>
              <a:t>8</a:t>
            </a:r>
            <a:r>
              <a:rPr lang="ar-IQ" sz="4000" b="1" dirty="0" smtClean="0"/>
              <a:t>-</a:t>
            </a:r>
            <a:r>
              <a:rPr lang="ar-IQ" sz="4000" b="1" u="sng" dirty="0" smtClean="0">
                <a:solidFill>
                  <a:schemeClr val="accent3">
                    <a:lumMod val="75000"/>
                  </a:schemeClr>
                </a:solidFill>
              </a:rPr>
              <a:t> الشكّ والتثبت:</a:t>
            </a:r>
            <a:r>
              <a:rPr lang="ar-IQ" sz="4000" b="1" dirty="0" smtClean="0"/>
              <a:t> </a:t>
            </a:r>
            <a:r>
              <a:rPr lang="ar-IQ" sz="4000" dirty="0" smtClean="0"/>
              <a:t>ينبغي ألا يأخذ الآراء على أنها حقائق مسلمة بها –عدا الآيات والأحاديث- بل لابدّ أن يُعمل فيه فكرهُ، ويزنه بميزان دقيق من الحنكة والفطنة، وألا يجعل من شكّه سرعة اتهام الآخرين بالجهل والابتعاد عن الشك الهادم</a:t>
            </a:r>
            <a:r>
              <a:rPr lang="ar-SA" sz="4000" dirty="0" smtClean="0"/>
              <a:t>، ويطلب من المقابل الدليل على كلامه وفي ذلك يقول الله سبحانه و تعالى </a:t>
            </a:r>
            <a:r>
              <a:rPr lang="ar-SA" sz="4000" b="1" dirty="0" smtClean="0"/>
              <a:t>{</a:t>
            </a:r>
            <a:r>
              <a:rPr lang="ar-SA" sz="4000" b="1" dirty="0"/>
              <a:t>وَقَالُوا لَن يَدْخُلَ الْجَنَّةَ إِلَّا مَن كَانَ هُودًا أَوْ نَصَارَىٰ ۗ تِلْكَ أَمَانِيُّهُمْ ۗ قُلْ هَاتُوا بُرْهَانَكُمْ إِن كُنتُمْ </a:t>
            </a:r>
            <a:r>
              <a:rPr lang="ar-SA" sz="4000" b="1" dirty="0" smtClean="0"/>
              <a:t>صَادِقِينَ} </a:t>
            </a:r>
            <a:r>
              <a:rPr lang="ar-SA" sz="4000" dirty="0"/>
              <a:t>(111) </a:t>
            </a:r>
            <a:r>
              <a:rPr lang="ar-SA" sz="4000" dirty="0" smtClean="0"/>
              <a:t>سورة البقرة</a:t>
            </a:r>
          </a:p>
          <a:p>
            <a:pPr algn="just" rtl="1">
              <a:buNone/>
            </a:pPr>
            <a:endParaRPr lang="ar-IQ" dirty="0" smtClean="0"/>
          </a:p>
          <a:p>
            <a:pPr algn="just" rtl="1">
              <a:buNone/>
            </a:pPr>
            <a:r>
              <a:rPr lang="ar-SA" dirty="0" smtClean="0"/>
              <a:t> </a:t>
            </a:r>
            <a:endParaRPr lang="ar-IQ" dirty="0" smtClean="0"/>
          </a:p>
        </p:txBody>
      </p:sp>
      <p:sp>
        <p:nvSpPr>
          <p:cNvPr id="4" name="Footer Placeholder 3"/>
          <p:cNvSpPr>
            <a:spLocks noGrp="1"/>
          </p:cNvSpPr>
          <p:nvPr>
            <p:ph type="ftr" sz="quarter" idx="11"/>
          </p:nvPr>
        </p:nvSpPr>
        <p:spPr/>
        <p:txBody>
          <a:bodyPr/>
          <a:lstStyle/>
          <a:p>
            <a:r>
              <a:rPr lang="ar-SA" smtClean="0"/>
              <a:t>أ.د. شيرزاد عزيز سليمان</a:t>
            </a:r>
            <a:endParaRPr lang="en-US"/>
          </a:p>
        </p:txBody>
      </p:sp>
      <p:sp>
        <p:nvSpPr>
          <p:cNvPr id="5" name="Slide Number Placeholder 4"/>
          <p:cNvSpPr>
            <a:spLocks noGrp="1"/>
          </p:cNvSpPr>
          <p:nvPr>
            <p:ph type="sldNum" sz="quarter" idx="12"/>
          </p:nvPr>
        </p:nvSpPr>
        <p:spPr/>
        <p:txBody>
          <a:bodyPr/>
          <a:lstStyle/>
          <a:p>
            <a:fld id="{B138CBEA-3AD9-4477-99F5-A29FABBEB87E}" type="slidenum">
              <a:rPr lang="en-US" smtClean="0"/>
              <a:t>38</a:t>
            </a:fld>
            <a:endParaRPr lang="en-US"/>
          </a:p>
        </p:txBody>
      </p:sp>
    </p:spTree>
    <p:extLst>
      <p:ext uri="{BB962C8B-B14F-4D97-AF65-F5344CB8AC3E}">
        <p14:creationId xmlns:p14="http://schemas.microsoft.com/office/powerpoint/2010/main" val="38668066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85825"/>
            <a:ext cx="10515600" cy="5291138"/>
          </a:xfrm>
        </p:spPr>
        <p:txBody>
          <a:bodyPr>
            <a:normAutofit lnSpcReduction="10000"/>
          </a:bodyPr>
          <a:lstStyle/>
          <a:p>
            <a:pPr algn="just" rtl="1">
              <a:buNone/>
            </a:pPr>
            <a:r>
              <a:rPr lang="ar-SA" sz="4000" b="1" dirty="0" smtClean="0"/>
              <a:t>9</a:t>
            </a:r>
            <a:r>
              <a:rPr lang="ar-IQ" sz="4000" b="1" dirty="0" smtClean="0"/>
              <a:t>-</a:t>
            </a:r>
            <a:r>
              <a:rPr lang="ar-IQ" sz="4000" b="1" u="sng" dirty="0" smtClean="0"/>
              <a:t>الموضوعية والتجرد</a:t>
            </a:r>
            <a:r>
              <a:rPr lang="ar-SA" sz="4000" b="1" u="sng" dirty="0" smtClean="0"/>
              <a:t> </a:t>
            </a:r>
            <a:r>
              <a:rPr lang="ar-IQ" sz="4000" b="1" dirty="0" smtClean="0"/>
              <a:t>عن الهوى</a:t>
            </a:r>
            <a:r>
              <a:rPr lang="ar-SA" sz="4000" b="1" dirty="0" smtClean="0"/>
              <a:t>:</a:t>
            </a:r>
            <a:r>
              <a:rPr lang="ar-IQ" sz="4000" b="1" dirty="0" smtClean="0"/>
              <a:t> </a:t>
            </a:r>
            <a:r>
              <a:rPr lang="ar-IQ" sz="4000" dirty="0"/>
              <a:t>والبعد عن التعصب والتحيز، </a:t>
            </a:r>
            <a:r>
              <a:rPr lang="ar-SA" sz="4000" dirty="0" smtClean="0"/>
              <a:t>لأن اتباع الهوى والتعصب للرأي</a:t>
            </a:r>
            <a:r>
              <a:rPr lang="ar-IQ" sz="4000" dirty="0" smtClean="0"/>
              <a:t> </a:t>
            </a:r>
            <a:r>
              <a:rPr lang="ar-IQ" sz="4000" dirty="0"/>
              <a:t>يخرج البحث عن ميدانه العلمي، </a:t>
            </a:r>
            <a:r>
              <a:rPr lang="ar-SA" sz="4000" dirty="0" smtClean="0"/>
              <a:t>و ينفي عن الباحث الجرأة، </a:t>
            </a:r>
            <a:r>
              <a:rPr lang="ar-SA" sz="4000" dirty="0"/>
              <a:t>فالباحث الناجح هو الذي يتمتع ب</a:t>
            </a:r>
            <a:r>
              <a:rPr lang="ar-IQ" sz="4000" dirty="0"/>
              <a:t>الجرأة </a:t>
            </a:r>
            <a:r>
              <a:rPr lang="ar-SA" sz="4000" dirty="0" smtClean="0"/>
              <a:t>فيقول </a:t>
            </a:r>
            <a:r>
              <a:rPr lang="ar-SA" sz="4000" dirty="0"/>
              <a:t>عن ا</a:t>
            </a:r>
            <a:r>
              <a:rPr lang="ar-IQ" sz="4000" dirty="0"/>
              <a:t>لباطل إنه باطل، وعن الحق أنه حق من غير خوف </a:t>
            </a:r>
            <a:r>
              <a:rPr lang="ar-SA" sz="4000" dirty="0" smtClean="0"/>
              <a:t>ولا </a:t>
            </a:r>
            <a:r>
              <a:rPr lang="ar-IQ" sz="4000" dirty="0" smtClean="0"/>
              <a:t>وجل</a:t>
            </a:r>
            <a:r>
              <a:rPr lang="ar-IQ" sz="4000" dirty="0"/>
              <a:t>، </a:t>
            </a:r>
            <a:r>
              <a:rPr lang="ar-IQ" sz="4000" dirty="0" smtClean="0"/>
              <a:t>ف</a:t>
            </a:r>
            <a:r>
              <a:rPr lang="ar-SA" sz="4000" dirty="0" smtClean="0"/>
              <a:t>هو</a:t>
            </a:r>
            <a:r>
              <a:rPr lang="ar-IQ" sz="4000" dirty="0" smtClean="0"/>
              <a:t> </a:t>
            </a:r>
            <a:r>
              <a:rPr lang="ar-SA" sz="4000" dirty="0" smtClean="0"/>
              <a:t>لا</a:t>
            </a:r>
            <a:r>
              <a:rPr lang="ar-IQ" sz="4000" dirty="0" smtClean="0"/>
              <a:t>يرائي </a:t>
            </a:r>
            <a:r>
              <a:rPr lang="ar-IQ" sz="4000" dirty="0"/>
              <a:t>أو يداهن </a:t>
            </a:r>
            <a:r>
              <a:rPr lang="ar-SA" sz="4000" dirty="0" smtClean="0"/>
              <a:t>أحدا </a:t>
            </a:r>
            <a:r>
              <a:rPr lang="ar-IQ" sz="4000" dirty="0" smtClean="0"/>
              <a:t>على </a:t>
            </a:r>
            <a:r>
              <a:rPr lang="ar-IQ" sz="4000" dirty="0"/>
              <a:t>حساب </a:t>
            </a:r>
            <a:r>
              <a:rPr lang="ar-IQ" sz="4000" dirty="0" smtClean="0"/>
              <a:t>الحقيقة</a:t>
            </a:r>
            <a:r>
              <a:rPr lang="ar-SA" sz="4000" dirty="0" smtClean="0"/>
              <a:t> وفي </a:t>
            </a:r>
            <a:r>
              <a:rPr lang="ar-SA" sz="4000" dirty="0"/>
              <a:t>ذلك يقول الله سبحانه وتعالى: {</a:t>
            </a:r>
            <a:r>
              <a:rPr lang="ar-SA" sz="4000" b="1" dirty="0"/>
              <a:t>يَا أَيُّهَا الَّذِينَ آمَنُوا كُونُوا قَوَّامِينَ بِالْقِسْطِ شُهَدَاءَ لِلَّهِ وَلَوْ عَلَىٰ أَنفُسِكُمْ أَوِ الْوَالِدَيْنِ وَالْأَقْرَبِينَ ۚ إِن يَكُنْ غَنِيًّا أَوْ فَقِيرًا فَاللَّهُ أَوْلَىٰ بِهِمَا ۖ فَلَا تَتَّبِعُوا الْهَوَىٰ أَن تَعْدِلُوا ۚ وَإِن تَلْوُوا أَوْ تُعْرِضُوا فَإِنَّ اللَّهَ كَانَ بِمَا تَعْمَلُونَ خَبِيرًا } (135) سورة النساء</a:t>
            </a:r>
            <a:endParaRPr lang="ar-IQ" sz="4000" dirty="0"/>
          </a:p>
          <a:p>
            <a:pPr algn="just" rtl="1">
              <a:buNone/>
            </a:pPr>
            <a:endParaRPr lang="ar-IQ" dirty="0"/>
          </a:p>
        </p:txBody>
      </p:sp>
      <p:sp>
        <p:nvSpPr>
          <p:cNvPr id="5" name="Footer Placeholder 4"/>
          <p:cNvSpPr>
            <a:spLocks noGrp="1"/>
          </p:cNvSpPr>
          <p:nvPr>
            <p:ph type="ftr" sz="quarter" idx="11"/>
          </p:nvPr>
        </p:nvSpPr>
        <p:spPr/>
        <p:txBody>
          <a:bodyPr/>
          <a:lstStyle/>
          <a:p>
            <a:r>
              <a:rPr lang="ar-SA" smtClean="0"/>
              <a:t>أ.د. شيرزاد عزيز سليمان</a:t>
            </a:r>
            <a:endParaRPr lang="en-US"/>
          </a:p>
        </p:txBody>
      </p:sp>
      <p:sp>
        <p:nvSpPr>
          <p:cNvPr id="6" name="Slide Number Placeholder 5"/>
          <p:cNvSpPr>
            <a:spLocks noGrp="1"/>
          </p:cNvSpPr>
          <p:nvPr>
            <p:ph type="sldNum" sz="quarter" idx="12"/>
          </p:nvPr>
        </p:nvSpPr>
        <p:spPr/>
        <p:txBody>
          <a:bodyPr/>
          <a:lstStyle/>
          <a:p>
            <a:fld id="{B138CBEA-3AD9-4477-99F5-A29FABBEB87E}" type="slidenum">
              <a:rPr lang="en-US" smtClean="0"/>
              <a:t>39</a:t>
            </a:fld>
            <a:endParaRPr lang="en-US"/>
          </a:p>
        </p:txBody>
      </p:sp>
    </p:spTree>
    <p:extLst>
      <p:ext uri="{BB962C8B-B14F-4D97-AF65-F5344CB8AC3E}">
        <p14:creationId xmlns:p14="http://schemas.microsoft.com/office/powerpoint/2010/main" val="4127808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ar-SA" sz="6000" dirty="0" smtClean="0"/>
              <a:t> مفهوم البحث العلمي</a:t>
            </a:r>
            <a:endParaRPr lang="en-US" sz="6000" dirty="0"/>
          </a:p>
        </p:txBody>
      </p:sp>
      <p:sp>
        <p:nvSpPr>
          <p:cNvPr id="3" name="Content Placeholder 2"/>
          <p:cNvSpPr>
            <a:spLocks noGrp="1"/>
          </p:cNvSpPr>
          <p:nvPr>
            <p:ph idx="1"/>
          </p:nvPr>
        </p:nvSpPr>
        <p:spPr/>
        <p:txBody>
          <a:bodyPr>
            <a:normAutofit/>
          </a:bodyPr>
          <a:lstStyle/>
          <a:p>
            <a:pPr algn="r" rtl="1"/>
            <a:r>
              <a:rPr lang="ar-SA" sz="6000" dirty="0" smtClean="0"/>
              <a:t>البحث هو الكشف عن شيء مجهول</a:t>
            </a:r>
          </a:p>
          <a:p>
            <a:pPr algn="r" rtl="1"/>
            <a:r>
              <a:rPr lang="ar-SA" sz="6000" dirty="0" smtClean="0"/>
              <a:t>أما العلم فهو مجموعة من المعارف المستندة الى أدلة نقلية أو حسية أوعقلية يتم التوصل اليها من خلال وسائل و طرق موثوق بها.</a:t>
            </a:r>
            <a:endParaRPr lang="en-US" sz="6000" dirty="0"/>
          </a:p>
        </p:txBody>
      </p:sp>
      <p:sp>
        <p:nvSpPr>
          <p:cNvPr id="5" name="Footer Placeholder 4"/>
          <p:cNvSpPr>
            <a:spLocks noGrp="1"/>
          </p:cNvSpPr>
          <p:nvPr>
            <p:ph type="ftr" sz="quarter" idx="11"/>
          </p:nvPr>
        </p:nvSpPr>
        <p:spPr/>
        <p:txBody>
          <a:bodyPr/>
          <a:lstStyle/>
          <a:p>
            <a:r>
              <a:rPr lang="ar-SA" smtClean="0"/>
              <a:t>أ.د. شيرزاد عزيز سليمان</a:t>
            </a:r>
            <a:endParaRPr lang="en-US"/>
          </a:p>
        </p:txBody>
      </p:sp>
      <p:sp>
        <p:nvSpPr>
          <p:cNvPr id="6" name="Slide Number Placeholder 5"/>
          <p:cNvSpPr>
            <a:spLocks noGrp="1"/>
          </p:cNvSpPr>
          <p:nvPr>
            <p:ph type="sldNum" sz="quarter" idx="12"/>
          </p:nvPr>
        </p:nvSpPr>
        <p:spPr/>
        <p:txBody>
          <a:bodyPr/>
          <a:lstStyle/>
          <a:p>
            <a:fld id="{B138CBEA-3AD9-4477-99F5-A29FABBEB87E}" type="slidenum">
              <a:rPr lang="en-US" smtClean="0"/>
              <a:t>4</a:t>
            </a:fld>
            <a:endParaRPr lang="en-US"/>
          </a:p>
        </p:txBody>
      </p:sp>
    </p:spTree>
    <p:extLst>
      <p:ext uri="{BB962C8B-B14F-4D97-AF65-F5344CB8AC3E}">
        <p14:creationId xmlns:p14="http://schemas.microsoft.com/office/powerpoint/2010/main" val="7918667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rtl="1">
              <a:buNone/>
            </a:pPr>
            <a:r>
              <a:rPr lang="ar-SA" sz="4000" dirty="0" smtClean="0"/>
              <a:t>10- </a:t>
            </a:r>
            <a:r>
              <a:rPr lang="ar-SA" sz="4000" b="1" u="sng" dirty="0"/>
              <a:t>التواضع والتحلي باللياقة </a:t>
            </a:r>
            <a:r>
              <a:rPr lang="ar-SA" sz="4000" b="1" u="sng" dirty="0" smtClean="0"/>
              <a:t>والادب </a:t>
            </a:r>
            <a:r>
              <a:rPr lang="ar-SA" sz="4000" dirty="0"/>
              <a:t>تجاه الاراء المعارضة وتجنب النقد اللاذع والاتهامات الباطلة.</a:t>
            </a:r>
          </a:p>
          <a:p>
            <a:pPr marL="0" indent="0">
              <a:buNone/>
            </a:pPr>
            <a:endParaRPr lang="en-US" dirty="0"/>
          </a:p>
        </p:txBody>
      </p:sp>
      <p:sp>
        <p:nvSpPr>
          <p:cNvPr id="5" name="Footer Placeholder 4"/>
          <p:cNvSpPr>
            <a:spLocks noGrp="1"/>
          </p:cNvSpPr>
          <p:nvPr>
            <p:ph type="ftr" sz="quarter" idx="11"/>
          </p:nvPr>
        </p:nvSpPr>
        <p:spPr/>
        <p:txBody>
          <a:bodyPr/>
          <a:lstStyle/>
          <a:p>
            <a:r>
              <a:rPr lang="ar-SA" smtClean="0"/>
              <a:t>أ.د. شيرزاد عزيز سليمان</a:t>
            </a:r>
            <a:endParaRPr lang="en-US"/>
          </a:p>
        </p:txBody>
      </p:sp>
      <p:sp>
        <p:nvSpPr>
          <p:cNvPr id="6" name="Slide Number Placeholder 5"/>
          <p:cNvSpPr>
            <a:spLocks noGrp="1"/>
          </p:cNvSpPr>
          <p:nvPr>
            <p:ph type="sldNum" sz="quarter" idx="12"/>
          </p:nvPr>
        </p:nvSpPr>
        <p:spPr/>
        <p:txBody>
          <a:bodyPr/>
          <a:lstStyle/>
          <a:p>
            <a:fld id="{B138CBEA-3AD9-4477-99F5-A29FABBEB87E}" type="slidenum">
              <a:rPr lang="en-US" smtClean="0"/>
              <a:t>40</a:t>
            </a:fld>
            <a:endParaRPr lang="en-US"/>
          </a:p>
        </p:txBody>
      </p:sp>
    </p:spTree>
    <p:extLst>
      <p:ext uri="{BB962C8B-B14F-4D97-AF65-F5344CB8AC3E}">
        <p14:creationId xmlns:p14="http://schemas.microsoft.com/office/powerpoint/2010/main" val="1419078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a:t>صفات</a:t>
            </a:r>
            <a:r>
              <a:rPr lang="ar-IQ" dirty="0"/>
              <a:t> البحث العلمي </a:t>
            </a:r>
            <a:r>
              <a:rPr lang="ar-SA" dirty="0"/>
              <a:t>الناجح:</a:t>
            </a:r>
            <a:br>
              <a:rPr lang="ar-SA" dirty="0"/>
            </a:br>
            <a:endParaRPr lang="en-US" dirty="0"/>
          </a:p>
        </p:txBody>
      </p:sp>
      <p:sp>
        <p:nvSpPr>
          <p:cNvPr id="3" name="Content Placeholder 2"/>
          <p:cNvSpPr>
            <a:spLocks noGrp="1"/>
          </p:cNvSpPr>
          <p:nvPr>
            <p:ph idx="1"/>
          </p:nvPr>
        </p:nvSpPr>
        <p:spPr>
          <a:xfrm>
            <a:off x="838200" y="1257300"/>
            <a:ext cx="10515600" cy="4919663"/>
          </a:xfrm>
        </p:spPr>
        <p:txBody>
          <a:bodyPr>
            <a:noAutofit/>
          </a:bodyPr>
          <a:lstStyle/>
          <a:p>
            <a:pPr algn="just" rtl="1">
              <a:buNone/>
            </a:pPr>
            <a:r>
              <a:rPr lang="ar-SA" sz="4000" dirty="0"/>
              <a:t>1- أن يكون موضوع البحث نافعا، حيث يبحث عن حل لمشكلة واقعية تتصل بحياة الناس. </a:t>
            </a:r>
          </a:p>
          <a:p>
            <a:pPr algn="just" rtl="1">
              <a:buNone/>
            </a:pPr>
            <a:r>
              <a:rPr lang="ar-SA" sz="4000" dirty="0"/>
              <a:t>2</a:t>
            </a:r>
            <a:r>
              <a:rPr lang="ar-IQ" sz="4000" dirty="0"/>
              <a:t>-الموضوعية: أن يعالج الباحث الموضوع بتجرد وحيادية، ويكون منزهاً عن الهوى الذاتي.</a:t>
            </a:r>
          </a:p>
          <a:p>
            <a:pPr algn="just" rtl="1">
              <a:buNone/>
            </a:pPr>
            <a:r>
              <a:rPr lang="ar-SA" sz="4000" dirty="0"/>
              <a:t>3</a:t>
            </a:r>
            <a:r>
              <a:rPr lang="ar-IQ" sz="4000" dirty="0"/>
              <a:t>-الأصالة والابتكار: أن تتوفر في </a:t>
            </a:r>
            <a:r>
              <a:rPr lang="ar-SA" sz="4000" dirty="0"/>
              <a:t>البحث </a:t>
            </a:r>
            <a:r>
              <a:rPr lang="ar-IQ" sz="4000" dirty="0"/>
              <a:t>الأصالة والابتكار، فيأتي بالشيء الذي لم يسبق إليه</a:t>
            </a:r>
            <a:r>
              <a:rPr lang="ar-SA" sz="4000" dirty="0"/>
              <a:t> الآخرون</a:t>
            </a:r>
            <a:r>
              <a:rPr lang="ar-IQ" sz="4000" dirty="0"/>
              <a:t>، فلا يكرر ما سبقه الآخرون</a:t>
            </a:r>
            <a:r>
              <a:rPr lang="ar-SA" sz="4000" dirty="0"/>
              <a:t>، ليصبح البحث حلقة ضمن سلسلة التكامل المعرفي، ويضيف لبنة الى عمارة العلم بحيث يحقق التراكم المعرفي</a:t>
            </a:r>
            <a:r>
              <a:rPr lang="ar-SA" sz="4000" dirty="0" smtClean="0"/>
              <a:t>.</a:t>
            </a:r>
            <a:endParaRPr lang="ar-SA" sz="4000" dirty="0"/>
          </a:p>
        </p:txBody>
      </p:sp>
      <p:sp>
        <p:nvSpPr>
          <p:cNvPr id="5" name="Footer Placeholder 4"/>
          <p:cNvSpPr>
            <a:spLocks noGrp="1"/>
          </p:cNvSpPr>
          <p:nvPr>
            <p:ph type="ftr" sz="quarter" idx="11"/>
          </p:nvPr>
        </p:nvSpPr>
        <p:spPr/>
        <p:txBody>
          <a:bodyPr/>
          <a:lstStyle/>
          <a:p>
            <a:r>
              <a:rPr lang="ar-SA" smtClean="0"/>
              <a:t>أ.د. شيرزاد عزيز سليمان</a:t>
            </a:r>
            <a:endParaRPr lang="en-US"/>
          </a:p>
        </p:txBody>
      </p:sp>
      <p:sp>
        <p:nvSpPr>
          <p:cNvPr id="6" name="Slide Number Placeholder 5"/>
          <p:cNvSpPr>
            <a:spLocks noGrp="1"/>
          </p:cNvSpPr>
          <p:nvPr>
            <p:ph type="sldNum" sz="quarter" idx="12"/>
          </p:nvPr>
        </p:nvSpPr>
        <p:spPr/>
        <p:txBody>
          <a:bodyPr/>
          <a:lstStyle/>
          <a:p>
            <a:fld id="{B138CBEA-3AD9-4477-99F5-A29FABBEB87E}" type="slidenum">
              <a:rPr lang="en-US" smtClean="0"/>
              <a:t>41</a:t>
            </a:fld>
            <a:endParaRPr lang="en-US"/>
          </a:p>
        </p:txBody>
      </p:sp>
    </p:spTree>
    <p:extLst>
      <p:ext uri="{BB962C8B-B14F-4D97-AF65-F5344CB8AC3E}">
        <p14:creationId xmlns:p14="http://schemas.microsoft.com/office/powerpoint/2010/main" val="40674152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0" y="381000"/>
            <a:ext cx="7866888" cy="6324600"/>
          </a:xfrm>
        </p:spPr>
        <p:txBody>
          <a:bodyPr>
            <a:normAutofit/>
          </a:bodyPr>
          <a:lstStyle/>
          <a:p>
            <a:pPr algn="just" rtl="1">
              <a:buNone/>
            </a:pPr>
            <a:r>
              <a:rPr lang="ar-SA" sz="4400" dirty="0" smtClean="0"/>
              <a:t>4- اتباع منهج علمي متناسب مع موضوع البحث.</a:t>
            </a:r>
          </a:p>
          <a:p>
            <a:pPr algn="just" rtl="1">
              <a:buNone/>
            </a:pPr>
            <a:r>
              <a:rPr lang="ar-SA" sz="4400" dirty="0" smtClean="0"/>
              <a:t>5- الاعتماد على المصادر الأصلية وتحاشي الاقتباس من المصادر الثانوية.</a:t>
            </a:r>
            <a:endParaRPr lang="ar-IQ" sz="4400" dirty="0" smtClean="0"/>
          </a:p>
          <a:p>
            <a:pPr algn="just" rtl="1">
              <a:buNone/>
            </a:pPr>
            <a:r>
              <a:rPr lang="ar-SA" sz="4400" dirty="0" smtClean="0"/>
              <a:t>6</a:t>
            </a:r>
            <a:r>
              <a:rPr lang="ar-IQ" sz="4400" dirty="0" smtClean="0"/>
              <a:t>-أن يكون البحث بلغة سليمة واضحة مفهومة ومعبرة عن المعاني بدقة لأنّ الموضوعات الشرعية تحتاج إلى الوضوح والدقة، وهي تنبثق عن فكر واضح سليم منظم.</a:t>
            </a:r>
          </a:p>
          <a:p>
            <a:pPr algn="just" rtl="1">
              <a:buNone/>
            </a:pPr>
            <a:endParaRPr lang="en-US" dirty="0"/>
          </a:p>
        </p:txBody>
      </p:sp>
      <p:sp>
        <p:nvSpPr>
          <p:cNvPr id="2" name="Footer Placeholder 1"/>
          <p:cNvSpPr>
            <a:spLocks noGrp="1"/>
          </p:cNvSpPr>
          <p:nvPr>
            <p:ph type="ftr" sz="quarter" idx="11"/>
          </p:nvPr>
        </p:nvSpPr>
        <p:spPr/>
        <p:txBody>
          <a:bodyPr/>
          <a:lstStyle/>
          <a:p>
            <a:r>
              <a:rPr lang="ar-SA" smtClean="0"/>
              <a:t>أ.د. شيرزاد عزيز سليمان</a:t>
            </a:r>
            <a:endParaRPr lang="en-US"/>
          </a:p>
        </p:txBody>
      </p:sp>
      <p:sp>
        <p:nvSpPr>
          <p:cNvPr id="4" name="Slide Number Placeholder 3"/>
          <p:cNvSpPr>
            <a:spLocks noGrp="1"/>
          </p:cNvSpPr>
          <p:nvPr>
            <p:ph type="sldNum" sz="quarter" idx="12"/>
          </p:nvPr>
        </p:nvSpPr>
        <p:spPr/>
        <p:txBody>
          <a:bodyPr/>
          <a:lstStyle/>
          <a:p>
            <a:fld id="{B138CBEA-3AD9-4477-99F5-A29FABBEB87E}" type="slidenum">
              <a:rPr lang="en-US" smtClean="0"/>
              <a:t>42</a:t>
            </a:fld>
            <a:endParaRPr lang="en-US"/>
          </a:p>
        </p:txBody>
      </p:sp>
    </p:spTree>
    <p:extLst>
      <p:ext uri="{BB962C8B-B14F-4D97-AF65-F5344CB8AC3E}">
        <p14:creationId xmlns:p14="http://schemas.microsoft.com/office/powerpoint/2010/main" val="36982386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rtl="1">
              <a:buNone/>
            </a:pPr>
            <a:r>
              <a:rPr lang="ar-SA" sz="4400" dirty="0"/>
              <a:t>7</a:t>
            </a:r>
            <a:r>
              <a:rPr lang="ar-IQ" sz="4400" dirty="0"/>
              <a:t>-أن يتحاشى الإسهاب الممل والإيجاز المخلّ وأن يكون بمنأى عن الاضطراب والتشويش والتناقض.</a:t>
            </a:r>
            <a:endParaRPr lang="ar-SA" sz="4400" dirty="0"/>
          </a:p>
          <a:p>
            <a:pPr algn="just" rtl="1">
              <a:buNone/>
            </a:pPr>
            <a:r>
              <a:rPr lang="ar-SA" sz="4400" dirty="0"/>
              <a:t>8- أن يتحاشى الاستطراد</a:t>
            </a:r>
            <a:r>
              <a:rPr lang="ar-SA" sz="4400" dirty="0" smtClean="0"/>
              <a:t>.</a:t>
            </a:r>
          </a:p>
          <a:p>
            <a:pPr algn="just" rtl="1">
              <a:buNone/>
            </a:pPr>
            <a:r>
              <a:rPr lang="ar-SA" sz="4400" dirty="0"/>
              <a:t>9</a:t>
            </a:r>
            <a:r>
              <a:rPr lang="ar-IQ" sz="4400" dirty="0"/>
              <a:t>-أن يعتمد البحث على الأدلة القوية، والبراهين المقنعة، والحجج الثابتة، والمستمسكات التي تعزز مادته، موثقاً مواده بالإحالة إلى مصادرها بدقة فإنّ التوثيق سلاح الباحث النزيه.</a:t>
            </a:r>
          </a:p>
          <a:p>
            <a:pPr algn="just" rtl="1">
              <a:buNone/>
            </a:pPr>
            <a:endParaRPr lang="ar-SA" sz="4400" dirty="0"/>
          </a:p>
          <a:p>
            <a:pPr algn="r" rtl="1"/>
            <a:endParaRPr lang="en-US" dirty="0"/>
          </a:p>
        </p:txBody>
      </p:sp>
      <p:sp>
        <p:nvSpPr>
          <p:cNvPr id="5" name="Footer Placeholder 4"/>
          <p:cNvSpPr>
            <a:spLocks noGrp="1"/>
          </p:cNvSpPr>
          <p:nvPr>
            <p:ph type="ftr" sz="quarter" idx="11"/>
          </p:nvPr>
        </p:nvSpPr>
        <p:spPr/>
        <p:txBody>
          <a:bodyPr/>
          <a:lstStyle/>
          <a:p>
            <a:r>
              <a:rPr lang="ar-SA" smtClean="0"/>
              <a:t>أ.د. شيرزاد عزيز سليمان</a:t>
            </a:r>
            <a:endParaRPr lang="en-US"/>
          </a:p>
        </p:txBody>
      </p:sp>
      <p:sp>
        <p:nvSpPr>
          <p:cNvPr id="6" name="Slide Number Placeholder 5"/>
          <p:cNvSpPr>
            <a:spLocks noGrp="1"/>
          </p:cNvSpPr>
          <p:nvPr>
            <p:ph type="sldNum" sz="quarter" idx="12"/>
          </p:nvPr>
        </p:nvSpPr>
        <p:spPr/>
        <p:txBody>
          <a:bodyPr/>
          <a:lstStyle/>
          <a:p>
            <a:fld id="{B138CBEA-3AD9-4477-99F5-A29FABBEB87E}" type="slidenum">
              <a:rPr lang="en-US" smtClean="0"/>
              <a:t>43</a:t>
            </a:fld>
            <a:endParaRPr lang="en-US"/>
          </a:p>
        </p:txBody>
      </p:sp>
    </p:spTree>
    <p:extLst>
      <p:ext uri="{BB962C8B-B14F-4D97-AF65-F5344CB8AC3E}">
        <p14:creationId xmlns:p14="http://schemas.microsoft.com/office/powerpoint/2010/main" val="39612620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0" y="457200"/>
            <a:ext cx="7866888" cy="6172200"/>
          </a:xfrm>
        </p:spPr>
        <p:txBody>
          <a:bodyPr>
            <a:normAutofit/>
          </a:bodyPr>
          <a:lstStyle/>
          <a:p>
            <a:pPr algn="just" rtl="1">
              <a:buNone/>
            </a:pPr>
            <a:r>
              <a:rPr lang="ar-SA" sz="4000" dirty="0" smtClean="0"/>
              <a:t>10</a:t>
            </a:r>
            <a:r>
              <a:rPr lang="ar-IQ" sz="4000" dirty="0" smtClean="0"/>
              <a:t>-توفر المادة العلمية والمصادر: لأنّ خصوبة المادة ووفرة المراجع والمواقع على شبكة الانترنت من عوامل نجاح البحث.</a:t>
            </a:r>
          </a:p>
          <a:p>
            <a:pPr algn="just" rtl="1">
              <a:buNone/>
            </a:pPr>
            <a:r>
              <a:rPr lang="ar-SA" sz="4000" dirty="0" smtClean="0"/>
              <a:t>11</a:t>
            </a:r>
            <a:r>
              <a:rPr lang="ar-IQ" sz="4000" dirty="0" smtClean="0"/>
              <a:t>-الحيوية والواقعية: بأن يكون للبحث صلة قوية بميل الطالب وتوجهاته، وأن يلبي حاجات ورغبات المجتمع الذي يعيش فيه الباحث.</a:t>
            </a:r>
          </a:p>
          <a:p>
            <a:pPr algn="just" rtl="1">
              <a:buNone/>
            </a:pPr>
            <a:r>
              <a:rPr lang="ar-SA" sz="4000" dirty="0" smtClean="0"/>
              <a:t>12</a:t>
            </a:r>
            <a:r>
              <a:rPr lang="ar-IQ" sz="4000" dirty="0" smtClean="0"/>
              <a:t>-وضوح المنهج والخطة: فالبحث إذا سار على منهج وبخطوات واضحة، لابدّ وأن تثمر نتائج جيدة، وسيجد القارئ متعة وفائدة.</a:t>
            </a:r>
            <a:endParaRPr lang="en-US" sz="4000" dirty="0"/>
          </a:p>
        </p:txBody>
      </p:sp>
      <p:sp>
        <p:nvSpPr>
          <p:cNvPr id="2" name="Footer Placeholder 1"/>
          <p:cNvSpPr>
            <a:spLocks noGrp="1"/>
          </p:cNvSpPr>
          <p:nvPr>
            <p:ph type="ftr" sz="quarter" idx="11"/>
          </p:nvPr>
        </p:nvSpPr>
        <p:spPr/>
        <p:txBody>
          <a:bodyPr/>
          <a:lstStyle/>
          <a:p>
            <a:r>
              <a:rPr lang="ar-SA" smtClean="0"/>
              <a:t>أ.د. شيرزاد عزيز سليمان</a:t>
            </a:r>
            <a:endParaRPr lang="en-US"/>
          </a:p>
        </p:txBody>
      </p:sp>
      <p:sp>
        <p:nvSpPr>
          <p:cNvPr id="4" name="Slide Number Placeholder 3"/>
          <p:cNvSpPr>
            <a:spLocks noGrp="1"/>
          </p:cNvSpPr>
          <p:nvPr>
            <p:ph type="sldNum" sz="quarter" idx="12"/>
          </p:nvPr>
        </p:nvSpPr>
        <p:spPr/>
        <p:txBody>
          <a:bodyPr/>
          <a:lstStyle/>
          <a:p>
            <a:fld id="{B138CBEA-3AD9-4477-99F5-A29FABBEB87E}" type="slidenum">
              <a:rPr lang="en-US" smtClean="0"/>
              <a:t>44</a:t>
            </a:fld>
            <a:endParaRPr lang="en-US"/>
          </a:p>
        </p:txBody>
      </p:sp>
    </p:spTree>
    <p:extLst>
      <p:ext uri="{BB962C8B-B14F-4D97-AF65-F5344CB8AC3E}">
        <p14:creationId xmlns:p14="http://schemas.microsoft.com/office/powerpoint/2010/main" val="24043261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ar-SA" dirty="0"/>
              <a:t>خطوات البحث العلمي</a:t>
            </a:r>
            <a:endParaRPr lang="en-US" dirty="0"/>
          </a:p>
        </p:txBody>
      </p:sp>
      <p:sp>
        <p:nvSpPr>
          <p:cNvPr id="4" name="Footer Placeholder 3"/>
          <p:cNvSpPr>
            <a:spLocks noGrp="1"/>
          </p:cNvSpPr>
          <p:nvPr>
            <p:ph type="ftr" sz="quarter" idx="11"/>
          </p:nvPr>
        </p:nvSpPr>
        <p:spPr/>
        <p:txBody>
          <a:bodyPr/>
          <a:lstStyle/>
          <a:p>
            <a:r>
              <a:rPr lang="ar-SA" smtClean="0"/>
              <a:t>أ.د. شيرزاد عزيز سليمان</a:t>
            </a:r>
            <a:endParaRPr lang="en-US"/>
          </a:p>
        </p:txBody>
      </p:sp>
      <p:sp>
        <p:nvSpPr>
          <p:cNvPr id="5" name="Slide Number Placeholder 4"/>
          <p:cNvSpPr>
            <a:spLocks noGrp="1"/>
          </p:cNvSpPr>
          <p:nvPr>
            <p:ph type="sldNum" sz="quarter" idx="12"/>
          </p:nvPr>
        </p:nvSpPr>
        <p:spPr/>
        <p:txBody>
          <a:bodyPr/>
          <a:lstStyle/>
          <a:p>
            <a:fld id="{B138CBEA-3AD9-4477-99F5-A29FABBEB87E}" type="slidenum">
              <a:rPr lang="en-US" smtClean="0"/>
              <a:t>45</a:t>
            </a:fld>
            <a:endParaRPr lang="en-US"/>
          </a:p>
        </p:txBody>
      </p:sp>
    </p:spTree>
    <p:extLst>
      <p:ext uri="{BB962C8B-B14F-4D97-AF65-F5344CB8AC3E}">
        <p14:creationId xmlns:p14="http://schemas.microsoft.com/office/powerpoint/2010/main" val="21723404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b="1" dirty="0" smtClean="0"/>
              <a:t>أولا</a:t>
            </a:r>
            <a:r>
              <a:rPr lang="ar-SA" b="1" dirty="0"/>
              <a:t>: الاستعداد للبحث </a:t>
            </a:r>
            <a:r>
              <a:rPr lang="ar-SA" b="1" dirty="0" smtClean="0"/>
              <a:t>العلمي</a:t>
            </a:r>
            <a:endParaRPr lang="en-US" dirty="0"/>
          </a:p>
        </p:txBody>
      </p:sp>
      <p:sp>
        <p:nvSpPr>
          <p:cNvPr id="3" name="Content Placeholder 2"/>
          <p:cNvSpPr>
            <a:spLocks noGrp="1"/>
          </p:cNvSpPr>
          <p:nvPr>
            <p:ph idx="1"/>
          </p:nvPr>
        </p:nvSpPr>
        <p:spPr>
          <a:xfrm>
            <a:off x="838200" y="1427018"/>
            <a:ext cx="10515600" cy="4749945"/>
          </a:xfrm>
        </p:spPr>
        <p:txBody>
          <a:bodyPr>
            <a:normAutofit fontScale="92500" lnSpcReduction="20000"/>
          </a:bodyPr>
          <a:lstStyle/>
          <a:p>
            <a:pPr marL="0" indent="0" algn="r" rtl="1">
              <a:buNone/>
            </a:pPr>
            <a:r>
              <a:rPr lang="ar-SA" sz="4400" b="1" dirty="0"/>
              <a:t>وهو يشمل الإجابة على التساؤلات الآتية:</a:t>
            </a:r>
            <a:br>
              <a:rPr lang="ar-SA" sz="4400" b="1" dirty="0"/>
            </a:br>
            <a:endParaRPr lang="ar-SA" sz="4400" dirty="0" smtClean="0"/>
          </a:p>
          <a:p>
            <a:pPr algn="r" rtl="1"/>
            <a:r>
              <a:rPr lang="ar-SA" sz="4400" dirty="0" smtClean="0"/>
              <a:t>ماهو المجال المتاح للبحث العلمي؟</a:t>
            </a:r>
          </a:p>
          <a:p>
            <a:pPr algn="r" rtl="1"/>
            <a:r>
              <a:rPr lang="ar-SA" sz="4400" dirty="0" smtClean="0"/>
              <a:t>ماهي الإجراءات التي يجب اتباعها لإختيار الموضوع؟</a:t>
            </a:r>
          </a:p>
          <a:p>
            <a:pPr algn="r" rtl="1"/>
            <a:r>
              <a:rPr lang="ar-SA" sz="4400" dirty="0" smtClean="0"/>
              <a:t>ما هو الوقت المتاح لكتابة البحث العلمي؟</a:t>
            </a:r>
          </a:p>
          <a:p>
            <a:pPr algn="r" rtl="1"/>
            <a:r>
              <a:rPr lang="ar-SA" sz="4400" dirty="0" smtClean="0"/>
              <a:t>هل يتم إنجاز البحث منفردا أم بالشراكة مع آخرين؟</a:t>
            </a:r>
          </a:p>
          <a:p>
            <a:pPr algn="r" rtl="1"/>
            <a:r>
              <a:rPr lang="ar-SA" sz="4400" dirty="0" smtClean="0"/>
              <a:t>ما هي المدة المخصصة لإنجاز البحث؟</a:t>
            </a:r>
            <a:r>
              <a:rPr lang="ar-SA" sz="4400" dirty="0"/>
              <a:t> </a:t>
            </a:r>
            <a:endParaRPr lang="ar-SA" sz="4400" dirty="0" smtClean="0"/>
          </a:p>
          <a:p>
            <a:pPr algn="r" rtl="1"/>
            <a:r>
              <a:rPr lang="ar-SA" sz="4400" dirty="0" smtClean="0"/>
              <a:t>هل </a:t>
            </a:r>
            <a:r>
              <a:rPr lang="ar-SA" sz="4400" dirty="0"/>
              <a:t>أن هذا الموضوع يقع ضمن </a:t>
            </a:r>
            <a:r>
              <a:rPr lang="ar-SA" sz="4400" dirty="0" smtClean="0"/>
              <a:t>رغباتي ومؤهلاتي </a:t>
            </a:r>
            <a:r>
              <a:rPr lang="ar-SA" sz="4400" dirty="0"/>
              <a:t>أم لا؟</a:t>
            </a:r>
          </a:p>
          <a:p>
            <a:pPr algn="r" rtl="1"/>
            <a:endParaRPr lang="en-US" dirty="0"/>
          </a:p>
        </p:txBody>
      </p:sp>
      <p:sp>
        <p:nvSpPr>
          <p:cNvPr id="4" name="Footer Placeholder 3"/>
          <p:cNvSpPr>
            <a:spLocks noGrp="1"/>
          </p:cNvSpPr>
          <p:nvPr>
            <p:ph type="ftr" sz="quarter" idx="11"/>
          </p:nvPr>
        </p:nvSpPr>
        <p:spPr/>
        <p:txBody>
          <a:bodyPr/>
          <a:lstStyle/>
          <a:p>
            <a:r>
              <a:rPr lang="ar-SA" smtClean="0"/>
              <a:t>أ.د. شيرزاد عزيز سليمان</a:t>
            </a:r>
            <a:endParaRPr lang="en-US"/>
          </a:p>
        </p:txBody>
      </p:sp>
      <p:sp>
        <p:nvSpPr>
          <p:cNvPr id="5" name="Slide Number Placeholder 4"/>
          <p:cNvSpPr>
            <a:spLocks noGrp="1"/>
          </p:cNvSpPr>
          <p:nvPr>
            <p:ph type="sldNum" sz="quarter" idx="12"/>
          </p:nvPr>
        </p:nvSpPr>
        <p:spPr/>
        <p:txBody>
          <a:bodyPr/>
          <a:lstStyle/>
          <a:p>
            <a:fld id="{B138CBEA-3AD9-4477-99F5-A29FABBEB87E}" type="slidenum">
              <a:rPr lang="en-US" smtClean="0"/>
              <a:t>46</a:t>
            </a:fld>
            <a:endParaRPr lang="en-US"/>
          </a:p>
        </p:txBody>
      </p:sp>
    </p:spTree>
    <p:extLst>
      <p:ext uri="{BB962C8B-B14F-4D97-AF65-F5344CB8AC3E}">
        <p14:creationId xmlns:p14="http://schemas.microsoft.com/office/powerpoint/2010/main" val="7613666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81245038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ar-SA" smtClean="0"/>
              <a:t>أ.د. شيرزاد عزيز سليمان</a:t>
            </a:r>
            <a:endParaRPr lang="en-US"/>
          </a:p>
        </p:txBody>
      </p:sp>
      <p:sp>
        <p:nvSpPr>
          <p:cNvPr id="5" name="Slide Number Placeholder 4"/>
          <p:cNvSpPr>
            <a:spLocks noGrp="1"/>
          </p:cNvSpPr>
          <p:nvPr>
            <p:ph type="sldNum" sz="quarter" idx="12"/>
          </p:nvPr>
        </p:nvSpPr>
        <p:spPr/>
        <p:txBody>
          <a:bodyPr/>
          <a:lstStyle/>
          <a:p>
            <a:fld id="{B138CBEA-3AD9-4477-99F5-A29FABBEB87E}" type="slidenum">
              <a:rPr lang="en-US" smtClean="0"/>
              <a:t>47</a:t>
            </a:fld>
            <a:endParaRPr lang="en-US"/>
          </a:p>
        </p:txBody>
      </p:sp>
    </p:spTree>
    <p:extLst>
      <p:ext uri="{BB962C8B-B14F-4D97-AF65-F5344CB8AC3E}">
        <p14:creationId xmlns:p14="http://schemas.microsoft.com/office/powerpoint/2010/main" val="406603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ثانيا/ إختيار موضوع البحث</a:t>
            </a:r>
            <a:endParaRPr lang="en-US" dirty="0"/>
          </a:p>
        </p:txBody>
      </p:sp>
      <p:sp>
        <p:nvSpPr>
          <p:cNvPr id="3" name="Content Placeholder 2"/>
          <p:cNvSpPr>
            <a:spLocks noGrp="1"/>
          </p:cNvSpPr>
          <p:nvPr>
            <p:ph idx="1"/>
          </p:nvPr>
        </p:nvSpPr>
        <p:spPr/>
        <p:txBody>
          <a:bodyPr/>
          <a:lstStyle/>
          <a:p>
            <a:pPr marL="0" indent="0" algn="r" rtl="1">
              <a:buNone/>
            </a:pPr>
            <a:r>
              <a:rPr lang="ar-SA" sz="4800" dirty="0" smtClean="0"/>
              <a:t>خطوات إختيار موضوع البحث:</a:t>
            </a:r>
          </a:p>
          <a:p>
            <a:pPr marL="0" indent="0" algn="r" rtl="1">
              <a:buNone/>
            </a:pPr>
            <a:r>
              <a:rPr lang="ar-SA" sz="3600" dirty="0" smtClean="0"/>
              <a:t>أولا: القراءة والاطلاع وتفقد الدراسات السابقة أو الاعتماد على الخبرة الشخصية، أو الإستشارة بالمختصين في مجال الموضوع المستهدف.</a:t>
            </a:r>
          </a:p>
          <a:p>
            <a:pPr marL="0" indent="0" algn="r" rtl="1">
              <a:buNone/>
            </a:pPr>
            <a:r>
              <a:rPr lang="ar-SA" sz="3600" dirty="0" smtClean="0"/>
              <a:t>ثانيا: تحديد المجال الذي يحاول الباحث أن يتناوله.</a:t>
            </a:r>
          </a:p>
          <a:p>
            <a:pPr marL="0" indent="0" algn="r" rtl="1">
              <a:buNone/>
            </a:pPr>
            <a:r>
              <a:rPr lang="ar-SA" sz="3600" dirty="0" smtClean="0"/>
              <a:t>ثالثا: تحديد موضوع متلائم مع المدة المخصصة لإنجاز البحث</a:t>
            </a:r>
          </a:p>
          <a:p>
            <a:pPr marL="0" indent="0" algn="r" rtl="1">
              <a:buNone/>
            </a:pPr>
            <a:r>
              <a:rPr lang="ar-SA" sz="3600" dirty="0" smtClean="0"/>
              <a:t>رابعا: صياغة عنوان مانع و جامع للموضوع الذي وقع عليه الإختيار.</a:t>
            </a:r>
          </a:p>
          <a:p>
            <a:pPr marL="0" indent="0" algn="r" rtl="1">
              <a:buNone/>
            </a:pPr>
            <a:endParaRPr lang="en-US" dirty="0"/>
          </a:p>
        </p:txBody>
      </p:sp>
      <p:sp>
        <p:nvSpPr>
          <p:cNvPr id="4" name="Footer Placeholder 3"/>
          <p:cNvSpPr>
            <a:spLocks noGrp="1"/>
          </p:cNvSpPr>
          <p:nvPr>
            <p:ph type="ftr" sz="quarter" idx="11"/>
          </p:nvPr>
        </p:nvSpPr>
        <p:spPr/>
        <p:txBody>
          <a:bodyPr/>
          <a:lstStyle/>
          <a:p>
            <a:r>
              <a:rPr lang="ar-SA" smtClean="0"/>
              <a:t>أ.د. شيرزاد عزيز سليمان</a:t>
            </a:r>
            <a:endParaRPr lang="en-US"/>
          </a:p>
        </p:txBody>
      </p:sp>
      <p:sp>
        <p:nvSpPr>
          <p:cNvPr id="5" name="Slide Number Placeholder 4"/>
          <p:cNvSpPr>
            <a:spLocks noGrp="1"/>
          </p:cNvSpPr>
          <p:nvPr>
            <p:ph type="sldNum" sz="quarter" idx="12"/>
          </p:nvPr>
        </p:nvSpPr>
        <p:spPr/>
        <p:txBody>
          <a:bodyPr/>
          <a:lstStyle/>
          <a:p>
            <a:fld id="{B138CBEA-3AD9-4477-99F5-A29FABBEB87E}" type="slidenum">
              <a:rPr lang="en-US" smtClean="0"/>
              <a:t>48</a:t>
            </a:fld>
            <a:endParaRPr lang="en-US"/>
          </a:p>
        </p:txBody>
      </p:sp>
    </p:spTree>
    <p:extLst>
      <p:ext uri="{BB962C8B-B14F-4D97-AF65-F5344CB8AC3E}">
        <p14:creationId xmlns:p14="http://schemas.microsoft.com/office/powerpoint/2010/main" val="24834283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آليات الحصول </a:t>
            </a:r>
            <a:r>
              <a:rPr lang="ar-SA" dirty="0"/>
              <a:t>على </a:t>
            </a:r>
            <a:r>
              <a:rPr lang="ar-SA" dirty="0" smtClean="0"/>
              <a:t>موضوع </a:t>
            </a:r>
            <a:r>
              <a:rPr lang="ar-SA" dirty="0"/>
              <a:t>ا</a:t>
            </a:r>
            <a:r>
              <a:rPr lang="ar-SA" dirty="0" smtClean="0"/>
              <a:t>لبحث</a:t>
            </a:r>
            <a:endParaRPr lang="en-US" dirty="0"/>
          </a:p>
        </p:txBody>
      </p:sp>
      <p:sp>
        <p:nvSpPr>
          <p:cNvPr id="3" name="Content Placeholder 2"/>
          <p:cNvSpPr>
            <a:spLocks noGrp="1"/>
          </p:cNvSpPr>
          <p:nvPr>
            <p:ph idx="1"/>
          </p:nvPr>
        </p:nvSpPr>
        <p:spPr>
          <a:xfrm>
            <a:off x="838200" y="1496290"/>
            <a:ext cx="10515600" cy="4860059"/>
          </a:xfrm>
        </p:spPr>
        <p:txBody>
          <a:bodyPr>
            <a:normAutofit fontScale="32500" lnSpcReduction="20000"/>
          </a:bodyPr>
          <a:lstStyle/>
          <a:p>
            <a:pPr marL="0" indent="0" algn="r" rtl="1">
              <a:buNone/>
            </a:pPr>
            <a:r>
              <a:rPr lang="ar-SA" dirty="0" smtClean="0"/>
              <a:t>،</a:t>
            </a:r>
            <a:endParaRPr lang="ar-SA" sz="12300" dirty="0"/>
          </a:p>
          <a:p>
            <a:pPr algn="r" rtl="1"/>
            <a:r>
              <a:rPr lang="ar-SA" sz="12300" dirty="0" smtClean="0"/>
              <a:t> </a:t>
            </a:r>
            <a:r>
              <a:rPr lang="ar-SA" sz="12300" b="1" dirty="0"/>
              <a:t>كثرة القراءة والاطلاع بحيث تتكون لدى الباحث ملكة في </a:t>
            </a:r>
            <a:r>
              <a:rPr lang="ar-SA" sz="12300" b="1" dirty="0" smtClean="0"/>
              <a:t>تشخيص المسائل التي تحتاج الى البحث و التقصي.</a:t>
            </a:r>
            <a:endParaRPr lang="ar-SA" sz="12300" b="1" dirty="0"/>
          </a:p>
          <a:p>
            <a:pPr algn="r" rtl="1"/>
            <a:r>
              <a:rPr lang="ar-SA" sz="12300" b="1" dirty="0" smtClean="0"/>
              <a:t>قد يقترح المشرف موضوعا </a:t>
            </a:r>
            <a:r>
              <a:rPr lang="ar-SA" sz="12300" b="1" dirty="0"/>
              <a:t>للطالب </a:t>
            </a:r>
            <a:r>
              <a:rPr lang="ar-SA" sz="12300" b="1" dirty="0" smtClean="0"/>
              <a:t>كما هو الحال في الوقت الحاضر.</a:t>
            </a:r>
            <a:endParaRPr lang="ar-SA" sz="12300" b="1" dirty="0"/>
          </a:p>
          <a:p>
            <a:pPr algn="r" rtl="1"/>
            <a:r>
              <a:rPr lang="ar-SA" sz="12300" b="1" dirty="0" smtClean="0"/>
              <a:t> </a:t>
            </a:r>
            <a:r>
              <a:rPr lang="ar-SA" sz="12300" b="1" dirty="0"/>
              <a:t>قد تقترح بعض </a:t>
            </a:r>
            <a:r>
              <a:rPr lang="ar-SA" sz="12300" b="1" dirty="0" smtClean="0"/>
              <a:t>الجهات المختصة موضوعات معينة للبحث، كالوزارات المعنية.</a:t>
            </a:r>
            <a:endParaRPr lang="ar-SA" sz="12300" b="1" dirty="0"/>
          </a:p>
          <a:p>
            <a:pPr algn="r" rtl="1"/>
            <a:r>
              <a:rPr lang="ar-SA" sz="12300" b="1" dirty="0" smtClean="0"/>
              <a:t>الاستفادة </a:t>
            </a:r>
            <a:r>
              <a:rPr lang="ar-SA" sz="12300" b="1" dirty="0"/>
              <a:t>من توصيات </a:t>
            </a:r>
            <a:r>
              <a:rPr lang="ar-SA" sz="12300" b="1" dirty="0" smtClean="0"/>
              <a:t>الباحثين من خلال البحوث و الرسائل و الأطاريح التي قدمتها الدراسات السابقة.</a:t>
            </a:r>
            <a:endParaRPr lang="ar-SA" sz="12300" b="1" dirty="0"/>
          </a:p>
        </p:txBody>
      </p:sp>
      <p:sp>
        <p:nvSpPr>
          <p:cNvPr id="4" name="Footer Placeholder 3"/>
          <p:cNvSpPr>
            <a:spLocks noGrp="1"/>
          </p:cNvSpPr>
          <p:nvPr>
            <p:ph type="ftr" sz="quarter" idx="11"/>
          </p:nvPr>
        </p:nvSpPr>
        <p:spPr/>
        <p:txBody>
          <a:bodyPr/>
          <a:lstStyle/>
          <a:p>
            <a:r>
              <a:rPr lang="ar-SA" smtClean="0"/>
              <a:t>أ.د. شيرزاد عزيز سليمان</a:t>
            </a:r>
            <a:endParaRPr lang="en-US"/>
          </a:p>
        </p:txBody>
      </p:sp>
      <p:sp>
        <p:nvSpPr>
          <p:cNvPr id="5" name="Slide Number Placeholder 4"/>
          <p:cNvSpPr>
            <a:spLocks noGrp="1"/>
          </p:cNvSpPr>
          <p:nvPr>
            <p:ph type="sldNum" sz="quarter" idx="12"/>
          </p:nvPr>
        </p:nvSpPr>
        <p:spPr/>
        <p:txBody>
          <a:bodyPr/>
          <a:lstStyle/>
          <a:p>
            <a:fld id="{B138CBEA-3AD9-4477-99F5-A29FABBEB87E}" type="slidenum">
              <a:rPr lang="en-US" smtClean="0"/>
              <a:t>49</a:t>
            </a:fld>
            <a:endParaRPr lang="en-US"/>
          </a:p>
        </p:txBody>
      </p:sp>
    </p:spTree>
    <p:extLst>
      <p:ext uri="{BB962C8B-B14F-4D97-AF65-F5344CB8AC3E}">
        <p14:creationId xmlns:p14="http://schemas.microsoft.com/office/powerpoint/2010/main" val="42866806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ar-SA" b="1" dirty="0"/>
              <a:t>العِلْمُ</a:t>
            </a:r>
            <a:r>
              <a:rPr lang="ar-SA" dirty="0"/>
              <a:t> : إِدراك الشيء بحقيقته.</a:t>
            </a:r>
            <a:r>
              <a:rPr lang="ar-SA" dirty="0" smtClean="0"/>
              <a:t/>
            </a:r>
            <a:br>
              <a:rPr lang="ar-SA" dirty="0" smtClean="0"/>
            </a:br>
            <a:r>
              <a:rPr lang="ar-SA" dirty="0"/>
              <a:t>و </a:t>
            </a:r>
            <a:r>
              <a:rPr lang="ar-SA" b="1" dirty="0"/>
              <a:t>العِلْمُ</a:t>
            </a:r>
            <a:r>
              <a:rPr lang="ar-SA" dirty="0"/>
              <a:t> اليقينُ.</a:t>
            </a:r>
            <a:r>
              <a:rPr lang="ar-SA" dirty="0" smtClean="0"/>
              <a:t/>
            </a:r>
            <a:br>
              <a:rPr lang="ar-SA" dirty="0" smtClean="0"/>
            </a:br>
            <a:r>
              <a:rPr lang="ar-SA" dirty="0"/>
              <a:t>و </a:t>
            </a:r>
            <a:r>
              <a:rPr lang="ar-SA" b="1" dirty="0"/>
              <a:t>العِلْمُ</a:t>
            </a:r>
            <a:r>
              <a:rPr lang="ar-SA" dirty="0"/>
              <a:t> نُورٌ يقذفه اللهُ في قلب من يُحِبُّ.</a:t>
            </a:r>
            <a:r>
              <a:rPr lang="ar-SA" dirty="0" smtClean="0"/>
              <a:t/>
            </a:r>
            <a:br>
              <a:rPr lang="ar-SA" dirty="0" smtClean="0"/>
            </a:br>
            <a:r>
              <a:rPr lang="ar-SA" dirty="0"/>
              <a:t>و </a:t>
            </a:r>
            <a:r>
              <a:rPr lang="ar-SA" b="1" dirty="0"/>
              <a:t>العِلْمُ</a:t>
            </a:r>
            <a:r>
              <a:rPr lang="ar-SA" dirty="0"/>
              <a:t> المعرفةُ.</a:t>
            </a:r>
            <a:r>
              <a:rPr lang="ar-SA" dirty="0" smtClean="0"/>
              <a:t/>
            </a:r>
            <a:br>
              <a:rPr lang="ar-SA" dirty="0" smtClean="0"/>
            </a:br>
            <a:r>
              <a:rPr lang="ar-SA" dirty="0"/>
              <a:t>وقيل: </a:t>
            </a:r>
            <a:r>
              <a:rPr lang="ar-SA" b="1" dirty="0"/>
              <a:t>العلمُ</a:t>
            </a:r>
            <a:r>
              <a:rPr lang="ar-SA" dirty="0"/>
              <a:t> يقال لإدراك الكُلّيِّ والمركَّب، والمعرفة تقال لإدراك الجزئيِّ أو البسيط، ومن هنا يقال: عَرَفْتُ اللهَ، دون </a:t>
            </a:r>
            <a:r>
              <a:rPr lang="ar-SA" b="1" dirty="0"/>
              <a:t>عَلِمْتهُ</a:t>
            </a:r>
            <a:r>
              <a:rPr lang="ar-SA" dirty="0"/>
              <a:t>.</a:t>
            </a:r>
            <a:r>
              <a:rPr lang="ar-SA" dirty="0" smtClean="0"/>
              <a:t/>
            </a:r>
            <a:br>
              <a:rPr lang="ar-SA" dirty="0" smtClean="0"/>
            </a:br>
            <a:r>
              <a:rPr lang="ar-SA" dirty="0"/>
              <a:t>ويطلق </a:t>
            </a:r>
            <a:r>
              <a:rPr lang="ar-SA" b="1" dirty="0"/>
              <a:t>العِلْم</a:t>
            </a:r>
            <a:r>
              <a:rPr lang="ar-SA" dirty="0"/>
              <a:t> على مجموع مسائلَ وأصول كلية تجمعها جهةٌ واحدة، </a:t>
            </a:r>
            <a:r>
              <a:rPr lang="ar-SA" b="1" dirty="0"/>
              <a:t>كعِلْم</a:t>
            </a:r>
            <a:r>
              <a:rPr lang="ar-SA" dirty="0"/>
              <a:t> الكلام، </a:t>
            </a:r>
            <a:r>
              <a:rPr lang="ar-SA" b="1" dirty="0"/>
              <a:t>وعِلم</a:t>
            </a:r>
            <a:r>
              <a:rPr lang="ar-SA" dirty="0"/>
              <a:t> النَّحو، </a:t>
            </a:r>
            <a:r>
              <a:rPr lang="ar-SA" b="1" dirty="0"/>
              <a:t>وعِلْم</a:t>
            </a:r>
            <a:r>
              <a:rPr lang="ar-SA" dirty="0"/>
              <a:t> الأرض، </a:t>
            </a:r>
            <a:r>
              <a:rPr lang="ar-SA" b="1" dirty="0"/>
              <a:t>وعِلْم</a:t>
            </a:r>
            <a:r>
              <a:rPr lang="ar-SA" dirty="0"/>
              <a:t> الكونيات، </a:t>
            </a:r>
            <a:r>
              <a:rPr lang="ar-SA" b="1" dirty="0"/>
              <a:t>وعِلْم</a:t>
            </a:r>
            <a:r>
              <a:rPr lang="ar-SA" dirty="0"/>
              <a:t> الآثار. والجمع : </a:t>
            </a:r>
            <a:r>
              <a:rPr lang="ar-SA" b="1" dirty="0"/>
              <a:t>عُلوم</a:t>
            </a:r>
            <a:r>
              <a:rPr lang="ar-SA" dirty="0"/>
              <a:t>.</a:t>
            </a:r>
            <a:endParaRPr lang="en-US" dirty="0"/>
          </a:p>
        </p:txBody>
      </p:sp>
      <p:sp>
        <p:nvSpPr>
          <p:cNvPr id="5" name="Footer Placeholder 4"/>
          <p:cNvSpPr>
            <a:spLocks noGrp="1"/>
          </p:cNvSpPr>
          <p:nvPr>
            <p:ph type="ftr" sz="quarter" idx="11"/>
          </p:nvPr>
        </p:nvSpPr>
        <p:spPr/>
        <p:txBody>
          <a:bodyPr/>
          <a:lstStyle/>
          <a:p>
            <a:r>
              <a:rPr lang="ar-SA" smtClean="0"/>
              <a:t>أ.د. شيرزاد عزيز سليمان</a:t>
            </a:r>
            <a:endParaRPr lang="en-US"/>
          </a:p>
        </p:txBody>
      </p:sp>
      <p:sp>
        <p:nvSpPr>
          <p:cNvPr id="6" name="Slide Number Placeholder 5"/>
          <p:cNvSpPr>
            <a:spLocks noGrp="1"/>
          </p:cNvSpPr>
          <p:nvPr>
            <p:ph type="sldNum" sz="quarter" idx="12"/>
          </p:nvPr>
        </p:nvSpPr>
        <p:spPr/>
        <p:txBody>
          <a:bodyPr/>
          <a:lstStyle/>
          <a:p>
            <a:fld id="{B138CBEA-3AD9-4477-99F5-A29FABBEB87E}" type="slidenum">
              <a:rPr lang="en-US" smtClean="0"/>
              <a:t>5</a:t>
            </a:fld>
            <a:endParaRPr lang="en-US"/>
          </a:p>
        </p:txBody>
      </p:sp>
    </p:spTree>
    <p:extLst>
      <p:ext uri="{BB962C8B-B14F-4D97-AF65-F5344CB8AC3E}">
        <p14:creationId xmlns:p14="http://schemas.microsoft.com/office/powerpoint/2010/main" val="6973642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49927"/>
            <a:ext cx="10515600" cy="5027036"/>
          </a:xfrm>
        </p:spPr>
        <p:txBody>
          <a:bodyPr/>
          <a:lstStyle/>
          <a:p>
            <a:pPr algn="r" rtl="1"/>
            <a:r>
              <a:rPr lang="ar-SA" sz="4000" b="1" dirty="0"/>
              <a:t>مشاورة أهل الاختصاص والمتابعين للدوريات المتخصصة في </a:t>
            </a:r>
            <a:r>
              <a:rPr lang="ar-SA" sz="4000" b="1" dirty="0" smtClean="0"/>
              <a:t>مجال الأبحاث</a:t>
            </a:r>
            <a:r>
              <a:rPr lang="ar-SA" sz="4000" b="1" dirty="0"/>
              <a:t>.</a:t>
            </a:r>
          </a:p>
          <a:p>
            <a:pPr algn="r" rtl="1"/>
            <a:r>
              <a:rPr lang="ar-SA" sz="4000" b="1" dirty="0"/>
              <a:t>الاطلاع على دليل الرسائل الجامعية.</a:t>
            </a:r>
          </a:p>
          <a:p>
            <a:pPr algn="r" rtl="1"/>
            <a:r>
              <a:rPr lang="ar-SA" sz="4000" b="1" dirty="0"/>
              <a:t>مراسلة مراكز الأبحاث والكتابة إليهم.</a:t>
            </a:r>
          </a:p>
          <a:p>
            <a:pPr algn="r" rtl="1"/>
            <a:r>
              <a:rPr lang="ar-SA" sz="4000" b="1" dirty="0"/>
              <a:t>الاستعانة بالمواقع الالكترونية المختصة بذلك.</a:t>
            </a:r>
          </a:p>
          <a:p>
            <a:pPr algn="r" rtl="1"/>
            <a:r>
              <a:rPr lang="ar-SA" sz="4000" b="1" dirty="0"/>
              <a:t> الاستعانة بأمناء المكتبات.</a:t>
            </a:r>
          </a:p>
          <a:p>
            <a:endParaRPr lang="en-US" dirty="0"/>
          </a:p>
        </p:txBody>
      </p:sp>
      <p:sp>
        <p:nvSpPr>
          <p:cNvPr id="4" name="Footer Placeholder 3"/>
          <p:cNvSpPr>
            <a:spLocks noGrp="1"/>
          </p:cNvSpPr>
          <p:nvPr>
            <p:ph type="ftr" sz="quarter" idx="11"/>
          </p:nvPr>
        </p:nvSpPr>
        <p:spPr/>
        <p:txBody>
          <a:bodyPr/>
          <a:lstStyle/>
          <a:p>
            <a:r>
              <a:rPr lang="ar-SA" smtClean="0"/>
              <a:t>أ.د. شيرزاد عزيز سليمان</a:t>
            </a:r>
            <a:endParaRPr lang="en-US"/>
          </a:p>
        </p:txBody>
      </p:sp>
      <p:sp>
        <p:nvSpPr>
          <p:cNvPr id="5" name="Slide Number Placeholder 4"/>
          <p:cNvSpPr>
            <a:spLocks noGrp="1"/>
          </p:cNvSpPr>
          <p:nvPr>
            <p:ph type="sldNum" sz="quarter" idx="12"/>
          </p:nvPr>
        </p:nvSpPr>
        <p:spPr/>
        <p:txBody>
          <a:bodyPr/>
          <a:lstStyle/>
          <a:p>
            <a:fld id="{B138CBEA-3AD9-4477-99F5-A29FABBEB87E}" type="slidenum">
              <a:rPr lang="en-US" smtClean="0"/>
              <a:t>50</a:t>
            </a:fld>
            <a:endParaRPr lang="en-US"/>
          </a:p>
        </p:txBody>
      </p:sp>
    </p:spTree>
    <p:extLst>
      <p:ext uri="{BB962C8B-B14F-4D97-AF65-F5344CB8AC3E}">
        <p14:creationId xmlns:p14="http://schemas.microsoft.com/office/powerpoint/2010/main" val="3611026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0" y="457200"/>
            <a:ext cx="7790688" cy="6096000"/>
          </a:xfrm>
        </p:spPr>
        <p:txBody>
          <a:bodyPr>
            <a:normAutofit/>
          </a:bodyPr>
          <a:lstStyle/>
          <a:p>
            <a:pPr marL="0" indent="0" algn="just" rtl="1">
              <a:buNone/>
            </a:pPr>
            <a:r>
              <a:rPr lang="ar-IQ" b="1" dirty="0" smtClean="0">
                <a:solidFill>
                  <a:srgbClr val="C00000"/>
                </a:solidFill>
                <a:latin typeface="ae_AlMateen" pitchFamily="18" charset="-78"/>
                <a:cs typeface="ae_AlMateen" pitchFamily="18" charset="-78"/>
              </a:rPr>
              <a:t>الخطوة </a:t>
            </a:r>
            <a:r>
              <a:rPr lang="ar-SA" b="1" dirty="0" smtClean="0">
                <a:solidFill>
                  <a:srgbClr val="C00000"/>
                </a:solidFill>
                <a:latin typeface="ae_AlMateen" pitchFamily="18" charset="-78"/>
                <a:cs typeface="ae_AlMateen" pitchFamily="18" charset="-78"/>
              </a:rPr>
              <a:t>الأولى: اختيار الموضوع من قبل الباحث</a:t>
            </a:r>
            <a:r>
              <a:rPr lang="ar-SA" b="1" dirty="0" smtClean="0">
                <a:solidFill>
                  <a:schemeClr val="bg1"/>
                </a:solidFill>
                <a:latin typeface="ae_AlMateen" pitchFamily="18" charset="-78"/>
                <a:cs typeface="ae_AlMateen" pitchFamily="18" charset="-78"/>
              </a:rPr>
              <a:t>.</a:t>
            </a:r>
            <a:endParaRPr lang="ar-IQ" b="1" dirty="0" smtClean="0">
              <a:solidFill>
                <a:schemeClr val="bg1"/>
              </a:solidFill>
              <a:latin typeface="ae_AlMateen" pitchFamily="18" charset="-78"/>
              <a:cs typeface="ae_AlMateen" pitchFamily="18" charset="-78"/>
            </a:endParaRPr>
          </a:p>
          <a:p>
            <a:pPr marL="0" indent="0" algn="just" rtl="1">
              <a:buNone/>
            </a:pPr>
            <a:r>
              <a:rPr lang="ar-SA" b="1" dirty="0" smtClean="0">
                <a:latin typeface="ae_AlMateen" pitchFamily="18" charset="-78"/>
                <a:cs typeface="ae_AlMateen" pitchFamily="18" charset="-78"/>
              </a:rPr>
              <a:t>وهي </a:t>
            </a:r>
            <a:r>
              <a:rPr lang="ar-IQ" b="1" dirty="0" smtClean="0">
                <a:latin typeface="ae_AlMateen" pitchFamily="18" charset="-78"/>
                <a:cs typeface="ae_AlMateen" pitchFamily="18" charset="-78"/>
              </a:rPr>
              <a:t>الخطوة </a:t>
            </a:r>
            <a:r>
              <a:rPr lang="ar-SA" b="1" dirty="0" smtClean="0">
                <a:latin typeface="ae_AlMateen" pitchFamily="18" charset="-78"/>
                <a:cs typeface="ae_AlMateen" pitchFamily="18" charset="-78"/>
              </a:rPr>
              <a:t>الأسلم والأمثل</a:t>
            </a:r>
            <a:r>
              <a:rPr lang="ar-IQ" b="1" dirty="0" smtClean="0">
                <a:latin typeface="ae_AlMateen" pitchFamily="18" charset="-78"/>
                <a:cs typeface="ae_AlMateen" pitchFamily="18" charset="-78"/>
              </a:rPr>
              <a:t>؛</a:t>
            </a:r>
            <a:r>
              <a:rPr lang="ar-SA" b="1" dirty="0" smtClean="0">
                <a:latin typeface="ae_AlMateen" pitchFamily="18" charset="-78"/>
                <a:cs typeface="ae_AlMateen" pitchFamily="18" charset="-78"/>
              </a:rPr>
              <a:t> لأن الباحث هو الذي سيتولى مهام بحثه</a:t>
            </a:r>
            <a:r>
              <a:rPr lang="ar-IQ" b="1" dirty="0" smtClean="0">
                <a:latin typeface="ae_AlMateen" pitchFamily="18" charset="-78"/>
                <a:cs typeface="ae_AlMateen" pitchFamily="18" charset="-78"/>
              </a:rPr>
              <a:t>،</a:t>
            </a:r>
            <a:r>
              <a:rPr lang="ar-SA" b="1" dirty="0" smtClean="0">
                <a:latin typeface="ae_AlMateen" pitchFamily="18" charset="-78"/>
                <a:cs typeface="ae_AlMateen" pitchFamily="18" charset="-78"/>
              </a:rPr>
              <a:t> </a:t>
            </a:r>
            <a:r>
              <a:rPr lang="ar-IQ" b="1" dirty="0" smtClean="0">
                <a:latin typeface="ae_AlMateen" pitchFamily="18" charset="-78"/>
                <a:cs typeface="ae_AlMateen" pitchFamily="18" charset="-78"/>
              </a:rPr>
              <a:t>و</a:t>
            </a:r>
            <a:r>
              <a:rPr lang="ar-SA" b="1" dirty="0" smtClean="0">
                <a:latin typeface="ae_AlMateen" pitchFamily="18" charset="-78"/>
                <a:cs typeface="ae_AlMateen" pitchFamily="18" charset="-78"/>
              </a:rPr>
              <a:t>يختار الموضوع بناء على ميوله ورغباته وقدراته وإمكانياته</a:t>
            </a:r>
            <a:r>
              <a:rPr lang="ar-IQ" b="1" dirty="0" smtClean="0">
                <a:latin typeface="ae_AlMateen" pitchFamily="18" charset="-78"/>
                <a:cs typeface="ae_AlMateen" pitchFamily="18" charset="-78"/>
              </a:rPr>
              <a:t>، </a:t>
            </a:r>
            <a:r>
              <a:rPr lang="ar-SA" b="1" dirty="0" smtClean="0">
                <a:latin typeface="ae_AlMateen" pitchFamily="18" charset="-78"/>
                <a:cs typeface="ae_AlMateen" pitchFamily="18" charset="-78"/>
              </a:rPr>
              <a:t>ويحسن التفكير في اختيار الموضوع منذ الدخول في الدراسة الجامعية.</a:t>
            </a:r>
            <a:r>
              <a:rPr lang="ar-IQ" b="1" dirty="0" smtClean="0">
                <a:latin typeface="ae_AlMateen" pitchFamily="18" charset="-78"/>
                <a:cs typeface="ae_AlMateen" pitchFamily="18" charset="-78"/>
              </a:rPr>
              <a:t> </a:t>
            </a:r>
          </a:p>
          <a:p>
            <a:pPr marL="0" indent="0" algn="just" rtl="1">
              <a:buNone/>
            </a:pPr>
            <a:r>
              <a:rPr lang="ar-SA" b="1" dirty="0" smtClean="0">
                <a:latin typeface="ae_AlMateen" pitchFamily="18" charset="-78"/>
                <a:cs typeface="ae_AlMateen" pitchFamily="18" charset="-78"/>
              </a:rPr>
              <a:t>واختيار البحث بهذه الطريقة يكون بالدراسة الجادة والقراءة المتأنية في الكتب المتخصصة.</a:t>
            </a:r>
            <a:endParaRPr lang="ar-IQ" b="1" dirty="0" smtClean="0">
              <a:latin typeface="ae_AlMateen" pitchFamily="18" charset="-78"/>
              <a:cs typeface="ae_AlMateen" pitchFamily="18" charset="-78"/>
            </a:endParaRPr>
          </a:p>
          <a:p>
            <a:pPr marL="0" indent="0" algn="just" rtl="1">
              <a:buNone/>
            </a:pPr>
            <a:r>
              <a:rPr lang="ar-IQ" b="1" dirty="0" smtClean="0">
                <a:solidFill>
                  <a:srgbClr val="C00000"/>
                </a:solidFill>
                <a:latin typeface="ae_AlMateen" pitchFamily="18" charset="-78"/>
                <a:cs typeface="ae_AlMateen" pitchFamily="18" charset="-78"/>
              </a:rPr>
              <a:t>الخطوة </a:t>
            </a:r>
            <a:r>
              <a:rPr lang="ar-SA" b="1" dirty="0" smtClean="0">
                <a:solidFill>
                  <a:srgbClr val="C00000"/>
                </a:solidFill>
                <a:latin typeface="ae_AlMateen" pitchFamily="18" charset="-78"/>
                <a:cs typeface="ae_AlMateen" pitchFamily="18" charset="-78"/>
              </a:rPr>
              <a:t>الثانية: اختيار الموضوع من قبل الأستاذ المشرف. </a:t>
            </a:r>
            <a:endParaRPr lang="ar-IQ" b="1" dirty="0" smtClean="0">
              <a:latin typeface="ae_AlMateen" pitchFamily="18" charset="-78"/>
              <a:cs typeface="ae_AlMateen" pitchFamily="18" charset="-78"/>
            </a:endParaRPr>
          </a:p>
          <a:p>
            <a:pPr marL="0" indent="0" algn="just" rtl="1">
              <a:buNone/>
            </a:pPr>
            <a:r>
              <a:rPr lang="ar-SA" b="1" dirty="0" smtClean="0">
                <a:latin typeface="ae_AlMateen" pitchFamily="18" charset="-78"/>
                <a:cs typeface="ae_AlMateen" pitchFamily="18" charset="-78"/>
              </a:rPr>
              <a:t>ويضطر إليه</a:t>
            </a:r>
            <a:r>
              <a:rPr lang="ar-IQ" b="1" dirty="0" smtClean="0">
                <a:latin typeface="ae_AlMateen" pitchFamily="18" charset="-78"/>
                <a:cs typeface="ae_AlMateen" pitchFamily="18" charset="-78"/>
              </a:rPr>
              <a:t>ا</a:t>
            </a:r>
            <a:r>
              <a:rPr lang="ar-SA" b="1" dirty="0" smtClean="0">
                <a:latin typeface="ae_AlMateen" pitchFamily="18" charset="-78"/>
                <a:cs typeface="ae_AlMateen" pitchFamily="18" charset="-78"/>
              </a:rPr>
              <a:t> في الغالب</a:t>
            </a:r>
            <a:r>
              <a:rPr lang="ar-IQ" b="1" dirty="0" smtClean="0">
                <a:latin typeface="ae_AlMateen" pitchFamily="18" charset="-78"/>
                <a:cs typeface="ae_AlMateen" pitchFamily="18" charset="-78"/>
              </a:rPr>
              <a:t>،</a:t>
            </a:r>
            <a:r>
              <a:rPr lang="ar-SA" b="1" dirty="0" smtClean="0">
                <a:latin typeface="ae_AlMateen" pitchFamily="18" charset="-78"/>
                <a:cs typeface="ae_AlMateen" pitchFamily="18" charset="-78"/>
              </a:rPr>
              <a:t> من لم يتمكن من اختيار الموضوع أثناء الدراسة الجامعية أو بعدها</a:t>
            </a:r>
            <a:r>
              <a:rPr lang="ar-IQ" b="1" dirty="0" smtClean="0">
                <a:latin typeface="ae_AlMateen" pitchFamily="18" charset="-78"/>
                <a:cs typeface="ae_AlMateen" pitchFamily="18" charset="-78"/>
              </a:rPr>
              <a:t>،</a:t>
            </a:r>
            <a:r>
              <a:rPr lang="ar-SA" b="1" dirty="0" smtClean="0">
                <a:latin typeface="ae_AlMateen" pitchFamily="18" charset="-78"/>
                <a:cs typeface="ae_AlMateen" pitchFamily="18" charset="-78"/>
              </a:rPr>
              <a:t> وهذه الطريقة ق</a:t>
            </a:r>
            <a:r>
              <a:rPr lang="ar-IQ" b="1" dirty="0" smtClean="0">
                <a:latin typeface="ae_AlMateen" pitchFamily="18" charset="-78"/>
                <a:cs typeface="ae_AlMateen" pitchFamily="18" charset="-78"/>
              </a:rPr>
              <a:t>د</a:t>
            </a:r>
            <a:r>
              <a:rPr lang="ar-SA" b="1" dirty="0" smtClean="0">
                <a:latin typeface="ae_AlMateen" pitchFamily="18" charset="-78"/>
                <a:cs typeface="ae_AlMateen" pitchFamily="18" charset="-78"/>
              </a:rPr>
              <a:t> تكون </a:t>
            </a:r>
            <a:r>
              <a:rPr lang="ar-IQ" b="1" dirty="0" smtClean="0">
                <a:latin typeface="ae_AlMateen" pitchFamily="18" charset="-78"/>
                <a:cs typeface="ae_AlMateen" pitchFamily="18" charset="-78"/>
              </a:rPr>
              <a:t>مجدية،</a:t>
            </a:r>
            <a:r>
              <a:rPr lang="ar-SA" b="1" dirty="0" smtClean="0">
                <a:latin typeface="ae_AlMateen" pitchFamily="18" charset="-78"/>
                <a:cs typeface="ae_AlMateen" pitchFamily="18" charset="-78"/>
              </a:rPr>
              <a:t> إذ يتوافر لدى المشرف موضوعات مهمة تصلح للكتابة فيها .</a:t>
            </a:r>
            <a:endParaRPr lang="ar-IQ" b="1" dirty="0" smtClean="0">
              <a:latin typeface="ae_AlMateen" pitchFamily="18" charset="-78"/>
              <a:cs typeface="ae_AlMateen" pitchFamily="18" charset="-78"/>
            </a:endParaRPr>
          </a:p>
        </p:txBody>
      </p:sp>
    </p:spTree>
    <p:extLst>
      <p:ext uri="{BB962C8B-B14F-4D97-AF65-F5344CB8AC3E}">
        <p14:creationId xmlns:p14="http://schemas.microsoft.com/office/powerpoint/2010/main" val="11932128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0" y="381000"/>
            <a:ext cx="7866888" cy="6096000"/>
          </a:xfrm>
        </p:spPr>
        <p:txBody>
          <a:bodyPr>
            <a:normAutofit/>
          </a:bodyPr>
          <a:lstStyle/>
          <a:p>
            <a:pPr algn="just" rtl="1">
              <a:buNone/>
            </a:pPr>
            <a:r>
              <a:rPr lang="ar-IQ" b="1" dirty="0" smtClean="0"/>
              <a:t>معايير اختيار الموضوع الجيد:</a:t>
            </a:r>
          </a:p>
          <a:p>
            <a:pPr algn="just" rtl="1">
              <a:buNone/>
            </a:pPr>
            <a:r>
              <a:rPr lang="ar-IQ" b="1" dirty="0" smtClean="0"/>
              <a:t>1- الابتكار والجدة في الموضوع وتجنب التكرار.</a:t>
            </a:r>
          </a:p>
          <a:p>
            <a:pPr algn="just" rtl="1">
              <a:buNone/>
            </a:pPr>
            <a:r>
              <a:rPr lang="ar-IQ" b="1" dirty="0" smtClean="0"/>
              <a:t>2- الدقة والوضوح في الموضوع بحيث يكون مجال البحث محدداً وواضحاً.</a:t>
            </a:r>
          </a:p>
          <a:p>
            <a:pPr algn="just" rtl="1">
              <a:buNone/>
            </a:pPr>
            <a:r>
              <a:rPr lang="ar-IQ" b="1" dirty="0" smtClean="0"/>
              <a:t>3- توفير المصادر والمراجع التي يمكن عن طريقها توفير المعلومات والبيانات اللازمة للبحث؛ فإنّ وفرة المصادر تعلم الطالب البحث والموازنة والمناقشة .</a:t>
            </a:r>
          </a:p>
          <a:p>
            <a:pPr algn="just" rtl="1">
              <a:buNone/>
            </a:pPr>
            <a:r>
              <a:rPr lang="ar-IQ" b="1" dirty="0" smtClean="0"/>
              <a:t>4- يحسن أن يجتار الطالب موضوعاً يحبه ويقبل عليه؛ لتكون الرغبة حافزة على الصبر والجودة والتضحية .</a:t>
            </a:r>
          </a:p>
          <a:p>
            <a:pPr algn="just" rtl="1">
              <a:buNone/>
            </a:pPr>
            <a:r>
              <a:rPr lang="ar-IQ" b="1" dirty="0" smtClean="0"/>
              <a:t>5- تحديد دائرة البحث حتى يستطيع الباحث أن يكون ملماً بجوهر البحث وأطرافه معاً.</a:t>
            </a:r>
          </a:p>
          <a:p>
            <a:pPr algn="just" rtl="1">
              <a:buNone/>
            </a:pPr>
            <a:endParaRPr lang="ar-IQ" b="1" dirty="0" smtClean="0"/>
          </a:p>
        </p:txBody>
      </p:sp>
    </p:spTree>
    <p:extLst>
      <p:ext uri="{BB962C8B-B14F-4D97-AF65-F5344CB8AC3E}">
        <p14:creationId xmlns:p14="http://schemas.microsoft.com/office/powerpoint/2010/main" val="19455274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0" y="381000"/>
            <a:ext cx="7790688" cy="6096000"/>
          </a:xfrm>
        </p:spPr>
        <p:txBody>
          <a:bodyPr/>
          <a:lstStyle/>
          <a:p>
            <a:pPr algn="just" rtl="1">
              <a:buNone/>
            </a:pPr>
            <a:r>
              <a:rPr lang="ar-IQ" b="1" dirty="0" smtClean="0"/>
              <a:t>6- بعض الموضوعات نالت عناية الباحثين الأجانب وكتب عنها في لغاتهم ويستحسن أن يكون الباحث ملما باللغات الأجنبية، ولا يعتمد على النصوص المترجمة في التحليل.</a:t>
            </a:r>
          </a:p>
          <a:p>
            <a:pPr algn="just" rtl="1">
              <a:buNone/>
            </a:pPr>
            <a:r>
              <a:rPr lang="ar-IQ" b="1" dirty="0" smtClean="0"/>
              <a:t>7- مناسبة الموضوع للوقت، فمن الموضوعات ما يحتاج الطالب إلى وقت لجمع المادة وقد لاتكون المادة متوافرة في بلد الباحث أو تحتاج إلى مقدرة مالية للأسفار والتصوير والنسخ، أو أن يكون البحث شاملاً لفترة طويلة تحتاج إلى جهود مضاعفة، ولابدّ أن يحسب الطالب حساب الظروف الشاذة والنكسات والأفراح والطوارئ بشكل عام.</a:t>
            </a:r>
            <a:endParaRPr lang="en-US" b="1" dirty="0"/>
          </a:p>
        </p:txBody>
      </p:sp>
    </p:spTree>
    <p:extLst>
      <p:ext uri="{BB962C8B-B14F-4D97-AF65-F5344CB8AC3E}">
        <p14:creationId xmlns:p14="http://schemas.microsoft.com/office/powerpoint/2010/main" val="16572040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0" y="381000"/>
            <a:ext cx="7790688" cy="6172200"/>
          </a:xfrm>
        </p:spPr>
        <p:txBody>
          <a:bodyPr/>
          <a:lstStyle/>
          <a:p>
            <a:pPr algn="just" rtl="1">
              <a:buNone/>
            </a:pPr>
            <a:r>
              <a:rPr lang="ar-IQ" b="1" dirty="0" smtClean="0"/>
              <a:t>يستحسن لدى اختيار الموضوع تفادي الأمور الآتية:</a:t>
            </a:r>
          </a:p>
          <a:p>
            <a:pPr algn="just" rtl="1">
              <a:buNone/>
            </a:pPr>
            <a:endParaRPr lang="en-US" b="1" dirty="0" smtClean="0">
              <a:latin typeface="ae_AlMateen" pitchFamily="18" charset="-78"/>
              <a:cs typeface="ae_AlMateen" pitchFamily="18" charset="-78"/>
            </a:endParaRPr>
          </a:p>
          <a:p>
            <a:pPr algn="just" rtl="1">
              <a:buNone/>
            </a:pPr>
            <a:r>
              <a:rPr lang="ar-SA" b="1" dirty="0" smtClean="0">
                <a:latin typeface="ae_AlMateen" pitchFamily="18" charset="-78"/>
                <a:cs typeface="ae_AlMateen" pitchFamily="18" charset="-78"/>
              </a:rPr>
              <a:t>1- الموضوعات العلمية المعقَّدة التي تحتاج إلى تقنية عالية.</a:t>
            </a:r>
            <a:endParaRPr lang="en-US" b="1" dirty="0" smtClean="0">
              <a:latin typeface="ae_AlMateen" pitchFamily="18" charset="-78"/>
              <a:cs typeface="ae_AlMateen" pitchFamily="18" charset="-78"/>
            </a:endParaRPr>
          </a:p>
          <a:p>
            <a:pPr algn="just" rtl="1">
              <a:buNone/>
            </a:pPr>
            <a:r>
              <a:rPr lang="ar-SA" b="1" dirty="0" smtClean="0">
                <a:latin typeface="ae_AlMateen" pitchFamily="18" charset="-78"/>
                <a:cs typeface="ae_AlMateen" pitchFamily="18" charset="-78"/>
              </a:rPr>
              <a:t>2- الموضوعات الخاملة التي لا تبدو ممتعة.</a:t>
            </a:r>
            <a:endParaRPr lang="en-US" b="1" dirty="0" smtClean="0">
              <a:latin typeface="ae_AlMateen" pitchFamily="18" charset="-78"/>
              <a:cs typeface="ae_AlMateen" pitchFamily="18" charset="-78"/>
            </a:endParaRPr>
          </a:p>
          <a:p>
            <a:pPr algn="just" rtl="1">
              <a:buNone/>
            </a:pPr>
            <a:r>
              <a:rPr lang="ar-SA" b="1" dirty="0" smtClean="0">
                <a:latin typeface="ae_AlMateen" pitchFamily="18" charset="-78"/>
                <a:cs typeface="ae_AlMateen" pitchFamily="18" charset="-78"/>
              </a:rPr>
              <a:t>3- الموضوعات التي يصعب العثور على مادتها العلمية.</a:t>
            </a:r>
            <a:endParaRPr lang="en-US" b="1" dirty="0" smtClean="0">
              <a:latin typeface="ae_AlMateen" pitchFamily="18" charset="-78"/>
              <a:cs typeface="ae_AlMateen" pitchFamily="18" charset="-78"/>
            </a:endParaRPr>
          </a:p>
          <a:p>
            <a:pPr algn="just" rtl="1">
              <a:buNone/>
            </a:pPr>
            <a:r>
              <a:rPr lang="ar-SA" b="1" dirty="0" smtClean="0">
                <a:latin typeface="ae_AlMateen" pitchFamily="18" charset="-78"/>
                <a:cs typeface="ae_AlMateen" pitchFamily="18" charset="-78"/>
              </a:rPr>
              <a:t>4- الموضوعات الواسعة جداً، والضيقة جداً، وكذا الموضوعات الغامضة، </a:t>
            </a:r>
            <a:r>
              <a:rPr lang="ar-IQ" b="1" dirty="0" smtClean="0">
                <a:latin typeface="ae_AlMateen" pitchFamily="18" charset="-78"/>
                <a:cs typeface="ae_AlMateen" pitchFamily="18" charset="-78"/>
              </a:rPr>
              <a:t>لأن الباحث سيعاني كثيرا عند الكتابة فيها.</a:t>
            </a:r>
            <a:endParaRPr lang="en-US" b="1" dirty="0" smtClean="0">
              <a:latin typeface="ae_AlMateen" pitchFamily="18" charset="-78"/>
              <a:cs typeface="ae_AlMateen" pitchFamily="18" charset="-78"/>
            </a:endParaRPr>
          </a:p>
          <a:p>
            <a:pPr algn="just" rtl="1">
              <a:buNone/>
            </a:pPr>
            <a:r>
              <a:rPr lang="ar-SA" b="1" dirty="0" smtClean="0">
                <a:latin typeface="ae_AlMateen" pitchFamily="18" charset="-78"/>
                <a:cs typeface="ae_AlMateen" pitchFamily="18" charset="-78"/>
              </a:rPr>
              <a:t>5- الموضوعات التي يشتد حولها الخلاف، ولا جدوى من بحثها.</a:t>
            </a:r>
            <a:endParaRPr lang="en-US" b="1" dirty="0" smtClean="0">
              <a:latin typeface="ae_AlMateen" pitchFamily="18" charset="-78"/>
              <a:cs typeface="ae_AlMateen" pitchFamily="18" charset="-78"/>
            </a:endParaRPr>
          </a:p>
        </p:txBody>
      </p:sp>
    </p:spTree>
    <p:extLst>
      <p:ext uri="{BB962C8B-B14F-4D97-AF65-F5344CB8AC3E}">
        <p14:creationId xmlns:p14="http://schemas.microsoft.com/office/powerpoint/2010/main" val="15832113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457200"/>
            <a:ext cx="7943088" cy="6019800"/>
          </a:xfrm>
        </p:spPr>
        <p:txBody>
          <a:bodyPr>
            <a:normAutofit/>
          </a:bodyPr>
          <a:lstStyle/>
          <a:p>
            <a:pPr algn="just" rtl="1">
              <a:buNone/>
            </a:pPr>
            <a:r>
              <a:rPr lang="ar-IQ" b="1" dirty="0" smtClean="0"/>
              <a:t>6- مناسب للمرحلة التي يدرسها الطالب. فالبحث الصفي محدد بينما موضوع الرسالة أوسع ، والأطروحة موضوعها أشمل.</a:t>
            </a:r>
          </a:p>
          <a:p>
            <a:pPr algn="just" rtl="1">
              <a:buNone/>
            </a:pPr>
            <a:r>
              <a:rPr lang="ar-IQ" b="1" dirty="0" smtClean="0"/>
              <a:t>7- الموضوعات المدروسة والتي تم بحثها وأشبعت بحثا ودراسة، لاتفيد الباحث، لأنّه لايكون في مقدور الباحث أن يأتي بجديد فيها.</a:t>
            </a:r>
          </a:p>
        </p:txBody>
      </p:sp>
    </p:spTree>
    <p:extLst>
      <p:ext uri="{BB962C8B-B14F-4D97-AF65-F5344CB8AC3E}">
        <p14:creationId xmlns:p14="http://schemas.microsoft.com/office/powerpoint/2010/main" val="29014285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0" y="304800"/>
            <a:ext cx="7866888" cy="6248400"/>
          </a:xfrm>
        </p:spPr>
        <p:txBody>
          <a:bodyPr/>
          <a:lstStyle/>
          <a:p>
            <a:pPr algn="just" rtl="1">
              <a:buNone/>
            </a:pPr>
            <a:r>
              <a:rPr lang="ar-SA" b="1" dirty="0" smtClean="0"/>
              <a:t>الإشراف العلمي:</a:t>
            </a:r>
          </a:p>
          <a:p>
            <a:pPr algn="just" rtl="1">
              <a:buNone/>
            </a:pPr>
            <a:r>
              <a:rPr lang="ar-SA" b="1" dirty="0" smtClean="0"/>
              <a:t>هو توجيه أستاذ متخصص طالبَ البحث إلى المنهج العلمي</a:t>
            </a:r>
            <a:r>
              <a:rPr lang="ar-IQ" b="1" dirty="0" smtClean="0"/>
              <a:t> </a:t>
            </a:r>
            <a:r>
              <a:rPr lang="ar-SA" b="1" dirty="0" smtClean="0"/>
              <a:t>في دراسة موضوع ما، وكيفية عرض قضاياه، ومناقشتها، واستخلاص النتائج منها، وفق المعايير العلمية المقررة.</a:t>
            </a:r>
            <a:endParaRPr lang="ar-IQ" dirty="0" smtClean="0"/>
          </a:p>
          <a:p>
            <a:pPr algn="just" rtl="1">
              <a:buNone/>
            </a:pPr>
            <a:r>
              <a:rPr lang="ar-SA" b="1" dirty="0" smtClean="0"/>
              <a:t>والمشرف العلمي الجدير بهذا العمل هو الذي يحاول تجديد معلوماته، ومعرفة ما استجد في مجاله العلمي،</a:t>
            </a:r>
            <a:r>
              <a:rPr lang="ar-IQ" b="1" dirty="0" smtClean="0"/>
              <a:t> و</a:t>
            </a:r>
            <a:r>
              <a:rPr lang="ar-SA" b="1" dirty="0" smtClean="0"/>
              <a:t>الإشراف </a:t>
            </a:r>
            <a:r>
              <a:rPr lang="ar-IQ" b="1" dirty="0" smtClean="0"/>
              <a:t>ليس </a:t>
            </a:r>
            <a:r>
              <a:rPr lang="ar-SA" b="1" dirty="0" smtClean="0"/>
              <a:t>عملًا روتينيًّا أو إداريًّا يستطيع أن يقوم به أي عضو في هيئة التدريس إذا لم يمارس البحث العلمي بعد حصوله على الدرجة العلمية</a:t>
            </a:r>
            <a:r>
              <a:rPr lang="ar-IQ" b="1" dirty="0" smtClean="0"/>
              <a:t>،</a:t>
            </a:r>
            <a:endParaRPr lang="ar-SA" b="1" dirty="0" smtClean="0"/>
          </a:p>
        </p:txBody>
      </p:sp>
    </p:spTree>
    <p:extLst>
      <p:ext uri="{BB962C8B-B14F-4D97-AF65-F5344CB8AC3E}">
        <p14:creationId xmlns:p14="http://schemas.microsoft.com/office/powerpoint/2010/main" val="21569989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638"/>
            <a:ext cx="7866888" cy="6278562"/>
          </a:xfrm>
        </p:spPr>
        <p:txBody>
          <a:bodyPr>
            <a:noAutofit/>
          </a:bodyPr>
          <a:lstStyle/>
          <a:p>
            <a:pPr algn="just" rtl="1"/>
            <a:r>
              <a:rPr lang="ar-IQ" sz="3200" b="1" dirty="0"/>
              <a:t>و</a:t>
            </a:r>
            <a:r>
              <a:rPr lang="ar-SA" sz="3200" b="1" dirty="0"/>
              <a:t>دَوْرُ المشرف هو دور المدرس والباحث معًا، فهو يوجه الطالب في مراحله التعليمية الأخيرة؛ ويرشده إلى المصادر، وطريقة السير في البحث؛ بما يوفر عليه الجُهْد والزمن، إلى جانب معايشته للموضوع، ومشاركته الطالب في حل مشكلات البحث وهمومه، وتذليل صعوباته بما يعده باحثًا آخر إلى جانب الطالب</a:t>
            </a:r>
            <a:r>
              <a:rPr lang="ar-IQ" sz="3200" b="1" dirty="0"/>
              <a:t>؛ لأنّ </a:t>
            </a:r>
            <a:r>
              <a:rPr lang="ar-SA" sz="3200" b="1" dirty="0"/>
              <a:t>الطالب </a:t>
            </a:r>
            <a:r>
              <a:rPr lang="ar-IQ" sz="3200" b="1" dirty="0"/>
              <a:t>يكون </a:t>
            </a:r>
            <a:r>
              <a:rPr lang="ar-SA" sz="3200" b="1" dirty="0"/>
              <a:t>مضطربًا في بداية البحث، يمتلكه شعور من القلق نحو قدرته على إنجاز ما هو متوقع منه، فهو يتطلع إلى مساعدة المشرف، وينظر إليه بأنه أحد الذين أنجزوا الكثير من الأبحاث، وأن لديه القدرة أن يعلمه طريقة إنجازه، وأن يقدم له من خبراته وما يحتاج إليه من معارف ومهارات؛ </a:t>
            </a:r>
            <a:endParaRPr lang="en-US" sz="3200" dirty="0"/>
          </a:p>
        </p:txBody>
      </p:sp>
    </p:spTree>
    <p:extLst>
      <p:ext uri="{BB962C8B-B14F-4D97-AF65-F5344CB8AC3E}">
        <p14:creationId xmlns:p14="http://schemas.microsoft.com/office/powerpoint/2010/main" val="25479815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638"/>
            <a:ext cx="7866888" cy="6354762"/>
          </a:xfrm>
        </p:spPr>
        <p:txBody>
          <a:bodyPr>
            <a:normAutofit/>
          </a:bodyPr>
          <a:lstStyle/>
          <a:p>
            <a:pPr algn="r" rtl="1"/>
            <a:r>
              <a:rPr lang="ar-SA" b="1" dirty="0"/>
              <a:t>إلا أن اهتمام المشرف منذ البداية بمدى صلاحية الموضوع، وبث الثقة في نفس الطالب في قدرته على معالجة قضايا البحث كفيلة أن تشيع في نفسه الطمأنينة، وتعيد إلى نفسه الثقة المطلوبة.</a:t>
            </a:r>
            <a:br>
              <a:rPr lang="ar-SA" b="1" dirty="0"/>
            </a:br>
            <a:r>
              <a:rPr lang="ar-IQ" b="1" dirty="0"/>
              <a:t>	</a:t>
            </a:r>
            <a:r>
              <a:rPr lang="ar-IQ" b="1" i="1" dirty="0">
                <a:solidFill>
                  <a:schemeClr val="accent4">
                    <a:lumMod val="75000"/>
                  </a:schemeClr>
                </a:solidFill>
                <a:latin typeface="Andalus" pitchFamily="18" charset="-78"/>
              </a:rPr>
              <a:t>ف</a:t>
            </a:r>
            <a:r>
              <a:rPr lang="ar-SA" b="1" i="1" dirty="0">
                <a:solidFill>
                  <a:schemeClr val="accent4">
                    <a:lumMod val="75000"/>
                  </a:schemeClr>
                </a:solidFill>
                <a:latin typeface="Andalus" pitchFamily="18" charset="-78"/>
              </a:rPr>
              <a:t>الطالب مس</a:t>
            </a:r>
            <a:r>
              <a:rPr lang="ar-IQ" b="1" i="1" dirty="0">
                <a:solidFill>
                  <a:schemeClr val="accent4">
                    <a:lumMod val="75000"/>
                  </a:schemeClr>
                </a:solidFill>
                <a:latin typeface="Andalus" pitchFamily="18" charset="-78"/>
              </a:rPr>
              <a:t>ؤ</a:t>
            </a:r>
            <a:r>
              <a:rPr lang="ar-SA" b="1" i="1" dirty="0">
                <a:solidFill>
                  <a:schemeClr val="accent4">
                    <a:lumMod val="75000"/>
                  </a:schemeClr>
                </a:solidFill>
                <a:latin typeface="Andalus" pitchFamily="18" charset="-78"/>
              </a:rPr>
              <a:t>ولية المشرف، وأمانة لديه، يحتاج إلى عنايته ورعايته، يُقوِّم أفكاره، ويبرز مواهبه، ويوجهه إلى ما هو الأفضل له في جميع الحالات، واستغلال كل الفرص في إنجاح بحثه وتقدمه.</a:t>
            </a:r>
            <a:endParaRPr lang="en-US" sz="4000" i="1" dirty="0">
              <a:solidFill>
                <a:schemeClr val="accent4">
                  <a:lumMod val="75000"/>
                </a:schemeClr>
              </a:solidFill>
              <a:latin typeface="Andalus" pitchFamily="18" charset="-78"/>
            </a:endParaRPr>
          </a:p>
        </p:txBody>
      </p:sp>
    </p:spTree>
    <p:extLst>
      <p:ext uri="{BB962C8B-B14F-4D97-AF65-F5344CB8AC3E}">
        <p14:creationId xmlns:p14="http://schemas.microsoft.com/office/powerpoint/2010/main" val="24221185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خطوات ما بعد اختيار الموضوع</a:t>
            </a:r>
            <a:endParaRPr lang="en-US" dirty="0"/>
          </a:p>
        </p:txBody>
      </p:sp>
      <p:sp>
        <p:nvSpPr>
          <p:cNvPr id="3" name="Content Placeholder 2"/>
          <p:cNvSpPr>
            <a:spLocks noGrp="1"/>
          </p:cNvSpPr>
          <p:nvPr>
            <p:ph idx="1"/>
          </p:nvPr>
        </p:nvSpPr>
        <p:spPr/>
        <p:txBody>
          <a:bodyPr>
            <a:normAutofit fontScale="92500"/>
          </a:bodyPr>
          <a:lstStyle/>
          <a:p>
            <a:pPr marL="0" indent="0" algn="r" rtl="1">
              <a:buNone/>
            </a:pPr>
            <a:r>
              <a:rPr lang="ar-SA" sz="4000" b="1" dirty="0" smtClean="0"/>
              <a:t>بعد أن يتم اختيار الموضوع من قبل الباحث، و يتم صياغة العنوان من قبله أن يقوم بما يأتي:</a:t>
            </a:r>
          </a:p>
          <a:p>
            <a:pPr marL="0" indent="0" algn="r" rtl="1">
              <a:buNone/>
            </a:pPr>
            <a:r>
              <a:rPr lang="ar-SA" sz="4000" b="1" dirty="0" smtClean="0"/>
              <a:t>1- تقديم العنوان كمقترح للبحث الى الجهة التي تدعو الى كتابة البحث، سواء أكانت إدارة الكلية أو الجامعة  أو أي محفل علمي آخر كمراكز الأبحاث أو المؤتمرات أو الجهات الأخرى الراعية للبحث. </a:t>
            </a:r>
          </a:p>
          <a:p>
            <a:pPr marL="0" indent="0" algn="r" rtl="1">
              <a:buNone/>
            </a:pPr>
            <a:r>
              <a:rPr lang="ar-SA" sz="4000" b="1" dirty="0" smtClean="0"/>
              <a:t>2- التأكد من موافقة الجهة المختصة على كتابة البحث.</a:t>
            </a:r>
          </a:p>
          <a:p>
            <a:pPr marL="0" indent="0" algn="r" rtl="1">
              <a:buNone/>
            </a:pPr>
            <a:r>
              <a:rPr lang="ar-SA" sz="4000" b="1" dirty="0" smtClean="0"/>
              <a:t>3- اتخاذ الخطوات العملية لإنجاز البحث.</a:t>
            </a:r>
          </a:p>
          <a:p>
            <a:pPr marL="0" indent="0" algn="r" rtl="1">
              <a:buNone/>
            </a:pPr>
            <a:endParaRPr lang="ar-SA" dirty="0"/>
          </a:p>
          <a:p>
            <a:pPr marL="0" indent="0" algn="r" rtl="1">
              <a:buNone/>
            </a:pPr>
            <a:endParaRPr lang="en-US" dirty="0"/>
          </a:p>
          <a:p>
            <a:endParaRPr lang="en-US" dirty="0"/>
          </a:p>
        </p:txBody>
      </p:sp>
      <p:sp>
        <p:nvSpPr>
          <p:cNvPr id="4" name="Footer Placeholder 3"/>
          <p:cNvSpPr>
            <a:spLocks noGrp="1"/>
          </p:cNvSpPr>
          <p:nvPr>
            <p:ph type="ftr" sz="quarter" idx="11"/>
          </p:nvPr>
        </p:nvSpPr>
        <p:spPr/>
        <p:txBody>
          <a:bodyPr/>
          <a:lstStyle/>
          <a:p>
            <a:r>
              <a:rPr lang="ar-SA" smtClean="0"/>
              <a:t>أ.د. شيرزاد عزيز سليمان</a:t>
            </a:r>
            <a:endParaRPr lang="en-US"/>
          </a:p>
        </p:txBody>
      </p:sp>
      <p:sp>
        <p:nvSpPr>
          <p:cNvPr id="5" name="Slide Number Placeholder 4"/>
          <p:cNvSpPr>
            <a:spLocks noGrp="1"/>
          </p:cNvSpPr>
          <p:nvPr>
            <p:ph type="sldNum" sz="quarter" idx="12"/>
          </p:nvPr>
        </p:nvSpPr>
        <p:spPr/>
        <p:txBody>
          <a:bodyPr/>
          <a:lstStyle/>
          <a:p>
            <a:fld id="{B138CBEA-3AD9-4477-99F5-A29FABBEB87E}" type="slidenum">
              <a:rPr lang="en-US" smtClean="0"/>
              <a:t>59</a:t>
            </a:fld>
            <a:endParaRPr lang="en-US"/>
          </a:p>
        </p:txBody>
      </p:sp>
    </p:spTree>
    <p:extLst>
      <p:ext uri="{BB962C8B-B14F-4D97-AF65-F5344CB8AC3E}">
        <p14:creationId xmlns:p14="http://schemas.microsoft.com/office/powerpoint/2010/main" val="3274766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638"/>
            <a:ext cx="7866888" cy="1143000"/>
          </a:xfrm>
        </p:spPr>
        <p:txBody>
          <a:bodyPr>
            <a:noAutofit/>
          </a:bodyPr>
          <a:lstStyle/>
          <a:p>
            <a:pPr algn="r" rtl="1"/>
            <a:r>
              <a:rPr lang="ar-IQ" sz="3600" dirty="0"/>
              <a:t>أ/ تقسيم البحث من حيث مرحلة الباحث والهدف منه:</a:t>
            </a:r>
            <a:endParaRPr lang="en-US" sz="3600" dirty="0"/>
          </a:p>
        </p:txBody>
      </p:sp>
      <p:graphicFrame>
        <p:nvGraphicFramePr>
          <p:cNvPr id="4" name="Content Placeholder 3"/>
          <p:cNvGraphicFramePr>
            <a:graphicFrameLocks noGrp="1"/>
          </p:cNvGraphicFramePr>
          <p:nvPr>
            <p:ph idx="1"/>
            <p:extLst/>
          </p:nvPr>
        </p:nvGraphicFramePr>
        <p:xfrm>
          <a:off x="2590800" y="1447800"/>
          <a:ext cx="786765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ar-SA" smtClean="0"/>
              <a:t>أ.د. شيرزاد عزيز سليمان</a:t>
            </a:r>
            <a:endParaRPr lang="en-US"/>
          </a:p>
        </p:txBody>
      </p:sp>
      <p:sp>
        <p:nvSpPr>
          <p:cNvPr id="6" name="Slide Number Placeholder 5"/>
          <p:cNvSpPr>
            <a:spLocks noGrp="1"/>
          </p:cNvSpPr>
          <p:nvPr>
            <p:ph type="sldNum" sz="quarter" idx="12"/>
          </p:nvPr>
        </p:nvSpPr>
        <p:spPr/>
        <p:txBody>
          <a:bodyPr/>
          <a:lstStyle/>
          <a:p>
            <a:fld id="{B138CBEA-3AD9-4477-99F5-A29FABBEB87E}" type="slidenum">
              <a:rPr lang="en-US" smtClean="0"/>
              <a:t>6</a:t>
            </a:fld>
            <a:endParaRPr lang="en-US"/>
          </a:p>
        </p:txBody>
      </p:sp>
    </p:spTree>
    <p:extLst>
      <p:ext uri="{BB962C8B-B14F-4D97-AF65-F5344CB8AC3E}">
        <p14:creationId xmlns:p14="http://schemas.microsoft.com/office/powerpoint/2010/main" val="23736544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304800"/>
            <a:ext cx="7943088" cy="6248400"/>
          </a:xfrm>
        </p:spPr>
        <p:txBody>
          <a:bodyPr>
            <a:normAutofit/>
          </a:bodyPr>
          <a:lstStyle/>
          <a:p>
            <a:pPr algn="just" rtl="1">
              <a:buNone/>
            </a:pPr>
            <a:r>
              <a:rPr lang="ar-IQ" dirty="0" smtClean="0"/>
              <a:t>الخطوة الثانية/عنوان البحث</a:t>
            </a:r>
          </a:p>
          <a:p>
            <a:pPr algn="just" rtl="1">
              <a:buNone/>
            </a:pPr>
            <a:r>
              <a:rPr lang="ar-IQ" dirty="0" smtClean="0"/>
              <a:t>هو اللفظ الذي يتبين من خلاله محتوى البحث، يشبه د.إبراهيم سلامة العنوان باللافتة ذات السهم الموضوعة في أول الطريق، لترشد السائرين حتى لايضلوا طريقهم، وبعضهم يشبّهه بالمرآة التي يرى من خلالها ما يتضمنه البحث.</a:t>
            </a:r>
          </a:p>
          <a:p>
            <a:pPr algn="just" rtl="1">
              <a:buNone/>
            </a:pPr>
            <a:r>
              <a:rPr lang="ar-IQ" dirty="0" smtClean="0"/>
              <a:t>وكلما توافرت الشروط والصفات الحسنة في العنوان، كان ذلك دليلاً على براعة الباحث، فهناك أمور تنبغي مراعاتها في العنوان ، منها:</a:t>
            </a:r>
          </a:p>
          <a:p>
            <a:pPr algn="just" rtl="1">
              <a:buNone/>
            </a:pPr>
            <a:r>
              <a:rPr lang="ar-IQ" dirty="0" smtClean="0"/>
              <a:t>1- أن يكون شاملاً لما يحتويه البحث، مانعاً من دخول غيره فيه.</a:t>
            </a:r>
          </a:p>
          <a:p>
            <a:pPr algn="just" rtl="1">
              <a:buNone/>
            </a:pPr>
            <a:r>
              <a:rPr lang="ar-IQ" dirty="0" smtClean="0"/>
              <a:t>2- = = واضحاً تمام الوضوح في دلالته على محتوى البحث.</a:t>
            </a:r>
            <a:endParaRPr lang="en-US" dirty="0"/>
          </a:p>
        </p:txBody>
      </p:sp>
    </p:spTree>
    <p:extLst>
      <p:ext uri="{BB962C8B-B14F-4D97-AF65-F5344CB8AC3E}">
        <p14:creationId xmlns:p14="http://schemas.microsoft.com/office/powerpoint/2010/main" val="23436459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0" y="228600"/>
            <a:ext cx="8247888" cy="6477000"/>
          </a:xfrm>
        </p:spPr>
        <p:txBody>
          <a:bodyPr>
            <a:normAutofit/>
          </a:bodyPr>
          <a:lstStyle/>
          <a:p>
            <a:pPr algn="just" rtl="1">
              <a:buNone/>
            </a:pPr>
            <a:r>
              <a:rPr lang="ar-IQ" dirty="0" smtClean="0"/>
              <a:t>3- أن يكون قصيراً بقدر الإمكان مع مراعاة وضوحه فيما يدلّ عليه.</a:t>
            </a:r>
          </a:p>
          <a:p>
            <a:pPr algn="just" rtl="1">
              <a:buNone/>
            </a:pPr>
            <a:r>
              <a:rPr lang="ar-IQ" dirty="0" smtClean="0"/>
              <a:t>4- أن يكون ممتعاً وجذاباً.</a:t>
            </a:r>
          </a:p>
          <a:p>
            <a:pPr algn="just" rtl="1">
              <a:buNone/>
            </a:pPr>
            <a:r>
              <a:rPr lang="ar-IQ" dirty="0" smtClean="0"/>
              <a:t>أن يكون موضوعياً يتحرى الحقيقة والصدق فلا يكون دعائياً ولا كاذباً.</a:t>
            </a:r>
          </a:p>
          <a:p>
            <a:pPr algn="just" rtl="1">
              <a:buNone/>
            </a:pPr>
            <a:r>
              <a:rPr lang="ar-IQ" dirty="0" smtClean="0"/>
              <a:t>5- ألا يكون متكلفاً في عباراته من حيث اللفظ أو الصنعة الكلامية، فلا يتكلف بإخراجه مسجوعاً، ولا بألفاظ غريبة.</a:t>
            </a:r>
          </a:p>
          <a:p>
            <a:pPr algn="just" rtl="1">
              <a:buNone/>
            </a:pPr>
            <a:r>
              <a:rPr lang="ar-IQ" dirty="0" smtClean="0"/>
              <a:t>6- أن يكون مرناً بحيث لو احتاج إلى إجراء تعديل فيه كان ذلك ممكناً وينبغي تجنب العنوانات المبهمة والعامة</a:t>
            </a:r>
            <a:r>
              <a:rPr lang="ar-SA" dirty="0" smtClean="0"/>
              <a:t>.</a:t>
            </a:r>
            <a:r>
              <a:rPr lang="ar-IQ" dirty="0" smtClean="0"/>
              <a:t> </a:t>
            </a:r>
            <a:endParaRPr lang="en-US" dirty="0"/>
          </a:p>
        </p:txBody>
      </p:sp>
    </p:spTree>
    <p:extLst>
      <p:ext uri="{BB962C8B-B14F-4D97-AF65-F5344CB8AC3E}">
        <p14:creationId xmlns:p14="http://schemas.microsoft.com/office/powerpoint/2010/main" val="9713181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0" y="304800"/>
            <a:ext cx="8247888" cy="6172200"/>
          </a:xfrm>
        </p:spPr>
        <p:txBody>
          <a:bodyPr>
            <a:normAutofit fontScale="92500" lnSpcReduction="20000"/>
          </a:bodyPr>
          <a:lstStyle/>
          <a:p>
            <a:pPr algn="just" rtl="1">
              <a:buNone/>
            </a:pPr>
            <a:r>
              <a:rPr lang="ar-IQ" b="1" dirty="0" smtClean="0"/>
              <a:t>الخطوة الثالثة/ </a:t>
            </a:r>
            <a:r>
              <a:rPr lang="ar-SA" b="1" dirty="0" smtClean="0"/>
              <a:t>خطة البحث:</a:t>
            </a:r>
          </a:p>
          <a:p>
            <a:pPr algn="just" rtl="1">
              <a:buNone/>
            </a:pPr>
            <a:r>
              <a:rPr lang="ar-SA" b="1" dirty="0" smtClean="0"/>
              <a:t>قبل البدء في كتابة البحث لَا بُدَّ من وضع خطة </a:t>
            </a:r>
            <a:r>
              <a:rPr lang="ar-SA" b="1" dirty="0" smtClean="0"/>
              <a:t>كاملة</a:t>
            </a:r>
            <a:r>
              <a:rPr lang="ku-Arab-IQ" b="1" dirty="0" smtClean="0"/>
              <a:t>،</a:t>
            </a:r>
            <a:r>
              <a:rPr lang="ar-SA" b="1" dirty="0" smtClean="0"/>
              <a:t> </a:t>
            </a:r>
            <a:r>
              <a:rPr lang="ar-SA" b="1" dirty="0" smtClean="0"/>
              <a:t>هي في الحقيقة رسم عام لهيكل البحث، يحدد معالمه، والآفاق التي ستكون مجال البحث والدراسة.</a:t>
            </a:r>
          </a:p>
          <a:p>
            <a:pPr algn="just" rtl="1">
              <a:buNone/>
            </a:pPr>
            <a:r>
              <a:rPr lang="ar-SA" b="1" dirty="0" smtClean="0"/>
              <a:t>وليس من المبالغة في شيء أن يقال: "إن التخطيط لبحث عملية هندسية لتنسيق مباحثه، والتلاؤم بين أجزائه، وإظهار ما يستحق منها الإبراز والتركيز. فالباحث كمهندس معماري يهتم بالتركيبات والقطاعات فيما بينها، كما يهتم بالشكل الخارجي؛ وإنما يتميز مهندس عن آخر كما يتميز باحث عن آخر بلمساته الفنية، والتلاؤم بين الأجزاء في صورة متناسبة، وعرض أخَّاذ".</a:t>
            </a:r>
          </a:p>
          <a:p>
            <a:pPr algn="just" rtl="1">
              <a:buNone/>
            </a:pPr>
            <a:r>
              <a:rPr lang="ar-SA" b="1" dirty="0" smtClean="0"/>
              <a:t>والبحث من دون خطة سابقة مدروسة بدقة وعناية مضيعة للوقت، وتبديد للجُهْد؛ لأن إهمالها، والبدء بكتابة البحث دونها، ربما يضطر إلى إعادة الكتابة بعد استنزاف الكثير من الوقت والجُهْد؛ حيث يتبين عدم الترابط والتنسيق بين المباحث فيما بينها؛ فيكون من الصعب إعادة تنظيم البحث كلية بعد كتابته.</a:t>
            </a:r>
          </a:p>
          <a:p>
            <a:pPr algn="just" rtl="1">
              <a:buNone/>
            </a:pPr>
            <a:r>
              <a:rPr lang="ar-SA" b="1" dirty="0" smtClean="0"/>
              <a:t>خطة البحث هي رسم صورة كاملة عنه، وكل عنصر فيها يكمل جانبًا من جوانب</a:t>
            </a:r>
            <a:r>
              <a:rPr lang="ar-IQ" b="1" dirty="0" smtClean="0"/>
              <a:t> </a:t>
            </a:r>
            <a:r>
              <a:rPr lang="ar-SA" b="1" dirty="0" smtClean="0"/>
              <a:t>تلك الصورة، فهذه المرحلة هي أنسب المراحل لترتيب موضوعات البحث وتنسيقها؛ حيث إنها لا تزال رءوس أقلام وخطوطًا عريضة، أما بعد الكتابة والسير في البحث، فإن التحوير كون صعبًا وأكثر تعقيدًا.</a:t>
            </a:r>
          </a:p>
          <a:p>
            <a:pPr algn="just" rtl="1">
              <a:buNone/>
            </a:pPr>
            <a:endParaRPr lang="en-US" dirty="0"/>
          </a:p>
        </p:txBody>
      </p:sp>
    </p:spTree>
    <p:extLst>
      <p:ext uri="{BB962C8B-B14F-4D97-AF65-F5344CB8AC3E}">
        <p14:creationId xmlns:p14="http://schemas.microsoft.com/office/powerpoint/2010/main" val="193388778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a:t>تعريف/ </a:t>
            </a:r>
            <a:r>
              <a:rPr lang="ar-IQ" dirty="0"/>
              <a:t>خطة البحث العلمي</a:t>
            </a:r>
            <a:br>
              <a:rPr lang="ar-IQ" dirty="0"/>
            </a:br>
            <a:endParaRPr lang="en-US" dirty="0"/>
          </a:p>
        </p:txBody>
      </p:sp>
      <p:sp>
        <p:nvSpPr>
          <p:cNvPr id="3" name="Content Placeholder 2"/>
          <p:cNvSpPr>
            <a:spLocks noGrp="1"/>
          </p:cNvSpPr>
          <p:nvPr>
            <p:ph idx="1"/>
          </p:nvPr>
        </p:nvSpPr>
        <p:spPr>
          <a:xfrm>
            <a:off x="623455" y="1246909"/>
            <a:ext cx="10730345" cy="5278581"/>
          </a:xfrm>
        </p:spPr>
        <p:txBody>
          <a:bodyPr>
            <a:normAutofit/>
          </a:bodyPr>
          <a:lstStyle/>
          <a:p>
            <a:pPr algn="just" rtl="1">
              <a:buNone/>
            </a:pPr>
            <a:r>
              <a:rPr lang="ar-IQ" sz="3600" dirty="0" smtClean="0"/>
              <a:t>تعريفها </a:t>
            </a:r>
            <a:r>
              <a:rPr lang="ar-IQ" sz="3600" dirty="0" smtClean="0"/>
              <a:t>لغة: </a:t>
            </a:r>
            <a:r>
              <a:rPr lang="ar-SA" sz="3600" dirty="0" smtClean="0"/>
              <a:t>(الْخِطَّةُ) بِالْكَسْرِ الْأَرْضُ الَّتِي يَخْتَطُّهَا الرَّجُلُ لِنَفْسِهِ وَهُوَ أَنْ يُعَلِّمَ عَلَيْهَا عَلَامَةً بِالْخَطِّ لِيُعْلَمَ أَنَّهُ قَدِ احْتَازَهَا لِيَبْنِيَهَا دَارًا وَمِنْهُ </a:t>
            </a:r>
            <a:r>
              <a:rPr lang="ar-IQ" sz="3600" dirty="0" smtClean="0"/>
              <a:t>، </a:t>
            </a:r>
            <a:r>
              <a:rPr lang="ar-SA" sz="3600" dirty="0" smtClean="0"/>
              <a:t>وَ (الْخُطَّةُ) بِالضَّمِّ الْأَمْرُ وَالْقِصَّةُ </a:t>
            </a:r>
            <a:r>
              <a:rPr lang="ar-IQ" sz="3600" dirty="0" smtClean="0"/>
              <a:t>،</a:t>
            </a:r>
            <a:r>
              <a:rPr lang="ar-SA" sz="3600" dirty="0" smtClean="0"/>
              <a:t> وَ (الْخُطَّةُ) أَيْضًا مِنَ الْخَطِّ كَالنُّقْطَةِ مِنَ النَّقْطِ. </a:t>
            </a:r>
            <a:r>
              <a:rPr lang="ar-SA" sz="3600" dirty="0"/>
              <a:t>مختار الصحاح (ص: 93)</a:t>
            </a:r>
            <a:endParaRPr lang="ar-SA" sz="3600" dirty="0" smtClean="0"/>
          </a:p>
          <a:p>
            <a:pPr algn="just" rtl="1">
              <a:buNone/>
            </a:pPr>
            <a:r>
              <a:rPr lang="ar-IQ" sz="3600" dirty="0" smtClean="0"/>
              <a:t>تعريفها اصطلاحاً:</a:t>
            </a:r>
          </a:p>
          <a:p>
            <a:pPr algn="just" rtl="1">
              <a:buNone/>
            </a:pPr>
            <a:r>
              <a:rPr lang="ar-IQ" sz="3600" dirty="0" smtClean="0"/>
              <a:t>خُطَّة [مفرد]: ج خُطَط: منهج أو طريقة، مجموعة التدابير والإجراءات المتخذة الهادفة إلى إنجاز عملٍ ما، خِطَّة [مفرد]: ج خِطَط: ما يختطّه الإنسانُ لنفسه من أرض ونحوها </a:t>
            </a:r>
            <a:r>
              <a:rPr lang="ar-IQ" sz="3600" dirty="0"/>
              <a:t> معجم اللغة العربية المعاصرة (1/ 665)</a:t>
            </a:r>
          </a:p>
          <a:p>
            <a:pPr algn="r" rtl="1">
              <a:buNone/>
            </a:pPr>
            <a:endParaRPr lang="ar-IQ" sz="1800" dirty="0"/>
          </a:p>
          <a:p>
            <a:pPr algn="r" rtl="1">
              <a:buNone/>
            </a:pPr>
            <a:endParaRPr lang="en-US" dirty="0"/>
          </a:p>
        </p:txBody>
      </p:sp>
    </p:spTree>
    <p:extLst>
      <p:ext uri="{BB962C8B-B14F-4D97-AF65-F5344CB8AC3E}">
        <p14:creationId xmlns:p14="http://schemas.microsoft.com/office/powerpoint/2010/main" val="20793256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تعريف الخطة في مجال البحث العلمي</a:t>
            </a:r>
            <a:endParaRPr lang="en-US" dirty="0"/>
          </a:p>
        </p:txBody>
      </p:sp>
      <p:sp>
        <p:nvSpPr>
          <p:cNvPr id="3" name="Content Placeholder 2"/>
          <p:cNvSpPr>
            <a:spLocks noGrp="1"/>
          </p:cNvSpPr>
          <p:nvPr>
            <p:ph idx="1"/>
          </p:nvPr>
        </p:nvSpPr>
        <p:spPr/>
        <p:txBody>
          <a:bodyPr>
            <a:normAutofit/>
          </a:bodyPr>
          <a:lstStyle/>
          <a:p>
            <a:pPr algn="r" rtl="1"/>
            <a:r>
              <a:rPr lang="ar-SA" sz="4400" dirty="0"/>
              <a:t>هي </a:t>
            </a:r>
            <a:r>
              <a:rPr lang="ar-IQ" sz="4400" dirty="0"/>
              <a:t>الخطوط الأساسية التي يسير عليها الباحث في بحثه، ويسترشد بها عند تنفيذه، وهي </a:t>
            </a:r>
            <a:r>
              <a:rPr lang="ar-SA" sz="4400" dirty="0"/>
              <a:t>الهيكل التنظيمـي </a:t>
            </a:r>
            <a:r>
              <a:rPr lang="ar-SA" sz="4400" dirty="0" smtClean="0"/>
              <a:t>للبحث</a:t>
            </a:r>
            <a:r>
              <a:rPr lang="ar-IQ" sz="4400" dirty="0" smtClean="0"/>
              <a:t>.</a:t>
            </a:r>
            <a:endParaRPr lang="en-US" sz="4400" dirty="0"/>
          </a:p>
        </p:txBody>
      </p:sp>
      <p:sp>
        <p:nvSpPr>
          <p:cNvPr id="4" name="Footer Placeholder 3"/>
          <p:cNvSpPr>
            <a:spLocks noGrp="1"/>
          </p:cNvSpPr>
          <p:nvPr>
            <p:ph type="ftr" sz="quarter" idx="11"/>
          </p:nvPr>
        </p:nvSpPr>
        <p:spPr/>
        <p:txBody>
          <a:bodyPr/>
          <a:lstStyle/>
          <a:p>
            <a:r>
              <a:rPr lang="ar-SA" smtClean="0"/>
              <a:t>أ.د. شيرزاد عزيز سليمان</a:t>
            </a:r>
            <a:endParaRPr lang="en-US"/>
          </a:p>
        </p:txBody>
      </p:sp>
      <p:sp>
        <p:nvSpPr>
          <p:cNvPr id="5" name="Slide Number Placeholder 4"/>
          <p:cNvSpPr>
            <a:spLocks noGrp="1"/>
          </p:cNvSpPr>
          <p:nvPr>
            <p:ph type="sldNum" sz="quarter" idx="12"/>
          </p:nvPr>
        </p:nvSpPr>
        <p:spPr/>
        <p:txBody>
          <a:bodyPr/>
          <a:lstStyle/>
          <a:p>
            <a:fld id="{B138CBEA-3AD9-4477-99F5-A29FABBEB87E}" type="slidenum">
              <a:rPr lang="en-US" smtClean="0"/>
              <a:t>64</a:t>
            </a:fld>
            <a:endParaRPr lang="en-US"/>
          </a:p>
        </p:txBody>
      </p:sp>
    </p:spTree>
    <p:extLst>
      <p:ext uri="{BB962C8B-B14F-4D97-AF65-F5344CB8AC3E}">
        <p14:creationId xmlns:p14="http://schemas.microsoft.com/office/powerpoint/2010/main" val="26393895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3673" y="1447800"/>
            <a:ext cx="9474015" cy="5181600"/>
          </a:xfrm>
        </p:spPr>
        <p:txBody>
          <a:bodyPr>
            <a:normAutofit fontScale="92500" lnSpcReduction="10000"/>
          </a:bodyPr>
          <a:lstStyle/>
          <a:p>
            <a:pPr marL="111125" indent="25400" algn="just" rtl="1">
              <a:buNone/>
            </a:pPr>
            <a:r>
              <a:rPr lang="ar-IQ" dirty="0" smtClean="0">
                <a:solidFill>
                  <a:srgbClr val="C00000"/>
                </a:solidFill>
                <a:latin typeface="ae_AlMateen" pitchFamily="18" charset="-78"/>
                <a:cs typeface="ae_AlMateen" pitchFamily="18" charset="-78"/>
              </a:rPr>
              <a:t>	</a:t>
            </a:r>
            <a:r>
              <a:rPr lang="ar-IQ" sz="4000" b="1" dirty="0" smtClean="0">
                <a:latin typeface="ae_AlMateen" pitchFamily="18" charset="-78"/>
                <a:cs typeface="ae_AlMateen" pitchFamily="18" charset="-78"/>
              </a:rPr>
              <a:t>ف</a:t>
            </a:r>
            <a:r>
              <a:rPr lang="ar-SA" sz="4000" b="1" dirty="0" smtClean="0">
                <a:latin typeface="ae_AlMateen" pitchFamily="18" charset="-78"/>
                <a:cs typeface="ae_AlMateen" pitchFamily="18" charset="-78"/>
              </a:rPr>
              <a:t>لابد أن يسبق كل بحث علمي خطه بحثيه واضحة يتم إعدادها من قبل </a:t>
            </a:r>
            <a:r>
              <a:rPr lang="ar-SA" sz="4000" b="1" dirty="0" smtClean="0">
                <a:latin typeface="ae_AlMateen" pitchFamily="18" charset="-78"/>
                <a:cs typeface="ae_AlMateen" pitchFamily="18" charset="-78"/>
              </a:rPr>
              <a:t>الباحث عادة </a:t>
            </a:r>
            <a:r>
              <a:rPr lang="ar-SA" sz="4000" b="1" dirty="0" smtClean="0">
                <a:latin typeface="ae_AlMateen" pitchFamily="18" charset="-78"/>
                <a:cs typeface="ae_AlMateen" pitchFamily="18" charset="-78"/>
              </a:rPr>
              <a:t>ثم يتم تعديلها من قبل الأستاذ المشرف</a:t>
            </a:r>
            <a:r>
              <a:rPr lang="ar-IQ" sz="4000" b="1" dirty="0" smtClean="0">
                <a:latin typeface="ae_AlMateen" pitchFamily="18" charset="-78"/>
                <a:cs typeface="ae_AlMateen" pitchFamily="18" charset="-78"/>
              </a:rPr>
              <a:t>،</a:t>
            </a:r>
            <a:r>
              <a:rPr lang="ar-SA" sz="4000" b="1" dirty="0" smtClean="0">
                <a:latin typeface="ae_AlMateen" pitchFamily="18" charset="-78"/>
                <a:cs typeface="ae_AlMateen" pitchFamily="18" charset="-78"/>
              </a:rPr>
              <a:t> ليتم عرضها على المجلس العلمي بالجامعة الذي يقوم بدوره بقبول الخطة أو رفضها، وبإقرار الخطة من المجلس العلمي يبدأ </a:t>
            </a:r>
            <a:r>
              <a:rPr lang="ar-SA" sz="4000" b="1" dirty="0" smtClean="0">
                <a:latin typeface="ae_AlMateen" pitchFamily="18" charset="-78"/>
                <a:cs typeface="ae_AlMateen" pitchFamily="18" charset="-78"/>
              </a:rPr>
              <a:t>الباحث </a:t>
            </a:r>
            <a:r>
              <a:rPr lang="ar-SA" sz="4000" b="1" dirty="0" smtClean="0">
                <a:latin typeface="ae_AlMateen" pitchFamily="18" charset="-78"/>
                <a:cs typeface="ae_AlMateen" pitchFamily="18" charset="-78"/>
              </a:rPr>
              <a:t>رحلة البحث الممتعة حسب ما تم التخطيط له</a:t>
            </a:r>
            <a:r>
              <a:rPr lang="ar-IQ" sz="4000" b="1" dirty="0" smtClean="0">
                <a:latin typeface="ae_AlMateen" pitchFamily="18" charset="-78"/>
                <a:cs typeface="ae_AlMateen" pitchFamily="18" charset="-78"/>
              </a:rPr>
              <a:t> </a:t>
            </a:r>
            <a:r>
              <a:rPr lang="ar-IQ" sz="4000" b="1" dirty="0" smtClean="0">
                <a:latin typeface="ae_AlMateen" pitchFamily="18" charset="-78"/>
                <a:cs typeface="ae_AlMateen" pitchFamily="18" charset="-78"/>
              </a:rPr>
              <a:t>.</a:t>
            </a:r>
            <a:endParaRPr lang="ar-SA" sz="4000" b="1" dirty="0" smtClean="0">
              <a:latin typeface="ae_AlMateen" pitchFamily="18" charset="-78"/>
              <a:cs typeface="ae_AlMateen" pitchFamily="18" charset="-78"/>
            </a:endParaRPr>
          </a:p>
          <a:p>
            <a:pPr marL="111125" indent="25400" algn="just" rtl="1">
              <a:buNone/>
            </a:pPr>
            <a:r>
              <a:rPr lang="ar-SA" sz="4000" b="1" dirty="0" smtClean="0">
                <a:latin typeface="ae_AlMateen" pitchFamily="18" charset="-78"/>
                <a:cs typeface="ae_AlMateen" pitchFamily="18" charset="-78"/>
              </a:rPr>
              <a:t>ويلاحظ في الدكتوراه أن الأستاذ المشرف يقدم مقترحا لموضوع تحتوي على العنوان و الخطة و أهداف البحث و منهجيته و أهميته و الدراسات السابقة و الجديد من البحث الذي ينتظر من الباحث أن يأتي به ومجموعة من المصادر والمراجع التي يمكن للباحث أن يستفيد منها في أطروحته.</a:t>
            </a:r>
            <a:endParaRPr lang="ar-IQ" sz="4000" b="1" dirty="0" smtClean="0">
              <a:latin typeface="ae_AlMateen" pitchFamily="18" charset="-78"/>
              <a:cs typeface="ae_AlMateen" pitchFamily="18" charset="-78"/>
            </a:endParaRPr>
          </a:p>
          <a:p>
            <a:pPr algn="r" rtl="1">
              <a:buNone/>
            </a:pPr>
            <a:endParaRPr lang="en-US" dirty="0"/>
          </a:p>
        </p:txBody>
      </p:sp>
    </p:spTree>
    <p:extLst>
      <p:ext uri="{BB962C8B-B14F-4D97-AF65-F5344CB8AC3E}">
        <p14:creationId xmlns:p14="http://schemas.microsoft.com/office/powerpoint/2010/main" val="12785106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مقومات الخطة الناجحة</a:t>
            </a:r>
            <a:endParaRPr lang="en-US" dirty="0"/>
          </a:p>
        </p:txBody>
      </p:sp>
      <p:sp>
        <p:nvSpPr>
          <p:cNvPr id="3" name="Content Placeholder 2"/>
          <p:cNvSpPr>
            <a:spLocks noGrp="1"/>
          </p:cNvSpPr>
          <p:nvPr>
            <p:ph idx="1"/>
          </p:nvPr>
        </p:nvSpPr>
        <p:spPr/>
        <p:txBody>
          <a:bodyPr>
            <a:normAutofit lnSpcReduction="10000"/>
          </a:bodyPr>
          <a:lstStyle/>
          <a:p>
            <a:pPr algn="r" rtl="1"/>
            <a:r>
              <a:rPr lang="ar-IQ" b="1" dirty="0">
                <a:latin typeface="ae_AlMateen" pitchFamily="18" charset="-78"/>
                <a:cs typeface="ae_AlMateen" pitchFamily="18" charset="-78"/>
              </a:rPr>
              <a:t>إذاً على الباحث أن ي</a:t>
            </a:r>
            <a:r>
              <a:rPr lang="ar-SA" b="1" dirty="0">
                <a:latin typeface="ae_AlMateen" pitchFamily="18" charset="-78"/>
                <a:cs typeface="ae_AlMateen" pitchFamily="18" charset="-78"/>
              </a:rPr>
              <a:t>خطط لبحث</a:t>
            </a:r>
            <a:r>
              <a:rPr lang="ar-IQ" b="1" dirty="0">
                <a:latin typeface="ae_AlMateen" pitchFamily="18" charset="-78"/>
                <a:cs typeface="ae_AlMateen" pitchFamily="18" charset="-78"/>
              </a:rPr>
              <a:t>ه</a:t>
            </a:r>
            <a:r>
              <a:rPr lang="ar-SA" b="1" dirty="0">
                <a:latin typeface="ae_AlMateen" pitchFamily="18" charset="-78"/>
                <a:cs typeface="ae_AlMateen" pitchFamily="18" charset="-78"/>
              </a:rPr>
              <a:t> قبل </a:t>
            </a:r>
            <a:r>
              <a:rPr lang="ar-IQ" b="1" dirty="0">
                <a:latin typeface="ae_AlMateen" pitchFamily="18" charset="-78"/>
                <a:cs typeface="ae_AlMateen" pitchFamily="18" charset="-78"/>
              </a:rPr>
              <a:t>البدء </a:t>
            </a:r>
            <a:r>
              <a:rPr lang="ar-IQ" b="1" dirty="0" smtClean="0">
                <a:latin typeface="ae_AlMateen" pitchFamily="18" charset="-78"/>
                <a:cs typeface="ae_AlMateen" pitchFamily="18" charset="-78"/>
              </a:rPr>
              <a:t>به</a:t>
            </a:r>
            <a:r>
              <a:rPr lang="ar-SA" b="1" dirty="0" smtClean="0">
                <a:latin typeface="ae_AlMateen" pitchFamily="18" charset="-78"/>
                <a:cs typeface="ae_AlMateen" pitchFamily="18" charset="-78"/>
              </a:rPr>
              <a:t>:</a:t>
            </a:r>
          </a:p>
          <a:p>
            <a:pPr algn="r" rtl="1"/>
            <a:r>
              <a:rPr lang="ar-SA" b="1" dirty="0" smtClean="0">
                <a:latin typeface="ae_AlMateen" pitchFamily="18" charset="-78"/>
                <a:cs typeface="ae_AlMateen" pitchFamily="18" charset="-78"/>
              </a:rPr>
              <a:t> 1- على الباحث أن يحيط بجميع جوانبه</a:t>
            </a:r>
          </a:p>
          <a:p>
            <a:pPr algn="r" rtl="1"/>
            <a:r>
              <a:rPr lang="ar-SA" b="1" dirty="0" smtClean="0">
                <a:latin typeface="ae_AlMateen" pitchFamily="18" charset="-78"/>
                <a:cs typeface="ae_AlMateen" pitchFamily="18" charset="-78"/>
              </a:rPr>
              <a:t>2- عليه أن يحدد مشكلة بحثه</a:t>
            </a:r>
          </a:p>
          <a:p>
            <a:pPr algn="r" rtl="1"/>
            <a:r>
              <a:rPr lang="ar-SA" b="1" dirty="0" smtClean="0">
                <a:latin typeface="ae_AlMateen" pitchFamily="18" charset="-78"/>
                <a:cs typeface="ae_AlMateen" pitchFamily="18" charset="-78"/>
              </a:rPr>
              <a:t>3- عليه أن يبين أهميته</a:t>
            </a:r>
          </a:p>
          <a:p>
            <a:pPr algn="r" rtl="1"/>
            <a:r>
              <a:rPr lang="ar-SA" b="1" dirty="0" smtClean="0">
                <a:latin typeface="ae_AlMateen" pitchFamily="18" charset="-78"/>
                <a:cs typeface="ae_AlMateen" pitchFamily="18" charset="-78"/>
              </a:rPr>
              <a:t>4- عليه أن يحدد أهدافه</a:t>
            </a:r>
            <a:r>
              <a:rPr lang="en-US" b="1" dirty="0" smtClean="0">
                <a:latin typeface="ae_AlMateen" pitchFamily="18" charset="-78"/>
                <a:cs typeface="ae_AlMateen" pitchFamily="18" charset="-78"/>
              </a:rPr>
              <a:t> </a:t>
            </a:r>
          </a:p>
          <a:p>
            <a:pPr algn="r" rtl="1"/>
            <a:r>
              <a:rPr lang="ar-SA" b="1" dirty="0" smtClean="0">
                <a:latin typeface="ae_AlMateen" pitchFamily="18" charset="-78"/>
                <a:cs typeface="ae_AlMateen" pitchFamily="18" charset="-78"/>
              </a:rPr>
              <a:t>5- عليه أن يحدد الدراسات السابقة ومصاد</a:t>
            </a:r>
            <a:r>
              <a:rPr lang="ar-IQ" b="1" dirty="0">
                <a:latin typeface="ae_AlMateen" pitchFamily="18" charset="-78"/>
                <a:cs typeface="ae_AlMateen" pitchFamily="18" charset="-78"/>
              </a:rPr>
              <a:t>ره</a:t>
            </a:r>
            <a:r>
              <a:rPr lang="ar-IQ" b="1" dirty="0" smtClean="0">
                <a:latin typeface="ae_AlMateen" pitchFamily="18" charset="-78"/>
                <a:cs typeface="ae_AlMateen" pitchFamily="18" charset="-78"/>
              </a:rPr>
              <a:t>،</a:t>
            </a:r>
            <a:endParaRPr lang="ar-SA" b="1" dirty="0" smtClean="0">
              <a:latin typeface="ae_AlMateen" pitchFamily="18" charset="-78"/>
              <a:cs typeface="ae_AlMateen" pitchFamily="18" charset="-78"/>
            </a:endParaRPr>
          </a:p>
          <a:p>
            <a:pPr algn="r" rtl="1"/>
            <a:r>
              <a:rPr lang="ar-SA" b="1" dirty="0" smtClean="0">
                <a:latin typeface="ae_AlMateen" pitchFamily="18" charset="-78"/>
                <a:cs typeface="ae_AlMateen" pitchFamily="18" charset="-78"/>
              </a:rPr>
              <a:t>6-عليه تحديد طريقة جمع </a:t>
            </a:r>
            <a:r>
              <a:rPr lang="ar-SA" b="1" dirty="0">
                <a:latin typeface="ae_AlMateen" pitchFamily="18" charset="-78"/>
                <a:cs typeface="ae_AlMateen" pitchFamily="18" charset="-78"/>
              </a:rPr>
              <a:t>المعلومات</a:t>
            </a:r>
            <a:r>
              <a:rPr lang="ar-IQ" b="1" dirty="0">
                <a:latin typeface="ae_AlMateen" pitchFamily="18" charset="-78"/>
                <a:cs typeface="ae_AlMateen" pitchFamily="18" charset="-78"/>
              </a:rPr>
              <a:t>،</a:t>
            </a:r>
            <a:r>
              <a:rPr lang="ar-SA" b="1" dirty="0">
                <a:latin typeface="ae_AlMateen" pitchFamily="18" charset="-78"/>
                <a:cs typeface="ae_AlMateen" pitchFamily="18" charset="-78"/>
              </a:rPr>
              <a:t> </a:t>
            </a:r>
            <a:endParaRPr lang="ar-SA" b="1" dirty="0" smtClean="0">
              <a:latin typeface="ae_AlMateen" pitchFamily="18" charset="-78"/>
              <a:cs typeface="ae_AlMateen" pitchFamily="18" charset="-78"/>
            </a:endParaRPr>
          </a:p>
          <a:p>
            <a:pPr algn="r" rtl="1"/>
            <a:r>
              <a:rPr lang="ar-SA" b="1" dirty="0" smtClean="0">
                <a:latin typeface="ae_AlMateen" pitchFamily="18" charset="-78"/>
                <a:cs typeface="ae_AlMateen" pitchFamily="18" charset="-78"/>
              </a:rPr>
              <a:t>7- كما </a:t>
            </a:r>
            <a:r>
              <a:rPr lang="ar-IQ" b="1" dirty="0">
                <a:latin typeface="ae_AlMateen" pitchFamily="18" charset="-78"/>
                <a:cs typeface="ae_AlMateen" pitchFamily="18" charset="-78"/>
              </a:rPr>
              <a:t>ي</a:t>
            </a:r>
            <a:r>
              <a:rPr lang="ar-SA" b="1" dirty="0">
                <a:latin typeface="ae_AlMateen" pitchFamily="18" charset="-78"/>
                <a:cs typeface="ae_AlMateen" pitchFamily="18" charset="-78"/>
              </a:rPr>
              <a:t>خطط أيضا للتنفيذ من حيث عرض</a:t>
            </a:r>
            <a:r>
              <a:rPr lang="ar-IQ" b="1" dirty="0">
                <a:latin typeface="ae_AlMateen" pitchFamily="18" charset="-78"/>
                <a:cs typeface="ae_AlMateen" pitchFamily="18" charset="-78"/>
              </a:rPr>
              <a:t>،</a:t>
            </a:r>
            <a:r>
              <a:rPr lang="ar-SA" b="1" dirty="0">
                <a:latin typeface="ae_AlMateen" pitchFamily="18" charset="-78"/>
                <a:cs typeface="ae_AlMateen" pitchFamily="18" charset="-78"/>
              </a:rPr>
              <a:t> وتحليل المعلومات</a:t>
            </a:r>
            <a:r>
              <a:rPr lang="ar-IQ" b="1" dirty="0">
                <a:latin typeface="ae_AlMateen" pitchFamily="18" charset="-78"/>
                <a:cs typeface="ae_AlMateen" pitchFamily="18" charset="-78"/>
              </a:rPr>
              <a:t>،</a:t>
            </a:r>
            <a:r>
              <a:rPr lang="ar-SA" b="1" dirty="0">
                <a:latin typeface="ae_AlMateen" pitchFamily="18" charset="-78"/>
                <a:cs typeface="ae_AlMateen" pitchFamily="18" charset="-78"/>
              </a:rPr>
              <a:t> وتبويب </a:t>
            </a:r>
            <a:r>
              <a:rPr lang="ar-IQ" b="1" dirty="0">
                <a:latin typeface="ae_AlMateen" pitchFamily="18" charset="-78"/>
                <a:cs typeface="ae_AlMateen" pitchFamily="18" charset="-78"/>
              </a:rPr>
              <a:t>المادة العلمية، والمنهج الذي يسير عليه </a:t>
            </a:r>
            <a:r>
              <a:rPr lang="en-US" dirty="0">
                <a:solidFill>
                  <a:srgbClr val="C00000"/>
                </a:solidFill>
                <a:latin typeface="ae_AlMateen" pitchFamily="18" charset="-78"/>
                <a:cs typeface="ae_AlMateen" pitchFamily="18" charset="-78"/>
              </a:rPr>
              <a:t>.</a:t>
            </a:r>
            <a:endParaRPr lang="ar-IQ" dirty="0">
              <a:solidFill>
                <a:srgbClr val="C00000"/>
              </a:solidFill>
              <a:cs typeface="AdvertisingExtraBold" pitchFamily="2" charset="-78"/>
            </a:endParaRPr>
          </a:p>
          <a:p>
            <a:endParaRPr lang="en-US" dirty="0"/>
          </a:p>
        </p:txBody>
      </p:sp>
      <p:sp>
        <p:nvSpPr>
          <p:cNvPr id="4" name="Footer Placeholder 3"/>
          <p:cNvSpPr>
            <a:spLocks noGrp="1"/>
          </p:cNvSpPr>
          <p:nvPr>
            <p:ph type="ftr" sz="quarter" idx="11"/>
          </p:nvPr>
        </p:nvSpPr>
        <p:spPr/>
        <p:txBody>
          <a:bodyPr/>
          <a:lstStyle/>
          <a:p>
            <a:r>
              <a:rPr lang="ar-SA" smtClean="0"/>
              <a:t>أ.د. شيرزاد عزيز سليمان</a:t>
            </a:r>
            <a:endParaRPr lang="en-US"/>
          </a:p>
        </p:txBody>
      </p:sp>
      <p:sp>
        <p:nvSpPr>
          <p:cNvPr id="5" name="Slide Number Placeholder 4"/>
          <p:cNvSpPr>
            <a:spLocks noGrp="1"/>
          </p:cNvSpPr>
          <p:nvPr>
            <p:ph type="sldNum" sz="quarter" idx="12"/>
          </p:nvPr>
        </p:nvSpPr>
        <p:spPr/>
        <p:txBody>
          <a:bodyPr/>
          <a:lstStyle/>
          <a:p>
            <a:fld id="{B138CBEA-3AD9-4477-99F5-A29FABBEB87E}" type="slidenum">
              <a:rPr lang="en-US" smtClean="0"/>
              <a:t>66</a:t>
            </a:fld>
            <a:endParaRPr lang="en-US"/>
          </a:p>
        </p:txBody>
      </p:sp>
    </p:spTree>
    <p:extLst>
      <p:ext uri="{BB962C8B-B14F-4D97-AF65-F5344CB8AC3E}">
        <p14:creationId xmlns:p14="http://schemas.microsoft.com/office/powerpoint/2010/main" val="23685760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3348"/>
          </a:xfrm>
        </p:spPr>
        <p:txBody>
          <a:bodyPr/>
          <a:lstStyle/>
          <a:p>
            <a:pPr algn="r" rtl="1"/>
            <a:r>
              <a:rPr lang="ar-IQ" dirty="0">
                <a:effectLst>
                  <a:outerShdw blurRad="38100" dist="38100" dir="2700000" algn="tl">
                    <a:srgbClr val="000000">
                      <a:alpha val="43137"/>
                    </a:srgbClr>
                  </a:outerShdw>
                </a:effectLst>
                <a:latin typeface="ae_AlArabiya" pitchFamily="18" charset="-78"/>
                <a:cs typeface="ae_AlArabiya" pitchFamily="18" charset="-78"/>
              </a:rPr>
              <a:t>مراحل إعداد الخطة في البحث العلمي</a:t>
            </a:r>
            <a:endParaRPr lang="en-US" dirty="0"/>
          </a:p>
        </p:txBody>
      </p:sp>
      <p:sp>
        <p:nvSpPr>
          <p:cNvPr id="3" name="Content Placeholder 2"/>
          <p:cNvSpPr>
            <a:spLocks noGrp="1"/>
          </p:cNvSpPr>
          <p:nvPr>
            <p:ph idx="1"/>
          </p:nvPr>
        </p:nvSpPr>
        <p:spPr>
          <a:xfrm>
            <a:off x="1011382" y="1447800"/>
            <a:ext cx="9961418" cy="5257800"/>
          </a:xfrm>
        </p:spPr>
        <p:txBody>
          <a:bodyPr>
            <a:noAutofit/>
          </a:bodyPr>
          <a:lstStyle/>
          <a:p>
            <a:pPr marL="55563" indent="80963" algn="r" rtl="1">
              <a:buNone/>
            </a:pPr>
            <a:r>
              <a:rPr lang="ar-IQ" sz="3600" b="1" dirty="0" smtClean="0">
                <a:latin typeface="ae_AlMateen" pitchFamily="18" charset="-78"/>
                <a:cs typeface="ae_AlMateen" pitchFamily="18" charset="-78"/>
              </a:rPr>
              <a:t>المرحلة الأولى: الإطلاع وقراءة المصادر، وتشمل الآتي:</a:t>
            </a:r>
          </a:p>
          <a:p>
            <a:pPr marL="55563" indent="80963" algn="r" rtl="1">
              <a:buNone/>
            </a:pPr>
            <a:r>
              <a:rPr lang="ar-IQ" sz="3600" b="1" dirty="0" smtClean="0">
                <a:latin typeface="ae_AlMateen" pitchFamily="18" charset="-78"/>
                <a:cs typeface="ae_AlMateen" pitchFamily="18" charset="-78"/>
              </a:rPr>
              <a:t>1- الإطلاع على الرسائل العلمية ( المطبوعة وغير المطبوعة ) لاسيما المتعلقة بموضوع البحث، ليطلع على طريقتهم في وضع الخطة.</a:t>
            </a:r>
          </a:p>
          <a:p>
            <a:pPr marL="55563" indent="80963" algn="r" rtl="1">
              <a:buNone/>
            </a:pPr>
            <a:r>
              <a:rPr lang="ar-IQ" sz="3600" b="1" dirty="0" smtClean="0">
                <a:latin typeface="ae_AlMateen" pitchFamily="18" charset="-78"/>
                <a:cs typeface="ae_AlMateen" pitchFamily="18" charset="-78"/>
              </a:rPr>
              <a:t>2- الإطلاع على فهارس المصادر المكتوبة في أواخر البحوث، فقد يجد بحوثاً مشابهة لبحثه.</a:t>
            </a:r>
          </a:p>
          <a:p>
            <a:pPr marL="55563" indent="80963" algn="r" rtl="1">
              <a:buNone/>
            </a:pPr>
            <a:r>
              <a:rPr lang="ar-IQ" sz="3600" b="1" dirty="0" smtClean="0">
                <a:latin typeface="ae_AlMateen" pitchFamily="18" charset="-78"/>
                <a:cs typeface="ae_AlMateen" pitchFamily="18" charset="-78"/>
              </a:rPr>
              <a:t>3- الإطلاع على الدوريات العلمية.</a:t>
            </a:r>
          </a:p>
          <a:p>
            <a:pPr marL="55563" indent="80963" algn="r" rtl="1">
              <a:buNone/>
            </a:pPr>
            <a:r>
              <a:rPr lang="ar-IQ" sz="3600" b="1" dirty="0" smtClean="0">
                <a:latin typeface="ae_AlMateen" pitchFamily="18" charset="-78"/>
                <a:cs typeface="ae_AlMateen" pitchFamily="18" charset="-78"/>
              </a:rPr>
              <a:t>4-الإطلاع على الموسوعات العلمية، كالموسوعة الفقهية الكويتية، وغيرها.</a:t>
            </a:r>
            <a:endParaRPr lang="en-US" sz="3600" b="1" dirty="0" smtClean="0">
              <a:latin typeface="ae_AlMateen" pitchFamily="18" charset="-78"/>
              <a:cs typeface="ae_AlMateen" pitchFamily="18" charset="-78"/>
            </a:endParaRPr>
          </a:p>
        </p:txBody>
      </p:sp>
    </p:spTree>
    <p:extLst>
      <p:ext uri="{BB962C8B-B14F-4D97-AF65-F5344CB8AC3E}">
        <p14:creationId xmlns:p14="http://schemas.microsoft.com/office/powerpoint/2010/main" val="24221120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r>
              <a:rPr lang="ar-IQ" sz="3200" b="1" dirty="0">
                <a:solidFill>
                  <a:schemeClr val="tx2">
                    <a:lumMod val="60000"/>
                    <a:lumOff val="40000"/>
                  </a:schemeClr>
                </a:solidFill>
                <a:latin typeface="ae_AlArabiya" pitchFamily="18" charset="-78"/>
                <a:cs typeface="ae_AlArabiya" pitchFamily="18" charset="-78"/>
              </a:rPr>
              <a:t>المرحلة الثانية: </a:t>
            </a:r>
            <a:br>
              <a:rPr lang="ar-IQ" sz="3200" b="1" dirty="0">
                <a:solidFill>
                  <a:schemeClr val="tx2">
                    <a:lumMod val="60000"/>
                    <a:lumOff val="40000"/>
                  </a:schemeClr>
                </a:solidFill>
                <a:latin typeface="ae_AlArabiya" pitchFamily="18" charset="-78"/>
                <a:cs typeface="ae_AlArabiya" pitchFamily="18" charset="-78"/>
              </a:rPr>
            </a:br>
            <a:r>
              <a:rPr lang="ar-IQ" sz="3200" b="1" dirty="0">
                <a:solidFill>
                  <a:schemeClr val="tx2">
                    <a:lumMod val="60000"/>
                    <a:lumOff val="40000"/>
                  </a:schemeClr>
                </a:solidFill>
                <a:latin typeface="ae_AlArabiya" pitchFamily="18" charset="-78"/>
                <a:cs typeface="ae_AlArabiya" pitchFamily="18" charset="-78"/>
              </a:rPr>
              <a:t>كيفية استخراج عناصر الخطة من المصادر والمراجع</a:t>
            </a:r>
            <a:endParaRPr lang="en-US" sz="2800" b="1" dirty="0">
              <a:solidFill>
                <a:schemeClr val="tx2">
                  <a:lumMod val="60000"/>
                  <a:lumOff val="40000"/>
                </a:schemeClr>
              </a:solidFill>
            </a:endParaRPr>
          </a:p>
        </p:txBody>
      </p:sp>
      <p:sp>
        <p:nvSpPr>
          <p:cNvPr id="3" name="Content Placeholder 2"/>
          <p:cNvSpPr>
            <a:spLocks noGrp="1"/>
          </p:cNvSpPr>
          <p:nvPr>
            <p:ph idx="1"/>
          </p:nvPr>
        </p:nvSpPr>
        <p:spPr>
          <a:xfrm>
            <a:off x="2590800" y="1447800"/>
            <a:ext cx="7866888" cy="5105400"/>
          </a:xfrm>
        </p:spPr>
        <p:txBody>
          <a:bodyPr>
            <a:noAutofit/>
          </a:bodyPr>
          <a:lstStyle/>
          <a:p>
            <a:pPr marL="111125" indent="-111125" algn="r" rtl="1">
              <a:buNone/>
            </a:pPr>
            <a:r>
              <a:rPr lang="ar-IQ" sz="3600" dirty="0">
                <a:solidFill>
                  <a:srgbClr val="C00000"/>
                </a:solidFill>
              </a:rPr>
              <a:t>يقوم الباحث في هذه المرحلة بالخطوات الآتية:</a:t>
            </a:r>
          </a:p>
          <a:p>
            <a:pPr marL="111125" indent="-111125" algn="r" rtl="1">
              <a:buNone/>
            </a:pPr>
            <a:r>
              <a:rPr lang="ar-IQ" sz="3600" dirty="0">
                <a:solidFill>
                  <a:srgbClr val="C00000"/>
                </a:solidFill>
              </a:rPr>
              <a:t>1- يقرأ ويتأمل في البطاقات المكتوبة.</a:t>
            </a:r>
          </a:p>
          <a:p>
            <a:pPr marL="111125" indent="-111125" algn="r" rtl="1">
              <a:buNone/>
            </a:pPr>
            <a:r>
              <a:rPr lang="ar-IQ" sz="3600" dirty="0">
                <a:solidFill>
                  <a:srgbClr val="C00000"/>
                </a:solidFill>
              </a:rPr>
              <a:t>2- يصنفها إلى مجموعات، مثلاً: يجعل : التعريف، والأركان، والشروط صنفاً واحدا، و الأحكام والأدلة، ومناقشتها صنفاً آخر ، وهكذا.</a:t>
            </a:r>
          </a:p>
          <a:p>
            <a:pPr marL="111125" indent="-111125" algn="r" rtl="1">
              <a:buNone/>
            </a:pPr>
            <a:r>
              <a:rPr lang="ar-IQ" sz="3600" dirty="0">
                <a:solidFill>
                  <a:srgbClr val="C00000"/>
                </a:solidFill>
              </a:rPr>
              <a:t>3- ثم يقسم عناصر كل مجموعة إلى مجموعات أصغر .</a:t>
            </a:r>
          </a:p>
          <a:p>
            <a:pPr marL="111125" indent="-111125" algn="r" rtl="1">
              <a:buNone/>
            </a:pPr>
            <a:r>
              <a:rPr lang="ar-IQ" sz="3600" dirty="0">
                <a:solidFill>
                  <a:srgbClr val="C00000"/>
                </a:solidFill>
              </a:rPr>
              <a:t>4- يراعي الترتيب المنطقي في التقسيمات، بحيث كل صنف يكون أساساً لما بعده.</a:t>
            </a:r>
          </a:p>
        </p:txBody>
      </p:sp>
    </p:spTree>
    <p:extLst>
      <p:ext uri="{BB962C8B-B14F-4D97-AF65-F5344CB8AC3E}">
        <p14:creationId xmlns:p14="http://schemas.microsoft.com/office/powerpoint/2010/main" val="378892248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IQ" dirty="0" smtClean="0">
                <a:solidFill>
                  <a:schemeClr val="accent6"/>
                </a:solidFill>
                <a:latin typeface="ae_AlArabiya" pitchFamily="18" charset="-78"/>
                <a:cs typeface="ae_AlArabiya" pitchFamily="18" charset="-78"/>
              </a:rPr>
              <a:t>مناهج البحث العلمي: </a:t>
            </a:r>
            <a:r>
              <a:rPr lang="ar-IQ" dirty="0" smtClean="0">
                <a:solidFill>
                  <a:schemeClr val="accent6"/>
                </a:solidFill>
                <a:effectLst/>
                <a:latin typeface="ae_AlArabiya" pitchFamily="18" charset="-78"/>
                <a:cs typeface="ae_AlArabiya" pitchFamily="18" charset="-78"/>
              </a:rPr>
              <a:t>تعريفها</a:t>
            </a:r>
            <a:r>
              <a:rPr lang="ar-IQ" dirty="0" smtClean="0">
                <a:solidFill>
                  <a:schemeClr val="accent6"/>
                </a:solidFill>
                <a:latin typeface="ae_AlArabiya" pitchFamily="18" charset="-78"/>
                <a:cs typeface="ae_AlArabiya" pitchFamily="18" charset="-78"/>
              </a:rPr>
              <a:t>، تقسيمها، أنواعها</a:t>
            </a:r>
            <a:endParaRPr lang="en-US" dirty="0"/>
          </a:p>
        </p:txBody>
      </p:sp>
      <p:sp>
        <p:nvSpPr>
          <p:cNvPr id="3" name="Content Placeholder 2"/>
          <p:cNvSpPr>
            <a:spLocks noGrp="1"/>
          </p:cNvSpPr>
          <p:nvPr>
            <p:ph idx="1"/>
          </p:nvPr>
        </p:nvSpPr>
        <p:spPr>
          <a:xfrm>
            <a:off x="1981200" y="1447800"/>
            <a:ext cx="8476488" cy="5105400"/>
          </a:xfrm>
        </p:spPr>
        <p:txBody>
          <a:bodyPr>
            <a:normAutofit/>
          </a:bodyPr>
          <a:lstStyle/>
          <a:p>
            <a:pPr algn="r" rtl="1">
              <a:buNone/>
            </a:pPr>
            <a:r>
              <a:rPr lang="ar-SA" b="1" dirty="0" smtClean="0">
                <a:solidFill>
                  <a:srgbClr val="FF0000"/>
                </a:solidFill>
              </a:rPr>
              <a:t>المنهج لغة </a:t>
            </a:r>
            <a:r>
              <a:rPr lang="ar-SA" b="1" dirty="0" smtClean="0"/>
              <a:t>:</a:t>
            </a:r>
            <a:r>
              <a:rPr lang="ar-SA" dirty="0" smtClean="0"/>
              <a:t> </a:t>
            </a:r>
            <a:r>
              <a:rPr lang="ar-SA" dirty="0" smtClean="0">
                <a:latin typeface="ae_AlMateen" pitchFamily="18" charset="-78"/>
                <a:cs typeface="ae_AlMateen" pitchFamily="18" charset="-78"/>
              </a:rPr>
              <a:t>الطريق  الواضح</a:t>
            </a:r>
            <a:r>
              <a:rPr lang="ar-IQ" dirty="0" smtClean="0">
                <a:latin typeface="ae_AlMateen" pitchFamily="18" charset="-78"/>
                <a:cs typeface="ae_AlMateen" pitchFamily="18" charset="-78"/>
              </a:rPr>
              <a:t>.</a:t>
            </a:r>
            <a:endParaRPr lang="en-US" dirty="0" smtClean="0">
              <a:latin typeface="ae_AlMateen" pitchFamily="18" charset="-78"/>
              <a:cs typeface="ae_AlMateen" pitchFamily="18" charset="-78"/>
            </a:endParaRPr>
          </a:p>
          <a:p>
            <a:pPr algn="r" rtl="1">
              <a:buNone/>
            </a:pPr>
            <a:r>
              <a:rPr lang="ar-SA" b="1" dirty="0" smtClean="0">
                <a:solidFill>
                  <a:srgbClr val="FF0000"/>
                </a:solidFill>
              </a:rPr>
              <a:t> اصطلاحا: </a:t>
            </a:r>
            <a:r>
              <a:rPr lang="ar-SA" dirty="0" smtClean="0">
                <a:latin typeface="ae_AlMateen" pitchFamily="18" charset="-78"/>
                <a:cs typeface="ae_AlMateen" pitchFamily="18" charset="-78"/>
              </a:rPr>
              <a:t>هو الطريق المؤدّ</a:t>
            </a:r>
            <a:r>
              <a:rPr lang="ar-IQ" dirty="0" smtClean="0">
                <a:latin typeface="ae_AlMateen" pitchFamily="18" charset="-78"/>
                <a:cs typeface="ae_AlMateen" pitchFamily="18" charset="-78"/>
              </a:rPr>
              <a:t>ي</a:t>
            </a:r>
            <a:r>
              <a:rPr lang="ar-SA" dirty="0" smtClean="0">
                <a:latin typeface="ae_AlMateen" pitchFamily="18" charset="-78"/>
                <a:cs typeface="ae_AlMateen" pitchFamily="18" charset="-78"/>
              </a:rPr>
              <a:t> للكشف عن حقيقة</a:t>
            </a:r>
            <a:r>
              <a:rPr lang="ar-IQ" dirty="0" smtClean="0">
                <a:latin typeface="ae_AlMateen" pitchFamily="18" charset="-78"/>
                <a:cs typeface="ae_AlMateen" pitchFamily="18" charset="-78"/>
              </a:rPr>
              <a:t> </a:t>
            </a:r>
            <a:r>
              <a:rPr lang="ar-SA" dirty="0" smtClean="0">
                <a:latin typeface="ae_AlMateen" pitchFamily="18" charset="-78"/>
                <a:cs typeface="ae_AlMateen" pitchFamily="18" charset="-78"/>
              </a:rPr>
              <a:t>علمية</a:t>
            </a:r>
            <a:r>
              <a:rPr lang="ar-IQ" dirty="0" smtClean="0">
                <a:latin typeface="ae_AlMateen" pitchFamily="18" charset="-78"/>
                <a:cs typeface="ae_AlMateen" pitchFamily="18" charset="-78"/>
              </a:rPr>
              <a:t>،</a:t>
            </a:r>
            <a:r>
              <a:rPr lang="ar-SA" dirty="0" smtClean="0">
                <a:latin typeface="ae_AlMateen" pitchFamily="18" charset="-78"/>
                <a:cs typeface="ae_AlMateen" pitchFamily="18" charset="-78"/>
              </a:rPr>
              <a:t> بواسطة طائفة من القواعد العامة التي تهيمن على سير البحث. </a:t>
            </a:r>
            <a:endParaRPr lang="en-US" dirty="0" smtClean="0">
              <a:latin typeface="ae_AlMateen" pitchFamily="18" charset="-78"/>
              <a:cs typeface="ae_AlMateen" pitchFamily="18" charset="-78"/>
            </a:endParaRPr>
          </a:p>
          <a:p>
            <a:pPr algn="r" rtl="1">
              <a:buNone/>
            </a:pPr>
            <a:r>
              <a:rPr lang="ar-SA" dirty="0" smtClean="0">
                <a:latin typeface="ae_AlMateen" pitchFamily="18" charset="-78"/>
                <a:cs typeface="ae_AlMateen" pitchFamily="18" charset="-78"/>
              </a:rPr>
              <a:t>أو هو: استعمال المعلومات استعمالا صحيحا، وفق أسلوب علمي سليم، تعارف عليها الباحثون، واعتبروا الإخلال بها، إخلالاً بالبحث </a:t>
            </a:r>
            <a:endParaRPr lang="en-US" dirty="0" smtClean="0">
              <a:latin typeface="ae_AlMateen" pitchFamily="18" charset="-78"/>
              <a:cs typeface="ae_AlMateen" pitchFamily="18" charset="-78"/>
            </a:endParaRPr>
          </a:p>
        </p:txBody>
      </p:sp>
    </p:spTree>
    <p:extLst>
      <p:ext uri="{BB962C8B-B14F-4D97-AF65-F5344CB8AC3E}">
        <p14:creationId xmlns:p14="http://schemas.microsoft.com/office/powerpoint/2010/main" val="807342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ar-SA" sz="6000" dirty="0" smtClean="0"/>
              <a:t>الهدف من العلم </a:t>
            </a:r>
            <a:endParaRPr lang="en-US" sz="6000" dirty="0"/>
          </a:p>
        </p:txBody>
      </p:sp>
      <p:sp>
        <p:nvSpPr>
          <p:cNvPr id="3" name="Content Placeholder 2"/>
          <p:cNvSpPr>
            <a:spLocks noGrp="1"/>
          </p:cNvSpPr>
          <p:nvPr>
            <p:ph idx="1"/>
          </p:nvPr>
        </p:nvSpPr>
        <p:spPr/>
        <p:txBody>
          <a:bodyPr>
            <a:normAutofit fontScale="92500" lnSpcReduction="10000"/>
          </a:bodyPr>
          <a:lstStyle/>
          <a:p>
            <a:pPr marL="0" indent="0" algn="r" rtl="1">
              <a:buNone/>
            </a:pPr>
            <a:endParaRPr lang="ar-SA" dirty="0" smtClean="0"/>
          </a:p>
          <a:p>
            <a:pPr algn="r" rtl="1"/>
            <a:endParaRPr lang="ar-SA" dirty="0"/>
          </a:p>
          <a:p>
            <a:pPr algn="r" rtl="1"/>
            <a:r>
              <a:rPr lang="ar-SA" sz="4400" dirty="0" smtClean="0"/>
              <a:t>الهدف من العلم هو:</a:t>
            </a:r>
          </a:p>
          <a:p>
            <a:pPr algn="r" rtl="1"/>
            <a:r>
              <a:rPr lang="ar-SA" sz="4400" dirty="0" smtClean="0"/>
              <a:t>1- فهم و تفسير ما يدور حوله من حوادث و ظواهر و فك أسرارها في سبيل تحقيق الفهم الصحيح والموضوعي لهذه الظواهر</a:t>
            </a:r>
          </a:p>
          <a:p>
            <a:pPr algn="r" rtl="1"/>
            <a:r>
              <a:rPr lang="ar-SA" sz="4400" dirty="0" smtClean="0"/>
              <a:t>وضع نظرية معينة لتفسير علاقة معينة بين الظواهر والأحداث المرتبطة  بها، ووضعها تحت </a:t>
            </a:r>
            <a:r>
              <a:rPr lang="ar-SA" sz="4400" b="1" dirty="0" smtClean="0"/>
              <a:t>قانون واحد.</a:t>
            </a:r>
            <a:endParaRPr lang="en-US" sz="4400" b="1" dirty="0"/>
          </a:p>
        </p:txBody>
      </p:sp>
      <p:sp>
        <p:nvSpPr>
          <p:cNvPr id="5" name="Footer Placeholder 4"/>
          <p:cNvSpPr>
            <a:spLocks noGrp="1"/>
          </p:cNvSpPr>
          <p:nvPr>
            <p:ph type="ftr" sz="quarter" idx="11"/>
          </p:nvPr>
        </p:nvSpPr>
        <p:spPr/>
        <p:txBody>
          <a:bodyPr/>
          <a:lstStyle/>
          <a:p>
            <a:r>
              <a:rPr lang="ar-SA" smtClean="0"/>
              <a:t>أ.د. شيرزاد عزيز سليمان</a:t>
            </a:r>
            <a:endParaRPr lang="en-US"/>
          </a:p>
        </p:txBody>
      </p:sp>
      <p:sp>
        <p:nvSpPr>
          <p:cNvPr id="6" name="Slide Number Placeholder 5"/>
          <p:cNvSpPr>
            <a:spLocks noGrp="1"/>
          </p:cNvSpPr>
          <p:nvPr>
            <p:ph type="sldNum" sz="quarter" idx="12"/>
          </p:nvPr>
        </p:nvSpPr>
        <p:spPr/>
        <p:txBody>
          <a:bodyPr/>
          <a:lstStyle/>
          <a:p>
            <a:fld id="{B138CBEA-3AD9-4477-99F5-A29FABBEB87E}" type="slidenum">
              <a:rPr lang="en-US" smtClean="0"/>
              <a:t>7</a:t>
            </a:fld>
            <a:endParaRPr lang="en-US"/>
          </a:p>
        </p:txBody>
      </p:sp>
    </p:spTree>
    <p:extLst>
      <p:ext uri="{BB962C8B-B14F-4D97-AF65-F5344CB8AC3E}">
        <p14:creationId xmlns:p14="http://schemas.microsoft.com/office/powerpoint/2010/main" val="24012725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مناهج البحث حسب طريقة وتنظيم و ترتيب العمليات العقلية</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0734755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ar-SA" smtClean="0"/>
              <a:t>أ.د. شيرزاد عزيز سليمان</a:t>
            </a:r>
            <a:endParaRPr lang="en-US"/>
          </a:p>
        </p:txBody>
      </p:sp>
      <p:sp>
        <p:nvSpPr>
          <p:cNvPr id="5" name="Slide Number Placeholder 4"/>
          <p:cNvSpPr>
            <a:spLocks noGrp="1"/>
          </p:cNvSpPr>
          <p:nvPr>
            <p:ph type="sldNum" sz="quarter" idx="12"/>
          </p:nvPr>
        </p:nvSpPr>
        <p:spPr/>
        <p:txBody>
          <a:bodyPr/>
          <a:lstStyle/>
          <a:p>
            <a:fld id="{B138CBEA-3AD9-4477-99F5-A29FABBEB87E}" type="slidenum">
              <a:rPr lang="en-US" smtClean="0"/>
              <a:t>70</a:t>
            </a:fld>
            <a:endParaRPr lang="en-US"/>
          </a:p>
        </p:txBody>
      </p:sp>
    </p:spTree>
    <p:extLst>
      <p:ext uri="{BB962C8B-B14F-4D97-AF65-F5344CB8AC3E}">
        <p14:creationId xmlns:p14="http://schemas.microsoft.com/office/powerpoint/2010/main" val="227424259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dirty="0" smtClean="0"/>
              <a:t>مناهج البحث العلمي حسب العمليات الإجرائية</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4314321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ar-SA" smtClean="0"/>
              <a:t>أ.د. شيرزاد عزيز سليمان</a:t>
            </a:r>
            <a:endParaRPr lang="en-US"/>
          </a:p>
        </p:txBody>
      </p:sp>
      <p:sp>
        <p:nvSpPr>
          <p:cNvPr id="5" name="Slide Number Placeholder 4"/>
          <p:cNvSpPr>
            <a:spLocks noGrp="1"/>
          </p:cNvSpPr>
          <p:nvPr>
            <p:ph type="sldNum" sz="quarter" idx="12"/>
          </p:nvPr>
        </p:nvSpPr>
        <p:spPr/>
        <p:txBody>
          <a:bodyPr/>
          <a:lstStyle/>
          <a:p>
            <a:fld id="{B138CBEA-3AD9-4477-99F5-A29FABBEB87E}" type="slidenum">
              <a:rPr lang="en-US" smtClean="0"/>
              <a:t>71</a:t>
            </a:fld>
            <a:endParaRPr lang="en-US"/>
          </a:p>
        </p:txBody>
      </p:sp>
    </p:spTree>
    <p:extLst>
      <p:ext uri="{BB962C8B-B14F-4D97-AF65-F5344CB8AC3E}">
        <p14:creationId xmlns:p14="http://schemas.microsoft.com/office/powerpoint/2010/main" val="249884136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endParaRPr lang="en-US" dirty="0"/>
          </a:p>
        </p:txBody>
      </p:sp>
      <p:sp>
        <p:nvSpPr>
          <p:cNvPr id="4" name="Footer Placeholder 3"/>
          <p:cNvSpPr>
            <a:spLocks noGrp="1"/>
          </p:cNvSpPr>
          <p:nvPr>
            <p:ph type="ftr" sz="quarter" idx="11"/>
          </p:nvPr>
        </p:nvSpPr>
        <p:spPr/>
        <p:txBody>
          <a:bodyPr/>
          <a:lstStyle/>
          <a:p>
            <a:r>
              <a:rPr lang="ar-SA" smtClean="0"/>
              <a:t>أ.د. شيرزاد عزيز سليمان</a:t>
            </a:r>
            <a:endParaRPr lang="en-US"/>
          </a:p>
        </p:txBody>
      </p:sp>
      <p:sp>
        <p:nvSpPr>
          <p:cNvPr id="5" name="Slide Number Placeholder 4"/>
          <p:cNvSpPr>
            <a:spLocks noGrp="1"/>
          </p:cNvSpPr>
          <p:nvPr>
            <p:ph type="sldNum" sz="quarter" idx="12"/>
          </p:nvPr>
        </p:nvSpPr>
        <p:spPr/>
        <p:txBody>
          <a:bodyPr/>
          <a:lstStyle/>
          <a:p>
            <a:fld id="{B138CBEA-3AD9-4477-99F5-A29FABBEB87E}" type="slidenum">
              <a:rPr lang="en-US" smtClean="0"/>
              <a:t>72</a:t>
            </a:fld>
            <a:endParaRPr lang="en-US"/>
          </a:p>
        </p:txBody>
      </p:sp>
    </p:spTree>
    <p:extLst>
      <p:ext uri="{BB962C8B-B14F-4D97-AF65-F5344CB8AC3E}">
        <p14:creationId xmlns:p14="http://schemas.microsoft.com/office/powerpoint/2010/main" val="11741265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dirty="0">
                <a:solidFill>
                  <a:srgbClr val="FF0000"/>
                </a:solidFill>
              </a:rPr>
              <a:t>أنواع  المناهج :</a:t>
            </a:r>
            <a:r>
              <a:rPr lang="en-US" b="1" dirty="0">
                <a:solidFill>
                  <a:srgbClr val="FF0000"/>
                </a:solidFill>
              </a:rPr>
              <a:t/>
            </a:r>
            <a:br>
              <a:rPr lang="en-US" b="1" dirty="0">
                <a:solidFill>
                  <a:srgbClr val="FF0000"/>
                </a:solidFill>
              </a:rPr>
            </a:br>
            <a:endParaRPr lang="en-US" dirty="0"/>
          </a:p>
        </p:txBody>
      </p:sp>
      <p:sp>
        <p:nvSpPr>
          <p:cNvPr id="3" name="Content Placeholder 2"/>
          <p:cNvSpPr>
            <a:spLocks noGrp="1"/>
          </p:cNvSpPr>
          <p:nvPr>
            <p:ph idx="1"/>
          </p:nvPr>
        </p:nvSpPr>
        <p:spPr/>
        <p:txBody>
          <a:bodyPr/>
          <a:lstStyle/>
          <a:p>
            <a:pPr algn="r" rtl="1">
              <a:buNone/>
            </a:pPr>
            <a:r>
              <a:rPr lang="ar-SA" b="1" dirty="0" smtClean="0"/>
              <a:t>تنقسم </a:t>
            </a:r>
            <a:r>
              <a:rPr lang="ar-SA" b="1" dirty="0"/>
              <a:t>البحوث باعتبارات مختلفة، منها: </a:t>
            </a:r>
            <a:endParaRPr lang="en-US" dirty="0"/>
          </a:p>
          <a:p>
            <a:pPr algn="r" rtl="1">
              <a:buNone/>
            </a:pPr>
            <a:r>
              <a:rPr lang="ar-SA" b="1" dirty="0">
                <a:solidFill>
                  <a:srgbClr val="FF0000"/>
                </a:solidFill>
              </a:rPr>
              <a:t>أوّلاً: </a:t>
            </a:r>
            <a:r>
              <a:rPr lang="ar-SA" b="1" dirty="0"/>
              <a:t>تقسيم المناهج باْعتبار العمليات العقلية</a:t>
            </a:r>
            <a:r>
              <a:rPr lang="ar-IQ" b="1" dirty="0"/>
              <a:t>.</a:t>
            </a:r>
            <a:endParaRPr lang="en-US" dirty="0"/>
          </a:p>
          <a:p>
            <a:pPr algn="r" rtl="1">
              <a:buNone/>
            </a:pPr>
            <a:r>
              <a:rPr lang="ar-SA" b="1" dirty="0">
                <a:solidFill>
                  <a:srgbClr val="FF0000"/>
                </a:solidFill>
              </a:rPr>
              <a:t>ثانياً: </a:t>
            </a:r>
            <a:r>
              <a:rPr lang="ar-SA" b="1" dirty="0"/>
              <a:t>تقسيم المناهج باْعتبار العمليات الإجرائية</a:t>
            </a:r>
            <a:r>
              <a:rPr lang="ar-IQ" b="1" dirty="0"/>
              <a:t>.</a:t>
            </a:r>
            <a:endParaRPr lang="en-US" dirty="0"/>
          </a:p>
          <a:p>
            <a:endParaRPr lang="en-US" dirty="0"/>
          </a:p>
        </p:txBody>
      </p:sp>
      <p:sp>
        <p:nvSpPr>
          <p:cNvPr id="4" name="Footer Placeholder 3"/>
          <p:cNvSpPr>
            <a:spLocks noGrp="1"/>
          </p:cNvSpPr>
          <p:nvPr>
            <p:ph type="ftr" sz="quarter" idx="11"/>
          </p:nvPr>
        </p:nvSpPr>
        <p:spPr/>
        <p:txBody>
          <a:bodyPr/>
          <a:lstStyle/>
          <a:p>
            <a:r>
              <a:rPr lang="ar-SA" smtClean="0"/>
              <a:t>أ.د. شيرزاد عزيز سليمان</a:t>
            </a:r>
            <a:endParaRPr lang="en-US"/>
          </a:p>
        </p:txBody>
      </p:sp>
      <p:sp>
        <p:nvSpPr>
          <p:cNvPr id="5" name="Slide Number Placeholder 4"/>
          <p:cNvSpPr>
            <a:spLocks noGrp="1"/>
          </p:cNvSpPr>
          <p:nvPr>
            <p:ph type="sldNum" sz="quarter" idx="12"/>
          </p:nvPr>
        </p:nvSpPr>
        <p:spPr/>
        <p:txBody>
          <a:bodyPr/>
          <a:lstStyle/>
          <a:p>
            <a:fld id="{B138CBEA-3AD9-4477-99F5-A29FABBEB87E}" type="slidenum">
              <a:rPr lang="en-US" smtClean="0"/>
              <a:t>73</a:t>
            </a:fld>
            <a:endParaRPr lang="en-US"/>
          </a:p>
        </p:txBody>
      </p:sp>
    </p:spTree>
    <p:extLst>
      <p:ext uri="{BB962C8B-B14F-4D97-AF65-F5344CB8AC3E}">
        <p14:creationId xmlns:p14="http://schemas.microsoft.com/office/powerpoint/2010/main" val="4871913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152400"/>
            <a:ext cx="7498080" cy="838200"/>
          </a:xfrm>
        </p:spPr>
        <p:txBody>
          <a:bodyPr>
            <a:normAutofit fontScale="90000"/>
          </a:bodyPr>
          <a:lstStyle/>
          <a:p>
            <a:pPr algn="r" rtl="1"/>
            <a:r>
              <a:rPr lang="ar-SA" dirty="0" smtClean="0">
                <a:solidFill>
                  <a:schemeClr val="accent2">
                    <a:lumMod val="75000"/>
                  </a:schemeClr>
                </a:solidFill>
                <a:latin typeface="ae_AlArabiya" pitchFamily="18" charset="-78"/>
                <a:cs typeface="ae_AlArabiya" pitchFamily="18" charset="-78"/>
              </a:rPr>
              <a:t>أوّلاً: تقسيم المناهج باعتبار العمليات العقلية</a:t>
            </a:r>
            <a:r>
              <a:rPr lang="ar-IQ" dirty="0" smtClean="0">
                <a:solidFill>
                  <a:schemeClr val="accent2">
                    <a:lumMod val="75000"/>
                  </a:schemeClr>
                </a:solidFill>
                <a:latin typeface="ae_AlArabiya" pitchFamily="18" charset="-78"/>
                <a:cs typeface="ae_AlArabiya" pitchFamily="18" charset="-78"/>
              </a:rPr>
              <a:t>:</a:t>
            </a:r>
            <a:endParaRPr lang="en-US" dirty="0">
              <a:solidFill>
                <a:schemeClr val="accent2">
                  <a:lumMod val="75000"/>
                </a:schemeClr>
              </a:solidFill>
            </a:endParaRPr>
          </a:p>
        </p:txBody>
      </p:sp>
      <p:sp>
        <p:nvSpPr>
          <p:cNvPr id="3" name="Content Placeholder 2"/>
          <p:cNvSpPr>
            <a:spLocks noGrp="1"/>
          </p:cNvSpPr>
          <p:nvPr>
            <p:ph idx="1"/>
          </p:nvPr>
        </p:nvSpPr>
        <p:spPr>
          <a:xfrm>
            <a:off x="1905000" y="1066800"/>
            <a:ext cx="8552688" cy="5562600"/>
          </a:xfrm>
        </p:spPr>
        <p:txBody>
          <a:bodyPr>
            <a:normAutofit fontScale="85000" lnSpcReduction="20000"/>
          </a:bodyPr>
          <a:lstStyle/>
          <a:p>
            <a:pPr marL="0" indent="0" algn="r" rtl="1">
              <a:buNone/>
            </a:pPr>
            <a:r>
              <a:rPr lang="ar-SA" dirty="0" smtClean="0"/>
              <a:t>ينقسم المناهج باعتبار العمليات العقلية </a:t>
            </a:r>
            <a:r>
              <a:rPr lang="ar-IQ" dirty="0" smtClean="0"/>
              <a:t>ع</a:t>
            </a:r>
            <a:r>
              <a:rPr lang="ar-SA" dirty="0" smtClean="0"/>
              <a:t>لى ثلاثة أنواع:</a:t>
            </a:r>
            <a:endParaRPr lang="ar-IQ" dirty="0" smtClean="0"/>
          </a:p>
          <a:p>
            <a:pPr marL="0" indent="0" algn="r" rtl="1">
              <a:buNone/>
            </a:pPr>
            <a:r>
              <a:rPr lang="ar-SA" dirty="0" smtClean="0">
                <a:latin typeface="ae_AlMateen" pitchFamily="18" charset="-78"/>
                <a:cs typeface="ae_AlMateen" pitchFamily="18" charset="-78"/>
              </a:rPr>
              <a:t>( المنهج الاستدلالي ،  </a:t>
            </a:r>
            <a:r>
              <a:rPr lang="ar-IQ" dirty="0" smtClean="0">
                <a:latin typeface="ae_AlMateen" pitchFamily="18" charset="-78"/>
                <a:cs typeface="ae_AlMateen" pitchFamily="18" charset="-78"/>
              </a:rPr>
              <a:t>و</a:t>
            </a:r>
            <a:r>
              <a:rPr lang="ar-SA" dirty="0" smtClean="0">
                <a:latin typeface="ae_AlMateen" pitchFamily="18" charset="-78"/>
                <a:cs typeface="ae_AlMateen" pitchFamily="18" charset="-78"/>
              </a:rPr>
              <a:t>المنهج الاستقرائي، و المنهج الاسترداد</a:t>
            </a:r>
            <a:r>
              <a:rPr lang="ar-IQ" dirty="0" smtClean="0">
                <a:latin typeface="ae_AlMateen" pitchFamily="18" charset="-78"/>
                <a:cs typeface="ae_AlMateen" pitchFamily="18" charset="-78"/>
              </a:rPr>
              <a:t>ي أي التأريخي</a:t>
            </a:r>
            <a:r>
              <a:rPr lang="ar-SA" dirty="0" smtClean="0">
                <a:latin typeface="ae_AlMateen" pitchFamily="18" charset="-78"/>
                <a:cs typeface="ae_AlMateen" pitchFamily="18" charset="-78"/>
              </a:rPr>
              <a:t>)</a:t>
            </a:r>
            <a:endParaRPr lang="en-US" dirty="0" smtClean="0">
              <a:latin typeface="ae_AlMateen" pitchFamily="18" charset="-78"/>
              <a:cs typeface="ae_AlMateen" pitchFamily="18" charset="-78"/>
            </a:endParaRPr>
          </a:p>
          <a:p>
            <a:pPr marL="0" indent="0" algn="r" rtl="1">
              <a:buNone/>
            </a:pPr>
            <a:r>
              <a:rPr lang="ar-SA" b="1" dirty="0" smtClean="0">
                <a:solidFill>
                  <a:srgbClr val="FF0000"/>
                </a:solidFill>
              </a:rPr>
              <a:t>أ- المنه</a:t>
            </a:r>
            <a:r>
              <a:rPr lang="ar-IQ" b="1" dirty="0" smtClean="0">
                <a:solidFill>
                  <a:srgbClr val="FF0000"/>
                </a:solidFill>
              </a:rPr>
              <a:t>ج</a:t>
            </a:r>
            <a:r>
              <a:rPr lang="ar-SA" b="1" dirty="0" smtClean="0">
                <a:solidFill>
                  <a:srgbClr val="FF0000"/>
                </a:solidFill>
              </a:rPr>
              <a:t> الاستدلالي </a:t>
            </a:r>
            <a:r>
              <a:rPr lang="ar-SA" sz="1400" b="1" dirty="0">
                <a:solidFill>
                  <a:srgbClr val="FF0000"/>
                </a:solidFill>
              </a:rPr>
              <a:t>((</a:t>
            </a:r>
            <a:r>
              <a:rPr lang="ar-SA" b="1" dirty="0" smtClean="0">
                <a:solidFill>
                  <a:srgbClr val="FF0000"/>
                </a:solidFill>
              </a:rPr>
              <a:t> الاستنباطي </a:t>
            </a:r>
            <a:r>
              <a:rPr lang="ar-SA" sz="1400" b="1" dirty="0">
                <a:solidFill>
                  <a:srgbClr val="FF0000"/>
                </a:solidFill>
              </a:rPr>
              <a:t>))</a:t>
            </a:r>
            <a:r>
              <a:rPr lang="ar-SA" b="1" dirty="0" smtClean="0">
                <a:solidFill>
                  <a:srgbClr val="FF0000"/>
                </a:solidFill>
              </a:rPr>
              <a:t> :   </a:t>
            </a:r>
            <a:endParaRPr lang="en-US" dirty="0" smtClean="0">
              <a:solidFill>
                <a:srgbClr val="FF0000"/>
              </a:solidFill>
            </a:endParaRPr>
          </a:p>
          <a:p>
            <a:pPr marL="0" indent="0" algn="r" rtl="1">
              <a:buNone/>
            </a:pPr>
            <a:r>
              <a:rPr lang="ar-SA" dirty="0" smtClean="0"/>
              <a:t> </a:t>
            </a:r>
            <a:r>
              <a:rPr lang="ar-SA" sz="3000" dirty="0">
                <a:latin typeface="ae_AlMateen" pitchFamily="18" charset="-78"/>
                <a:cs typeface="ae_AlMateen" pitchFamily="18" charset="-78"/>
              </a:rPr>
              <a:t>هو المنهج الذي يقوم على أساس ربط العقل بين المقدمات ونتائج الأشياء وعللها على أساس  المنطق والتأمل الذهني، فهو يبدأ من الكليات، لتعميمها  على الجزئيات. </a:t>
            </a:r>
            <a:r>
              <a:rPr lang="ar-IQ" dirty="0" smtClean="0"/>
              <a:t>مثل القاضي الذي يستدل اعتمادا على أقوال أو آثار القضية وملابساتها للنطق بالحكم.</a:t>
            </a:r>
            <a:endParaRPr lang="ar-IQ" dirty="0" smtClean="0">
              <a:latin typeface="ae_AlMateen" pitchFamily="18" charset="-78"/>
              <a:cs typeface="ae_AlMateen" pitchFamily="18" charset="-78"/>
            </a:endParaRPr>
          </a:p>
          <a:p>
            <a:pPr marL="0" indent="0" algn="r" rtl="1">
              <a:buNone/>
            </a:pPr>
            <a:r>
              <a:rPr lang="ar-SA" b="1" dirty="0" smtClean="0">
                <a:solidFill>
                  <a:srgbClr val="FF0000"/>
                </a:solidFill>
              </a:rPr>
              <a:t>ب- المنهج الاستقرائي:</a:t>
            </a:r>
            <a:endParaRPr lang="en-US" b="1" dirty="0" smtClean="0">
              <a:solidFill>
                <a:srgbClr val="FF0000"/>
              </a:solidFill>
            </a:endParaRPr>
          </a:p>
          <a:p>
            <a:pPr marL="0" indent="0" algn="r" rtl="1">
              <a:buNone/>
            </a:pPr>
            <a:r>
              <a:rPr lang="ar-SA" dirty="0" smtClean="0">
                <a:latin typeface="ae_AlMateen" pitchFamily="18" charset="-78"/>
                <a:cs typeface="ae_AlMateen" pitchFamily="18" charset="-78"/>
              </a:rPr>
              <a:t>هو المنهج الذي يقوم على أساس  البدء  بالجزئيات، للوصول إلى  القوانين العامة، ويعتمد على  التحقيق  بالملاحظة الخاضعة للتجريب والتحكم  في المتغيرات  المختلفة</a:t>
            </a:r>
            <a:r>
              <a:rPr lang="ar-IQ" dirty="0" smtClean="0">
                <a:latin typeface="ae_AlMateen" pitchFamily="18" charset="-78"/>
                <a:cs typeface="ae_AlMateen" pitchFamily="18" charset="-78"/>
              </a:rPr>
              <a:t>، مثال:</a:t>
            </a:r>
            <a:r>
              <a:rPr lang="ar-IQ" dirty="0" smtClean="0"/>
              <a:t> لو أخذت 5 تفاحات من صندوق ووجدتها جيدة وغير تالفة لتعطي عنوان للصندوق بأنه سليم وغير تالف , أي أن المنهج الاستقرائي يتحرك من الفرد ليعمم على الجماعة , مما يخلق ثغرة وهي وجود الاستثناءات.</a:t>
            </a:r>
            <a:endParaRPr lang="en-US" dirty="0" smtClean="0">
              <a:latin typeface="ae_AlMateen" pitchFamily="18" charset="-78"/>
              <a:cs typeface="ae_AlMateen" pitchFamily="18" charset="-78"/>
            </a:endParaRPr>
          </a:p>
          <a:p>
            <a:pPr marL="0" indent="0" algn="r" rtl="1">
              <a:buNone/>
            </a:pPr>
            <a:r>
              <a:rPr lang="ar-SA" b="1" dirty="0" smtClean="0">
                <a:solidFill>
                  <a:srgbClr val="FF0000"/>
                </a:solidFill>
              </a:rPr>
              <a:t>ج- المنهج الاستردادي</a:t>
            </a:r>
            <a:r>
              <a:rPr lang="ar-IQ" b="1" dirty="0" smtClean="0">
                <a:solidFill>
                  <a:srgbClr val="FF0000"/>
                </a:solidFill>
              </a:rPr>
              <a:t>(التاريخي):</a:t>
            </a:r>
            <a:endParaRPr lang="en-US" b="1" dirty="0" smtClean="0">
              <a:solidFill>
                <a:srgbClr val="FF0000"/>
              </a:solidFill>
            </a:endParaRPr>
          </a:p>
          <a:p>
            <a:pPr marL="0" indent="0" algn="r" rtl="1">
              <a:buNone/>
            </a:pPr>
            <a:r>
              <a:rPr lang="ar-SA" dirty="0" smtClean="0">
                <a:latin typeface="ae_AlMateen" pitchFamily="18" charset="-78"/>
                <a:cs typeface="ae_AlMateen" pitchFamily="18" charset="-78"/>
              </a:rPr>
              <a:t>هو المنهج الذي يعتمد على عملية استرداد ما كان في الماضي للتحقق من مجرى الأحداث ولتحليل القوى والمشكلات التي صاغت الحاضر.</a:t>
            </a:r>
            <a:endParaRPr lang="en-US" dirty="0" smtClean="0">
              <a:latin typeface="ae_AlMateen" pitchFamily="18" charset="-78"/>
              <a:cs typeface="ae_AlMateen" pitchFamily="18" charset="-78"/>
            </a:endParaRPr>
          </a:p>
        </p:txBody>
      </p:sp>
    </p:spTree>
    <p:extLst>
      <p:ext uri="{BB962C8B-B14F-4D97-AF65-F5344CB8AC3E}">
        <p14:creationId xmlns:p14="http://schemas.microsoft.com/office/powerpoint/2010/main" val="62205510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638"/>
            <a:ext cx="7866888" cy="1143000"/>
          </a:xfrm>
        </p:spPr>
        <p:txBody>
          <a:bodyPr>
            <a:noAutofit/>
          </a:bodyPr>
          <a:lstStyle/>
          <a:p>
            <a:pPr algn="r" rtl="1"/>
            <a:r>
              <a:rPr lang="ar-SA" sz="3200" b="1" dirty="0">
                <a:latin typeface="ae_AlArabiya" pitchFamily="18" charset="-78"/>
                <a:cs typeface="ae_AlArabiya" pitchFamily="18" charset="-78"/>
              </a:rPr>
              <a:t>ثانياً: تقسيم المناهج باعتبار العمليات الإجرائية:</a:t>
            </a:r>
            <a:r>
              <a:rPr lang="ar-IQ" sz="3200" b="1" dirty="0">
                <a:latin typeface="ae_AlArabiya" pitchFamily="18" charset="-78"/>
                <a:cs typeface="ae_AlArabiya" pitchFamily="18" charset="-78"/>
              </a:rPr>
              <a:t/>
            </a:r>
            <a:br>
              <a:rPr lang="ar-IQ" sz="3200" b="1" dirty="0">
                <a:latin typeface="ae_AlArabiya" pitchFamily="18" charset="-78"/>
                <a:cs typeface="ae_AlArabiya" pitchFamily="18" charset="-78"/>
              </a:rPr>
            </a:br>
            <a:r>
              <a:rPr lang="ar-IQ" sz="3200" b="1" dirty="0">
                <a:latin typeface="ae_AlArabiya" pitchFamily="18" charset="-78"/>
                <a:cs typeface="ae_AlArabiya" pitchFamily="18" charset="-78"/>
              </a:rPr>
              <a:t>عملية تتعلق بطريقة التصرف في شأنٍ ما، وقد يتضمن مجموعة من الخطوات.</a:t>
            </a:r>
            <a:endParaRPr lang="en-US" sz="3200" dirty="0"/>
          </a:p>
        </p:txBody>
      </p:sp>
      <p:sp>
        <p:nvSpPr>
          <p:cNvPr id="3" name="Content Placeholder 2"/>
          <p:cNvSpPr>
            <a:spLocks noGrp="1"/>
          </p:cNvSpPr>
          <p:nvPr>
            <p:ph idx="1"/>
          </p:nvPr>
        </p:nvSpPr>
        <p:spPr>
          <a:xfrm>
            <a:off x="2590800" y="1447800"/>
            <a:ext cx="7866888" cy="5181600"/>
          </a:xfrm>
        </p:spPr>
        <p:txBody>
          <a:bodyPr>
            <a:normAutofit/>
          </a:bodyPr>
          <a:lstStyle/>
          <a:p>
            <a:pPr marL="365760" lvl="1" indent="-283464" algn="r" rtl="1">
              <a:spcBef>
                <a:spcPts val="600"/>
              </a:spcBef>
              <a:buSzPct val="80000"/>
              <a:buNone/>
            </a:pPr>
            <a:r>
              <a:rPr lang="ar-IQ" sz="4400" dirty="0">
                <a:solidFill>
                  <a:srgbClr val="C00000"/>
                </a:solidFill>
                <a:latin typeface="ae_AlArabiya" pitchFamily="18" charset="-78"/>
                <a:cs typeface="ae_AlArabiya" pitchFamily="18" charset="-78"/>
              </a:rPr>
              <a:t>أ:</a:t>
            </a:r>
            <a:r>
              <a:rPr lang="ar-SA" sz="4400" dirty="0">
                <a:solidFill>
                  <a:srgbClr val="C00000"/>
                </a:solidFill>
                <a:latin typeface="ae_AlArabiya" pitchFamily="18" charset="-78"/>
                <a:cs typeface="ae_AlArabiya" pitchFamily="18" charset="-78"/>
              </a:rPr>
              <a:t>المنهج الوصفي:</a:t>
            </a:r>
            <a:r>
              <a:rPr lang="ar-SA" sz="3200" dirty="0">
                <a:solidFill>
                  <a:srgbClr val="C00000"/>
                </a:solidFill>
                <a:latin typeface="ae_AlArabiya" pitchFamily="18" charset="-78"/>
                <a:cs typeface="ae_AlArabiya" pitchFamily="18" charset="-78"/>
              </a:rPr>
              <a:t> </a:t>
            </a:r>
            <a:r>
              <a:rPr lang="ar-IQ" sz="3600" dirty="0"/>
              <a:t>المنهج الوصفي هو طريقة من طرق التحليل والتفسير بشكل علمي منظم من أجل الوصول إلى أغراض محددة لوضعية اجتماعية أو مشكلة اجتماعية أو إنسانية،</a:t>
            </a:r>
            <a:r>
              <a:rPr lang="ar-IQ" sz="3200" dirty="0">
                <a:latin typeface="ae_AlArabiya" pitchFamily="18" charset="-78"/>
                <a:cs typeface="ae_AlArabiya" pitchFamily="18" charset="-78"/>
              </a:rPr>
              <a:t> </a:t>
            </a:r>
            <a:r>
              <a:rPr lang="ar-SA" sz="3600" dirty="0">
                <a:latin typeface="ae_AlMateen" pitchFamily="18" charset="-78"/>
                <a:cs typeface="ae_AlMateen" pitchFamily="18" charset="-78"/>
              </a:rPr>
              <a:t>وهو المنهج الذي يقوم على وصف ظاهره معينة من الظواهر الاجتماعية أو الإنسانية..  بحيث يستوعب كل جوانب هذه الظاهرة في وصفه.. ويستخدم في العلوم الإنسانية والتربوية، ويتضمن وصف الظاهرة كيفياً وكمياً.</a:t>
            </a:r>
            <a:endParaRPr lang="en-US" sz="3200" dirty="0">
              <a:latin typeface="ae_AlMateen" pitchFamily="18" charset="-78"/>
              <a:cs typeface="ae_AlMateen" pitchFamily="18" charset="-78"/>
            </a:endParaRPr>
          </a:p>
        </p:txBody>
      </p:sp>
    </p:spTree>
    <p:extLst>
      <p:ext uri="{BB962C8B-B14F-4D97-AF65-F5344CB8AC3E}">
        <p14:creationId xmlns:p14="http://schemas.microsoft.com/office/powerpoint/2010/main" val="405349151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685800"/>
            <a:ext cx="7943088" cy="5943600"/>
          </a:xfrm>
        </p:spPr>
        <p:txBody>
          <a:bodyPr>
            <a:normAutofit/>
          </a:bodyPr>
          <a:lstStyle/>
          <a:p>
            <a:pPr algn="r" rtl="1">
              <a:buNone/>
              <a:tabLst>
                <a:tab pos="8285163" algn="l"/>
              </a:tabLst>
            </a:pPr>
            <a:r>
              <a:rPr lang="ar-SA" sz="3600" b="1" dirty="0">
                <a:solidFill>
                  <a:srgbClr val="C00000"/>
                </a:solidFill>
                <a:latin typeface="ae_AlArabiya" pitchFamily="18" charset="-78"/>
                <a:cs typeface="ae_AlArabiya" pitchFamily="18" charset="-78"/>
              </a:rPr>
              <a:t>ب ـ المنهج التاريخي:</a:t>
            </a:r>
            <a:r>
              <a:rPr lang="ar-SA" sz="3000" dirty="0">
                <a:solidFill>
                  <a:srgbClr val="C00000"/>
                </a:solidFill>
                <a:latin typeface="ae_AlArabiya" pitchFamily="18" charset="-78"/>
                <a:cs typeface="ae_AlArabiya" pitchFamily="18" charset="-78"/>
              </a:rPr>
              <a:t> </a:t>
            </a:r>
            <a:r>
              <a:rPr lang="ar-SA" dirty="0" smtClean="0">
                <a:latin typeface="ae_AlMateen" pitchFamily="18" charset="-78"/>
                <a:cs typeface="ae_AlMateen" pitchFamily="18" charset="-78"/>
              </a:rPr>
              <a:t>ويقوم أساساً على تتبع دراسة أحداث الماضي من خلال الكتب والوثائق والآثار، وكذا المقابلات الشخصية لأشخاص عاصروا الحدث.. ويكون استعراضه لهذه الأحداث إما بالسرد</a:t>
            </a:r>
            <a:r>
              <a:rPr lang="ar-IQ" dirty="0" smtClean="0">
                <a:latin typeface="ae_AlMateen" pitchFamily="18" charset="-78"/>
                <a:cs typeface="ae_AlMateen" pitchFamily="18" charset="-78"/>
              </a:rPr>
              <a:t>(تعداد)</a:t>
            </a:r>
            <a:r>
              <a:rPr lang="en-US" dirty="0" smtClean="0">
                <a:latin typeface="ae_AlMateen" pitchFamily="18" charset="-78"/>
                <a:cs typeface="ae_AlMateen" pitchFamily="18" charset="-78"/>
              </a:rPr>
              <a:t> enumeration</a:t>
            </a:r>
            <a:r>
              <a:rPr lang="ar-IQ" dirty="0" smtClean="0">
                <a:latin typeface="ae_AlMateen" pitchFamily="18" charset="-78"/>
                <a:cs typeface="ae_AlMateen" pitchFamily="18" charset="-78"/>
              </a:rPr>
              <a:t> </a:t>
            </a:r>
            <a:r>
              <a:rPr lang="ar-SA" dirty="0" smtClean="0">
                <a:latin typeface="ae_AlMateen" pitchFamily="18" charset="-78"/>
                <a:cs typeface="ae_AlMateen" pitchFamily="18" charset="-78"/>
              </a:rPr>
              <a:t> فقط، أو بالسرد والتعليل والتفسير – ولا بد على الباحث المستخدم لهذا المنهج أن يتأكد من صحة المعلومات ودقتها.</a:t>
            </a:r>
            <a:endParaRPr lang="en-US" dirty="0" smtClean="0">
              <a:latin typeface="ae_AlMateen" pitchFamily="18" charset="-78"/>
              <a:cs typeface="ae_AlMateen" pitchFamily="18" charset="-78"/>
            </a:endParaRPr>
          </a:p>
          <a:p>
            <a:pPr algn="r">
              <a:buNone/>
              <a:tabLst>
                <a:tab pos="8285163" algn="l"/>
              </a:tabLst>
            </a:pPr>
            <a:r>
              <a:rPr lang="ar-SA" dirty="0" smtClean="0">
                <a:latin typeface="ae_AlMateen" pitchFamily="18" charset="-78"/>
                <a:cs typeface="ae_AlMateen" pitchFamily="18" charset="-78"/>
              </a:rPr>
              <a:t>وإن كانت لهذه البحوث أيضاً طبيعتها الوصفية، ولكنها لا تقف عند مجرد الوصف والتأريخ لمعرفة الماضي فحسب، وإنما تتضمن تحليلاً وتفسيراً للماضي، بغية اكتشاف تعميمات تساعدنا على فهم الحاضر، بل والتنبؤ بأحداث في المستقبل</a:t>
            </a:r>
            <a:r>
              <a:rPr lang="ar-IQ" dirty="0" smtClean="0">
                <a:latin typeface="ae_AlMateen" pitchFamily="18" charset="-78"/>
                <a:cs typeface="ae_AlMateen" pitchFamily="18" charset="-78"/>
              </a:rPr>
              <a:t>.</a:t>
            </a:r>
            <a:endParaRPr lang="en-US" dirty="0" smtClean="0"/>
          </a:p>
        </p:txBody>
      </p:sp>
    </p:spTree>
    <p:extLst>
      <p:ext uri="{BB962C8B-B14F-4D97-AF65-F5344CB8AC3E}">
        <p14:creationId xmlns:p14="http://schemas.microsoft.com/office/powerpoint/2010/main" val="299059819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0" y="533400"/>
            <a:ext cx="7790688" cy="5715000"/>
          </a:xfrm>
        </p:spPr>
        <p:txBody>
          <a:bodyPr>
            <a:normAutofit/>
          </a:bodyPr>
          <a:lstStyle/>
          <a:p>
            <a:pPr marL="0" indent="0" algn="r" rtl="1">
              <a:buNone/>
            </a:pPr>
            <a:r>
              <a:rPr lang="ar-SA" b="1" dirty="0" smtClean="0">
                <a:solidFill>
                  <a:srgbClr val="C00000"/>
                </a:solidFill>
                <a:latin typeface="ae_AlArabiya" pitchFamily="18" charset="-78"/>
                <a:cs typeface="ae_AlArabiya" pitchFamily="18" charset="-78"/>
              </a:rPr>
              <a:t>ج- المنهج التجريبي: </a:t>
            </a:r>
            <a:r>
              <a:rPr lang="ar-SA" dirty="0" smtClean="0">
                <a:latin typeface="ae_AlMateen" pitchFamily="18" charset="-78"/>
                <a:cs typeface="ae_AlMateen" pitchFamily="18" charset="-78"/>
              </a:rPr>
              <a:t>ويقوم أساساً على المعامل والتجارب تحت شروط معينة.. كدراسة أثر دواء معين.. وغيره.. و</a:t>
            </a:r>
            <a:r>
              <a:rPr lang="ar-IQ" dirty="0" smtClean="0">
                <a:latin typeface="ae_AlMateen" pitchFamily="18" charset="-78"/>
                <a:cs typeface="ae_AlMateen" pitchFamily="18" charset="-78"/>
              </a:rPr>
              <a:t>يستخدم هذا المنهج ف</a:t>
            </a:r>
            <a:r>
              <a:rPr lang="ar-SA" dirty="0" smtClean="0">
                <a:latin typeface="ae_AlMateen" pitchFamily="18" charset="-78"/>
                <a:cs typeface="ae_AlMateen" pitchFamily="18" charset="-78"/>
              </a:rPr>
              <a:t>ي التخصصات العلمية. إلا أنه يمكن استخدامه في البحوث التربوية والعلوم الإنسانية..</a:t>
            </a:r>
            <a:endParaRPr lang="en-US" dirty="0" smtClean="0">
              <a:latin typeface="ae_AlMateen" pitchFamily="18" charset="-78"/>
              <a:cs typeface="ae_AlMateen" pitchFamily="18" charset="-78"/>
            </a:endParaRPr>
          </a:p>
          <a:p>
            <a:pPr marL="0" indent="0" algn="r" rtl="1">
              <a:buNone/>
            </a:pPr>
            <a:r>
              <a:rPr lang="ar-SA" dirty="0" smtClean="0">
                <a:latin typeface="ae_AlMateen" pitchFamily="18" charset="-78"/>
                <a:cs typeface="ae_AlMateen" pitchFamily="18" charset="-78"/>
              </a:rPr>
              <a:t>وذلك كأن نقسم شعبة من الشعب </a:t>
            </a:r>
            <a:r>
              <a:rPr lang="ar-IQ" dirty="0" smtClean="0">
                <a:latin typeface="ae_AlMateen" pitchFamily="18" charset="-78"/>
                <a:cs typeface="ae_AlMateen" pitchFamily="18" charset="-78"/>
              </a:rPr>
              <a:t>ع</a:t>
            </a:r>
            <a:r>
              <a:rPr lang="ar-SA" dirty="0" smtClean="0">
                <a:latin typeface="ae_AlMateen" pitchFamily="18" charset="-78"/>
                <a:cs typeface="ae_AlMateen" pitchFamily="18" charset="-78"/>
              </a:rPr>
              <a:t>لى قسمين</a:t>
            </a:r>
            <a:r>
              <a:rPr lang="ar-IQ" dirty="0" smtClean="0">
                <a:latin typeface="ae_AlMateen" pitchFamily="18" charset="-78"/>
                <a:cs typeface="ae_AlMateen" pitchFamily="18" charset="-78"/>
              </a:rPr>
              <a:t>،</a:t>
            </a:r>
            <a:r>
              <a:rPr lang="ar-SA" dirty="0" smtClean="0">
                <a:latin typeface="ae_AlMateen" pitchFamily="18" charset="-78"/>
                <a:cs typeface="ae_AlMateen" pitchFamily="18" charset="-78"/>
              </a:rPr>
              <a:t> ويقوم الأستاذ بشرح نفس المفردة باستخدام الحاسب الآلي مثلاً على نصفها</a:t>
            </a:r>
            <a:r>
              <a:rPr lang="ar-IQ" dirty="0" smtClean="0">
                <a:latin typeface="ae_AlMateen" pitchFamily="18" charset="-78"/>
                <a:cs typeface="ae_AlMateen" pitchFamily="18" charset="-78"/>
              </a:rPr>
              <a:t>،</a:t>
            </a:r>
            <a:r>
              <a:rPr lang="ar-SA" dirty="0" smtClean="0">
                <a:latin typeface="ae_AlMateen" pitchFamily="18" charset="-78"/>
                <a:cs typeface="ae_AlMateen" pitchFamily="18" charset="-78"/>
              </a:rPr>
              <a:t> ويشرح على النصف الآخر بالطريقة الاعتيادية التقليدية ثم نقيس تلك التجربة على تحصيل الشعبة</a:t>
            </a:r>
            <a:r>
              <a:rPr lang="ar-IQ" dirty="0" smtClean="0">
                <a:latin typeface="ae_AlMateen" pitchFamily="18" charset="-78"/>
                <a:cs typeface="ae_AlMateen" pitchFamily="18" charset="-78"/>
              </a:rPr>
              <a:t> العلمي</a:t>
            </a:r>
            <a:r>
              <a:rPr lang="ar-SA" dirty="0" smtClean="0">
                <a:latin typeface="ae_AlMateen" pitchFamily="18" charset="-78"/>
                <a:cs typeface="ae_AlMateen" pitchFamily="18" charset="-78"/>
              </a:rPr>
              <a:t>..</a:t>
            </a:r>
            <a:r>
              <a:rPr lang="ar-SA" b="1" dirty="0" smtClean="0">
                <a:latin typeface="ae_AlMateen" pitchFamily="18" charset="-78"/>
                <a:cs typeface="ae_AlMateen" pitchFamily="18" charset="-78"/>
              </a:rPr>
              <a:t> </a:t>
            </a:r>
            <a:endParaRPr lang="en-US" dirty="0" smtClean="0">
              <a:latin typeface="ae_AlMateen" pitchFamily="18" charset="-78"/>
              <a:cs typeface="ae_AlMateen" pitchFamily="18" charset="-78"/>
            </a:endParaRPr>
          </a:p>
          <a:p>
            <a:pPr marL="0" indent="0" algn="r" rtl="1">
              <a:buNone/>
            </a:pPr>
            <a:r>
              <a:rPr lang="ar-IQ" dirty="0" smtClean="0"/>
              <a:t>                             ******************</a:t>
            </a:r>
          </a:p>
        </p:txBody>
      </p:sp>
    </p:spTree>
    <p:extLst>
      <p:ext uri="{BB962C8B-B14F-4D97-AF65-F5344CB8AC3E}">
        <p14:creationId xmlns:p14="http://schemas.microsoft.com/office/powerpoint/2010/main" val="343984410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IQ" b="1" dirty="0">
                <a:solidFill>
                  <a:schemeClr val="tx2">
                    <a:lumMod val="75000"/>
                  </a:schemeClr>
                </a:solidFill>
                <a:latin typeface="ae_AlArabiya" pitchFamily="18" charset="-78"/>
                <a:cs typeface="ae_AlArabiya" pitchFamily="18" charset="-78"/>
              </a:rPr>
              <a:t>الخطوة الخامسة: </a:t>
            </a:r>
            <a:br>
              <a:rPr lang="ar-IQ" b="1" dirty="0">
                <a:solidFill>
                  <a:schemeClr val="tx2">
                    <a:lumMod val="75000"/>
                  </a:schemeClr>
                </a:solidFill>
                <a:latin typeface="ae_AlArabiya" pitchFamily="18" charset="-78"/>
                <a:cs typeface="ae_AlArabiya" pitchFamily="18" charset="-78"/>
              </a:rPr>
            </a:br>
            <a:r>
              <a:rPr lang="ar-IQ" b="1" dirty="0">
                <a:solidFill>
                  <a:schemeClr val="tx2">
                    <a:lumMod val="75000"/>
                  </a:schemeClr>
                </a:solidFill>
                <a:latin typeface="ae_AlArabiya" pitchFamily="18" charset="-78"/>
                <a:cs typeface="ae_AlArabiya" pitchFamily="18" charset="-78"/>
              </a:rPr>
              <a:t>جمع المادة العلمية ( التقميش)</a:t>
            </a:r>
            <a:endParaRPr lang="en-US" dirty="0"/>
          </a:p>
        </p:txBody>
      </p:sp>
      <p:sp>
        <p:nvSpPr>
          <p:cNvPr id="3" name="Content Placeholder 2"/>
          <p:cNvSpPr>
            <a:spLocks noGrp="1"/>
          </p:cNvSpPr>
          <p:nvPr>
            <p:ph idx="1"/>
          </p:nvPr>
        </p:nvSpPr>
        <p:spPr>
          <a:xfrm>
            <a:off x="2057400" y="1447800"/>
            <a:ext cx="8400288" cy="5105400"/>
          </a:xfrm>
        </p:spPr>
        <p:txBody>
          <a:bodyPr>
            <a:normAutofit lnSpcReduction="10000"/>
          </a:bodyPr>
          <a:lstStyle/>
          <a:p>
            <a:pPr algn="r" rtl="1">
              <a:buNone/>
            </a:pPr>
            <a:r>
              <a:rPr lang="ar-IQ" sz="3600" b="1" dirty="0">
                <a:solidFill>
                  <a:schemeClr val="accent4">
                    <a:lumMod val="75000"/>
                  </a:schemeClr>
                </a:solidFill>
                <a:latin typeface="Arabic Typesetting" pitchFamily="66" charset="-78"/>
                <a:cs typeface="Arabic Typesetting" pitchFamily="66" charset="-78"/>
              </a:rPr>
              <a:t>(التقميش) لغة:</a:t>
            </a:r>
            <a:r>
              <a:rPr lang="ar-IQ" sz="3600" b="1" dirty="0">
                <a:solidFill>
                  <a:schemeClr val="accent6">
                    <a:lumMod val="75000"/>
                  </a:schemeClr>
                </a:solidFill>
                <a:latin typeface="Arabic Typesetting" pitchFamily="66" charset="-78"/>
                <a:cs typeface="Arabic Typesetting" pitchFamily="66" charset="-78"/>
              </a:rPr>
              <a:t> جمع الشيء من هاهنا، وهاهنا. المعجم الوسيط (2/ 759)</a:t>
            </a:r>
          </a:p>
          <a:p>
            <a:pPr algn="r" rtl="1">
              <a:buNone/>
            </a:pPr>
            <a:r>
              <a:rPr lang="ar-IQ" sz="3600" b="1" dirty="0">
                <a:solidFill>
                  <a:schemeClr val="accent6">
                    <a:lumMod val="75000"/>
                  </a:schemeClr>
                </a:solidFill>
                <a:latin typeface="Arabic Typesetting" pitchFamily="66" charset="-78"/>
                <a:cs typeface="Arabic Typesetting" pitchFamily="66" charset="-78"/>
              </a:rPr>
              <a:t>و(تقمش) أكل مَا وجد وَإِن كَانَ دونا وَلبس فاخر الثِّيَاب فَهُوَ متقمش.</a:t>
            </a:r>
          </a:p>
          <a:p>
            <a:pPr algn="r" rtl="1">
              <a:buNone/>
            </a:pPr>
            <a:r>
              <a:rPr lang="ar-IQ" sz="3600" b="1" dirty="0">
                <a:solidFill>
                  <a:schemeClr val="tx2">
                    <a:lumMod val="60000"/>
                    <a:lumOff val="40000"/>
                  </a:schemeClr>
                </a:solidFill>
                <a:latin typeface="Arabic Typesetting" pitchFamily="66" charset="-78"/>
                <a:cs typeface="Arabic Typesetting" pitchFamily="66" charset="-78"/>
              </a:rPr>
              <a:t>وجمع المادة ( التقميش ) اصطلاحا:</a:t>
            </a:r>
            <a:r>
              <a:rPr lang="ar-IQ" sz="3600" b="1" dirty="0">
                <a:solidFill>
                  <a:schemeClr val="accent6">
                    <a:lumMod val="75000"/>
                  </a:schemeClr>
                </a:solidFill>
                <a:latin typeface="Arabic Typesetting" pitchFamily="66" charset="-78"/>
                <a:cs typeface="Arabic Typesetting" pitchFamily="66" charset="-78"/>
              </a:rPr>
              <a:t> هو عملية جمع المعلومات الموثقة، من مصادرها، ليبني عليها الباحثُ بناءَ بحثه العلمي.</a:t>
            </a:r>
          </a:p>
          <a:p>
            <a:pPr algn="r" rtl="1">
              <a:buNone/>
            </a:pPr>
            <a:r>
              <a:rPr lang="ar-IQ" sz="3600" b="1" dirty="0">
                <a:solidFill>
                  <a:schemeClr val="accent5">
                    <a:lumMod val="60000"/>
                    <a:lumOff val="40000"/>
                  </a:schemeClr>
                </a:solidFill>
                <a:latin typeface="Arabic Typesetting" pitchFamily="66" charset="-78"/>
                <a:cs typeface="Arabic Typesetting" pitchFamily="66" charset="-78"/>
              </a:rPr>
              <a:t>أهمية مرحلة جمع المادة:</a:t>
            </a:r>
          </a:p>
          <a:p>
            <a:pPr algn="r" rtl="1">
              <a:buNone/>
            </a:pPr>
            <a:r>
              <a:rPr lang="ar-IQ" sz="3600" b="1" dirty="0">
                <a:solidFill>
                  <a:schemeClr val="accent6">
                    <a:lumMod val="75000"/>
                  </a:schemeClr>
                </a:solidFill>
                <a:latin typeface="Arabic Typesetting" pitchFamily="66" charset="-78"/>
                <a:cs typeface="Arabic Typesetting" pitchFamily="66" charset="-78"/>
              </a:rPr>
              <a:t>هذه المرحلة مهمة وحساسة، وتأخذ وقتاً كبيرا من الباحث، لأن مادة البحث، كمادة البناء العمراني، فالمعماري يختار أقوى وأجمل المواد.</a:t>
            </a:r>
          </a:p>
          <a:p>
            <a:pPr algn="r" rtl="1">
              <a:buNone/>
            </a:pPr>
            <a:r>
              <a:rPr lang="ar-IQ" sz="3600" b="1" dirty="0">
                <a:solidFill>
                  <a:schemeClr val="accent6">
                    <a:lumMod val="75000"/>
                  </a:schemeClr>
                </a:solidFill>
                <a:latin typeface="Arabic Typesetting" pitchFamily="66" charset="-78"/>
                <a:cs typeface="Arabic Typesetting" pitchFamily="66" charset="-78"/>
              </a:rPr>
              <a:t>وكذلك الباحث، فكلما كانت المادة العلمية أوسع، وأكثر، وأوثق، كلما كان بناء البحث العلمي قوياً، ومثمراً، وجميلاً.</a:t>
            </a:r>
            <a:endParaRPr lang="en-US" sz="3600" b="1" dirty="0">
              <a:solidFill>
                <a:schemeClr val="accent6">
                  <a:lumMod val="75000"/>
                </a:schemeClr>
              </a:solidFill>
              <a:latin typeface="Arabic Typesetting" pitchFamily="66" charset="-78"/>
              <a:cs typeface="Arabic Typesetting" pitchFamily="66" charset="-78"/>
            </a:endParaRPr>
          </a:p>
        </p:txBody>
      </p:sp>
      <p:pic>
        <p:nvPicPr>
          <p:cNvPr id="4" name="Picture 6" descr="bs00975_"/>
          <p:cNvPicPr>
            <a:picLocks noChangeAspect="1" noChangeArrowheads="1"/>
          </p:cNvPicPr>
          <p:nvPr/>
        </p:nvPicPr>
        <p:blipFill>
          <a:blip r:embed="rId2"/>
          <a:srcRect/>
          <a:stretch>
            <a:fillRect/>
          </a:stretch>
        </p:blipFill>
        <p:spPr bwMode="auto">
          <a:xfrm>
            <a:off x="2209800" y="228600"/>
            <a:ext cx="2006600" cy="1003300"/>
          </a:xfrm>
          <a:prstGeom prst="rect">
            <a:avLst/>
          </a:prstGeom>
          <a:noFill/>
        </p:spPr>
      </p:pic>
    </p:spTree>
    <p:extLst>
      <p:ext uri="{BB962C8B-B14F-4D97-AF65-F5344CB8AC3E}">
        <p14:creationId xmlns:p14="http://schemas.microsoft.com/office/powerpoint/2010/main" val="8168397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IQ" dirty="0">
                <a:solidFill>
                  <a:srgbClr val="FF0000"/>
                </a:solidFill>
                <a:latin typeface="ae_AlArabiya" pitchFamily="18" charset="-78"/>
                <a:cs typeface="ae_AlArabiya" pitchFamily="18" charset="-78"/>
              </a:rPr>
              <a:t>طرق جمع المادة العلمية</a:t>
            </a:r>
            <a:endParaRPr lang="en-US" dirty="0"/>
          </a:p>
        </p:txBody>
      </p:sp>
      <p:sp>
        <p:nvSpPr>
          <p:cNvPr id="3" name="Content Placeholder 2"/>
          <p:cNvSpPr>
            <a:spLocks noGrp="1"/>
          </p:cNvSpPr>
          <p:nvPr>
            <p:ph idx="1"/>
          </p:nvPr>
        </p:nvSpPr>
        <p:spPr>
          <a:xfrm>
            <a:off x="2514600" y="1447800"/>
            <a:ext cx="7943088" cy="5181600"/>
          </a:xfrm>
        </p:spPr>
        <p:txBody>
          <a:bodyPr>
            <a:normAutofit fontScale="92500" lnSpcReduction="10000"/>
          </a:bodyPr>
          <a:lstStyle/>
          <a:p>
            <a:pPr algn="r" rtl="1">
              <a:buNone/>
            </a:pPr>
            <a:r>
              <a:rPr lang="ar-IQ" sz="4400" b="1" dirty="0">
                <a:solidFill>
                  <a:schemeClr val="accent6">
                    <a:lumMod val="75000"/>
                  </a:schemeClr>
                </a:solidFill>
                <a:latin typeface="Arabic Typesetting" pitchFamily="66" charset="-78"/>
                <a:cs typeface="Arabic Typesetting" pitchFamily="66" charset="-78"/>
              </a:rPr>
              <a:t>لجمع المادة طريقتان: </a:t>
            </a:r>
          </a:p>
          <a:p>
            <a:pPr algn="r" rtl="1">
              <a:buNone/>
            </a:pPr>
            <a:r>
              <a:rPr lang="ar-IQ" sz="4400" b="1" dirty="0">
                <a:solidFill>
                  <a:schemeClr val="accent6">
                    <a:lumMod val="75000"/>
                  </a:schemeClr>
                </a:solidFill>
                <a:latin typeface="Arabic Typesetting" pitchFamily="66" charset="-78"/>
                <a:cs typeface="Arabic Typesetting" pitchFamily="66" charset="-78"/>
              </a:rPr>
              <a:t>1-طريقة الجذاذات (البطاقات ) </a:t>
            </a:r>
          </a:p>
          <a:p>
            <a:pPr algn="r" rtl="1">
              <a:buNone/>
            </a:pPr>
            <a:r>
              <a:rPr lang="ar-IQ" sz="4400" b="1" dirty="0">
                <a:solidFill>
                  <a:schemeClr val="accent6">
                    <a:lumMod val="75000"/>
                  </a:schemeClr>
                </a:solidFill>
                <a:latin typeface="Arabic Typesetting" pitchFamily="66" charset="-78"/>
                <a:cs typeface="Arabic Typesetting" pitchFamily="66" charset="-78"/>
              </a:rPr>
              <a:t>2- طريقة الدوسيه ( الملفات) .</a:t>
            </a:r>
          </a:p>
          <a:p>
            <a:pPr algn="r" rtl="1">
              <a:buNone/>
            </a:pPr>
            <a:r>
              <a:rPr lang="ar-IQ" sz="4400" b="1" dirty="0">
                <a:solidFill>
                  <a:schemeClr val="accent6">
                    <a:lumMod val="75000"/>
                  </a:schemeClr>
                </a:solidFill>
                <a:latin typeface="Arabic Typesetting" pitchFamily="66" charset="-78"/>
                <a:cs typeface="Arabic Typesetting" pitchFamily="66" charset="-78"/>
              </a:rPr>
              <a:t>3- طريقة ترتيب الكتب (</a:t>
            </a:r>
            <a:r>
              <a:rPr lang="en-US" sz="4400" b="1" dirty="0" err="1">
                <a:solidFill>
                  <a:schemeClr val="accent6">
                    <a:lumMod val="75000"/>
                  </a:schemeClr>
                </a:solidFill>
                <a:latin typeface="Arabic Typesetting" pitchFamily="66" charset="-78"/>
                <a:cs typeface="Arabic Typesetting" pitchFamily="66" charset="-78"/>
              </a:rPr>
              <a:t>pdf</a:t>
            </a:r>
            <a:r>
              <a:rPr lang="ar-IQ" sz="4400" b="1" dirty="0">
                <a:solidFill>
                  <a:schemeClr val="accent6">
                    <a:lumMod val="75000"/>
                  </a:schemeClr>
                </a:solidFill>
                <a:latin typeface="Arabic Typesetting" pitchFamily="66" charset="-78"/>
                <a:cs typeface="Arabic Typesetting" pitchFamily="66" charset="-78"/>
              </a:rPr>
              <a:t>) من الكومبيوتر على ملفات وفق الفصول والمباحث والمطالب...</a:t>
            </a:r>
          </a:p>
          <a:p>
            <a:pPr algn="r" rtl="1">
              <a:buNone/>
            </a:pPr>
            <a:r>
              <a:rPr lang="ar-IQ" sz="4000" b="1" dirty="0">
                <a:solidFill>
                  <a:schemeClr val="tx2">
                    <a:lumMod val="60000"/>
                    <a:lumOff val="40000"/>
                  </a:schemeClr>
                </a:solidFill>
                <a:latin typeface="Arabic Typesetting" pitchFamily="66" charset="-78"/>
                <a:cs typeface="Arabic Typesetting" pitchFamily="66" charset="-78"/>
              </a:rPr>
              <a:t>1-طريقة الجذاذات (البطاقات):</a:t>
            </a:r>
            <a:r>
              <a:rPr lang="ar-IQ" sz="4000" b="1" dirty="0">
                <a:solidFill>
                  <a:schemeClr val="accent6">
                    <a:lumMod val="75000"/>
                  </a:schemeClr>
                </a:solidFill>
                <a:latin typeface="Arabic Typesetting" pitchFamily="66" charset="-78"/>
                <a:cs typeface="Arabic Typesetting" pitchFamily="66" charset="-78"/>
              </a:rPr>
              <a:t> البطاقة عبارة عن مجموعة من الأوراق المقوى، متساوية الحجم، حدّدها بعضهم بـ (10×14سم)، يكتب عليها الباحث النصوص التي يحتاجها لبحثه.</a:t>
            </a:r>
          </a:p>
          <a:p>
            <a:pPr algn="r" rtl="1">
              <a:buNone/>
            </a:pPr>
            <a:r>
              <a:rPr lang="ar-IQ" sz="4000" b="1" dirty="0">
                <a:solidFill>
                  <a:schemeClr val="accent6">
                    <a:lumMod val="75000"/>
                  </a:schemeClr>
                </a:solidFill>
                <a:latin typeface="Arabic Typesetting" pitchFamily="66" charset="-78"/>
                <a:cs typeface="Arabic Typesetting" pitchFamily="66" charset="-78"/>
              </a:rPr>
              <a:t>وهذه البطاقات تباع في المكتبات، أو يعدها الباحث بنفسه.</a:t>
            </a:r>
          </a:p>
        </p:txBody>
      </p:sp>
    </p:spTree>
    <p:extLst>
      <p:ext uri="{BB962C8B-B14F-4D97-AF65-F5344CB8AC3E}">
        <p14:creationId xmlns:p14="http://schemas.microsoft.com/office/powerpoint/2010/main" val="3967000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96112"/>
            <a:ext cx="10515600" cy="5280851"/>
          </a:xfrm>
        </p:spPr>
        <p:txBody>
          <a:bodyPr>
            <a:noAutofit/>
          </a:bodyPr>
          <a:lstStyle/>
          <a:p>
            <a:pPr algn="r" rtl="1"/>
            <a:r>
              <a:rPr lang="ar-SA" sz="4000" dirty="0" smtClean="0"/>
              <a:t>3- التنبؤ: ويشير الى عملية تحديد السلوك المستقبلي للظواهر بناء على القوانين و النظريات المتوصل اليها والتي تحكم هذه الظواهر ومن ثم الاستعداد لذلك أو التأثير فيها.</a:t>
            </a:r>
          </a:p>
          <a:p>
            <a:pPr algn="r" rtl="1"/>
            <a:r>
              <a:rPr lang="ar-SA" sz="4000" dirty="0" smtClean="0"/>
              <a:t>4- الضبط و التحكم: فبناء على الفهم و التفسير الصحيح والموضوعي للظواهر و اتجاهاتها المستقبلية، يمكن لل</a:t>
            </a:r>
            <a:r>
              <a:rPr lang="ar-SA" sz="4000" dirty="0"/>
              <a:t>ا</a:t>
            </a:r>
            <a:r>
              <a:rPr lang="ar-SA" sz="4000" dirty="0" smtClean="0"/>
              <a:t>نسان التحكم في الظواهر العلمية و ضبطها، و هذا بالتحكم في العوامل الأساسية المؤثرة في الظاهرة، فيمكن زيادة أو تخفيض وتيرة نمو الظاهرة أو منع حدوثها أو تغيير اتجاهها و ذلك بحسب الحالة المرغوبة لدى الانسان.</a:t>
            </a:r>
            <a:endParaRPr lang="en-US" sz="4000" dirty="0"/>
          </a:p>
        </p:txBody>
      </p:sp>
      <p:sp>
        <p:nvSpPr>
          <p:cNvPr id="4" name="Footer Placeholder 3"/>
          <p:cNvSpPr>
            <a:spLocks noGrp="1"/>
          </p:cNvSpPr>
          <p:nvPr>
            <p:ph type="ftr" sz="quarter" idx="11"/>
          </p:nvPr>
        </p:nvSpPr>
        <p:spPr/>
        <p:txBody>
          <a:bodyPr/>
          <a:lstStyle/>
          <a:p>
            <a:r>
              <a:rPr lang="ar-SA" smtClean="0"/>
              <a:t>أ.د. شيرزاد عزيز سليمان</a:t>
            </a:r>
            <a:endParaRPr lang="en-US"/>
          </a:p>
        </p:txBody>
      </p:sp>
      <p:sp>
        <p:nvSpPr>
          <p:cNvPr id="5" name="Slide Number Placeholder 4"/>
          <p:cNvSpPr>
            <a:spLocks noGrp="1"/>
          </p:cNvSpPr>
          <p:nvPr>
            <p:ph type="sldNum" sz="quarter" idx="12"/>
          </p:nvPr>
        </p:nvSpPr>
        <p:spPr/>
        <p:txBody>
          <a:bodyPr/>
          <a:lstStyle/>
          <a:p>
            <a:fld id="{B138CBEA-3AD9-4477-99F5-A29FABBEB87E}" type="slidenum">
              <a:rPr lang="en-US" smtClean="0"/>
              <a:t>8</a:t>
            </a:fld>
            <a:endParaRPr lang="en-US"/>
          </a:p>
        </p:txBody>
      </p:sp>
    </p:spTree>
    <p:extLst>
      <p:ext uri="{BB962C8B-B14F-4D97-AF65-F5344CB8AC3E}">
        <p14:creationId xmlns:p14="http://schemas.microsoft.com/office/powerpoint/2010/main" val="2464215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381000"/>
            <a:ext cx="7943088" cy="6172200"/>
          </a:xfrm>
        </p:spPr>
        <p:txBody>
          <a:bodyPr>
            <a:normAutofit/>
          </a:bodyPr>
          <a:lstStyle/>
          <a:p>
            <a:pPr algn="r" rtl="1">
              <a:buNone/>
            </a:pPr>
            <a:r>
              <a:rPr lang="ar-IQ" sz="5400" b="1" dirty="0">
                <a:solidFill>
                  <a:schemeClr val="accent5">
                    <a:lumMod val="60000"/>
                    <a:lumOff val="40000"/>
                  </a:schemeClr>
                </a:solidFill>
                <a:latin typeface="Arabic Typesetting" pitchFamily="66" charset="-78"/>
                <a:cs typeface="Arabic Typesetting" pitchFamily="66" charset="-78"/>
              </a:rPr>
              <a:t>ماذا يكتب الباحث على البطاقات:</a:t>
            </a:r>
          </a:p>
          <a:p>
            <a:pPr algn="r" rtl="1">
              <a:buNone/>
            </a:pPr>
            <a:r>
              <a:rPr lang="ar-IQ" sz="4000" b="1" dirty="0">
                <a:solidFill>
                  <a:schemeClr val="accent6">
                    <a:lumMod val="75000"/>
                  </a:schemeClr>
                </a:solidFill>
                <a:latin typeface="Arabic Typesetting" pitchFamily="66" charset="-78"/>
                <a:cs typeface="Arabic Typesetting" pitchFamily="66" charset="-78"/>
              </a:rPr>
              <a:t>1- ينقل الباحث المادة العلمية من المصدر، ويكتبها في وسط البطاقة وبخط واضح، ويجعلها بين قوسين.</a:t>
            </a:r>
          </a:p>
          <a:p>
            <a:pPr algn="r" rtl="1">
              <a:buNone/>
            </a:pPr>
            <a:r>
              <a:rPr lang="ar-IQ" sz="4000" b="1" dirty="0">
                <a:solidFill>
                  <a:schemeClr val="accent6">
                    <a:lumMod val="75000"/>
                  </a:schemeClr>
                </a:solidFill>
                <a:latin typeface="Arabic Typesetting" pitchFamily="66" charset="-78"/>
                <a:cs typeface="Arabic Typesetting" pitchFamily="66" charset="-78"/>
              </a:rPr>
              <a:t>2- ويكتب في جانب من أعلى البطاقات معلومات المصدر الذي نقل منه وهي: ( اسم الكتاب، اسم المؤلف والمحقق، مكان الطبع، وتأريخه،     والجزء والصفحة)</a:t>
            </a:r>
          </a:p>
          <a:p>
            <a:pPr algn="r" rtl="1">
              <a:buNone/>
            </a:pPr>
            <a:r>
              <a:rPr lang="ar-IQ" sz="4000" b="1" dirty="0">
                <a:solidFill>
                  <a:schemeClr val="accent6">
                    <a:lumMod val="75000"/>
                  </a:schemeClr>
                </a:solidFill>
                <a:latin typeface="Arabic Typesetting" pitchFamily="66" charset="-78"/>
                <a:cs typeface="Arabic Typesetting" pitchFamily="66" charset="-78"/>
              </a:rPr>
              <a:t>3- ويكتب في أعلى الصفحة عنواناً لمادة البطاقة مثلا: تعريف الحقوق).</a:t>
            </a:r>
          </a:p>
        </p:txBody>
      </p:sp>
    </p:spTree>
    <p:extLst>
      <p:ext uri="{BB962C8B-B14F-4D97-AF65-F5344CB8AC3E}">
        <p14:creationId xmlns:p14="http://schemas.microsoft.com/office/powerpoint/2010/main" val="104898431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sz="4000" dirty="0">
                <a:solidFill>
                  <a:srgbClr val="FF0000"/>
                </a:solidFill>
                <a:latin typeface="ae_AlArabiya" pitchFamily="18" charset="-78"/>
                <a:cs typeface="ae_AlArabiya" pitchFamily="18" charset="-78"/>
              </a:rPr>
              <a:t>ضوابط العمل بنظام الجذاذات (البطاقات)</a:t>
            </a:r>
            <a:endParaRPr lang="en-US" dirty="0"/>
          </a:p>
        </p:txBody>
      </p:sp>
      <p:sp>
        <p:nvSpPr>
          <p:cNvPr id="3" name="Content Placeholder 2"/>
          <p:cNvSpPr>
            <a:spLocks noGrp="1"/>
          </p:cNvSpPr>
          <p:nvPr>
            <p:ph idx="1"/>
          </p:nvPr>
        </p:nvSpPr>
        <p:spPr>
          <a:xfrm>
            <a:off x="2438400" y="1447800"/>
            <a:ext cx="8019288" cy="5029200"/>
          </a:xfrm>
        </p:spPr>
        <p:txBody>
          <a:bodyPr>
            <a:noAutofit/>
          </a:bodyPr>
          <a:lstStyle/>
          <a:p>
            <a:pPr algn="r" rtl="1">
              <a:buNone/>
            </a:pPr>
            <a:r>
              <a:rPr lang="ar-IQ" sz="3400" b="1" dirty="0">
                <a:solidFill>
                  <a:schemeClr val="accent6">
                    <a:lumMod val="75000"/>
                  </a:schemeClr>
                </a:solidFill>
                <a:latin typeface="Arabic Typesetting" pitchFamily="66" charset="-78"/>
                <a:cs typeface="Arabic Typesetting" pitchFamily="66" charset="-78"/>
              </a:rPr>
              <a:t>1- يُكتب على وجه واحد فقط.</a:t>
            </a:r>
          </a:p>
          <a:p>
            <a:pPr algn="r" rtl="1">
              <a:buNone/>
            </a:pPr>
            <a:r>
              <a:rPr lang="ar-IQ" sz="3400" b="1" dirty="0">
                <a:solidFill>
                  <a:schemeClr val="accent6">
                    <a:lumMod val="75000"/>
                  </a:schemeClr>
                </a:solidFill>
                <a:latin typeface="Arabic Typesetting" pitchFamily="66" charset="-78"/>
                <a:cs typeface="Arabic Typesetting" pitchFamily="66" charset="-78"/>
              </a:rPr>
              <a:t>2-يكتب نصا واحداً، أو فكرة واحدة فقط في كل بطاقة.</a:t>
            </a:r>
          </a:p>
          <a:p>
            <a:pPr algn="r" rtl="1">
              <a:buNone/>
            </a:pPr>
            <a:r>
              <a:rPr lang="ar-IQ" sz="3400" b="1" dirty="0">
                <a:solidFill>
                  <a:schemeClr val="accent6">
                    <a:lumMod val="75000"/>
                  </a:schemeClr>
                </a:solidFill>
                <a:latin typeface="Arabic Typesetting" pitchFamily="66" charset="-78"/>
                <a:cs typeface="Arabic Typesetting" pitchFamily="66" charset="-78"/>
              </a:rPr>
              <a:t>3- أن ينقل النص بأمانة، وذلك بـجعلها بين قوسين ( ... )، ولا يلجأ إلى الاختصار إلا في الضرورة القصوى. على أن يشير إلى أن النص المختصر.</a:t>
            </a:r>
          </a:p>
          <a:p>
            <a:pPr algn="r" rtl="1">
              <a:buNone/>
            </a:pPr>
            <a:r>
              <a:rPr lang="ar-IQ" sz="3400" b="1" dirty="0">
                <a:solidFill>
                  <a:schemeClr val="accent6">
                    <a:lumMod val="75000"/>
                  </a:schemeClr>
                </a:solidFill>
                <a:latin typeface="Arabic Typesetting" pitchFamily="66" charset="-78"/>
                <a:cs typeface="Arabic Typesetting" pitchFamily="66" charset="-78"/>
              </a:rPr>
              <a:t>4- يفصل التعليقات وعنوان النص عن المادة بخط مغاير أو يجعل بينهما خطاً فاصلاً.</a:t>
            </a:r>
          </a:p>
          <a:p>
            <a:pPr algn="r" rtl="1">
              <a:buNone/>
            </a:pPr>
            <a:r>
              <a:rPr lang="ar-IQ" sz="3400" b="1" dirty="0">
                <a:solidFill>
                  <a:schemeClr val="accent6">
                    <a:lumMod val="75000"/>
                  </a:schemeClr>
                </a:solidFill>
                <a:latin typeface="Arabic Typesetting" pitchFamily="66" charset="-78"/>
                <a:cs typeface="Arabic Typesetting" pitchFamily="66" charset="-78"/>
              </a:rPr>
              <a:t>5- استعمال حجم واحد يكون أيسر واسهل للتصنيف.</a:t>
            </a:r>
          </a:p>
          <a:p>
            <a:pPr algn="r" rtl="1">
              <a:buNone/>
            </a:pPr>
            <a:r>
              <a:rPr lang="ar-IQ" sz="3400" b="1" dirty="0">
                <a:solidFill>
                  <a:schemeClr val="accent6">
                    <a:lumMod val="75000"/>
                  </a:schemeClr>
                </a:solidFill>
                <a:latin typeface="Arabic Typesetting" pitchFamily="66" charset="-78"/>
                <a:cs typeface="Arabic Typesetting" pitchFamily="66" charset="-78"/>
              </a:rPr>
              <a:t>تقسيم البطاقات حسب الفصول والمباحث: ( تقسيمات البحث )</a:t>
            </a:r>
            <a:endParaRPr lang="en-US" sz="3400" b="1" dirty="0">
              <a:solidFill>
                <a:schemeClr val="accent6">
                  <a:lumMod val="75000"/>
                </a:schemeClr>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196097751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b="1" dirty="0" smtClean="0">
                <a:solidFill>
                  <a:srgbClr val="FF0000"/>
                </a:solidFill>
                <a:effectLst/>
                <a:cs typeface="AdvertisingBold" pitchFamily="2" charset="-78"/>
              </a:rPr>
              <a:t>2- طريقة الدوسيه ( الملفات )</a:t>
            </a:r>
            <a:endParaRPr lang="en-US" b="1" dirty="0">
              <a:effectLst/>
            </a:endParaRPr>
          </a:p>
        </p:txBody>
      </p:sp>
      <p:sp>
        <p:nvSpPr>
          <p:cNvPr id="3" name="Content Placeholder 2"/>
          <p:cNvSpPr>
            <a:spLocks noGrp="1"/>
          </p:cNvSpPr>
          <p:nvPr>
            <p:ph idx="1"/>
          </p:nvPr>
        </p:nvSpPr>
        <p:spPr/>
        <p:txBody>
          <a:bodyPr>
            <a:normAutofit/>
          </a:bodyPr>
          <a:lstStyle/>
          <a:p>
            <a:pPr algn="r" rtl="1">
              <a:buNone/>
            </a:pPr>
            <a:r>
              <a:rPr lang="ar-IQ" sz="4800" b="1" dirty="0">
                <a:solidFill>
                  <a:schemeClr val="accent6">
                    <a:lumMod val="75000"/>
                  </a:schemeClr>
                </a:solidFill>
                <a:latin typeface="Arabic Typesetting" pitchFamily="66" charset="-78"/>
                <a:cs typeface="Arabic Typesetting" pitchFamily="66" charset="-78"/>
              </a:rPr>
              <a:t>الدوسيه ( الملف ): </a:t>
            </a:r>
            <a:r>
              <a:rPr lang="ar-IQ" sz="4000" b="1" dirty="0">
                <a:solidFill>
                  <a:schemeClr val="accent6">
                    <a:lumMod val="75000"/>
                  </a:schemeClr>
                </a:solidFill>
                <a:latin typeface="Arabic Typesetting" pitchFamily="66" charset="-78"/>
                <a:cs typeface="Arabic Typesetting" pitchFamily="66" charset="-78"/>
              </a:rPr>
              <a:t>غلاف سميك، بداخله قابضان أو ماسكتان، تفتحان وتغلقان بسهولة، وتوضع بداخله مجموعة كبيرة من الأوراق المثقوبة من طرفيها لتثبت داخل المقبض.</a:t>
            </a:r>
          </a:p>
          <a:p>
            <a:pPr algn="r" rtl="1">
              <a:buNone/>
            </a:pPr>
            <a:r>
              <a:rPr lang="ar-IQ" sz="4000" b="1" dirty="0">
                <a:solidFill>
                  <a:schemeClr val="accent6">
                    <a:lumMod val="75000"/>
                  </a:schemeClr>
                </a:solidFill>
                <a:latin typeface="Arabic Typesetting" pitchFamily="66" charset="-78"/>
                <a:cs typeface="Arabic Typesetting" pitchFamily="66" charset="-78"/>
              </a:rPr>
              <a:t> تستخدم الملفات لجمع المادة العلمية، وتصنف حسب فصول البحث وأبوابه.</a:t>
            </a:r>
          </a:p>
          <a:p>
            <a:pPr algn="r" rtl="1">
              <a:buNone/>
            </a:pPr>
            <a:r>
              <a:rPr lang="ar-IQ" sz="4000" b="1" dirty="0">
                <a:solidFill>
                  <a:schemeClr val="accent6">
                    <a:lumMod val="75000"/>
                  </a:schemeClr>
                </a:solidFill>
                <a:latin typeface="Arabic Typesetting" pitchFamily="66" charset="-78"/>
                <a:cs typeface="Arabic Typesetting" pitchFamily="66" charset="-78"/>
              </a:rPr>
              <a:t>والدوسية طريقة جيدة لكتابة الرسالة فترتب حسب الفصول والمباحث والمطالب...</a:t>
            </a:r>
            <a:endParaRPr lang="en-US" sz="4000" b="1" dirty="0">
              <a:solidFill>
                <a:schemeClr val="accent6">
                  <a:lumMod val="75000"/>
                </a:schemeClr>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129256288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638"/>
            <a:ext cx="7943088" cy="1143000"/>
          </a:xfrm>
        </p:spPr>
        <p:txBody>
          <a:bodyPr>
            <a:normAutofit/>
          </a:bodyPr>
          <a:lstStyle/>
          <a:p>
            <a:pPr algn="r" rtl="1"/>
            <a:r>
              <a:rPr lang="ar-IQ" sz="3600" dirty="0">
                <a:solidFill>
                  <a:srgbClr val="FF0000"/>
                </a:solidFill>
                <a:latin typeface="ae_AlArabiya" pitchFamily="18" charset="-78"/>
                <a:cs typeface="ae_AlArabiya" pitchFamily="18" charset="-78"/>
              </a:rPr>
              <a:t>الخطوة الرابعة: تحديد وجمع المصادر والمراجع </a:t>
            </a:r>
            <a:endParaRPr lang="en-US" sz="3600" dirty="0"/>
          </a:p>
        </p:txBody>
      </p:sp>
      <p:sp>
        <p:nvSpPr>
          <p:cNvPr id="3" name="Content Placeholder 2"/>
          <p:cNvSpPr>
            <a:spLocks noGrp="1"/>
          </p:cNvSpPr>
          <p:nvPr>
            <p:ph idx="1"/>
          </p:nvPr>
        </p:nvSpPr>
        <p:spPr>
          <a:xfrm>
            <a:off x="2133600" y="1447800"/>
            <a:ext cx="8324088" cy="5029200"/>
          </a:xfrm>
        </p:spPr>
        <p:txBody>
          <a:bodyPr/>
          <a:lstStyle/>
          <a:p>
            <a:pPr algn="r" rtl="1">
              <a:buNone/>
            </a:pPr>
            <a:r>
              <a:rPr lang="ar-IQ" dirty="0" smtClean="0">
                <a:solidFill>
                  <a:srgbClr val="C00000"/>
                </a:solidFill>
                <a:latin typeface="ae_AlMateen" pitchFamily="18" charset="-78"/>
                <a:cs typeface="ae_AlMateen" pitchFamily="18" charset="-78"/>
              </a:rPr>
              <a:t>تعريف المصدر أو المرجع اصطلاحا: </a:t>
            </a:r>
            <a:r>
              <a:rPr lang="ar-IQ" dirty="0" smtClean="0">
                <a:solidFill>
                  <a:srgbClr val="002060"/>
                </a:solidFill>
                <a:latin typeface="ae_AlMateen" pitchFamily="18" charset="-78"/>
                <a:cs typeface="ae_AlMateen" pitchFamily="18" charset="-78"/>
              </a:rPr>
              <a:t>( هو كل ما يحوي مادة عن موضوع ما )..</a:t>
            </a:r>
          </a:p>
          <a:p>
            <a:pPr algn="r" rtl="1">
              <a:buNone/>
            </a:pPr>
            <a:r>
              <a:rPr lang="ar-IQ" dirty="0" smtClean="0">
                <a:solidFill>
                  <a:srgbClr val="C00000"/>
                </a:solidFill>
                <a:latin typeface="ae_AlMateen" pitchFamily="18" charset="-78"/>
                <a:cs typeface="ae_AlMateen" pitchFamily="18" charset="-78"/>
              </a:rPr>
              <a:t>فالمصدر هو كل ما يتعلق بالبحث من دراسات ووثائق قديمة وحديثة، مخطوطة أو مطبوعة، كتابا أو ودوريات، او  مقابلات، أو مشاهدات، فكل ما رجع إليه الباحث في بحثه هو مصدر بحثه.</a:t>
            </a:r>
          </a:p>
          <a:p>
            <a:pPr algn="r" rtl="1">
              <a:buNone/>
            </a:pPr>
            <a:endParaRPr lang="ar-IQ" dirty="0" smtClean="0">
              <a:latin typeface="ae_AlMateen" pitchFamily="18" charset="-78"/>
              <a:cs typeface="ae_AlMateen" pitchFamily="18" charset="-78"/>
            </a:endParaRPr>
          </a:p>
          <a:p>
            <a:pPr algn="r" rtl="1">
              <a:buNone/>
            </a:pPr>
            <a:endParaRPr lang="en-US" dirty="0"/>
          </a:p>
        </p:txBody>
      </p:sp>
      <p:pic>
        <p:nvPicPr>
          <p:cNvPr id="4" name="صورة 5" descr="3INVZZCA8788X9CA64491XCA4K19LKCAXS2SQKCAM6XOPBCA610EJOCAW7NM9PCAHT8LIBCA01MZ6WCAH12W5MCACFEZ30CA09SC8BCAP0Y93MCA6DI2KECA8QUOC2CA4W4HDACARCGRFACALV6KKU.jpg"/>
          <p:cNvPicPr>
            <a:picLocks noChangeAspect="1"/>
          </p:cNvPicPr>
          <p:nvPr/>
        </p:nvPicPr>
        <p:blipFill>
          <a:blip r:embed="rId2" cstate="print"/>
          <a:stretch>
            <a:fillRect/>
          </a:stretch>
        </p:blipFill>
        <p:spPr>
          <a:xfrm>
            <a:off x="1524000" y="4648200"/>
            <a:ext cx="3429000" cy="2209800"/>
          </a:xfrm>
          <a:prstGeom prst="rect">
            <a:avLst/>
          </a:prstGeom>
        </p:spPr>
      </p:pic>
    </p:spTree>
    <p:extLst>
      <p:ext uri="{BB962C8B-B14F-4D97-AF65-F5344CB8AC3E}">
        <p14:creationId xmlns:p14="http://schemas.microsoft.com/office/powerpoint/2010/main" val="311466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2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4"/>
                                        </p:tgtEl>
                                        <p:attrNameLst>
                                          <p:attrName>ppt_x</p:attrName>
                                          <p:attrName>ppt_y</p:attrName>
                                        </p:attrNameLst>
                                      </p:cBhvr>
                                    </p:animMotion>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8019288" cy="1143000"/>
          </a:xfrm>
        </p:spPr>
        <p:txBody>
          <a:bodyPr>
            <a:normAutofit/>
          </a:bodyPr>
          <a:lstStyle/>
          <a:p>
            <a:pPr algn="r" rtl="1"/>
            <a:r>
              <a:rPr lang="ar-IQ" sz="6000" b="1" dirty="0">
                <a:cs typeface="AdvertisingExtraBold" pitchFamily="2" charset="-78"/>
              </a:rPr>
              <a:t>أهمية مصادر البحث</a:t>
            </a:r>
            <a:endParaRPr lang="en-US" sz="5400" b="1" dirty="0"/>
          </a:p>
        </p:txBody>
      </p:sp>
      <p:sp>
        <p:nvSpPr>
          <p:cNvPr id="3" name="Content Placeholder 2"/>
          <p:cNvSpPr>
            <a:spLocks noGrp="1"/>
          </p:cNvSpPr>
          <p:nvPr>
            <p:ph idx="1"/>
          </p:nvPr>
        </p:nvSpPr>
        <p:spPr>
          <a:xfrm>
            <a:off x="2209800" y="1447800"/>
            <a:ext cx="8247888" cy="5029200"/>
          </a:xfrm>
        </p:spPr>
        <p:txBody>
          <a:bodyPr>
            <a:normAutofit/>
          </a:bodyPr>
          <a:lstStyle/>
          <a:p>
            <a:pPr algn="just" rtl="1">
              <a:buNone/>
            </a:pPr>
            <a:r>
              <a:rPr lang="ar-IQ" dirty="0" smtClean="0">
                <a:latin typeface="ae_AlMateen" pitchFamily="18" charset="-78"/>
                <a:cs typeface="ae_AlMateen" pitchFamily="18" charset="-78"/>
              </a:rPr>
              <a:t> مصادر البحث هي أهم الأسس التي يقوم عليها البحث، ذلك أن الباحث منها يستمد مادة بحثه، ويأخذ منها آراء العلماء ووجهات نظرهم، وبها يستطيع تحديد مناهج بحثه وصياغة أفكاره.</a:t>
            </a:r>
          </a:p>
          <a:p>
            <a:pPr algn="just" rtl="1">
              <a:buNone/>
            </a:pPr>
            <a:r>
              <a:rPr lang="ar-IQ" dirty="0" smtClean="0">
                <a:latin typeface="ae_AlMateen" pitchFamily="18" charset="-78"/>
                <a:cs typeface="ae_AlMateen" pitchFamily="18" charset="-78"/>
              </a:rPr>
              <a:t>   ولا يمكن لأي باحث أن يستغني عن المصادر، وإلاّ انقلب بحثه مادة انشائية محضة لا قيمة لها من جانب البحث.</a:t>
            </a:r>
          </a:p>
          <a:p>
            <a:pPr algn="just" rtl="1">
              <a:buNone/>
            </a:pPr>
            <a:r>
              <a:rPr lang="ar-IQ" dirty="0" smtClean="0">
                <a:latin typeface="ae_AlMateen" pitchFamily="18" charset="-78"/>
                <a:cs typeface="ae_AlMateen" pitchFamily="18" charset="-78"/>
              </a:rPr>
              <a:t>     والباحث إذا نجح في إعداد مصادر بحثه، فإن الطريق سيكون واضحاً، وسيبدأ عمله على أساس متين.</a:t>
            </a:r>
          </a:p>
          <a:p>
            <a:pPr algn="just" rtl="1">
              <a:buNone/>
            </a:pPr>
            <a:r>
              <a:rPr lang="ar-IQ" dirty="0" smtClean="0">
                <a:latin typeface="ae_AlMateen" pitchFamily="18" charset="-78"/>
                <a:cs typeface="ae_AlMateen" pitchFamily="18" charset="-78"/>
              </a:rPr>
              <a:t>   ومن أهمية المصادر هو اطمئنان بأن لبحثه مادة علمية كافية، والإحاطة بما كتب في الموضوع، حتى يستعد الباحث للبحث عن إضافات جديدة يضيفها لبحثه.</a:t>
            </a:r>
          </a:p>
        </p:txBody>
      </p:sp>
    </p:spTree>
    <p:extLst>
      <p:ext uri="{BB962C8B-B14F-4D97-AF65-F5344CB8AC3E}">
        <p14:creationId xmlns:p14="http://schemas.microsoft.com/office/powerpoint/2010/main" val="8115883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638"/>
            <a:ext cx="7943088" cy="1143000"/>
          </a:xfrm>
        </p:spPr>
        <p:txBody>
          <a:bodyPr/>
          <a:lstStyle/>
          <a:p>
            <a:pPr algn="ctr" rtl="1"/>
            <a:r>
              <a:rPr lang="ar-IQ" dirty="0">
                <a:solidFill>
                  <a:srgbClr val="FF0000"/>
                </a:solidFill>
                <a:latin typeface="ae_AlArabiya" pitchFamily="18" charset="-78"/>
                <a:cs typeface="ae_AlArabiya" pitchFamily="18" charset="-78"/>
              </a:rPr>
              <a:t>أنواع المصادر</a:t>
            </a:r>
            <a:endParaRPr lang="en-US" dirty="0"/>
          </a:p>
        </p:txBody>
      </p:sp>
      <p:sp>
        <p:nvSpPr>
          <p:cNvPr id="3" name="Content Placeholder 2"/>
          <p:cNvSpPr>
            <a:spLocks noGrp="1"/>
          </p:cNvSpPr>
          <p:nvPr>
            <p:ph idx="1"/>
          </p:nvPr>
        </p:nvSpPr>
        <p:spPr>
          <a:xfrm>
            <a:off x="2514600" y="1447800"/>
            <a:ext cx="7943088" cy="5029200"/>
          </a:xfrm>
        </p:spPr>
        <p:txBody>
          <a:bodyPr>
            <a:normAutofit/>
          </a:bodyPr>
          <a:lstStyle/>
          <a:p>
            <a:pPr algn="r" rtl="1">
              <a:buNone/>
            </a:pPr>
            <a:r>
              <a:rPr lang="ar-IQ" b="1" dirty="0" smtClean="0">
                <a:solidFill>
                  <a:schemeClr val="accent4">
                    <a:lumMod val="75000"/>
                  </a:schemeClr>
                </a:solidFill>
                <a:latin typeface="ae_AlMateen" pitchFamily="18" charset="-78"/>
                <a:cs typeface="ae_AlMateen" pitchFamily="18" charset="-78"/>
              </a:rPr>
              <a:t>تنقسم المصادرعلى قسمين:</a:t>
            </a:r>
          </a:p>
          <a:p>
            <a:pPr algn="r" rtl="1">
              <a:buNone/>
            </a:pPr>
            <a:r>
              <a:rPr lang="ar-IQ" b="1" dirty="0" smtClean="0">
                <a:solidFill>
                  <a:srgbClr val="C00000"/>
                </a:solidFill>
                <a:latin typeface="ae_AlMateen" pitchFamily="18" charset="-78"/>
                <a:cs typeface="ae_AlMateen" pitchFamily="18" charset="-78"/>
              </a:rPr>
              <a:t>1- مصادر خاصة بكل موضوع، كمصادر الفقه، ومصادر أصول الفقه، ومصادر التأريخ.</a:t>
            </a:r>
          </a:p>
          <a:p>
            <a:pPr algn="r" rtl="1">
              <a:buNone/>
            </a:pPr>
            <a:r>
              <a:rPr lang="ar-IQ" b="1" dirty="0" smtClean="0">
                <a:solidFill>
                  <a:srgbClr val="C00000"/>
                </a:solidFill>
                <a:latin typeface="ae_AlMateen" pitchFamily="18" charset="-78"/>
                <a:cs typeface="ae_AlMateen" pitchFamily="18" charset="-78"/>
              </a:rPr>
              <a:t>2- مصادر عامة تفيد أكثر من علم، مثل: دوائر المعارف، وكتب التراث، والدوريات غير المتخصصة.</a:t>
            </a:r>
          </a:p>
          <a:p>
            <a:pPr algn="r" rtl="1">
              <a:buNone/>
            </a:pPr>
            <a:r>
              <a:rPr lang="ar-IQ" b="1" dirty="0" smtClean="0">
                <a:solidFill>
                  <a:schemeClr val="accent4">
                    <a:lumMod val="75000"/>
                  </a:schemeClr>
                </a:solidFill>
                <a:latin typeface="ae_AlMateen" pitchFamily="18" charset="-78"/>
                <a:cs typeface="ae_AlMateen" pitchFamily="18" charset="-78"/>
              </a:rPr>
              <a:t>والمصادر الخاصة قسمان أيضاً:</a:t>
            </a:r>
          </a:p>
          <a:p>
            <a:pPr algn="r" rtl="1">
              <a:buNone/>
            </a:pPr>
            <a:r>
              <a:rPr lang="ar-IQ" b="1" dirty="0" smtClean="0">
                <a:solidFill>
                  <a:srgbClr val="C00000"/>
                </a:solidFill>
                <a:latin typeface="ae_AlMateen" pitchFamily="18" charset="-78"/>
                <a:cs typeface="ae_AlMateen" pitchFamily="18" charset="-78"/>
              </a:rPr>
              <a:t>أ: مصادر متخصصة في العلم أو الموضوع الذي يبحث فيه الباحث، مثل كتب الأصول لمن يكتب بحثا أصوليا.</a:t>
            </a:r>
          </a:p>
          <a:p>
            <a:pPr algn="r" rtl="1">
              <a:buNone/>
            </a:pPr>
            <a:r>
              <a:rPr lang="ar-IQ" b="1" dirty="0" smtClean="0">
                <a:solidFill>
                  <a:srgbClr val="C00000"/>
                </a:solidFill>
                <a:latin typeface="ae_AlMateen" pitchFamily="18" charset="-78"/>
                <a:cs typeface="ae_AlMateen" pitchFamily="18" charset="-78"/>
              </a:rPr>
              <a:t>ب: مصادر ليست في تخصص البحث لكنها تفيد الباحث في بعض النقاط، مثل من يكتب بحثا أصوليا يستفيد من : كتب اللغة لشرح الكلمات، وكتب الحديث لتخريج الأحاديث.</a:t>
            </a:r>
          </a:p>
        </p:txBody>
      </p:sp>
    </p:spTree>
    <p:extLst>
      <p:ext uri="{BB962C8B-B14F-4D97-AF65-F5344CB8AC3E}">
        <p14:creationId xmlns:p14="http://schemas.microsoft.com/office/powerpoint/2010/main" val="394960404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638"/>
            <a:ext cx="7943088" cy="1143000"/>
          </a:xfrm>
        </p:spPr>
        <p:txBody>
          <a:bodyPr>
            <a:normAutofit/>
          </a:bodyPr>
          <a:lstStyle/>
          <a:p>
            <a:pPr algn="r" rtl="1"/>
            <a:r>
              <a:rPr lang="ar-IQ" sz="5400" b="1" dirty="0">
                <a:solidFill>
                  <a:schemeClr val="accent4">
                    <a:lumMod val="75000"/>
                  </a:schemeClr>
                </a:solidFill>
                <a:cs typeface="AdvertisingExtraBold" pitchFamily="2" charset="-78"/>
              </a:rPr>
              <a:t>ما يساعد الباحث على إعداد المصادر</a:t>
            </a:r>
            <a:endParaRPr lang="en-US" sz="5400" b="1" dirty="0">
              <a:solidFill>
                <a:schemeClr val="accent4">
                  <a:lumMod val="75000"/>
                </a:schemeClr>
              </a:solidFill>
            </a:endParaRPr>
          </a:p>
        </p:txBody>
      </p:sp>
      <p:sp>
        <p:nvSpPr>
          <p:cNvPr id="3" name="Content Placeholder 2"/>
          <p:cNvSpPr>
            <a:spLocks noGrp="1"/>
          </p:cNvSpPr>
          <p:nvPr>
            <p:ph idx="1"/>
          </p:nvPr>
        </p:nvSpPr>
        <p:spPr>
          <a:xfrm>
            <a:off x="2362200" y="1447800"/>
            <a:ext cx="8095488" cy="5105400"/>
          </a:xfrm>
        </p:spPr>
        <p:txBody>
          <a:bodyPr>
            <a:normAutofit/>
          </a:bodyPr>
          <a:lstStyle/>
          <a:p>
            <a:pPr algn="r" rtl="1">
              <a:buNone/>
            </a:pPr>
            <a:r>
              <a:rPr lang="ar-IQ" dirty="0" smtClean="0">
                <a:solidFill>
                  <a:srgbClr val="002060"/>
                </a:solidFill>
                <a:latin typeface="ae_AlMateen" pitchFamily="18" charset="-78"/>
                <a:cs typeface="ae_AlMateen" pitchFamily="18" charset="-78"/>
              </a:rPr>
              <a:t>5- دوائر المعارف العالمية، مثل: دائرة المعارف الإسلامية.</a:t>
            </a:r>
          </a:p>
          <a:p>
            <a:pPr algn="r" rtl="1">
              <a:buNone/>
            </a:pPr>
            <a:r>
              <a:rPr lang="ar-IQ" dirty="0" smtClean="0">
                <a:solidFill>
                  <a:srgbClr val="002060"/>
                </a:solidFill>
                <a:latin typeface="ae_AlMateen" pitchFamily="18" charset="-78"/>
                <a:cs typeface="ae_AlMateen" pitchFamily="18" charset="-78"/>
              </a:rPr>
              <a:t>6- الموسوعات العلمية . </a:t>
            </a:r>
            <a:endParaRPr lang="ar-IQ" sz="5400" dirty="0">
              <a:solidFill>
                <a:srgbClr val="002060"/>
              </a:solidFill>
              <a:latin typeface="ae_AlMateen" pitchFamily="18" charset="-78"/>
              <a:cs typeface="ae_AlMateen" pitchFamily="18" charset="-78"/>
            </a:endParaRPr>
          </a:p>
          <a:p>
            <a:pPr algn="r" rtl="1">
              <a:buNone/>
            </a:pPr>
            <a:r>
              <a:rPr lang="ar-IQ" dirty="0" smtClean="0">
                <a:solidFill>
                  <a:srgbClr val="002060"/>
                </a:solidFill>
                <a:latin typeface="ae_AlMateen" pitchFamily="18" charset="-78"/>
                <a:cs typeface="ae_AlMateen" pitchFamily="18" charset="-78"/>
              </a:rPr>
              <a:t>7- المجلات العلمية التي تتناول ما له صلة ببحثه.</a:t>
            </a:r>
            <a:endParaRPr lang="en-US" dirty="0" smtClean="0">
              <a:solidFill>
                <a:srgbClr val="002060"/>
              </a:solidFill>
              <a:latin typeface="ae_AlMateen" pitchFamily="18" charset="-78"/>
              <a:cs typeface="ae_AlMateen" pitchFamily="18" charset="-78"/>
            </a:endParaRPr>
          </a:p>
          <a:p>
            <a:pPr algn="r" rtl="1">
              <a:buNone/>
            </a:pPr>
            <a:r>
              <a:rPr lang="ar-IQ" dirty="0" smtClean="0">
                <a:solidFill>
                  <a:srgbClr val="002060"/>
                </a:solidFill>
                <a:latin typeface="ae_AlMateen" pitchFamily="18" charset="-78"/>
                <a:cs typeface="ae_AlMateen" pitchFamily="18" charset="-78"/>
              </a:rPr>
              <a:t>8- الأشخاص الذين لهم خبرة بهذا النوع من الدراسة من العلماء والمتخصصين والباحثين.</a:t>
            </a:r>
          </a:p>
          <a:p>
            <a:pPr algn="r" rtl="1">
              <a:buNone/>
            </a:pPr>
            <a:r>
              <a:rPr lang="ar-IQ" dirty="0" smtClean="0">
                <a:solidFill>
                  <a:srgbClr val="002060"/>
                </a:solidFill>
                <a:latin typeface="ae_AlMateen" pitchFamily="18" charset="-78"/>
                <a:cs typeface="ae_AlMateen" pitchFamily="18" charset="-78"/>
              </a:rPr>
              <a:t>9- المشرفون على المكتبات التي يتردد عليها الباحث، فأغلب هؤلاء لهم خبرة بالمصادر ذات العلاقة بالموضوع، لطول عملهم في المكتبات والتعامل مع الكتب.</a:t>
            </a:r>
          </a:p>
          <a:p>
            <a:pPr algn="r" rtl="1">
              <a:buNone/>
            </a:pPr>
            <a:r>
              <a:rPr lang="ar-IQ" dirty="0" smtClean="0">
                <a:solidFill>
                  <a:srgbClr val="002060"/>
                </a:solidFill>
                <a:latin typeface="ae_AlMateen" pitchFamily="18" charset="-78"/>
                <a:cs typeface="ae_AlMateen" pitchFamily="18" charset="-78"/>
              </a:rPr>
              <a:t>10- استعمال </a:t>
            </a:r>
            <a:r>
              <a:rPr lang="ar-JO" dirty="0" smtClean="0">
                <a:solidFill>
                  <a:srgbClr val="002060"/>
                </a:solidFill>
                <a:latin typeface="ae_AlMateen" pitchFamily="18" charset="-78"/>
                <a:cs typeface="ae_AlMateen" pitchFamily="18" charset="-78"/>
              </a:rPr>
              <a:t>ال</a:t>
            </a:r>
            <a:r>
              <a:rPr lang="ar-IQ" dirty="0" smtClean="0">
                <a:solidFill>
                  <a:srgbClr val="002060"/>
                </a:solidFill>
                <a:latin typeface="ae_AlMateen" pitchFamily="18" charset="-78"/>
                <a:cs typeface="ae_AlMateen" pitchFamily="18" charset="-78"/>
              </a:rPr>
              <a:t>ب</a:t>
            </a:r>
            <a:r>
              <a:rPr lang="ar-JO" dirty="0" smtClean="0">
                <a:solidFill>
                  <a:srgbClr val="002060"/>
                </a:solidFill>
                <a:latin typeface="ae_AlMateen" pitchFamily="18" charset="-78"/>
                <a:cs typeface="ae_AlMateen" pitchFamily="18" charset="-78"/>
              </a:rPr>
              <a:t>ب</a:t>
            </a:r>
            <a:r>
              <a:rPr lang="ar-IQ" dirty="0" smtClean="0">
                <a:solidFill>
                  <a:srgbClr val="002060"/>
                </a:solidFill>
                <a:latin typeface="ae_AlMateen" pitchFamily="18" charset="-78"/>
                <a:cs typeface="ae_AlMateen" pitchFamily="18" charset="-78"/>
              </a:rPr>
              <a:t>يلوجرافيات الإلكترونية وعلى الشبكة العنكبوتية ( الانترنت ).</a:t>
            </a:r>
          </a:p>
        </p:txBody>
      </p:sp>
    </p:spTree>
    <p:extLst>
      <p:ext uri="{BB962C8B-B14F-4D97-AF65-F5344CB8AC3E}">
        <p14:creationId xmlns:p14="http://schemas.microsoft.com/office/powerpoint/2010/main" val="78307132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638"/>
            <a:ext cx="7866888" cy="1143000"/>
          </a:xfrm>
        </p:spPr>
        <p:txBody>
          <a:bodyPr/>
          <a:lstStyle/>
          <a:p>
            <a:pPr algn="r" rtl="1"/>
            <a:r>
              <a:rPr lang="ar-IQ" dirty="0">
                <a:solidFill>
                  <a:srgbClr val="C00000"/>
                </a:solidFill>
                <a:cs typeface="AdvertisingExtraBold" pitchFamily="2" charset="-78"/>
              </a:rPr>
              <a:t> المقدمة: وتتضمن..</a:t>
            </a:r>
            <a:endParaRPr lang="en-US" dirty="0"/>
          </a:p>
        </p:txBody>
      </p:sp>
      <p:sp>
        <p:nvSpPr>
          <p:cNvPr id="3" name="Content Placeholder 2"/>
          <p:cNvSpPr>
            <a:spLocks noGrp="1"/>
          </p:cNvSpPr>
          <p:nvPr>
            <p:ph idx="1"/>
          </p:nvPr>
        </p:nvSpPr>
        <p:spPr>
          <a:xfrm>
            <a:off x="1752600" y="1447800"/>
            <a:ext cx="8705088" cy="5029200"/>
          </a:xfrm>
        </p:spPr>
        <p:txBody>
          <a:bodyPr>
            <a:normAutofit fontScale="92500" lnSpcReduction="10000"/>
          </a:bodyPr>
          <a:lstStyle/>
          <a:p>
            <a:pPr marL="401638" indent="-333375" algn="r" rtl="1">
              <a:buClr>
                <a:srgbClr val="C00000"/>
              </a:buClr>
              <a:buNone/>
            </a:pPr>
            <a:r>
              <a:rPr lang="ar-IQ" dirty="0" smtClean="0"/>
              <a:t>تتكون المقدمة من:</a:t>
            </a:r>
          </a:p>
          <a:p>
            <a:pPr marL="401638" indent="-333375" algn="r" rtl="1">
              <a:buClr>
                <a:srgbClr val="C00000"/>
              </a:buClr>
              <a:buFont typeface="+mj-lt"/>
              <a:buAutoNum type="arabicPeriod"/>
            </a:pPr>
            <a:r>
              <a:rPr lang="ar-IQ" dirty="0" smtClean="0"/>
              <a:t>الاستفتاح بما يناسب الموضوع، وفي أثنائه يعلن عن عنوان الموضوع.</a:t>
            </a:r>
          </a:p>
          <a:p>
            <a:pPr marL="401638" indent="-333375" algn="r" rtl="1">
              <a:buClr>
                <a:srgbClr val="C00000"/>
              </a:buClr>
              <a:buFont typeface="+mj-lt"/>
              <a:buAutoNum type="arabicPeriod"/>
            </a:pPr>
            <a:r>
              <a:rPr lang="ar-IQ" dirty="0" smtClean="0"/>
              <a:t>أسباب اختيار الموضوع.</a:t>
            </a:r>
          </a:p>
          <a:p>
            <a:pPr marL="401638" indent="-333375" algn="r" rtl="1">
              <a:buClr>
                <a:srgbClr val="C00000"/>
              </a:buClr>
              <a:buFont typeface="+mj-lt"/>
              <a:buAutoNum type="arabicPeriod"/>
            </a:pPr>
            <a:r>
              <a:rPr lang="ar-IQ" dirty="0" smtClean="0"/>
              <a:t>أهمية الموضوع.</a:t>
            </a:r>
          </a:p>
          <a:p>
            <a:pPr marL="401638" indent="-333375" algn="r" rtl="1">
              <a:buClr>
                <a:srgbClr val="C00000"/>
              </a:buClr>
              <a:buFont typeface="+mj-lt"/>
              <a:buAutoNum type="arabicPeriod"/>
            </a:pPr>
            <a:r>
              <a:rPr lang="ar-IQ" dirty="0" smtClean="0"/>
              <a:t>الدراسات السابقة حول الموضوع.</a:t>
            </a:r>
          </a:p>
          <a:p>
            <a:pPr marL="401638" indent="-333375" algn="r" rtl="1">
              <a:buClr>
                <a:srgbClr val="C00000"/>
              </a:buClr>
              <a:buFont typeface="+mj-lt"/>
              <a:buAutoNum type="arabicPeriod"/>
            </a:pPr>
            <a:r>
              <a:rPr lang="ar-IQ" dirty="0" smtClean="0"/>
              <a:t>المصادر التي يعتمد عليها.</a:t>
            </a:r>
          </a:p>
          <a:p>
            <a:pPr marL="401638" indent="-333375" algn="r" rtl="1">
              <a:buClr>
                <a:srgbClr val="C00000"/>
              </a:buClr>
              <a:buFont typeface="+mj-lt"/>
              <a:buAutoNum type="arabicPeriod"/>
            </a:pPr>
            <a:r>
              <a:rPr lang="ar-IQ" dirty="0" smtClean="0"/>
              <a:t>المنهج الذي يعتمده أثناء كتابة البحث، كيفية التوثيق،والتحقيق، وذكرالأدلة.</a:t>
            </a:r>
          </a:p>
          <a:p>
            <a:pPr marL="401638" indent="-333375" algn="r" rtl="1">
              <a:buClr>
                <a:srgbClr val="C00000"/>
              </a:buClr>
              <a:buFont typeface="+mj-lt"/>
              <a:buAutoNum type="arabicPeriod"/>
            </a:pPr>
            <a:r>
              <a:rPr lang="ar-IQ" dirty="0" smtClean="0"/>
              <a:t>الصعوبات التي تواجهه.</a:t>
            </a:r>
          </a:p>
          <a:p>
            <a:pPr marL="401638" indent="-333375" algn="r" rtl="1">
              <a:buClr>
                <a:srgbClr val="C00000"/>
              </a:buClr>
              <a:buFont typeface="+mj-lt"/>
              <a:buAutoNum type="arabicPeriod"/>
            </a:pPr>
            <a:r>
              <a:rPr lang="ar-IQ" dirty="0" smtClean="0"/>
              <a:t>الشكر والتقدير لمن ساهم معه في إنجاح البحث.</a:t>
            </a:r>
          </a:p>
          <a:p>
            <a:pPr marL="401638" indent="-333375" algn="r" rtl="1">
              <a:buClr>
                <a:srgbClr val="C00000"/>
              </a:buClr>
              <a:buFont typeface="+mj-lt"/>
              <a:buAutoNum type="arabicPeriod"/>
            </a:pPr>
            <a:r>
              <a:rPr lang="ar-IQ" dirty="0" smtClean="0"/>
              <a:t>خطة البحث بالتفصيل.</a:t>
            </a:r>
          </a:p>
          <a:p>
            <a:pPr marL="401638" indent="-333375" algn="r" rtl="1">
              <a:buClr>
                <a:srgbClr val="C00000"/>
              </a:buClr>
              <a:buFont typeface="+mj-lt"/>
              <a:buAutoNum type="arabicPeriod"/>
            </a:pPr>
            <a:r>
              <a:rPr lang="ar-IQ" dirty="0" smtClean="0"/>
              <a:t>يختتم المقدمة بدعاء يليق بالبحث والباحث...</a:t>
            </a:r>
            <a:endParaRPr lang="en-US" dirty="0" smtClean="0"/>
          </a:p>
        </p:txBody>
      </p:sp>
    </p:spTree>
    <p:extLst>
      <p:ext uri="{BB962C8B-B14F-4D97-AF65-F5344CB8AC3E}">
        <p14:creationId xmlns:p14="http://schemas.microsoft.com/office/powerpoint/2010/main" val="72920865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IQ" sz="5400" b="1" dirty="0">
                <a:solidFill>
                  <a:schemeClr val="accent4">
                    <a:lumMod val="75000"/>
                  </a:schemeClr>
                </a:solidFill>
                <a:cs typeface="AdvertisingExtraBold" pitchFamily="2" charset="-78"/>
              </a:rPr>
              <a:t>الخطوة السادسة: الصياغة</a:t>
            </a:r>
            <a:endParaRPr lang="en-US" sz="5400" b="1" dirty="0">
              <a:solidFill>
                <a:schemeClr val="accent4">
                  <a:lumMod val="75000"/>
                </a:schemeClr>
              </a:solidFill>
            </a:endParaRPr>
          </a:p>
        </p:txBody>
      </p:sp>
      <p:sp>
        <p:nvSpPr>
          <p:cNvPr id="3" name="Content Placeholder 2"/>
          <p:cNvSpPr>
            <a:spLocks noGrp="1"/>
          </p:cNvSpPr>
          <p:nvPr>
            <p:ph idx="1"/>
          </p:nvPr>
        </p:nvSpPr>
        <p:spPr>
          <a:xfrm>
            <a:off x="1905000" y="1447800"/>
            <a:ext cx="8552688" cy="5105400"/>
          </a:xfrm>
        </p:spPr>
        <p:txBody>
          <a:bodyPr/>
          <a:lstStyle/>
          <a:p>
            <a:pPr marL="0" indent="0" algn="just" rtl="1">
              <a:buNone/>
              <a:defRPr/>
            </a:pPr>
            <a:r>
              <a:rPr lang="ar-IQ" b="1" dirty="0" smtClean="0">
                <a:solidFill>
                  <a:srgbClr val="C00000"/>
                </a:solidFill>
                <a:latin typeface="ae_AlArabiya" pitchFamily="18" charset="-78"/>
                <a:cs typeface="ae_AlArabiya" pitchFamily="18" charset="-78"/>
              </a:rPr>
              <a:t>1:الصياغة لغة</a:t>
            </a:r>
            <a:r>
              <a:rPr lang="ar-IQ" b="1" dirty="0">
                <a:latin typeface="ae_AlMateen" pitchFamily="18" charset="-78"/>
                <a:cs typeface="ae_AlMateen" pitchFamily="18" charset="-78"/>
              </a:rPr>
              <a:t>:</a:t>
            </a:r>
            <a:r>
              <a:rPr lang="ar-IQ" b="1" dirty="0" smtClean="0">
                <a:latin typeface="ae_AlMateen" pitchFamily="18" charset="-78"/>
                <a:cs typeface="ae_AlMateen" pitchFamily="18" charset="-78"/>
              </a:rPr>
              <a:t>حِرفَةُ الصّائِغ من صاغَ </a:t>
            </a:r>
            <a:r>
              <a:rPr lang="ar-IQ" b="1" smtClean="0">
                <a:latin typeface="ae_AlMateen" pitchFamily="18" charset="-78"/>
                <a:cs typeface="ae_AlMateen" pitchFamily="18" charset="-78"/>
              </a:rPr>
              <a:t>يصُوغُ صَوْغاً </a:t>
            </a:r>
            <a:r>
              <a:rPr lang="ar-IQ" b="1" dirty="0" smtClean="0">
                <a:latin typeface="ae_AlMateen" pitchFamily="18" charset="-78"/>
                <a:cs typeface="ae_AlMateen" pitchFamily="18" charset="-78"/>
              </a:rPr>
              <a:t>والشيءُ مَصُوغٌ</a:t>
            </a:r>
            <a:r>
              <a:rPr lang="ar-IQ" b="1" dirty="0">
                <a:latin typeface="ae_AlMateen" pitchFamily="18" charset="-78"/>
                <a:cs typeface="ae_AlMateen" pitchFamily="18" charset="-78"/>
              </a:rPr>
              <a:t>.</a:t>
            </a:r>
          </a:p>
          <a:p>
            <a:pPr marL="0" indent="0" algn="just" rtl="1">
              <a:buNone/>
              <a:defRPr/>
            </a:pPr>
            <a:r>
              <a:rPr lang="ar-IQ" b="1" dirty="0" smtClean="0">
                <a:latin typeface="ae_AlMateen" pitchFamily="18" charset="-78"/>
                <a:cs typeface="ae_AlMateen" pitchFamily="18" charset="-78"/>
              </a:rPr>
              <a:t> ويقال كلام حسن الصياغة جيد محكم، وصيغة الكلمة هيئتها الحاصلة من ترتيب حروفها وحركاته. والجمع: صيغ.</a:t>
            </a:r>
          </a:p>
          <a:p>
            <a:pPr marL="0" indent="0" algn="just" rtl="1">
              <a:buNone/>
              <a:defRPr/>
            </a:pPr>
            <a:r>
              <a:rPr lang="ar-IQ" b="1" dirty="0" smtClean="0">
                <a:solidFill>
                  <a:srgbClr val="C00000"/>
                </a:solidFill>
                <a:latin typeface="ae_AlArabiya" pitchFamily="18" charset="-78"/>
                <a:cs typeface="ae_AlArabiya" pitchFamily="18" charset="-78"/>
              </a:rPr>
              <a:t>2-الصياغة اصطلاحا:أ: تعني </a:t>
            </a:r>
            <a:r>
              <a:rPr lang="ar-IQ" dirty="0" smtClean="0">
                <a:latin typeface="ae_AlMateen" pitchFamily="18" charset="-78"/>
                <a:cs typeface="ae_AlMateen" pitchFamily="18" charset="-78"/>
              </a:rPr>
              <a:t>ترتيب الكلام على نحو معين، يصلح لترتيب الآثار المقصودة منه.</a:t>
            </a:r>
          </a:p>
          <a:p>
            <a:pPr marL="0" indent="0" algn="just" rtl="1">
              <a:buNone/>
              <a:defRPr/>
            </a:pPr>
            <a:r>
              <a:rPr lang="ar-SA" dirty="0" smtClean="0">
                <a:latin typeface="ae_AlMateen" pitchFamily="18" charset="-78"/>
                <a:cs typeface="ae_AlMateen" pitchFamily="18" charset="-78"/>
              </a:rPr>
              <a:t> </a:t>
            </a:r>
            <a:r>
              <a:rPr lang="ar-IQ" b="1" dirty="0" smtClean="0">
                <a:solidFill>
                  <a:srgbClr val="C00000"/>
                </a:solidFill>
                <a:latin typeface="ae_AlArabiya" pitchFamily="18" charset="-78"/>
                <a:cs typeface="ae_AlArabiya" pitchFamily="18" charset="-78"/>
              </a:rPr>
              <a:t>ب: تعني </a:t>
            </a:r>
            <a:r>
              <a:rPr lang="ar-SA" dirty="0" smtClean="0">
                <a:latin typeface="ae_AlMateen" pitchFamily="18" charset="-78"/>
                <a:cs typeface="ae_AlMateen" pitchFamily="18" charset="-78"/>
              </a:rPr>
              <a:t>أن ي</a:t>
            </a:r>
            <a:r>
              <a:rPr lang="ar-IQ" dirty="0" smtClean="0">
                <a:latin typeface="ae_AlMateen" pitchFamily="18" charset="-78"/>
                <a:cs typeface="ae_AlMateen" pitchFamily="18" charset="-78"/>
              </a:rPr>
              <a:t>َ</a:t>
            </a:r>
            <a:r>
              <a:rPr lang="ar-SA" dirty="0" smtClean="0">
                <a:latin typeface="ae_AlMateen" pitchFamily="18" charset="-78"/>
                <a:cs typeface="ae_AlMateen" pitchFamily="18" charset="-78"/>
              </a:rPr>
              <a:t>نقل الباحث إلى القرَّاء الصورة الكاملة عن موضوعه في جميع مراحل البحث</a:t>
            </a:r>
            <a:r>
              <a:rPr lang="ar-IQ" dirty="0" smtClean="0">
                <a:latin typeface="ae_AlMateen" pitchFamily="18" charset="-78"/>
                <a:cs typeface="ae_AlMateen" pitchFamily="18" charset="-78"/>
              </a:rPr>
              <a:t> </a:t>
            </a:r>
            <a:r>
              <a:rPr lang="ar-SA" dirty="0" smtClean="0">
                <a:latin typeface="ae_AlMateen" pitchFamily="18" charset="-78"/>
                <a:cs typeface="ae_AlMateen" pitchFamily="18" charset="-78"/>
              </a:rPr>
              <a:t>منذ</a:t>
            </a:r>
            <a:r>
              <a:rPr lang="ar-IQ" dirty="0" smtClean="0">
                <a:latin typeface="ae_AlMateen" pitchFamily="18" charset="-78"/>
                <a:cs typeface="ae_AlMateen" pitchFamily="18" charset="-78"/>
              </a:rPr>
              <a:t> أن</a:t>
            </a:r>
            <a:r>
              <a:rPr lang="ar-SA" dirty="0" smtClean="0">
                <a:latin typeface="ae_AlMateen" pitchFamily="18" charset="-78"/>
                <a:cs typeface="ae_AlMateen" pitchFamily="18" charset="-78"/>
              </a:rPr>
              <a:t> كان</a:t>
            </a:r>
            <a:r>
              <a:rPr lang="ar-IQ" dirty="0" smtClean="0">
                <a:latin typeface="ae_AlMateen" pitchFamily="18" charset="-78"/>
                <a:cs typeface="ae_AlMateen" pitchFamily="18" charset="-78"/>
              </a:rPr>
              <a:t>ت</a:t>
            </a:r>
            <a:r>
              <a:rPr lang="ar-SA" dirty="0" smtClean="0">
                <a:latin typeface="ae_AlMateen" pitchFamily="18" charset="-78"/>
                <a:cs typeface="ae_AlMateen" pitchFamily="18" charset="-78"/>
              </a:rPr>
              <a:t> مشكلة حتى النتائج التي توصَّل إليـها</a:t>
            </a:r>
            <a:r>
              <a:rPr lang="ar-IQ" dirty="0" smtClean="0">
                <a:latin typeface="ae_AlMateen" pitchFamily="18" charset="-78"/>
                <a:cs typeface="ae_AlMateen" pitchFamily="18" charset="-78"/>
              </a:rPr>
              <a:t> في المرحلة الأخيرة</a:t>
            </a:r>
            <a:r>
              <a:rPr lang="ar-SA" dirty="0" smtClean="0">
                <a:latin typeface="ae_AlMateen" pitchFamily="18" charset="-78"/>
                <a:cs typeface="ae_AlMateen" pitchFamily="18" charset="-78"/>
              </a:rPr>
              <a:t>. </a:t>
            </a:r>
            <a:endParaRPr lang="ar-IQ" dirty="0" smtClean="0">
              <a:latin typeface="ae_AlMateen" pitchFamily="18" charset="-78"/>
              <a:cs typeface="ae_AlMateen" pitchFamily="18" charset="-78"/>
            </a:endParaRPr>
          </a:p>
        </p:txBody>
      </p:sp>
    </p:spTree>
    <p:extLst>
      <p:ext uri="{BB962C8B-B14F-4D97-AF65-F5344CB8AC3E}">
        <p14:creationId xmlns:p14="http://schemas.microsoft.com/office/powerpoint/2010/main" val="345641724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274638"/>
            <a:ext cx="7498080" cy="944562"/>
          </a:xfrm>
        </p:spPr>
        <p:txBody>
          <a:bodyPr/>
          <a:lstStyle/>
          <a:p>
            <a:pPr algn="r" rtl="1"/>
            <a:r>
              <a:rPr lang="ar-IQ" b="1" dirty="0" smtClean="0">
                <a:solidFill>
                  <a:schemeClr val="accent4">
                    <a:lumMod val="75000"/>
                  </a:schemeClr>
                </a:solidFill>
                <a:latin typeface="ae_AlArabiya" pitchFamily="18" charset="-78"/>
                <a:cs typeface="ae_AlArabiya" pitchFamily="18" charset="-78"/>
              </a:rPr>
              <a:t>قبل البدء بالصياغة</a:t>
            </a:r>
            <a:endParaRPr lang="en-US" dirty="0">
              <a:solidFill>
                <a:schemeClr val="accent4">
                  <a:lumMod val="75000"/>
                </a:schemeClr>
              </a:solidFill>
            </a:endParaRPr>
          </a:p>
        </p:txBody>
      </p:sp>
      <p:sp>
        <p:nvSpPr>
          <p:cNvPr id="3" name="Content Placeholder 2"/>
          <p:cNvSpPr>
            <a:spLocks noGrp="1"/>
          </p:cNvSpPr>
          <p:nvPr>
            <p:ph idx="1"/>
          </p:nvPr>
        </p:nvSpPr>
        <p:spPr>
          <a:xfrm>
            <a:off x="2057400" y="1447800"/>
            <a:ext cx="8400288" cy="5105400"/>
          </a:xfrm>
        </p:spPr>
        <p:txBody>
          <a:bodyPr>
            <a:normAutofit/>
          </a:bodyPr>
          <a:lstStyle/>
          <a:p>
            <a:pPr algn="r" rtl="1">
              <a:buNone/>
              <a:defRPr/>
            </a:pPr>
            <a:r>
              <a:rPr lang="ar-IQ" b="1" dirty="0">
                <a:latin typeface="ae_AlMateen" pitchFamily="18" charset="-78"/>
                <a:cs typeface="ae_AlMateen" pitchFamily="18" charset="-78"/>
              </a:rPr>
              <a:t>إذا اطمأنّ الباحث من أنه قد جمع المادة الكافية لبحثه، يبدأ </a:t>
            </a:r>
          </a:p>
          <a:p>
            <a:pPr algn="r" rtl="1">
              <a:buNone/>
              <a:defRPr/>
            </a:pPr>
            <a:r>
              <a:rPr lang="ar-IQ" b="1" dirty="0">
                <a:latin typeface="ae_AlMateen" pitchFamily="18" charset="-78"/>
                <a:cs typeface="ae_AlMateen" pitchFamily="18" charset="-78"/>
              </a:rPr>
              <a:t>بكتابة وصياغة بحثه متبعاً الخطوات التالية:</a:t>
            </a:r>
          </a:p>
          <a:p>
            <a:pPr algn="r" rtl="1">
              <a:buNone/>
              <a:defRPr/>
            </a:pPr>
            <a:r>
              <a:rPr lang="ar-IQ" b="1" dirty="0" smtClean="0">
                <a:latin typeface="ae_AlMateen" pitchFamily="18" charset="-78"/>
                <a:cs typeface="ae_AlMateen" pitchFamily="18" charset="-78"/>
              </a:rPr>
              <a:t>1- أفضل ما يبدأ به الباحث أن يدعو الله تعالى مستسلما خاشعاً ليساعده في بحثه، ويجتهد أن تكون نيته خالصة لله تعالى.</a:t>
            </a:r>
          </a:p>
          <a:p>
            <a:pPr algn="r" rtl="1">
              <a:buNone/>
              <a:defRPr/>
            </a:pPr>
            <a:r>
              <a:rPr lang="ar-IQ" b="1" dirty="0" smtClean="0">
                <a:latin typeface="ae_AlMateen" pitchFamily="18" charset="-78"/>
                <a:cs typeface="ae_AlMateen" pitchFamily="18" charset="-78"/>
              </a:rPr>
              <a:t>2- أن يضع أمامه المادة الخاصة بالموضوع الذي يكتب عنه سواء أ كانت المادة في البطاقات أم في الدوسيه.</a:t>
            </a:r>
          </a:p>
          <a:p>
            <a:pPr algn="r" rtl="1">
              <a:buNone/>
              <a:defRPr/>
            </a:pPr>
            <a:r>
              <a:rPr lang="ar-IQ" b="1" dirty="0" smtClean="0">
                <a:latin typeface="ae_AlMateen" pitchFamily="18" charset="-78"/>
                <a:cs typeface="ae_AlMateen" pitchFamily="18" charset="-78"/>
              </a:rPr>
              <a:t>3- ويضع أمامه خطة بحثه، ويبدأ به، حسب ترتيب خطته، وغالباً ما يكون التعريف بمفردات البحث مطلع البحث، فيعرّفها معتمدا على المادة المجمعة حسب ترتيب سنوات الوفيات للمؤلفين.</a:t>
            </a:r>
          </a:p>
        </p:txBody>
      </p:sp>
      <p:pic>
        <p:nvPicPr>
          <p:cNvPr id="4" name="صورة 5" descr="H3MAKSCAT2Q1VGCAMUT1W6CAREG5MVCAEKBY8OCAIPOIO7CAJFOC34CAB1107MCA3YXU8DCA8PT945CAPWGIJ6CA4IR8RLCAF2D3BECA1CP6Y4CAB3HD0VCAYRSHABCARW5HLQCAO3KUL9CAK8ZGCI.jpg"/>
          <p:cNvPicPr>
            <a:picLocks noChangeAspect="1"/>
          </p:cNvPicPr>
          <p:nvPr/>
        </p:nvPicPr>
        <p:blipFill>
          <a:blip r:embed="rId2"/>
          <a:srcRect/>
          <a:stretch>
            <a:fillRect/>
          </a:stretch>
        </p:blipFill>
        <p:spPr bwMode="auto">
          <a:xfrm>
            <a:off x="1524000" y="0"/>
            <a:ext cx="2019300" cy="1676400"/>
          </a:xfrm>
          <a:prstGeom prst="rect">
            <a:avLst/>
          </a:prstGeom>
          <a:noFill/>
          <a:ln w="9525">
            <a:noFill/>
            <a:miter lim="800000"/>
            <a:headEnd/>
            <a:tailEnd/>
          </a:ln>
        </p:spPr>
      </p:pic>
    </p:spTree>
    <p:extLst>
      <p:ext uri="{BB962C8B-B14F-4D97-AF65-F5344CB8AC3E}">
        <p14:creationId xmlns:p14="http://schemas.microsoft.com/office/powerpoint/2010/main" val="348015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2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4"/>
                                        </p:tgtEl>
                                        <p:attrNameLst>
                                          <p:attrName>ppt_x</p:attrName>
                                          <p:attrName>ppt_y</p:attrName>
                                        </p:attrNameLst>
                                      </p:cBhvr>
                                    </p:animMotion>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خصائص المعرفة العلمية</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029768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ar-SA" smtClean="0"/>
              <a:t>أ.د. شيرزاد عزيز سليمان</a:t>
            </a:r>
            <a:endParaRPr lang="en-US"/>
          </a:p>
        </p:txBody>
      </p:sp>
      <p:sp>
        <p:nvSpPr>
          <p:cNvPr id="6" name="Slide Number Placeholder 5"/>
          <p:cNvSpPr>
            <a:spLocks noGrp="1"/>
          </p:cNvSpPr>
          <p:nvPr>
            <p:ph type="sldNum" sz="quarter" idx="12"/>
          </p:nvPr>
        </p:nvSpPr>
        <p:spPr/>
        <p:txBody>
          <a:bodyPr/>
          <a:lstStyle/>
          <a:p>
            <a:fld id="{B138CBEA-3AD9-4477-99F5-A29FABBEB87E}" type="slidenum">
              <a:rPr lang="en-US" smtClean="0"/>
              <a:t>9</a:t>
            </a:fld>
            <a:endParaRPr lang="en-US"/>
          </a:p>
        </p:txBody>
      </p:sp>
    </p:spTree>
    <p:extLst>
      <p:ext uri="{BB962C8B-B14F-4D97-AF65-F5344CB8AC3E}">
        <p14:creationId xmlns:p14="http://schemas.microsoft.com/office/powerpoint/2010/main" val="286192349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buNone/>
              <a:defRPr/>
            </a:pPr>
            <a:r>
              <a:rPr lang="ar-IQ" dirty="0" smtClean="0">
                <a:latin typeface="ae_AlMateen" pitchFamily="18" charset="-78"/>
                <a:cs typeface="ae_AlMateen" pitchFamily="18" charset="-78"/>
              </a:rPr>
              <a:t>4- يستخرج الباحث المادة العلمية المتعلقة بالنقطة التي يكتب عنها، فيقرؤها بتأن وتمعن، ويستخرج منها الأفكار التي يراها ضرورية لتكوين بحثه منها.</a:t>
            </a:r>
          </a:p>
          <a:p>
            <a:pPr algn="r" rtl="1">
              <a:buNone/>
              <a:defRPr/>
            </a:pPr>
            <a:r>
              <a:rPr lang="ar-IQ" dirty="0" smtClean="0">
                <a:latin typeface="ae_AlMateen" pitchFamily="18" charset="-78"/>
                <a:cs typeface="ae_AlMateen" pitchFamily="18" charset="-78"/>
              </a:rPr>
              <a:t>5- ثمّ يبدأ بكتابة صياغة البحث، نقطة نقطة، حسب خطته الموجودة أمامه، إلى أن ينهي كتابة البحث.</a:t>
            </a:r>
          </a:p>
          <a:p>
            <a:pPr algn="r" rtl="1">
              <a:buNone/>
              <a:defRPr/>
            </a:pPr>
            <a:r>
              <a:rPr lang="ar-IQ" dirty="0" smtClean="0">
                <a:latin typeface="ae_AlMateen" pitchFamily="18" charset="-78"/>
                <a:cs typeface="ae_AlMateen" pitchFamily="18" charset="-78"/>
              </a:rPr>
              <a:t>6- إعداد ورق مخطط أبيض، من حجم واحد.</a:t>
            </a:r>
          </a:p>
        </p:txBody>
      </p:sp>
    </p:spTree>
    <p:extLst>
      <p:ext uri="{BB962C8B-B14F-4D97-AF65-F5344CB8AC3E}">
        <p14:creationId xmlns:p14="http://schemas.microsoft.com/office/powerpoint/2010/main" val="13531210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b="1" dirty="0" smtClean="0">
                <a:solidFill>
                  <a:schemeClr val="accent4">
                    <a:lumMod val="75000"/>
                  </a:schemeClr>
                </a:solidFill>
                <a:latin typeface="ae_AlArabiya" pitchFamily="18" charset="-78"/>
                <a:cs typeface="ae_AlArabiya" pitchFamily="18" charset="-78"/>
              </a:rPr>
              <a:t>أمور تنبغي مراعاتها أثناء الصياغة</a:t>
            </a:r>
            <a:endParaRPr lang="en-US" b="1" dirty="0">
              <a:solidFill>
                <a:schemeClr val="accent4">
                  <a:lumMod val="75000"/>
                </a:schemeClr>
              </a:solidFill>
            </a:endParaRPr>
          </a:p>
        </p:txBody>
      </p:sp>
      <p:sp>
        <p:nvSpPr>
          <p:cNvPr id="3" name="Content Placeholder 2"/>
          <p:cNvSpPr>
            <a:spLocks noGrp="1"/>
          </p:cNvSpPr>
          <p:nvPr>
            <p:ph idx="1"/>
          </p:nvPr>
        </p:nvSpPr>
        <p:spPr>
          <a:xfrm>
            <a:off x="1828800" y="1447800"/>
            <a:ext cx="8628888" cy="5029200"/>
          </a:xfrm>
        </p:spPr>
        <p:txBody>
          <a:bodyPr/>
          <a:lstStyle/>
          <a:p>
            <a:pPr marL="0" indent="0" algn="r" rtl="1">
              <a:buNone/>
              <a:defRPr/>
            </a:pPr>
            <a:r>
              <a:rPr lang="ar-IQ" sz="4000" b="1" dirty="0">
                <a:solidFill>
                  <a:srgbClr val="C00000"/>
                </a:solidFill>
                <a:latin typeface="ae_AlMateen" pitchFamily="18" charset="-78"/>
                <a:cs typeface="AdvertisingExtraBold" pitchFamily="2" charset="-78"/>
              </a:rPr>
              <a:t>أ: في الإملاء والكتابة</a:t>
            </a:r>
          </a:p>
          <a:p>
            <a:pPr marL="0" indent="0" algn="r" rtl="1">
              <a:buNone/>
              <a:defRPr/>
            </a:pPr>
            <a:r>
              <a:rPr lang="ar-IQ" dirty="0" smtClean="0">
                <a:latin typeface="ae_AlMateen" pitchFamily="18" charset="-78"/>
                <a:cs typeface="ae_AlMateen" pitchFamily="18" charset="-78"/>
              </a:rPr>
              <a:t> 1- أن يكتب بالحبر، وبخط واضح جلي.</a:t>
            </a:r>
          </a:p>
          <a:p>
            <a:pPr marL="0" indent="0" algn="r" rtl="1">
              <a:buNone/>
              <a:defRPr/>
            </a:pPr>
            <a:r>
              <a:rPr lang="ar-IQ" dirty="0" smtClean="0">
                <a:latin typeface="ae_AlMateen" pitchFamily="18" charset="-78"/>
                <a:cs typeface="ae_AlMateen" pitchFamily="18" charset="-78"/>
              </a:rPr>
              <a:t>2-يكتب على وجه واحد من الورقة، ليستفاد من ظهرها  لحالات الضرورة.</a:t>
            </a:r>
          </a:p>
          <a:p>
            <a:pPr marL="0" indent="0" algn="r" rtl="1">
              <a:buNone/>
              <a:defRPr/>
            </a:pPr>
            <a:r>
              <a:rPr lang="ar-IQ" dirty="0" smtClean="0">
                <a:latin typeface="ae_AlMateen" pitchFamily="18" charset="-78"/>
                <a:cs typeface="ae_AlMateen" pitchFamily="18" charset="-78"/>
              </a:rPr>
              <a:t>3- ترك مساحات بيضاء فارغة بين الفقرات، للغرض نفسه.</a:t>
            </a:r>
          </a:p>
          <a:p>
            <a:pPr marL="0" indent="0" algn="r" rtl="1">
              <a:buNone/>
              <a:defRPr/>
            </a:pPr>
            <a:r>
              <a:rPr lang="ar-IQ" dirty="0" smtClean="0">
                <a:latin typeface="ae_AlMateen" pitchFamily="18" charset="-78"/>
                <a:cs typeface="ae_AlMateen" pitchFamily="18" charset="-78"/>
              </a:rPr>
              <a:t>4-ترك مسافات فراغ كافية في أسفل الصفحة، لكتابة الحواشي المطلوبة.</a:t>
            </a:r>
          </a:p>
          <a:p>
            <a:pPr marL="0" indent="0" algn="r" rtl="1">
              <a:buNone/>
              <a:defRPr/>
            </a:pPr>
            <a:r>
              <a:rPr lang="ar-IQ" dirty="0" smtClean="0">
                <a:latin typeface="ae_AlMateen" pitchFamily="18" charset="-78"/>
                <a:cs typeface="ae_AlMateen" pitchFamily="18" charset="-78"/>
              </a:rPr>
              <a:t>5- يكتب على سطر ويترك آخر، إفساحاً في المجال لأي زيادة أخرى.</a:t>
            </a:r>
            <a:endParaRPr lang="en-US" dirty="0" smtClean="0">
              <a:latin typeface="ae_AlMateen" pitchFamily="18" charset="-78"/>
              <a:cs typeface="ae_AlMateen" pitchFamily="18" charset="-78"/>
            </a:endParaRPr>
          </a:p>
        </p:txBody>
      </p:sp>
    </p:spTree>
    <p:extLst>
      <p:ext uri="{BB962C8B-B14F-4D97-AF65-F5344CB8AC3E}">
        <p14:creationId xmlns:p14="http://schemas.microsoft.com/office/powerpoint/2010/main" val="196311400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228600"/>
            <a:ext cx="7943088" cy="6324600"/>
          </a:xfrm>
        </p:spPr>
        <p:txBody>
          <a:bodyPr>
            <a:normAutofit/>
          </a:bodyPr>
          <a:lstStyle/>
          <a:p>
            <a:pPr algn="r" rtl="1">
              <a:buNone/>
              <a:defRPr/>
            </a:pPr>
            <a:r>
              <a:rPr lang="ar-IQ" sz="4300" b="1" dirty="0">
                <a:solidFill>
                  <a:srgbClr val="C00000"/>
                </a:solidFill>
                <a:latin typeface="ae_AlMateen" pitchFamily="18" charset="-78"/>
                <a:cs typeface="AdvertisingExtraBold" pitchFamily="2" charset="-78"/>
              </a:rPr>
              <a:t>ب: في العرض والسياق.</a:t>
            </a:r>
          </a:p>
          <a:p>
            <a:pPr algn="r" rtl="1">
              <a:buNone/>
              <a:defRPr/>
            </a:pPr>
            <a:r>
              <a:rPr lang="ar-IQ" dirty="0" smtClean="0">
                <a:latin typeface="ae_AlMateen" pitchFamily="18" charset="-78"/>
                <a:cs typeface="ae_AlMateen" pitchFamily="18" charset="-78"/>
              </a:rPr>
              <a:t>1-</a:t>
            </a:r>
            <a:r>
              <a:rPr lang="ar-SA" dirty="0" smtClean="0">
                <a:latin typeface="ae_AlMateen" pitchFamily="18" charset="-78"/>
                <a:cs typeface="ae_AlMateen" pitchFamily="18" charset="-78"/>
              </a:rPr>
              <a:t>أن يُروّض نفسه على البحث</a:t>
            </a:r>
            <a:r>
              <a:rPr lang="ar-IQ" dirty="0" smtClean="0">
                <a:latin typeface="ae_AlMateen" pitchFamily="18" charset="-78"/>
                <a:cs typeface="ae_AlMateen" pitchFamily="18" charset="-78"/>
              </a:rPr>
              <a:t>،</a:t>
            </a:r>
            <a:r>
              <a:rPr lang="ar-SA" dirty="0" smtClean="0">
                <a:latin typeface="ae_AlMateen" pitchFamily="18" charset="-78"/>
                <a:cs typeface="ae_AlMateen" pitchFamily="18" charset="-78"/>
              </a:rPr>
              <a:t> والزيادة</a:t>
            </a:r>
            <a:r>
              <a:rPr lang="ar-IQ" dirty="0" smtClean="0">
                <a:latin typeface="ae_AlMateen" pitchFamily="18" charset="-78"/>
                <a:cs typeface="ae_AlMateen" pitchFamily="18" charset="-78"/>
              </a:rPr>
              <a:t>،</a:t>
            </a:r>
            <a:r>
              <a:rPr lang="ar-SA" dirty="0" smtClean="0">
                <a:latin typeface="ae_AlMateen" pitchFamily="18" charset="-78"/>
                <a:cs typeface="ae_AlMateen" pitchFamily="18" charset="-78"/>
              </a:rPr>
              <a:t> </a:t>
            </a:r>
            <a:r>
              <a:rPr lang="ar-IQ" dirty="0" smtClean="0">
                <a:latin typeface="ae_AlMateen" pitchFamily="18" charset="-78"/>
                <a:cs typeface="ae_AlMateen" pitchFamily="18" charset="-78"/>
              </a:rPr>
              <a:t>و</a:t>
            </a:r>
            <a:r>
              <a:rPr lang="ar-SA" dirty="0" smtClean="0">
                <a:latin typeface="ae_AlMateen" pitchFamily="18" charset="-78"/>
                <a:cs typeface="ae_AlMateen" pitchFamily="18" charset="-78"/>
              </a:rPr>
              <a:t>الاختصار</a:t>
            </a:r>
            <a:r>
              <a:rPr lang="en-US" dirty="0" smtClean="0">
                <a:latin typeface="ae_AlMateen" pitchFamily="18" charset="-78"/>
                <a:cs typeface="ae_AlMateen" pitchFamily="18" charset="-78"/>
              </a:rPr>
              <a:t> .</a:t>
            </a:r>
            <a:endParaRPr lang="ar-IQ" dirty="0" smtClean="0">
              <a:latin typeface="ae_AlMateen" pitchFamily="18" charset="-78"/>
              <a:cs typeface="ae_AlMateen" pitchFamily="18" charset="-78"/>
            </a:endParaRPr>
          </a:p>
          <a:p>
            <a:pPr algn="r" rtl="1">
              <a:buNone/>
              <a:defRPr/>
            </a:pPr>
            <a:r>
              <a:rPr lang="ar-IQ" dirty="0" smtClean="0">
                <a:latin typeface="ae_AlMateen" pitchFamily="18" charset="-78"/>
                <a:cs typeface="ae_AlMateen" pitchFamily="18" charset="-78"/>
              </a:rPr>
              <a:t>2-</a:t>
            </a:r>
            <a:r>
              <a:rPr lang="ar-SA" dirty="0" smtClean="0">
                <a:latin typeface="ae_AlMateen" pitchFamily="18" charset="-78"/>
                <a:cs typeface="ae_AlMateen" pitchFamily="18" charset="-78"/>
              </a:rPr>
              <a:t>أن يلاحظ سلامة الأسلوب</a:t>
            </a:r>
            <a:r>
              <a:rPr lang="ar-IQ" dirty="0" smtClean="0">
                <a:latin typeface="ae_AlMateen" pitchFamily="18" charset="-78"/>
                <a:cs typeface="ae_AlMateen" pitchFamily="18" charset="-78"/>
              </a:rPr>
              <a:t>،</a:t>
            </a:r>
            <a:r>
              <a:rPr lang="ar-SA" dirty="0" smtClean="0">
                <a:latin typeface="ae_AlMateen" pitchFamily="18" charset="-78"/>
                <a:cs typeface="ae_AlMateen" pitchFamily="18" charset="-78"/>
              </a:rPr>
              <a:t> وسهولته</a:t>
            </a:r>
            <a:r>
              <a:rPr lang="en-US" dirty="0" smtClean="0">
                <a:latin typeface="ae_AlMateen" pitchFamily="18" charset="-78"/>
                <a:cs typeface="ae_AlMateen" pitchFamily="18" charset="-78"/>
              </a:rPr>
              <a:t> .</a:t>
            </a:r>
            <a:endParaRPr lang="ar-IQ" dirty="0" smtClean="0">
              <a:latin typeface="ae_AlMateen" pitchFamily="18" charset="-78"/>
              <a:cs typeface="ae_AlMateen" pitchFamily="18" charset="-78"/>
            </a:endParaRPr>
          </a:p>
          <a:p>
            <a:pPr algn="r" rtl="1">
              <a:buNone/>
              <a:defRPr/>
            </a:pPr>
            <a:r>
              <a:rPr lang="ar-IQ" dirty="0" smtClean="0">
                <a:latin typeface="ae_AlMateen" pitchFamily="18" charset="-78"/>
                <a:cs typeface="ae_AlMateen" pitchFamily="18" charset="-78"/>
              </a:rPr>
              <a:t>3-أ</a:t>
            </a:r>
            <a:r>
              <a:rPr lang="ar-SA" dirty="0" smtClean="0">
                <a:latin typeface="ae_AlMateen" pitchFamily="18" charset="-78"/>
                <a:cs typeface="ae_AlMateen" pitchFamily="18" charset="-78"/>
              </a:rPr>
              <a:t>ن يُقدّم الحقائق واضحة مركّزة</a:t>
            </a:r>
            <a:r>
              <a:rPr lang="en-US" dirty="0" smtClean="0">
                <a:latin typeface="ae_AlMateen" pitchFamily="18" charset="-78"/>
                <a:cs typeface="ae_AlMateen" pitchFamily="18" charset="-78"/>
              </a:rPr>
              <a:t> .</a:t>
            </a:r>
            <a:endParaRPr lang="ar-IQ" dirty="0" smtClean="0">
              <a:latin typeface="ae_AlMateen" pitchFamily="18" charset="-78"/>
              <a:cs typeface="ae_AlMateen" pitchFamily="18" charset="-78"/>
            </a:endParaRPr>
          </a:p>
          <a:p>
            <a:pPr algn="r" rtl="1">
              <a:buNone/>
              <a:defRPr/>
            </a:pPr>
            <a:r>
              <a:rPr lang="ar-IQ" dirty="0" smtClean="0">
                <a:latin typeface="ae_AlMateen" pitchFamily="18" charset="-78"/>
                <a:cs typeface="ae_AlMateen" pitchFamily="18" charset="-78"/>
              </a:rPr>
              <a:t>4-</a:t>
            </a:r>
            <a:r>
              <a:rPr lang="ar-SA" dirty="0" smtClean="0">
                <a:latin typeface="ae_AlMateen" pitchFamily="18" charset="-78"/>
                <a:cs typeface="ae_AlMateen" pitchFamily="18" charset="-78"/>
              </a:rPr>
              <a:t>أن يفتح الفصل بمقدّمة أو مُلخّص قصير</a:t>
            </a:r>
            <a:r>
              <a:rPr lang="ar-IQ" dirty="0" smtClean="0">
                <a:latin typeface="ae_AlMateen" pitchFamily="18" charset="-78"/>
                <a:cs typeface="ae_AlMateen" pitchFamily="18" charset="-78"/>
              </a:rPr>
              <a:t>،</a:t>
            </a:r>
            <a:r>
              <a:rPr lang="ar-SA" dirty="0" smtClean="0">
                <a:latin typeface="ae_AlMateen" pitchFamily="18" charset="-78"/>
                <a:cs typeface="ae_AlMateen" pitchFamily="18" charset="-78"/>
              </a:rPr>
              <a:t> قبل دخوله في صُلب الموضوع</a:t>
            </a:r>
            <a:endParaRPr lang="ar-IQ" dirty="0" smtClean="0">
              <a:latin typeface="ae_AlMateen" pitchFamily="18" charset="-78"/>
              <a:cs typeface="ae_AlMateen" pitchFamily="18" charset="-78"/>
            </a:endParaRPr>
          </a:p>
          <a:p>
            <a:pPr algn="r" rtl="1">
              <a:buNone/>
              <a:defRPr/>
            </a:pPr>
            <a:r>
              <a:rPr lang="ar-IQ" dirty="0" smtClean="0">
                <a:latin typeface="ae_AlMateen" pitchFamily="18" charset="-78"/>
                <a:cs typeface="ae_AlMateen" pitchFamily="18" charset="-78"/>
              </a:rPr>
              <a:t>5-</a:t>
            </a:r>
            <a:r>
              <a:rPr lang="en-US" dirty="0" smtClean="0">
                <a:latin typeface="ae_AlMateen" pitchFamily="18" charset="-78"/>
                <a:cs typeface="ae_AlMateen" pitchFamily="18" charset="-78"/>
              </a:rPr>
              <a:t> </a:t>
            </a:r>
            <a:r>
              <a:rPr lang="ar-SA" dirty="0" smtClean="0">
                <a:latin typeface="ae_AlMateen" pitchFamily="18" charset="-78"/>
                <a:cs typeface="ae_AlMateen" pitchFamily="18" charset="-78"/>
              </a:rPr>
              <a:t>أن يختم الفصل بفقرة</a:t>
            </a:r>
            <a:r>
              <a:rPr lang="ar-IQ" dirty="0" smtClean="0">
                <a:latin typeface="ae_AlMateen" pitchFamily="18" charset="-78"/>
                <a:cs typeface="ae_AlMateen" pitchFamily="18" charset="-78"/>
              </a:rPr>
              <a:t>،</a:t>
            </a:r>
            <a:r>
              <a:rPr lang="ar-SA" dirty="0" smtClean="0">
                <a:latin typeface="ae_AlMateen" pitchFamily="18" charset="-78"/>
                <a:cs typeface="ae_AlMateen" pitchFamily="18" charset="-78"/>
              </a:rPr>
              <a:t> تُبيّن أهم ما وصل إليه من نتائج</a:t>
            </a:r>
            <a:r>
              <a:rPr lang="en-US" dirty="0" smtClean="0">
                <a:latin typeface="ae_AlMateen" pitchFamily="18" charset="-78"/>
                <a:cs typeface="ae_AlMateen" pitchFamily="18" charset="-78"/>
              </a:rPr>
              <a:t> .</a:t>
            </a:r>
            <a:endParaRPr lang="ar-IQ" dirty="0" smtClean="0">
              <a:latin typeface="ae_AlMateen" pitchFamily="18" charset="-78"/>
              <a:cs typeface="ae_AlMateen" pitchFamily="18" charset="-78"/>
            </a:endParaRPr>
          </a:p>
          <a:p>
            <a:pPr algn="r" rtl="1">
              <a:buNone/>
              <a:defRPr/>
            </a:pPr>
            <a:r>
              <a:rPr lang="ar-IQ" dirty="0" smtClean="0">
                <a:latin typeface="ae_AlMateen" pitchFamily="18" charset="-78"/>
                <a:cs typeface="ae_AlMateen" pitchFamily="18" charset="-78"/>
              </a:rPr>
              <a:t>6- </a:t>
            </a:r>
            <a:r>
              <a:rPr lang="ar-SA" dirty="0" smtClean="0">
                <a:latin typeface="ae_AlMateen" pitchFamily="18" charset="-78"/>
                <a:cs typeface="ae_AlMateen" pitchFamily="18" charset="-78"/>
              </a:rPr>
              <a:t>أن يحترم الآخرين</a:t>
            </a:r>
            <a:r>
              <a:rPr lang="ar-IQ" dirty="0" smtClean="0">
                <a:latin typeface="ae_AlMateen" pitchFamily="18" charset="-78"/>
                <a:cs typeface="ae_AlMateen" pitchFamily="18" charset="-78"/>
              </a:rPr>
              <a:t>،</a:t>
            </a:r>
            <a:r>
              <a:rPr lang="ar-SA" dirty="0" smtClean="0">
                <a:latin typeface="ae_AlMateen" pitchFamily="18" charset="-78"/>
                <a:cs typeface="ae_AlMateen" pitchFamily="18" charset="-78"/>
              </a:rPr>
              <a:t> ويُبيّن وجهات نظرهم</a:t>
            </a:r>
            <a:r>
              <a:rPr lang="ar-IQ" dirty="0" smtClean="0">
                <a:latin typeface="ae_AlMateen" pitchFamily="18" charset="-78"/>
                <a:cs typeface="ae_AlMateen" pitchFamily="18" charset="-78"/>
              </a:rPr>
              <a:t>،</a:t>
            </a:r>
            <a:r>
              <a:rPr lang="ar-SA" dirty="0" smtClean="0">
                <a:latin typeface="ae_AlMateen" pitchFamily="18" charset="-78"/>
                <a:cs typeface="ae_AlMateen" pitchFamily="18" charset="-78"/>
              </a:rPr>
              <a:t> ولا يُصدّق كل ما يقولون</a:t>
            </a:r>
            <a:r>
              <a:rPr lang="ar-IQ" dirty="0" smtClean="0">
                <a:latin typeface="ae_AlMateen" pitchFamily="18" charset="-78"/>
                <a:cs typeface="ae_AlMateen" pitchFamily="18" charset="-78"/>
              </a:rPr>
              <a:t>.</a:t>
            </a:r>
          </a:p>
          <a:p>
            <a:pPr algn="r" rtl="1">
              <a:buNone/>
              <a:defRPr/>
            </a:pPr>
            <a:r>
              <a:rPr lang="ar-IQ" dirty="0" smtClean="0">
                <a:latin typeface="ae_AlMateen" pitchFamily="18" charset="-78"/>
                <a:cs typeface="ae_AlMateen" pitchFamily="18" charset="-78"/>
              </a:rPr>
              <a:t>7-</a:t>
            </a:r>
            <a:r>
              <a:rPr lang="en-US" dirty="0" smtClean="0">
                <a:latin typeface="ae_AlMateen" pitchFamily="18" charset="-78"/>
                <a:cs typeface="ae_AlMateen" pitchFamily="18" charset="-78"/>
              </a:rPr>
              <a:t> </a:t>
            </a:r>
            <a:r>
              <a:rPr lang="ar-SA" dirty="0" smtClean="0">
                <a:latin typeface="ae_AlMateen" pitchFamily="18" charset="-78"/>
                <a:cs typeface="ae_AlMateen" pitchFamily="18" charset="-78"/>
              </a:rPr>
              <a:t>أن تكون له شخصيّة واضحة في كل ما يقول</a:t>
            </a:r>
            <a:r>
              <a:rPr lang="en-US" dirty="0" smtClean="0">
                <a:latin typeface="ae_AlMateen" pitchFamily="18" charset="-78"/>
                <a:cs typeface="ae_AlMateen" pitchFamily="18" charset="-78"/>
              </a:rPr>
              <a:t> .</a:t>
            </a:r>
            <a:endParaRPr lang="ar-IQ" dirty="0" smtClean="0">
              <a:latin typeface="ae_AlMateen" pitchFamily="18" charset="-78"/>
              <a:cs typeface="ae_AlMateen" pitchFamily="18" charset="-78"/>
            </a:endParaRPr>
          </a:p>
          <a:p>
            <a:pPr algn="r" rtl="1">
              <a:buNone/>
              <a:defRPr/>
            </a:pPr>
            <a:r>
              <a:rPr lang="ar-IQ" dirty="0" smtClean="0">
                <a:latin typeface="ae_AlMateen" pitchFamily="18" charset="-78"/>
                <a:cs typeface="ae_AlMateen" pitchFamily="18" charset="-78"/>
              </a:rPr>
              <a:t>8- </a:t>
            </a:r>
            <a:r>
              <a:rPr lang="ar-SA" dirty="0" smtClean="0">
                <a:latin typeface="ae_AlMateen" pitchFamily="18" charset="-78"/>
                <a:cs typeface="ae_AlMateen" pitchFamily="18" charset="-78"/>
              </a:rPr>
              <a:t>أن يتحمّل مس</a:t>
            </a:r>
            <a:r>
              <a:rPr lang="ar-IQ" dirty="0" smtClean="0">
                <a:latin typeface="ae_AlMateen" pitchFamily="18" charset="-78"/>
                <a:cs typeface="ae_AlMateen" pitchFamily="18" charset="-78"/>
              </a:rPr>
              <a:t>ؤ</a:t>
            </a:r>
            <a:r>
              <a:rPr lang="ar-SA" dirty="0" smtClean="0">
                <a:latin typeface="ae_AlMateen" pitchFamily="18" charset="-78"/>
                <a:cs typeface="ae_AlMateen" pitchFamily="18" charset="-78"/>
              </a:rPr>
              <a:t>ولية كل ما يثبته في بحثه</a:t>
            </a:r>
            <a:r>
              <a:rPr lang="ar-IQ" dirty="0" smtClean="0">
                <a:latin typeface="ae_AlMateen" pitchFamily="18" charset="-78"/>
                <a:cs typeface="ae_AlMateen" pitchFamily="18" charset="-78"/>
              </a:rPr>
              <a:t>، ولو نقل من كلام غيره</a:t>
            </a:r>
          </a:p>
          <a:p>
            <a:pPr algn="r" rtl="1">
              <a:buNone/>
              <a:defRPr/>
            </a:pPr>
            <a:r>
              <a:rPr lang="ar-IQ" dirty="0" smtClean="0">
                <a:latin typeface="ae_AlMateen" pitchFamily="18" charset="-78"/>
                <a:cs typeface="ae_AlMateen" pitchFamily="18" charset="-78"/>
              </a:rPr>
              <a:t>9-</a:t>
            </a:r>
            <a:r>
              <a:rPr lang="ar-SA" dirty="0" smtClean="0">
                <a:latin typeface="ae_AlMateen" pitchFamily="18" charset="-78"/>
                <a:cs typeface="ae_AlMateen" pitchFamily="18" charset="-78"/>
              </a:rPr>
              <a:t>أن يتجنّب تكرار المعاني</a:t>
            </a:r>
            <a:r>
              <a:rPr lang="en-US" dirty="0" smtClean="0">
                <a:latin typeface="ae_AlMateen" pitchFamily="18" charset="-78"/>
                <a:cs typeface="ae_AlMateen" pitchFamily="18" charset="-78"/>
              </a:rPr>
              <a:t> .</a:t>
            </a:r>
          </a:p>
          <a:p>
            <a:pPr algn="r" rtl="1">
              <a:buNone/>
            </a:pPr>
            <a:endParaRPr lang="en-US" dirty="0"/>
          </a:p>
        </p:txBody>
      </p:sp>
    </p:spTree>
    <p:extLst>
      <p:ext uri="{BB962C8B-B14F-4D97-AF65-F5344CB8AC3E}">
        <p14:creationId xmlns:p14="http://schemas.microsoft.com/office/powerpoint/2010/main" val="21301040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638"/>
            <a:ext cx="7866888" cy="792162"/>
          </a:xfrm>
        </p:spPr>
        <p:txBody>
          <a:bodyPr/>
          <a:lstStyle/>
          <a:p>
            <a:pPr algn="r" rtl="1"/>
            <a:r>
              <a:rPr lang="ar-IQ" b="1" dirty="0" smtClean="0">
                <a:solidFill>
                  <a:schemeClr val="accent4">
                    <a:lumMod val="75000"/>
                  </a:schemeClr>
                </a:solidFill>
                <a:effectLst/>
                <a:latin typeface="ae_AlArabiya" pitchFamily="18" charset="-78"/>
                <a:cs typeface="ae_AlArabiya" pitchFamily="18" charset="-78"/>
              </a:rPr>
              <a:t>أمور ينبغي تجنبها أثناء الصياغة.</a:t>
            </a:r>
            <a:endParaRPr lang="en-US" b="1" dirty="0">
              <a:solidFill>
                <a:schemeClr val="accent4">
                  <a:lumMod val="75000"/>
                </a:schemeClr>
              </a:solidFill>
              <a:effectLst/>
            </a:endParaRPr>
          </a:p>
        </p:txBody>
      </p:sp>
      <p:sp>
        <p:nvSpPr>
          <p:cNvPr id="3" name="Content Placeholder 2"/>
          <p:cNvSpPr>
            <a:spLocks noGrp="1"/>
          </p:cNvSpPr>
          <p:nvPr>
            <p:ph idx="1"/>
          </p:nvPr>
        </p:nvSpPr>
        <p:spPr>
          <a:xfrm>
            <a:off x="2514600" y="1143000"/>
            <a:ext cx="7943088" cy="5334000"/>
          </a:xfrm>
        </p:spPr>
        <p:txBody>
          <a:bodyPr/>
          <a:lstStyle/>
          <a:p>
            <a:pPr algn="r" rtl="1">
              <a:buNone/>
              <a:defRPr/>
            </a:pPr>
            <a:r>
              <a:rPr lang="ar-IQ" dirty="0" smtClean="0">
                <a:latin typeface="ae_AlMateen" pitchFamily="18" charset="-78"/>
                <a:cs typeface="ae_AlMateen" pitchFamily="18" charset="-78"/>
              </a:rPr>
              <a:t>1- ألا ينقل الباحث نقلا نصياً، من كلام غيره، دون مناقشة أو تحليل، أو تعليق، أو شرح، حتى لا يوصف بأنه ناقل فقط، غير مبدع.</a:t>
            </a:r>
          </a:p>
          <a:p>
            <a:pPr algn="r" rtl="1">
              <a:buNone/>
              <a:defRPr/>
            </a:pPr>
            <a:r>
              <a:rPr lang="ar-IQ" dirty="0" smtClean="0">
                <a:latin typeface="ae_AlMateen" pitchFamily="18" charset="-78"/>
                <a:cs typeface="ae_AlMateen" pitchFamily="18" charset="-78"/>
              </a:rPr>
              <a:t>2- عدم جمع مادة أو نص، ليست له علاقة بموضوع البحث.</a:t>
            </a:r>
          </a:p>
          <a:p>
            <a:pPr algn="r" rtl="1">
              <a:buNone/>
              <a:defRPr/>
            </a:pPr>
            <a:r>
              <a:rPr lang="ar-IQ" dirty="0" smtClean="0">
                <a:latin typeface="ae_AlMateen" pitchFamily="18" charset="-78"/>
                <a:cs typeface="ae_AlMateen" pitchFamily="18" charset="-78"/>
              </a:rPr>
              <a:t>3- أن يبعد نفسه من التكرار، لأنه يضعّف للنسج، ويملل القارئ، وإن اضطر إلى تكرار فكرة، يستحسَن أن يعيدها مختصرة.</a:t>
            </a:r>
          </a:p>
          <a:p>
            <a:pPr algn="r" rtl="1">
              <a:buNone/>
              <a:defRPr/>
            </a:pPr>
            <a:r>
              <a:rPr lang="ar-IQ" dirty="0" smtClean="0">
                <a:latin typeface="ae_AlMateen" pitchFamily="18" charset="-78"/>
                <a:cs typeface="ae_AlMateen" pitchFamily="18" charset="-78"/>
              </a:rPr>
              <a:t>4- لا ينقل فكرة إلاّ بعد أن يطمئن من صحة نسبتها إلى القائل، وإن كان من كبار أهل العلم.</a:t>
            </a:r>
          </a:p>
          <a:p>
            <a:pPr algn="r" rtl="1">
              <a:buNone/>
              <a:defRPr/>
            </a:pPr>
            <a:r>
              <a:rPr lang="ar-IQ" dirty="0" smtClean="0">
                <a:latin typeface="ae_AlMateen" pitchFamily="18" charset="-78"/>
                <a:cs typeface="ae_AlMateen" pitchFamily="18" charset="-78"/>
              </a:rPr>
              <a:t>5- </a:t>
            </a:r>
            <a:r>
              <a:rPr lang="ar-SA" dirty="0" smtClean="0">
                <a:latin typeface="ae_AlMateen" pitchFamily="18" charset="-78"/>
                <a:cs typeface="ae_AlMateen" pitchFamily="18" charset="-78"/>
              </a:rPr>
              <a:t>أن لا يكون مبالغا في عرضه للحقائق</a:t>
            </a:r>
            <a:r>
              <a:rPr lang="ar-IQ" dirty="0" smtClean="0">
                <a:latin typeface="ae_AlMateen" pitchFamily="18" charset="-78"/>
                <a:cs typeface="ae_AlMateen" pitchFamily="18" charset="-78"/>
              </a:rPr>
              <a:t>.</a:t>
            </a:r>
          </a:p>
        </p:txBody>
      </p:sp>
    </p:spTree>
    <p:extLst>
      <p:ext uri="{BB962C8B-B14F-4D97-AF65-F5344CB8AC3E}">
        <p14:creationId xmlns:p14="http://schemas.microsoft.com/office/powerpoint/2010/main" val="20742596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0" y="381000"/>
            <a:ext cx="7866888" cy="6172200"/>
          </a:xfrm>
        </p:spPr>
        <p:txBody>
          <a:bodyPr>
            <a:normAutofit/>
          </a:bodyPr>
          <a:lstStyle/>
          <a:p>
            <a:pPr algn="r" rtl="1">
              <a:buNone/>
              <a:defRPr/>
            </a:pPr>
            <a:r>
              <a:rPr lang="ar-IQ" dirty="0" smtClean="0">
                <a:latin typeface="ae_AlMateen" pitchFamily="18" charset="-78"/>
                <a:cs typeface="ae_AlMateen" pitchFamily="18" charset="-78"/>
              </a:rPr>
              <a:t>6- أ</a:t>
            </a:r>
            <a:r>
              <a:rPr lang="ar-SA" dirty="0" smtClean="0">
                <a:latin typeface="ae_AlMateen" pitchFamily="18" charset="-78"/>
                <a:cs typeface="ae_AlMateen" pitchFamily="18" charset="-78"/>
              </a:rPr>
              <a:t>ن يتجن</a:t>
            </a:r>
            <a:r>
              <a:rPr lang="ar-IQ" dirty="0" smtClean="0">
                <a:latin typeface="ae_AlMateen" pitchFamily="18" charset="-78"/>
                <a:cs typeface="ae_AlMateen" pitchFamily="18" charset="-78"/>
              </a:rPr>
              <a:t>ب </a:t>
            </a:r>
            <a:r>
              <a:rPr lang="ar-SA" dirty="0" smtClean="0">
                <a:latin typeface="ae_AlMateen" pitchFamily="18" charset="-78"/>
                <a:cs typeface="ae_AlMateen" pitchFamily="18" charset="-78"/>
              </a:rPr>
              <a:t>التهكّم</a:t>
            </a:r>
            <a:r>
              <a:rPr lang="ar-IQ" dirty="0" smtClean="0">
                <a:latin typeface="ae_AlMateen" pitchFamily="18" charset="-78"/>
                <a:cs typeface="ae_AlMateen" pitchFamily="18" charset="-78"/>
              </a:rPr>
              <a:t>،</a:t>
            </a:r>
            <a:r>
              <a:rPr lang="ar-SA" dirty="0" smtClean="0">
                <a:latin typeface="ae_AlMateen" pitchFamily="18" charset="-78"/>
                <a:cs typeface="ae_AlMateen" pitchFamily="18" charset="-78"/>
              </a:rPr>
              <a:t> والسخرية من الآخرين</a:t>
            </a:r>
            <a:r>
              <a:rPr lang="en-US" dirty="0" smtClean="0">
                <a:latin typeface="ae_AlMateen" pitchFamily="18" charset="-78"/>
                <a:cs typeface="ae_AlMateen" pitchFamily="18" charset="-78"/>
              </a:rPr>
              <a:t> .</a:t>
            </a:r>
            <a:endParaRPr lang="ar-IQ" dirty="0" smtClean="0">
              <a:latin typeface="ae_AlMateen" pitchFamily="18" charset="-78"/>
              <a:cs typeface="ae_AlMateen" pitchFamily="18" charset="-78"/>
            </a:endParaRPr>
          </a:p>
          <a:p>
            <a:pPr algn="r" rtl="1">
              <a:buNone/>
              <a:defRPr/>
            </a:pPr>
            <a:r>
              <a:rPr lang="ar-IQ" dirty="0" smtClean="0">
                <a:latin typeface="ae_AlMateen" pitchFamily="18" charset="-78"/>
                <a:cs typeface="ae_AlMateen" pitchFamily="18" charset="-78"/>
              </a:rPr>
              <a:t>7- </a:t>
            </a:r>
            <a:r>
              <a:rPr lang="ar-SA" dirty="0" smtClean="0">
                <a:latin typeface="ae_AlMateen" pitchFamily="18" charset="-78"/>
                <a:cs typeface="ae_AlMateen" pitchFamily="18" charset="-78"/>
              </a:rPr>
              <a:t>ألا</a:t>
            </a:r>
            <a:r>
              <a:rPr lang="ar-IQ" dirty="0" smtClean="0">
                <a:latin typeface="ae_AlMateen" pitchFamily="18" charset="-78"/>
                <a:cs typeface="ae_AlMateen" pitchFamily="18" charset="-78"/>
              </a:rPr>
              <a:t>ّ</a:t>
            </a:r>
            <a:r>
              <a:rPr lang="ar-SA" dirty="0" smtClean="0">
                <a:latin typeface="ae_AlMateen" pitchFamily="18" charset="-78"/>
                <a:cs typeface="ae_AlMateen" pitchFamily="18" charset="-78"/>
              </a:rPr>
              <a:t> </a:t>
            </a:r>
            <a:r>
              <a:rPr lang="ar-IQ" dirty="0" smtClean="0">
                <a:latin typeface="ae_AlMateen" pitchFamily="18" charset="-78"/>
                <a:cs typeface="ae_AlMateen" pitchFamily="18" charset="-78"/>
              </a:rPr>
              <a:t>ي</a:t>
            </a:r>
            <a:r>
              <a:rPr lang="ar-SA" dirty="0" smtClean="0">
                <a:latin typeface="ae_AlMateen" pitchFamily="18" charset="-78"/>
                <a:cs typeface="ae_AlMateen" pitchFamily="18" charset="-78"/>
              </a:rPr>
              <a:t>طيل النقل</a:t>
            </a:r>
            <a:r>
              <a:rPr lang="ar-IQ" dirty="0" smtClean="0">
                <a:latin typeface="ae_AlMateen" pitchFamily="18" charset="-78"/>
                <a:cs typeface="ae_AlMateen" pitchFamily="18" charset="-78"/>
              </a:rPr>
              <a:t>،</a:t>
            </a:r>
            <a:r>
              <a:rPr lang="ar-SA" dirty="0" smtClean="0">
                <a:latin typeface="ae_AlMateen" pitchFamily="18" charset="-78"/>
                <a:cs typeface="ae_AlMateen" pitchFamily="18" charset="-78"/>
              </a:rPr>
              <a:t> و</a:t>
            </a:r>
            <a:r>
              <a:rPr lang="ar-IQ" dirty="0" smtClean="0">
                <a:latin typeface="ae_AlMateen" pitchFamily="18" charset="-78"/>
                <a:cs typeface="ae_AlMateen" pitchFamily="18" charset="-78"/>
              </a:rPr>
              <a:t>ألاّ ي</a:t>
            </a:r>
            <a:r>
              <a:rPr lang="ar-SA" dirty="0" smtClean="0">
                <a:latin typeface="ae_AlMateen" pitchFamily="18" charset="-78"/>
                <a:cs typeface="ae_AlMateen" pitchFamily="18" charset="-78"/>
              </a:rPr>
              <a:t>كثر من مرجع واحد بعينه</a:t>
            </a:r>
            <a:r>
              <a:rPr lang="en-US" dirty="0" smtClean="0">
                <a:latin typeface="ae_AlMateen" pitchFamily="18" charset="-78"/>
                <a:cs typeface="ae_AlMateen" pitchFamily="18" charset="-78"/>
              </a:rPr>
              <a:t>....</a:t>
            </a:r>
            <a:endParaRPr lang="ar-IQ" dirty="0" smtClean="0">
              <a:latin typeface="ae_AlMateen" pitchFamily="18" charset="-78"/>
              <a:cs typeface="ae_AlMateen" pitchFamily="18" charset="-78"/>
            </a:endParaRPr>
          </a:p>
          <a:p>
            <a:pPr algn="r" rtl="1">
              <a:buNone/>
              <a:defRPr/>
            </a:pPr>
            <a:r>
              <a:rPr lang="ar-IQ" dirty="0" smtClean="0">
                <a:latin typeface="ae_AlMateen" pitchFamily="18" charset="-78"/>
                <a:cs typeface="ae_AlMateen" pitchFamily="18" charset="-78"/>
              </a:rPr>
              <a:t>8- </a:t>
            </a:r>
            <a:r>
              <a:rPr lang="ar-SA" dirty="0" smtClean="0">
                <a:latin typeface="ae_AlMateen" pitchFamily="18" charset="-78"/>
                <a:cs typeface="ae_AlMateen" pitchFamily="18" charset="-78"/>
              </a:rPr>
              <a:t>أن </a:t>
            </a:r>
            <a:r>
              <a:rPr lang="ar-IQ" dirty="0" smtClean="0">
                <a:latin typeface="ae_AlMateen" pitchFamily="18" charset="-78"/>
                <a:cs typeface="ae_AlMateen" pitchFamily="18" charset="-78"/>
              </a:rPr>
              <a:t>ي</a:t>
            </a:r>
            <a:r>
              <a:rPr lang="ar-SA" dirty="0" smtClean="0">
                <a:latin typeface="ae_AlMateen" pitchFamily="18" charset="-78"/>
                <a:cs typeface="ae_AlMateen" pitchFamily="18" charset="-78"/>
              </a:rPr>
              <a:t>حت</a:t>
            </a:r>
            <a:r>
              <a:rPr lang="ar-IQ" dirty="0" smtClean="0">
                <a:latin typeface="ae_AlMateen" pitchFamily="18" charset="-78"/>
                <a:cs typeface="ae_AlMateen" pitchFamily="18" charset="-78"/>
              </a:rPr>
              <a:t>ر</a:t>
            </a:r>
            <a:r>
              <a:rPr lang="ar-SA" dirty="0" smtClean="0">
                <a:latin typeface="ae_AlMateen" pitchFamily="18" charset="-78"/>
                <a:cs typeface="ae_AlMateen" pitchFamily="18" charset="-78"/>
              </a:rPr>
              <a:t>م آراء الآخرين</a:t>
            </a:r>
            <a:r>
              <a:rPr lang="ar-IQ" dirty="0" smtClean="0">
                <a:latin typeface="ae_AlMateen" pitchFamily="18" charset="-78"/>
                <a:cs typeface="ae_AlMateen" pitchFamily="18" charset="-78"/>
              </a:rPr>
              <a:t>،</a:t>
            </a:r>
            <a:r>
              <a:rPr lang="ar-SA" dirty="0" smtClean="0">
                <a:latin typeface="ae_AlMateen" pitchFamily="18" charset="-78"/>
                <a:cs typeface="ae_AlMateen" pitchFamily="18" charset="-78"/>
              </a:rPr>
              <a:t> و</a:t>
            </a:r>
            <a:r>
              <a:rPr lang="ar-IQ" dirty="0" smtClean="0">
                <a:latin typeface="ae_AlMateen" pitchFamily="18" charset="-78"/>
                <a:cs typeface="ae_AlMateen" pitchFamily="18" charset="-78"/>
              </a:rPr>
              <a:t>ي</a:t>
            </a:r>
            <a:r>
              <a:rPr lang="ar-SA" dirty="0" smtClean="0">
                <a:latin typeface="ae_AlMateen" pitchFamily="18" charset="-78"/>
                <a:cs typeface="ae_AlMateen" pitchFamily="18" charset="-78"/>
              </a:rPr>
              <a:t>قدر وجهات نظرهم</a:t>
            </a:r>
            <a:r>
              <a:rPr lang="ar-IQ" dirty="0" smtClean="0">
                <a:latin typeface="ae_AlMateen" pitchFamily="18" charset="-78"/>
                <a:cs typeface="ae_AlMateen" pitchFamily="18" charset="-78"/>
              </a:rPr>
              <a:t>،</a:t>
            </a:r>
            <a:r>
              <a:rPr lang="ar-SA" dirty="0" smtClean="0">
                <a:latin typeface="ae_AlMateen" pitchFamily="18" charset="-78"/>
                <a:cs typeface="ae_AlMateen" pitchFamily="18" charset="-78"/>
              </a:rPr>
              <a:t> وأن </a:t>
            </a:r>
            <a:r>
              <a:rPr lang="ar-IQ" dirty="0" smtClean="0">
                <a:latin typeface="ae_AlMateen" pitchFamily="18" charset="-78"/>
                <a:cs typeface="ae_AlMateen" pitchFamily="18" charset="-78"/>
              </a:rPr>
              <a:t>ي</a:t>
            </a:r>
            <a:r>
              <a:rPr lang="ar-SA" dirty="0" smtClean="0">
                <a:latin typeface="ae_AlMateen" pitchFamily="18" charset="-78"/>
                <a:cs typeface="ae_AlMateen" pitchFamily="18" charset="-78"/>
              </a:rPr>
              <a:t>عف عن الكلمات الجارحة التي لا تليق بالعلماء الباحثين</a:t>
            </a:r>
            <a:r>
              <a:rPr lang="ar-IQ" dirty="0" smtClean="0">
                <a:latin typeface="ae_AlMateen" pitchFamily="18" charset="-78"/>
                <a:cs typeface="ae_AlMateen" pitchFamily="18" charset="-78"/>
              </a:rPr>
              <a:t>.</a:t>
            </a:r>
          </a:p>
          <a:p>
            <a:pPr algn="r" rtl="1">
              <a:buNone/>
              <a:defRPr/>
            </a:pPr>
            <a:r>
              <a:rPr lang="ar-IQ" dirty="0" smtClean="0">
                <a:latin typeface="ae_AlMateen" pitchFamily="18" charset="-78"/>
                <a:cs typeface="ae_AlMateen" pitchFamily="18" charset="-78"/>
              </a:rPr>
              <a:t>9-</a:t>
            </a:r>
            <a:r>
              <a:rPr lang="en-US" dirty="0" smtClean="0">
                <a:latin typeface="ae_AlMateen" pitchFamily="18" charset="-78"/>
                <a:cs typeface="ae_AlMateen" pitchFamily="18" charset="-78"/>
              </a:rPr>
              <a:t> </a:t>
            </a:r>
            <a:r>
              <a:rPr lang="ar-SA" dirty="0" smtClean="0">
                <a:latin typeface="ae_AlMateen" pitchFamily="18" charset="-78"/>
                <a:cs typeface="ae_AlMateen" pitchFamily="18" charset="-78"/>
              </a:rPr>
              <a:t>أن </a:t>
            </a:r>
            <a:r>
              <a:rPr lang="ar-IQ" dirty="0" smtClean="0">
                <a:latin typeface="ae_AlMateen" pitchFamily="18" charset="-78"/>
                <a:cs typeface="ae_AlMateen" pitchFamily="18" charset="-78"/>
              </a:rPr>
              <a:t>ي</a:t>
            </a:r>
            <a:r>
              <a:rPr lang="ar-SA" dirty="0" smtClean="0">
                <a:latin typeface="ae_AlMateen" pitchFamily="18" charset="-78"/>
                <a:cs typeface="ae_AlMateen" pitchFamily="18" charset="-78"/>
              </a:rPr>
              <a:t>تجنب الجدال في بحثه</a:t>
            </a:r>
            <a:r>
              <a:rPr lang="ar-IQ" dirty="0" smtClean="0">
                <a:latin typeface="ae_AlMateen" pitchFamily="18" charset="-78"/>
                <a:cs typeface="ae_AlMateen" pitchFamily="18" charset="-78"/>
              </a:rPr>
              <a:t>،</a:t>
            </a:r>
            <a:r>
              <a:rPr lang="ar-SA" dirty="0" smtClean="0">
                <a:latin typeface="ae_AlMateen" pitchFamily="18" charset="-78"/>
                <a:cs typeface="ae_AlMateen" pitchFamily="18" charset="-78"/>
              </a:rPr>
              <a:t> فإن كان لابد </a:t>
            </a:r>
            <a:r>
              <a:rPr lang="ar-IQ" dirty="0" smtClean="0">
                <a:latin typeface="ae_AlMateen" pitchFamily="18" charset="-78"/>
                <a:cs typeface="ae_AlMateen" pitchFamily="18" charset="-78"/>
              </a:rPr>
              <a:t>منه</a:t>
            </a:r>
            <a:r>
              <a:rPr lang="ar-SA" dirty="0" smtClean="0">
                <a:latin typeface="ae_AlMateen" pitchFamily="18" charset="-78"/>
                <a:cs typeface="ae_AlMateen" pitchFamily="18" charset="-78"/>
              </a:rPr>
              <a:t> فليكن ذلك بأدب وعدل وبعد عن الهوى</a:t>
            </a:r>
            <a:r>
              <a:rPr lang="ar-IQ" dirty="0" smtClean="0">
                <a:latin typeface="ae_AlMateen" pitchFamily="18" charset="-78"/>
                <a:cs typeface="ae_AlMateen" pitchFamily="18" charset="-78"/>
              </a:rPr>
              <a:t>.</a:t>
            </a:r>
          </a:p>
          <a:p>
            <a:pPr algn="r" rtl="1">
              <a:buNone/>
              <a:defRPr/>
            </a:pPr>
            <a:r>
              <a:rPr lang="ar-IQ" dirty="0" smtClean="0">
                <a:latin typeface="ae_AlMateen" pitchFamily="18" charset="-78"/>
                <a:cs typeface="ae_AlMateen" pitchFamily="18" charset="-78"/>
              </a:rPr>
              <a:t>10-</a:t>
            </a:r>
            <a:r>
              <a:rPr lang="ar-SA" dirty="0" smtClean="0">
                <a:latin typeface="ae_AlMateen" pitchFamily="18" charset="-78"/>
                <a:cs typeface="ae_AlMateen" pitchFamily="18" charset="-78"/>
              </a:rPr>
              <a:t>تجنب استعمال الكلمات العامية.</a:t>
            </a:r>
            <a:endParaRPr lang="en-US" dirty="0" smtClean="0">
              <a:latin typeface="ae_AlMateen" pitchFamily="18" charset="-78"/>
              <a:cs typeface="ae_AlMateen" pitchFamily="18" charset="-78"/>
            </a:endParaRPr>
          </a:p>
          <a:p>
            <a:pPr algn="r" rtl="1">
              <a:buNone/>
              <a:defRPr/>
            </a:pPr>
            <a:r>
              <a:rPr lang="ar-IQ" dirty="0" smtClean="0">
                <a:latin typeface="ae_AlMateen" pitchFamily="18" charset="-78"/>
                <a:cs typeface="ae_AlMateen" pitchFamily="18" charset="-78"/>
              </a:rPr>
              <a:t>11-</a:t>
            </a:r>
            <a:r>
              <a:rPr lang="ar-SA" dirty="0" smtClean="0">
                <a:latin typeface="ae_AlMateen" pitchFamily="18" charset="-78"/>
                <a:cs typeface="ae_AlMateen" pitchFamily="18" charset="-78"/>
              </a:rPr>
              <a:t>تجنُّب استخدام غريب الكلمة، أو الكلمات القديمة التي لم تَعد متداولة، إلاَّ إذا استوجب الأمر ذلك، حسب طبيعة البحث.</a:t>
            </a:r>
            <a:endParaRPr lang="en-US" dirty="0" smtClean="0">
              <a:latin typeface="ae_AlMateen" pitchFamily="18" charset="-78"/>
              <a:cs typeface="ae_AlMateen" pitchFamily="18" charset="-78"/>
            </a:endParaRPr>
          </a:p>
          <a:p>
            <a:pPr algn="r" rtl="1">
              <a:buNone/>
            </a:pPr>
            <a:endParaRPr lang="en-US" dirty="0"/>
          </a:p>
        </p:txBody>
      </p:sp>
    </p:spTree>
    <p:extLst>
      <p:ext uri="{BB962C8B-B14F-4D97-AF65-F5344CB8AC3E}">
        <p14:creationId xmlns:p14="http://schemas.microsoft.com/office/powerpoint/2010/main" val="4253954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أسلوب البحث العلمي</a:t>
            </a:r>
            <a:endParaRPr lang="en-US" dirty="0"/>
          </a:p>
        </p:txBody>
      </p:sp>
      <p:sp>
        <p:nvSpPr>
          <p:cNvPr id="3" name="Content Placeholder 2"/>
          <p:cNvSpPr>
            <a:spLocks noGrp="1"/>
          </p:cNvSpPr>
          <p:nvPr>
            <p:ph idx="1"/>
          </p:nvPr>
        </p:nvSpPr>
        <p:spPr>
          <a:xfrm>
            <a:off x="2286000" y="1447800"/>
            <a:ext cx="8171688" cy="5105400"/>
          </a:xfrm>
        </p:spPr>
        <p:txBody>
          <a:bodyPr>
            <a:normAutofit/>
          </a:bodyPr>
          <a:lstStyle/>
          <a:p>
            <a:pPr marL="0" indent="0" algn="r" rtl="1">
              <a:buNone/>
              <a:defRPr/>
            </a:pPr>
            <a:r>
              <a:rPr lang="ar-SA" b="1" dirty="0" smtClean="0">
                <a:latin typeface="ae_AlMateen" pitchFamily="18" charset="-78"/>
                <a:cs typeface="ae_AlMateen" pitchFamily="18" charset="-78"/>
              </a:rPr>
              <a:t>الأسلوب</a:t>
            </a:r>
            <a:r>
              <a:rPr lang="ar-SA" dirty="0" smtClean="0">
                <a:latin typeface="ae_AlMateen" pitchFamily="18" charset="-78"/>
                <a:cs typeface="ae_AlMateen" pitchFamily="18" charset="-78"/>
              </a:rPr>
              <a:t>: هو القالب التعبيري الذي يحتوي العناصر الأخرى، وهو الدليل على مدى إدراك عناصر البحث وعمقها في نفـس الباحث، وإذا كانت معاني البحث وأفكاره واضحة في ذهن صاحبه؛ أمكن التعبير عنها بأسلوب واضح، وتعبير مشرق .</a:t>
            </a:r>
            <a:endParaRPr lang="en-US" dirty="0" smtClean="0">
              <a:latin typeface="ae_AlMateen" pitchFamily="18" charset="-78"/>
              <a:cs typeface="ae_AlMateen" pitchFamily="18" charset="-78"/>
            </a:endParaRPr>
          </a:p>
          <a:p>
            <a:pPr algn="r" rtl="1">
              <a:buNone/>
              <a:defRPr/>
            </a:pPr>
            <a:r>
              <a:rPr lang="ar-SA" dirty="0" smtClean="0">
                <a:solidFill>
                  <a:srgbClr val="C00000"/>
                </a:solidFill>
                <a:latin typeface="ae_AlMateen" pitchFamily="18" charset="-78"/>
                <a:cs typeface="ae_AlMateen" pitchFamily="18" charset="-78"/>
              </a:rPr>
              <a:t>والحقائق العلمية تستوجب تدوينها في أسلوب له خصائصه في التعبير والتفكير والمناقشة، وهو ما يُسمَّى بالأسلوب العلمي، </a:t>
            </a:r>
            <a:r>
              <a:rPr lang="ar-SA" dirty="0" smtClean="0">
                <a:latin typeface="ae_AlMateen" pitchFamily="18" charset="-78"/>
                <a:cs typeface="ae_AlMateen" pitchFamily="18" charset="-78"/>
              </a:rPr>
              <a:t>وهو أهـدأ الأساليب وأكثرها احتياجاً إلى المنطـق والفكر، وأبعدها عن الخيـال الشعري، لأنَّه يخاطب العقل، ويُحفِّزُ الفكر، ويشرح الحقائق العلمية التي قد لا تخلو من غمـوض وخفاء. وأظهر ميزات هذا الأسلوب الوضوح</a:t>
            </a:r>
            <a:r>
              <a:rPr lang="ar-IQ" dirty="0" smtClean="0">
                <a:latin typeface="ae_AlMateen" pitchFamily="18" charset="-78"/>
                <a:cs typeface="ae_AlMateen" pitchFamily="18" charset="-78"/>
              </a:rPr>
              <a:t>.</a:t>
            </a:r>
            <a:r>
              <a:rPr lang="ar-SA" dirty="0" smtClean="0">
                <a:latin typeface="ae_AlMateen" pitchFamily="18" charset="-78"/>
                <a:cs typeface="ae_AlMateen" pitchFamily="18" charset="-78"/>
              </a:rPr>
              <a:t> </a:t>
            </a:r>
            <a:endParaRPr lang="ar-IQ" dirty="0" smtClean="0">
              <a:latin typeface="ae_AlMateen" pitchFamily="18" charset="-78"/>
              <a:cs typeface="ae_AlMateen" pitchFamily="18" charset="-78"/>
            </a:endParaRPr>
          </a:p>
        </p:txBody>
      </p:sp>
    </p:spTree>
    <p:extLst>
      <p:ext uri="{BB962C8B-B14F-4D97-AF65-F5344CB8AC3E}">
        <p14:creationId xmlns:p14="http://schemas.microsoft.com/office/powerpoint/2010/main" val="392044712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274638"/>
            <a:ext cx="7498080" cy="1325562"/>
          </a:xfrm>
        </p:spPr>
        <p:txBody>
          <a:bodyPr>
            <a:normAutofit/>
          </a:bodyPr>
          <a:lstStyle/>
          <a:p>
            <a:pPr algn="r" rtl="1"/>
            <a:r>
              <a:rPr lang="ar-IQ" sz="5400" b="1" dirty="0">
                <a:solidFill>
                  <a:schemeClr val="accent5">
                    <a:lumMod val="75000"/>
                  </a:schemeClr>
                </a:solidFill>
                <a:cs typeface="AdvertisingExtraBold" pitchFamily="2" charset="-78"/>
              </a:rPr>
              <a:t>مكونات الأسلوب</a:t>
            </a:r>
            <a:endParaRPr lang="en-US" sz="5400" b="1" dirty="0">
              <a:solidFill>
                <a:schemeClr val="accent5">
                  <a:lumMod val="75000"/>
                </a:schemeClr>
              </a:solidFill>
            </a:endParaRPr>
          </a:p>
        </p:txBody>
      </p:sp>
      <p:sp>
        <p:nvSpPr>
          <p:cNvPr id="3" name="Content Placeholder 2"/>
          <p:cNvSpPr>
            <a:spLocks noGrp="1"/>
          </p:cNvSpPr>
          <p:nvPr>
            <p:ph idx="1"/>
          </p:nvPr>
        </p:nvSpPr>
        <p:spPr>
          <a:xfrm>
            <a:off x="2514600" y="1828800"/>
            <a:ext cx="7943088" cy="5029200"/>
          </a:xfrm>
        </p:spPr>
        <p:txBody>
          <a:bodyPr/>
          <a:lstStyle/>
          <a:p>
            <a:pPr algn="r" rtl="1">
              <a:buNone/>
              <a:defRPr/>
            </a:pPr>
            <a:r>
              <a:rPr lang="ar-SA" dirty="0" smtClean="0">
                <a:latin typeface="ae_AlMateen" pitchFamily="18" charset="-78"/>
                <a:cs typeface="ae_AlMateen" pitchFamily="18" charset="-78"/>
              </a:rPr>
              <a:t>و الأساس في أسلوب الكتابة هو</a:t>
            </a:r>
            <a:r>
              <a:rPr lang="ar-IQ" dirty="0" smtClean="0">
                <a:latin typeface="ae_AlMateen" pitchFamily="18" charset="-78"/>
                <a:cs typeface="ae_AlMateen" pitchFamily="18" charset="-78"/>
              </a:rPr>
              <a:t>:</a:t>
            </a:r>
          </a:p>
          <a:p>
            <a:pPr algn="r" rtl="1">
              <a:buNone/>
              <a:defRPr/>
            </a:pPr>
            <a:r>
              <a:rPr lang="ar-SA" dirty="0" smtClean="0">
                <a:latin typeface="ae_AlMateen" pitchFamily="18" charset="-78"/>
                <a:cs typeface="ae_AlMateen" pitchFamily="18" charset="-78"/>
              </a:rPr>
              <a:t> الكلمة، فمنها تنتظم الجملة</a:t>
            </a:r>
            <a:r>
              <a:rPr lang="ar-IQ" dirty="0" smtClean="0">
                <a:latin typeface="ae_AlMateen" pitchFamily="18" charset="-78"/>
                <a:cs typeface="ae_AlMateen" pitchFamily="18" charset="-78"/>
              </a:rPr>
              <a:t>.</a:t>
            </a:r>
          </a:p>
          <a:p>
            <a:pPr algn="r" rtl="1">
              <a:buNone/>
              <a:defRPr/>
            </a:pPr>
            <a:r>
              <a:rPr lang="ar-SA" dirty="0" smtClean="0">
                <a:latin typeface="ae_AlMateen" pitchFamily="18" charset="-78"/>
                <a:cs typeface="ae_AlMateen" pitchFamily="18" charset="-78"/>
              </a:rPr>
              <a:t> ومن الجملة تتكون الفِقرة</a:t>
            </a:r>
            <a:r>
              <a:rPr lang="ar-IQ" dirty="0" smtClean="0">
                <a:latin typeface="ae_AlMateen" pitchFamily="18" charset="-78"/>
                <a:cs typeface="ae_AlMateen" pitchFamily="18" charset="-78"/>
              </a:rPr>
              <a:t>.</a:t>
            </a:r>
          </a:p>
          <a:p>
            <a:pPr algn="r" rtl="1">
              <a:buNone/>
              <a:defRPr/>
            </a:pPr>
            <a:r>
              <a:rPr lang="ar-SA" dirty="0" smtClean="0">
                <a:latin typeface="ae_AlMateen" pitchFamily="18" charset="-78"/>
                <a:cs typeface="ae_AlMateen" pitchFamily="18" charset="-78"/>
              </a:rPr>
              <a:t> ومن مجمـوع الفِقرات تتكون نقاط الموضوع</a:t>
            </a:r>
            <a:r>
              <a:rPr lang="ar-IQ" dirty="0" smtClean="0">
                <a:latin typeface="ae_AlMateen" pitchFamily="18" charset="-78"/>
                <a:cs typeface="ae_AlMateen" pitchFamily="18" charset="-78"/>
              </a:rPr>
              <a:t>.</a:t>
            </a:r>
          </a:p>
          <a:p>
            <a:pPr algn="r" rtl="1">
              <a:buNone/>
              <a:defRPr/>
            </a:pPr>
            <a:r>
              <a:rPr lang="ar-SA" dirty="0" smtClean="0">
                <a:latin typeface="ae_AlMateen" pitchFamily="18" charset="-78"/>
                <a:cs typeface="ae_AlMateen" pitchFamily="18" charset="-78"/>
              </a:rPr>
              <a:t> ومن مجموع هذه النقاط يكتمل الموضوع.</a:t>
            </a:r>
            <a:endParaRPr lang="ar-IQ" dirty="0" smtClean="0">
              <a:latin typeface="ae_AlMateen" pitchFamily="18" charset="-78"/>
              <a:cs typeface="ae_AlMateen" pitchFamily="18" charset="-78"/>
            </a:endParaRPr>
          </a:p>
        </p:txBody>
      </p:sp>
    </p:spTree>
    <p:extLst>
      <p:ext uri="{BB962C8B-B14F-4D97-AF65-F5344CB8AC3E}">
        <p14:creationId xmlns:p14="http://schemas.microsoft.com/office/powerpoint/2010/main" val="347977899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152400"/>
            <a:ext cx="7498080" cy="990600"/>
          </a:xfrm>
        </p:spPr>
        <p:txBody>
          <a:bodyPr>
            <a:normAutofit/>
          </a:bodyPr>
          <a:lstStyle/>
          <a:p>
            <a:pPr algn="r" rtl="1"/>
            <a:r>
              <a:rPr lang="ar-IQ" sz="5400" dirty="0">
                <a:solidFill>
                  <a:schemeClr val="accent5">
                    <a:lumMod val="75000"/>
                  </a:schemeClr>
                </a:solidFill>
                <a:cs typeface="AdvertisingExtraBold" pitchFamily="2" charset="-78"/>
              </a:rPr>
              <a:t> الكلمة وما يشترط فيها </a:t>
            </a:r>
            <a:endParaRPr lang="en-US" sz="4800" dirty="0">
              <a:solidFill>
                <a:schemeClr val="accent5">
                  <a:lumMod val="75000"/>
                </a:schemeClr>
              </a:solidFill>
            </a:endParaRPr>
          </a:p>
        </p:txBody>
      </p:sp>
      <p:sp>
        <p:nvSpPr>
          <p:cNvPr id="3" name="Content Placeholder 2"/>
          <p:cNvSpPr>
            <a:spLocks noGrp="1"/>
          </p:cNvSpPr>
          <p:nvPr>
            <p:ph idx="1"/>
          </p:nvPr>
        </p:nvSpPr>
        <p:spPr>
          <a:xfrm>
            <a:off x="1524000" y="1219200"/>
            <a:ext cx="8933688" cy="5334000"/>
          </a:xfrm>
        </p:spPr>
        <p:txBody>
          <a:bodyPr>
            <a:noAutofit/>
          </a:bodyPr>
          <a:lstStyle/>
          <a:p>
            <a:pPr algn="r" rtl="1">
              <a:buNone/>
              <a:defRPr/>
            </a:pPr>
            <a:r>
              <a:rPr lang="ar-SA" dirty="0">
                <a:solidFill>
                  <a:srgbClr val="C00000"/>
                </a:solidFill>
                <a:latin typeface="ae_AlArabiya" pitchFamily="18" charset="-78"/>
                <a:cs typeface="ae_AlArabiya" pitchFamily="18" charset="-78"/>
              </a:rPr>
              <a:t>على الباحث تجاه</a:t>
            </a:r>
            <a:r>
              <a:rPr lang="ar-IQ" dirty="0">
                <a:solidFill>
                  <a:srgbClr val="C00000"/>
                </a:solidFill>
                <a:latin typeface="ae_AlArabiya" pitchFamily="18" charset="-78"/>
                <a:cs typeface="ae_AlArabiya" pitchFamily="18" charset="-78"/>
              </a:rPr>
              <a:t> الكلمة </a:t>
            </a:r>
            <a:r>
              <a:rPr lang="ar-SA" dirty="0">
                <a:solidFill>
                  <a:srgbClr val="C00000"/>
                </a:solidFill>
                <a:latin typeface="ae_AlArabiya" pitchFamily="18" charset="-78"/>
                <a:cs typeface="ae_AlArabiya" pitchFamily="18" charset="-78"/>
              </a:rPr>
              <a:t>مراعاة ما يلي:</a:t>
            </a:r>
            <a:endParaRPr lang="en-US" dirty="0">
              <a:solidFill>
                <a:srgbClr val="C00000"/>
              </a:solidFill>
              <a:latin typeface="ae_AlArabiya" pitchFamily="18" charset="-78"/>
              <a:cs typeface="ae_AlArabiya" pitchFamily="18" charset="-78"/>
            </a:endParaRPr>
          </a:p>
          <a:p>
            <a:pPr marL="0" indent="0" algn="r" rtl="1">
              <a:buNone/>
              <a:defRPr/>
            </a:pPr>
            <a:r>
              <a:rPr lang="ar-IQ" dirty="0">
                <a:latin typeface="ae_AlMateen" pitchFamily="18" charset="-78"/>
                <a:cs typeface="ae_AlMateen" pitchFamily="18" charset="-78"/>
              </a:rPr>
              <a:t>1-</a:t>
            </a:r>
            <a:r>
              <a:rPr lang="ar-SA" dirty="0">
                <a:latin typeface="ae_AlMateen" pitchFamily="18" charset="-78"/>
                <a:cs typeface="ae_AlMateen" pitchFamily="18" charset="-78"/>
              </a:rPr>
              <a:t>انتقاء الكلمة التي تُعبِّر عن المعـنى المقصود بكل دقة، ودونما أي لبس، أي مراعـاة الدلالة اللفظية </a:t>
            </a:r>
            <a:r>
              <a:rPr lang="ar-IQ" dirty="0">
                <a:latin typeface="ae_AlMateen" pitchFamily="18" charset="-78"/>
                <a:cs typeface="ae_AlMateen" pitchFamily="18" charset="-78"/>
              </a:rPr>
              <a:t>.</a:t>
            </a:r>
            <a:endParaRPr lang="en-US" dirty="0">
              <a:latin typeface="ae_AlMateen" pitchFamily="18" charset="-78"/>
              <a:cs typeface="ae_AlMateen" pitchFamily="18" charset="-78"/>
            </a:endParaRPr>
          </a:p>
          <a:p>
            <a:pPr marL="0" indent="0" algn="r" rtl="1">
              <a:buNone/>
              <a:defRPr/>
            </a:pPr>
            <a:r>
              <a:rPr lang="ar-IQ" dirty="0">
                <a:latin typeface="ae_AlMateen" pitchFamily="18" charset="-78"/>
                <a:cs typeface="ae_AlMateen" pitchFamily="18" charset="-78"/>
              </a:rPr>
              <a:t>2- </a:t>
            </a:r>
            <a:r>
              <a:rPr lang="ar-SA" dirty="0">
                <a:latin typeface="ae_AlMateen" pitchFamily="18" charset="-78"/>
                <a:cs typeface="ae_AlMateen" pitchFamily="18" charset="-78"/>
              </a:rPr>
              <a:t>تنمية حصيلته من مفردات اللغـة</a:t>
            </a:r>
            <a:r>
              <a:rPr lang="ar-IQ" dirty="0">
                <a:latin typeface="ae_AlMateen" pitchFamily="18" charset="-78"/>
                <a:cs typeface="ae_AlMateen" pitchFamily="18" charset="-78"/>
              </a:rPr>
              <a:t>،</a:t>
            </a:r>
            <a:r>
              <a:rPr lang="ar-SA" dirty="0">
                <a:latin typeface="ae_AlMateen" pitchFamily="18" charset="-78"/>
                <a:cs typeface="ae_AlMateen" pitchFamily="18" charset="-78"/>
              </a:rPr>
              <a:t> بحيث تمده بالكلمة التي تعبِّر عن المعنى الذي يقصده بكل دقة، كما تمده بالمترادفات التي تجنب القارئ الملل عند القراءة.</a:t>
            </a:r>
            <a:endParaRPr lang="en-US" dirty="0">
              <a:latin typeface="ae_AlMateen" pitchFamily="18" charset="-78"/>
              <a:cs typeface="ae_AlMateen" pitchFamily="18" charset="-78"/>
            </a:endParaRPr>
          </a:p>
          <a:p>
            <a:pPr marL="0" indent="0" algn="r" rtl="1">
              <a:buNone/>
              <a:defRPr/>
            </a:pPr>
            <a:r>
              <a:rPr lang="ar-IQ" dirty="0">
                <a:latin typeface="ae_AlMateen" pitchFamily="18" charset="-78"/>
                <a:cs typeface="ae_AlMateen" pitchFamily="18" charset="-78"/>
              </a:rPr>
              <a:t>3- </a:t>
            </a:r>
            <a:r>
              <a:rPr lang="ar-SA" dirty="0">
                <a:latin typeface="ae_AlMateen" pitchFamily="18" charset="-78"/>
                <a:cs typeface="ae_AlMateen" pitchFamily="18" charset="-78"/>
              </a:rPr>
              <a:t>استخدام الكلمات الواضحة والمعاصرة.</a:t>
            </a:r>
            <a:endParaRPr lang="en-US" dirty="0">
              <a:latin typeface="ae_AlMateen" pitchFamily="18" charset="-78"/>
              <a:cs typeface="ae_AlMateen" pitchFamily="18" charset="-78"/>
            </a:endParaRPr>
          </a:p>
          <a:p>
            <a:pPr marL="0" indent="0" algn="r" rtl="1">
              <a:buNone/>
              <a:defRPr/>
            </a:pPr>
            <a:r>
              <a:rPr lang="ar-IQ" dirty="0">
                <a:latin typeface="ae_AlMateen" pitchFamily="18" charset="-78"/>
                <a:cs typeface="ae_AlMateen" pitchFamily="18" charset="-78"/>
              </a:rPr>
              <a:t>4-</a:t>
            </a:r>
            <a:r>
              <a:rPr lang="ar-SA" dirty="0">
                <a:latin typeface="ae_AlMateen" pitchFamily="18" charset="-78"/>
                <a:cs typeface="ae_AlMateen" pitchFamily="18" charset="-78"/>
              </a:rPr>
              <a:t>تجنُّب استخدام غريب الكلمة، أو الكلمات القديمة التي لم تَعد متداولة، إلاَّ إذا استوجب الأمر ذلك، حسب طبيعة البحث.</a:t>
            </a:r>
            <a:endParaRPr lang="en-US" dirty="0">
              <a:latin typeface="ae_AlMateen" pitchFamily="18" charset="-78"/>
              <a:cs typeface="ae_AlMateen" pitchFamily="18" charset="-78"/>
            </a:endParaRPr>
          </a:p>
          <a:p>
            <a:pPr marL="0" indent="0" algn="r" rtl="1">
              <a:buNone/>
              <a:defRPr/>
            </a:pPr>
            <a:r>
              <a:rPr lang="ar-IQ" dirty="0">
                <a:latin typeface="ae_AlMateen" pitchFamily="18" charset="-78"/>
                <a:cs typeface="ae_AlMateen" pitchFamily="18" charset="-78"/>
              </a:rPr>
              <a:t>5- </a:t>
            </a:r>
            <a:r>
              <a:rPr lang="ar-SA" dirty="0">
                <a:latin typeface="ae_AlMateen" pitchFamily="18" charset="-78"/>
                <a:cs typeface="ae_AlMateen" pitchFamily="18" charset="-78"/>
              </a:rPr>
              <a:t>تجنُّب استعمال الكلمات أو المصطلحات الحديثة الظهور حتى يستقر أمرها.</a:t>
            </a:r>
            <a:endParaRPr lang="en-US" dirty="0">
              <a:latin typeface="ae_AlMateen" pitchFamily="18" charset="-78"/>
              <a:cs typeface="ae_AlMateen" pitchFamily="18" charset="-78"/>
            </a:endParaRPr>
          </a:p>
          <a:p>
            <a:pPr marL="0" indent="0" algn="r" rtl="1">
              <a:buNone/>
              <a:defRPr/>
            </a:pPr>
            <a:r>
              <a:rPr lang="ar-IQ" dirty="0">
                <a:latin typeface="ae_AlMateen" pitchFamily="18" charset="-78"/>
                <a:cs typeface="ae_AlMateen" pitchFamily="18" charset="-78"/>
              </a:rPr>
              <a:t>6- </a:t>
            </a:r>
            <a:r>
              <a:rPr lang="ar-SA" dirty="0">
                <a:latin typeface="ae_AlMateen" pitchFamily="18" charset="-78"/>
                <a:cs typeface="ae_AlMateen" pitchFamily="18" charset="-78"/>
              </a:rPr>
              <a:t>تجنَّب استعمال الكلمـات الأجنبية، إلاَّ إذا كانت مصطلحـات علمية أو فنية لم يستقر الأمـر على ترجمتها</a:t>
            </a:r>
            <a:r>
              <a:rPr lang="ar-IQ" dirty="0">
                <a:latin typeface="ae_AlMateen" pitchFamily="18" charset="-78"/>
                <a:cs typeface="ae_AlMateen" pitchFamily="18" charset="-78"/>
              </a:rPr>
              <a:t>.</a:t>
            </a:r>
            <a:endParaRPr lang="en-US" dirty="0">
              <a:latin typeface="ae_AlMateen" pitchFamily="18" charset="-78"/>
              <a:cs typeface="ae_AlMateen" pitchFamily="18" charset="-78"/>
            </a:endParaRPr>
          </a:p>
          <a:p>
            <a:pPr marL="0" indent="0" algn="r" rtl="1">
              <a:buNone/>
              <a:defRPr/>
            </a:pPr>
            <a:r>
              <a:rPr lang="ar-IQ" dirty="0">
                <a:latin typeface="ae_AlMateen" pitchFamily="18" charset="-78"/>
                <a:cs typeface="ae_AlMateen" pitchFamily="18" charset="-78"/>
              </a:rPr>
              <a:t>7-</a:t>
            </a:r>
            <a:r>
              <a:rPr lang="ar-SA" dirty="0">
                <a:latin typeface="ae_AlMateen" pitchFamily="18" charset="-78"/>
                <a:cs typeface="ae_AlMateen" pitchFamily="18" charset="-78"/>
              </a:rPr>
              <a:t>تجنب استعمال الكلمات العامية.</a:t>
            </a:r>
            <a:endParaRPr lang="en-US" dirty="0">
              <a:latin typeface="ae_AlMateen" pitchFamily="18" charset="-78"/>
              <a:cs typeface="ae_AlMateen" pitchFamily="18" charset="-78"/>
            </a:endParaRPr>
          </a:p>
        </p:txBody>
      </p:sp>
    </p:spTree>
    <p:extLst>
      <p:ext uri="{BB962C8B-B14F-4D97-AF65-F5344CB8AC3E}">
        <p14:creationId xmlns:p14="http://schemas.microsoft.com/office/powerpoint/2010/main" val="378799152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274638"/>
            <a:ext cx="7498080" cy="792162"/>
          </a:xfrm>
        </p:spPr>
        <p:txBody>
          <a:bodyPr>
            <a:normAutofit/>
          </a:bodyPr>
          <a:lstStyle/>
          <a:p>
            <a:pPr algn="ctr" rtl="1"/>
            <a:r>
              <a:rPr lang="ar-IQ" b="1" i="1" dirty="0"/>
              <a:t>الجملة</a:t>
            </a:r>
            <a:endParaRPr lang="en-US" b="1" i="1" dirty="0"/>
          </a:p>
        </p:txBody>
      </p:sp>
      <p:sp>
        <p:nvSpPr>
          <p:cNvPr id="3" name="Content Placeholder 2"/>
          <p:cNvSpPr>
            <a:spLocks noGrp="1"/>
          </p:cNvSpPr>
          <p:nvPr>
            <p:ph idx="1"/>
          </p:nvPr>
        </p:nvSpPr>
        <p:spPr>
          <a:xfrm>
            <a:off x="1676400" y="1143000"/>
            <a:ext cx="8781288" cy="5715000"/>
          </a:xfrm>
        </p:spPr>
        <p:txBody>
          <a:bodyPr>
            <a:normAutofit/>
          </a:bodyPr>
          <a:lstStyle/>
          <a:p>
            <a:pPr marL="0" indent="0" algn="r" rtl="1">
              <a:buNone/>
              <a:defRPr/>
            </a:pPr>
            <a:r>
              <a:rPr lang="ar-SA" b="1" dirty="0" smtClean="0">
                <a:solidFill>
                  <a:srgbClr val="00B050"/>
                </a:solidFill>
                <a:latin typeface="ae_AlMateen" pitchFamily="18" charset="-78"/>
                <a:cs typeface="ae_AlMateen" pitchFamily="18" charset="-78"/>
              </a:rPr>
              <a:t>الجملة:</a:t>
            </a:r>
            <a:r>
              <a:rPr lang="ar-IQ" b="1" dirty="0" smtClean="0">
                <a:solidFill>
                  <a:srgbClr val="00B050"/>
                </a:solidFill>
                <a:latin typeface="ae_AlMateen" pitchFamily="18" charset="-78"/>
                <a:cs typeface="ae_AlMateen" pitchFamily="18" charset="-78"/>
              </a:rPr>
              <a:t> جماعة كل شيء،وهي عند النحويين والبلاغيين: كل كلام اشتمل على مسند ومسند إليه، الجمع: جمل.</a:t>
            </a:r>
            <a:r>
              <a:rPr lang="en-US" b="1" dirty="0" smtClean="0">
                <a:solidFill>
                  <a:srgbClr val="00B050"/>
                </a:solidFill>
                <a:latin typeface="ae_AlMateen" pitchFamily="18" charset="-78"/>
                <a:cs typeface="ae_AlMateen" pitchFamily="18" charset="-78"/>
              </a:rPr>
              <a:t> </a:t>
            </a:r>
            <a:r>
              <a:rPr lang="ar-SA" dirty="0" smtClean="0">
                <a:latin typeface="ae_AlMateen" pitchFamily="18" charset="-78"/>
                <a:cs typeface="ae_AlMateen" pitchFamily="18" charset="-78"/>
              </a:rPr>
              <a:t>ويراعى في</a:t>
            </a:r>
            <a:r>
              <a:rPr lang="ar-IQ" dirty="0" smtClean="0">
                <a:latin typeface="ae_AlMateen" pitchFamily="18" charset="-78"/>
                <a:cs typeface="ae_AlMateen" pitchFamily="18" charset="-78"/>
              </a:rPr>
              <a:t>ها</a:t>
            </a:r>
            <a:r>
              <a:rPr lang="ar-SA" dirty="0" smtClean="0">
                <a:latin typeface="ae_AlMateen" pitchFamily="18" charset="-78"/>
                <a:cs typeface="ae_AlMateen" pitchFamily="18" charset="-78"/>
              </a:rPr>
              <a:t> ال</a:t>
            </a:r>
            <a:r>
              <a:rPr lang="ar-IQ" dirty="0" smtClean="0">
                <a:latin typeface="ae_AlMateen" pitchFamily="18" charset="-78"/>
                <a:cs typeface="ae_AlMateen" pitchFamily="18" charset="-78"/>
              </a:rPr>
              <a:t>آ</a:t>
            </a:r>
            <a:r>
              <a:rPr lang="ar-SA" dirty="0" smtClean="0">
                <a:latin typeface="ae_AlMateen" pitchFamily="18" charset="-78"/>
                <a:cs typeface="ae_AlMateen" pitchFamily="18" charset="-78"/>
              </a:rPr>
              <a:t>تي:</a:t>
            </a:r>
            <a:endParaRPr lang="en-US" dirty="0" smtClean="0">
              <a:latin typeface="ae_AlMateen" pitchFamily="18" charset="-78"/>
              <a:cs typeface="ae_AlMateen" pitchFamily="18" charset="-78"/>
            </a:endParaRPr>
          </a:p>
          <a:p>
            <a:pPr marL="0" indent="0" algn="r" rtl="1">
              <a:buNone/>
              <a:defRPr/>
            </a:pPr>
            <a:r>
              <a:rPr lang="ar-IQ" dirty="0" smtClean="0">
                <a:latin typeface="ae_AlMateen" pitchFamily="18" charset="-78"/>
                <a:cs typeface="ae_AlMateen" pitchFamily="18" charset="-78"/>
              </a:rPr>
              <a:t>1- </a:t>
            </a:r>
            <a:r>
              <a:rPr lang="ar-SA" dirty="0" smtClean="0">
                <a:latin typeface="ae_AlMateen" pitchFamily="18" charset="-78"/>
                <a:cs typeface="ae_AlMateen" pitchFamily="18" charset="-78"/>
              </a:rPr>
              <a:t>تكتب الجملة بأقل عدد من الكلمات، </a:t>
            </a:r>
            <a:r>
              <a:rPr lang="ar-IQ" dirty="0" smtClean="0">
                <a:latin typeface="ae_AlMateen" pitchFamily="18" charset="-78"/>
                <a:cs typeface="ae_AlMateen" pitchFamily="18" charset="-78"/>
              </a:rPr>
              <a:t>فخير الكلام ما قلّ ودلّ</a:t>
            </a:r>
            <a:r>
              <a:rPr lang="ar-SA" dirty="0" smtClean="0">
                <a:latin typeface="ae_AlMateen" pitchFamily="18" charset="-78"/>
                <a:cs typeface="ae_AlMateen" pitchFamily="18" charset="-78"/>
              </a:rPr>
              <a:t>.</a:t>
            </a:r>
            <a:endParaRPr lang="en-US" dirty="0" smtClean="0">
              <a:latin typeface="ae_AlMateen" pitchFamily="18" charset="-78"/>
              <a:cs typeface="ae_AlMateen" pitchFamily="18" charset="-78"/>
            </a:endParaRPr>
          </a:p>
          <a:p>
            <a:pPr marL="0" indent="0" algn="r" rtl="1">
              <a:buNone/>
              <a:defRPr/>
            </a:pPr>
            <a:r>
              <a:rPr lang="ar-IQ" dirty="0" smtClean="0">
                <a:latin typeface="ae_AlMateen" pitchFamily="18" charset="-78"/>
                <a:cs typeface="ae_AlMateen" pitchFamily="18" charset="-78"/>
              </a:rPr>
              <a:t>2- </a:t>
            </a:r>
            <a:r>
              <a:rPr lang="ar-SA" dirty="0" smtClean="0">
                <a:latin typeface="ae_AlMateen" pitchFamily="18" charset="-78"/>
                <a:cs typeface="ae_AlMateen" pitchFamily="18" charset="-78"/>
              </a:rPr>
              <a:t>الجمل الفعلية (في اللغة العربية) أفضل من الجمل الاسمية.</a:t>
            </a:r>
            <a:endParaRPr lang="en-US" dirty="0" smtClean="0">
              <a:latin typeface="ae_AlMateen" pitchFamily="18" charset="-78"/>
              <a:cs typeface="ae_AlMateen" pitchFamily="18" charset="-78"/>
            </a:endParaRPr>
          </a:p>
          <a:p>
            <a:pPr marL="0" indent="0" algn="r" rtl="1">
              <a:buNone/>
              <a:defRPr/>
            </a:pPr>
            <a:r>
              <a:rPr lang="ar-IQ" dirty="0" smtClean="0">
                <a:latin typeface="ae_AlMateen" pitchFamily="18" charset="-78"/>
                <a:cs typeface="ae_AlMateen" pitchFamily="18" charset="-78"/>
              </a:rPr>
              <a:t>3-</a:t>
            </a:r>
            <a:r>
              <a:rPr lang="ar-SA" dirty="0" smtClean="0">
                <a:latin typeface="ae_AlMateen" pitchFamily="18" charset="-78"/>
                <a:cs typeface="ae_AlMateen" pitchFamily="18" charset="-78"/>
              </a:rPr>
              <a:t>المبني للمعلوم أفضل من المبني للمجهول</a:t>
            </a:r>
            <a:r>
              <a:rPr lang="ar-IQ" dirty="0" smtClean="0">
                <a:latin typeface="ae_AlMateen" pitchFamily="18" charset="-78"/>
                <a:cs typeface="ae_AlMateen" pitchFamily="18" charset="-78"/>
              </a:rPr>
              <a:t>،</a:t>
            </a:r>
            <a:r>
              <a:rPr lang="ar-SA" dirty="0" smtClean="0">
                <a:latin typeface="ae_AlMateen" pitchFamily="18" charset="-78"/>
                <a:cs typeface="ae_AlMateen" pitchFamily="18" charset="-78"/>
              </a:rPr>
              <a:t> إلاَّ في حال حديث الباحث عن نفسه.</a:t>
            </a:r>
            <a:endParaRPr lang="en-US" dirty="0" smtClean="0">
              <a:latin typeface="ae_AlMateen" pitchFamily="18" charset="-78"/>
              <a:cs typeface="ae_AlMateen" pitchFamily="18" charset="-78"/>
            </a:endParaRPr>
          </a:p>
          <a:p>
            <a:pPr marL="0" indent="0" algn="r" rtl="1">
              <a:buNone/>
              <a:defRPr/>
            </a:pPr>
            <a:r>
              <a:rPr lang="ar-IQ" dirty="0" smtClean="0">
                <a:latin typeface="ae_AlMateen" pitchFamily="18" charset="-78"/>
                <a:cs typeface="ae_AlMateen" pitchFamily="18" charset="-78"/>
              </a:rPr>
              <a:t>4- </a:t>
            </a:r>
            <a:r>
              <a:rPr lang="ar-SA" dirty="0" smtClean="0">
                <a:latin typeface="ae_AlMateen" pitchFamily="18" charset="-78"/>
                <a:cs typeface="ae_AlMateen" pitchFamily="18" charset="-78"/>
              </a:rPr>
              <a:t>تجنَّب الجمل الاعتراضية الطويلة التي تفصل بين الفعل والفاعل، </a:t>
            </a:r>
            <a:br>
              <a:rPr lang="ar-SA" dirty="0" smtClean="0">
                <a:latin typeface="ae_AlMateen" pitchFamily="18" charset="-78"/>
                <a:cs typeface="ae_AlMateen" pitchFamily="18" charset="-78"/>
              </a:rPr>
            </a:br>
            <a:r>
              <a:rPr lang="ar-SA" dirty="0" smtClean="0">
                <a:latin typeface="ae_AlMateen" pitchFamily="18" charset="-78"/>
                <a:cs typeface="ae_AlMateen" pitchFamily="18" charset="-78"/>
              </a:rPr>
              <a:t>أو المبتدأ والخبر، وإذا استوجـب الأمر فتوضع بين شرطتين هكذا </a:t>
            </a:r>
            <a:r>
              <a:rPr lang="ar-SA" sz="1500" dirty="0">
                <a:latin typeface="ae_AlMateen" pitchFamily="18" charset="-78"/>
                <a:cs typeface="ae_AlMateen" pitchFamily="18" charset="-78"/>
              </a:rPr>
              <a:t>: -    -. </a:t>
            </a:r>
            <a:endParaRPr lang="en-US" dirty="0" smtClean="0">
              <a:latin typeface="ae_AlMateen" pitchFamily="18" charset="-78"/>
              <a:cs typeface="ae_AlMateen" pitchFamily="18" charset="-78"/>
            </a:endParaRPr>
          </a:p>
          <a:p>
            <a:pPr marL="0" indent="0" algn="r" rtl="1">
              <a:buNone/>
              <a:defRPr/>
            </a:pPr>
            <a:r>
              <a:rPr lang="ar-IQ" dirty="0" smtClean="0">
                <a:latin typeface="ae_AlMateen" pitchFamily="18" charset="-78"/>
                <a:cs typeface="ae_AlMateen" pitchFamily="18" charset="-78"/>
              </a:rPr>
              <a:t>5-</a:t>
            </a:r>
            <a:r>
              <a:rPr lang="ar-SA" dirty="0" smtClean="0">
                <a:latin typeface="ae_AlMateen" pitchFamily="18" charset="-78"/>
                <a:cs typeface="ae_AlMateen" pitchFamily="18" charset="-78"/>
              </a:rPr>
              <a:t>أن تكون الجمل مرتبطاً بعضها ببعض في تسلسل منطقيّ، أي أن تترتب الجمـلة الثانية على الأولى، والثالثة على الثانية... وهكذا.</a:t>
            </a:r>
            <a:endParaRPr lang="en-US" dirty="0" smtClean="0">
              <a:latin typeface="ae_AlMateen" pitchFamily="18" charset="-78"/>
              <a:cs typeface="ae_AlMateen" pitchFamily="18" charset="-78"/>
            </a:endParaRPr>
          </a:p>
          <a:p>
            <a:pPr marL="0" indent="0" algn="r" rtl="1">
              <a:buNone/>
              <a:defRPr/>
            </a:pPr>
            <a:r>
              <a:rPr lang="ar-IQ" dirty="0" smtClean="0">
                <a:latin typeface="ae_AlMateen" pitchFamily="18" charset="-78"/>
                <a:cs typeface="ae_AlMateen" pitchFamily="18" charset="-78"/>
              </a:rPr>
              <a:t>6-</a:t>
            </a:r>
            <a:r>
              <a:rPr lang="ar-SA" dirty="0" smtClean="0">
                <a:latin typeface="ae_AlMateen" pitchFamily="18" charset="-78"/>
                <a:cs typeface="ae_AlMateen" pitchFamily="18" charset="-78"/>
              </a:rPr>
              <a:t>البساطة في التعبير، والإيجاز الواضح من أهم عوامل توصيل الأفكار إلى مُتلقيها.</a:t>
            </a:r>
            <a:endParaRPr lang="en-US" dirty="0" smtClean="0"/>
          </a:p>
        </p:txBody>
      </p:sp>
    </p:spTree>
    <p:extLst>
      <p:ext uri="{BB962C8B-B14F-4D97-AF65-F5344CB8AC3E}">
        <p14:creationId xmlns:p14="http://schemas.microsoft.com/office/powerpoint/2010/main" val="96130165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علامات الترقيم (التنغيم)</a:t>
            </a:r>
            <a:endParaRPr lang="en-US" dirty="0"/>
          </a:p>
        </p:txBody>
      </p:sp>
      <p:sp>
        <p:nvSpPr>
          <p:cNvPr id="3" name="Content Placeholder 2"/>
          <p:cNvSpPr>
            <a:spLocks noGrp="1"/>
          </p:cNvSpPr>
          <p:nvPr>
            <p:ph idx="1"/>
          </p:nvPr>
        </p:nvSpPr>
        <p:spPr/>
        <p:txBody>
          <a:bodyPr/>
          <a:lstStyle/>
          <a:p>
            <a:pPr algn="r" rtl="1">
              <a:buNone/>
            </a:pPr>
            <a:r>
              <a:rPr lang="ar-IQ" smtClean="0">
                <a:latin typeface="ae_AlMateen" pitchFamily="18" charset="-78"/>
                <a:cs typeface="ae_AlMateen" pitchFamily="18" charset="-78"/>
              </a:rPr>
              <a:t>		وهذه </a:t>
            </a:r>
            <a:r>
              <a:rPr lang="ar-IQ" dirty="0" smtClean="0">
                <a:latin typeface="ae_AlMateen" pitchFamily="18" charset="-78"/>
                <a:cs typeface="ae_AlMateen" pitchFamily="18" charset="-78"/>
              </a:rPr>
              <a:t>نقطة مهمة جداً ينبغي على الباحث مراعاتها، وكيفية استعمالها موجود في أي كتاب يتناول البحث العلمي، (ترجى مراجعة) راجعوا الفصل الثالث من كتاب المدخل إلى إعداد البحث لطفاً.أو الكافي في قواعد الإملاء والكتابة</a:t>
            </a:r>
            <a:endParaRPr lang="en-US" dirty="0" smtClean="0">
              <a:latin typeface="ae_AlMateen" pitchFamily="18" charset="-78"/>
              <a:cs typeface="ae_AlMateen" pitchFamily="18" charset="-78"/>
            </a:endParaRPr>
          </a:p>
          <a:p>
            <a:pPr algn="r" rtl="1">
              <a:buNone/>
            </a:pPr>
            <a:endParaRPr lang="en-US" dirty="0"/>
          </a:p>
        </p:txBody>
      </p:sp>
    </p:spTree>
    <p:extLst>
      <p:ext uri="{BB962C8B-B14F-4D97-AF65-F5344CB8AC3E}">
        <p14:creationId xmlns:p14="http://schemas.microsoft.com/office/powerpoint/2010/main" val="2686835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51455</TotalTime>
  <Words>10592</Words>
  <Application>Microsoft Office PowerPoint</Application>
  <PresentationFormat>Widescreen</PresentationFormat>
  <Paragraphs>755</Paragraphs>
  <Slides>138</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138</vt:i4>
      </vt:variant>
    </vt:vector>
  </HeadingPairs>
  <TitlesOfParts>
    <vt:vector size="153" baseType="lpstr">
      <vt:lpstr>AdvertisingBold</vt:lpstr>
      <vt:lpstr>AdvertisingExtraBold</vt:lpstr>
      <vt:lpstr>ae_AlArabiya</vt:lpstr>
      <vt:lpstr>ae_AlMateen</vt:lpstr>
      <vt:lpstr>AF_ BOTAN KURDI 23</vt:lpstr>
      <vt:lpstr>Aldhabi</vt:lpstr>
      <vt:lpstr>Ali-A-Sulaimania</vt:lpstr>
      <vt:lpstr>Andalus</vt:lpstr>
      <vt:lpstr>Arabic Typesetting</vt:lpstr>
      <vt:lpstr>Arial</vt:lpstr>
      <vt:lpstr>Calibri</vt:lpstr>
      <vt:lpstr>Calibri Light</vt:lpstr>
      <vt:lpstr>Times New Roman</vt:lpstr>
      <vt:lpstr>Traditional Arabic</vt:lpstr>
      <vt:lpstr>Office Theme</vt:lpstr>
      <vt:lpstr>PowerPoint Presentation</vt:lpstr>
      <vt:lpstr>مناهج البحث العلمي و تحقيق النصوص</vt:lpstr>
      <vt:lpstr>PowerPoint Presentation</vt:lpstr>
      <vt:lpstr> مفهوم البحث العلمي</vt:lpstr>
      <vt:lpstr>PowerPoint Presentation</vt:lpstr>
      <vt:lpstr>أ/ تقسيم البحث من حيث مرحلة الباحث والهدف منه:</vt:lpstr>
      <vt:lpstr>الهدف من العلم </vt:lpstr>
      <vt:lpstr>PowerPoint Presentation</vt:lpstr>
      <vt:lpstr>خصائص المعرفة العلمية</vt:lpstr>
      <vt:lpstr>خصائص المعرفة العلمية</vt:lpstr>
      <vt:lpstr>انواع المعرفة العلمية</vt:lpstr>
      <vt:lpstr>أنواع المعرفة العلمية</vt:lpstr>
      <vt:lpstr>المعرفة الاخبارية</vt:lpstr>
      <vt:lpstr>متطلبات المعرفة الاخبارية</vt:lpstr>
      <vt:lpstr>PowerPoint Presentation</vt:lpstr>
      <vt:lpstr>مستلزمات صحة الخبر الذي يمكن الاعتماد عليه</vt:lpstr>
      <vt:lpstr>مستلزمات الفهم الدقيق للخبر أو النص</vt:lpstr>
      <vt:lpstr>الحاجة الى البحث العلمي في مجال العلوم الاسلامية</vt:lpstr>
      <vt:lpstr>PowerPoint Presentation</vt:lpstr>
      <vt:lpstr>PowerPoint Presentation</vt:lpstr>
      <vt:lpstr>PowerPoint Presentation</vt:lpstr>
      <vt:lpstr>العلم النافع في الفقه الاسلامي</vt:lpstr>
      <vt:lpstr>PowerPoint Presentation</vt:lpstr>
      <vt:lpstr>PowerPoint Presentation</vt:lpstr>
      <vt:lpstr>PowerPoint Presentation</vt:lpstr>
      <vt:lpstr>معيار العلم النافع</vt:lpstr>
      <vt:lpstr>صفات الباحث الناجح</vt:lpstr>
      <vt:lpstr>PowerPoint Presentation</vt:lpstr>
      <vt:lpstr>1- الأهلية والاستعداد للبحث:</vt:lpstr>
      <vt:lpstr>2- الرغبة:</vt:lpstr>
      <vt:lpstr>3- اخلاص النية لله</vt:lpstr>
      <vt:lpstr>4-الصبر:</vt:lpstr>
      <vt:lpstr>5- معرفة ميدان البحث والتمكن منه. </vt:lpstr>
      <vt:lpstr>5- التتبع:</vt:lpstr>
      <vt:lpstr>6-القدرة على التحليل:</vt:lpstr>
      <vt:lpstr>PowerPoint Presentation</vt:lpstr>
      <vt:lpstr>PowerPoint Presentation</vt:lpstr>
      <vt:lpstr>PowerPoint Presentation</vt:lpstr>
      <vt:lpstr>PowerPoint Presentation</vt:lpstr>
      <vt:lpstr>PowerPoint Presentation</vt:lpstr>
      <vt:lpstr>صفات البحث العلمي الناجح: </vt:lpstr>
      <vt:lpstr>PowerPoint Presentation</vt:lpstr>
      <vt:lpstr>PowerPoint Presentation</vt:lpstr>
      <vt:lpstr>PowerPoint Presentation</vt:lpstr>
      <vt:lpstr>خطوات البحث العلمي</vt:lpstr>
      <vt:lpstr>أولا: الاستعداد للبحث العلمي</vt:lpstr>
      <vt:lpstr>PowerPoint Presentation</vt:lpstr>
      <vt:lpstr>ثانيا/ إختيار موضوع البحث</vt:lpstr>
      <vt:lpstr>آليات الحصول على موضوع البحث</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ودَوْرُ المشرف هو دور المدرس والباحث معًا، فهو يوجه الطالب في مراحله التعليمية الأخيرة؛ ويرشده إلى المصادر، وطريقة السير في البحث؛ بما يوفر عليه الجُهْد والزمن، إلى جانب معايشته للموضوع، ومشاركته الطالب في حل مشكلات البحث وهمومه، وتذليل صعوباته بما يعده باحثًا آخر إلى جانب الطالب؛ لأنّ الطالب يكون مضطربًا في بداية البحث، يمتلكه شعور من القلق نحو قدرته على إنجاز ما هو متوقع منه، فهو يتطلع إلى مساعدة المشرف، وينظر إليه بأنه أحد الذين أنجزوا الكثير من الأبحاث، وأن لديه القدرة أن يعلمه طريقة إنجازه، وأن يقدم له من خبراته وما يحتاج إليه من معارف ومهارات؛ </vt:lpstr>
      <vt:lpstr>إلا أن اهتمام المشرف منذ البداية بمدى صلاحية الموضوع، وبث الثقة في نفس الطالب في قدرته على معالجة قضايا البحث كفيلة أن تشيع في نفسه الطمأنينة، وتعيد إلى نفسه الثقة المطلوبة.  فالطالب مسؤولية المشرف، وأمانة لديه، يحتاج إلى عنايته ورعايته، يُقوِّم أفكاره، ويبرز مواهبه، ويوجهه إلى ما هو الأفضل له في جميع الحالات، واستغلال كل الفرص في إنجاح بحثه وتقدمه.</vt:lpstr>
      <vt:lpstr>خطوات ما بعد اختيار الموضوع</vt:lpstr>
      <vt:lpstr>PowerPoint Presentation</vt:lpstr>
      <vt:lpstr>PowerPoint Presentation</vt:lpstr>
      <vt:lpstr>PowerPoint Presentation</vt:lpstr>
      <vt:lpstr>تعريف/ خطة البحث العلمي </vt:lpstr>
      <vt:lpstr>تعريف الخطة في مجال البحث العلمي</vt:lpstr>
      <vt:lpstr>PowerPoint Presentation</vt:lpstr>
      <vt:lpstr>مقومات الخطة الناجحة</vt:lpstr>
      <vt:lpstr>مراحل إعداد الخطة في البحث العلمي</vt:lpstr>
      <vt:lpstr>المرحلة الثانية:  كيفية استخراج عناصر الخطة من المصادر والمراجع</vt:lpstr>
      <vt:lpstr>مناهج البحث العلمي: تعريفها، تقسيمها، أنواعها</vt:lpstr>
      <vt:lpstr>مناهج البحث حسب طريقة وتنظيم و ترتيب العمليات العقلية</vt:lpstr>
      <vt:lpstr>مناهج البحث العلمي حسب العمليات الإجرائية</vt:lpstr>
      <vt:lpstr>PowerPoint Presentation</vt:lpstr>
      <vt:lpstr>أنواع  المناهج : </vt:lpstr>
      <vt:lpstr>أوّلاً: تقسيم المناهج باعتبار العمليات العقلية:</vt:lpstr>
      <vt:lpstr>ثانياً: تقسيم المناهج باعتبار العمليات الإجرائية: عملية تتعلق بطريقة التصرف في شأنٍ ما، وقد يتضمن مجموعة من الخطوات.</vt:lpstr>
      <vt:lpstr>PowerPoint Presentation</vt:lpstr>
      <vt:lpstr>PowerPoint Presentation</vt:lpstr>
      <vt:lpstr>الخطوة الخامسة:  جمع المادة العلمية ( التقميش)</vt:lpstr>
      <vt:lpstr>طرق جمع المادة العلمية</vt:lpstr>
      <vt:lpstr>PowerPoint Presentation</vt:lpstr>
      <vt:lpstr>ضوابط العمل بنظام الجذاذات (البطاقات)</vt:lpstr>
      <vt:lpstr>2- طريقة الدوسيه ( الملفات )</vt:lpstr>
      <vt:lpstr>الخطوة الرابعة: تحديد وجمع المصادر والمراجع </vt:lpstr>
      <vt:lpstr>أهمية مصادر البحث</vt:lpstr>
      <vt:lpstr>أنواع المصادر</vt:lpstr>
      <vt:lpstr>ما يساعد الباحث على إعداد المصادر</vt:lpstr>
      <vt:lpstr> المقدمة: وتتضمن..</vt:lpstr>
      <vt:lpstr>الخطوة السادسة: الصياغة</vt:lpstr>
      <vt:lpstr>قبل البدء بالصياغة</vt:lpstr>
      <vt:lpstr>PowerPoint Presentation</vt:lpstr>
      <vt:lpstr>أمور تنبغي مراعاتها أثناء الصياغة</vt:lpstr>
      <vt:lpstr>PowerPoint Presentation</vt:lpstr>
      <vt:lpstr>أمور ينبغي تجنبها أثناء الصياغة.</vt:lpstr>
      <vt:lpstr>PowerPoint Presentation</vt:lpstr>
      <vt:lpstr>أسلوب البحث العلمي</vt:lpstr>
      <vt:lpstr>مكونات الأسلوب</vt:lpstr>
      <vt:lpstr> الكلمة وما يشترط فيها </vt:lpstr>
      <vt:lpstr>الجملة</vt:lpstr>
      <vt:lpstr>علامات الترقيم (التنغيم)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أنواع الفهارس العلمية، وكيفية صنعها</vt:lpstr>
      <vt:lpstr>أنواع الفهارس في بحوث العلوم الإسلامية</vt:lpstr>
      <vt:lpstr>متى تصنع الفهارس  ؟</vt:lpstr>
      <vt:lpstr>PowerPoint Presentation</vt:lpstr>
      <vt:lpstr>PowerPoint Presentation</vt:lpstr>
      <vt:lpstr>PowerPoint Presentation</vt:lpstr>
      <vt:lpstr>مرحلة الطباعة</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أَمَّنْ هُوَ قَانِتٌ آنَاءَ اللَّيْلِ سَاجِدًا وَقَائِمًا يَحْذَرُ الْآخِرَةَ وَيَرْجُو رَحْمَةَ رَبِّهِ ۗ قُلْ هَلْ يَسْتَوِي الَّذِينَ يَعْلَمُونَ وَالَّذِينَ لَا يَعْلَمُونَ ۗ إِنَّمَا يَتَذَكَّرُ أُولُو الْأَلْبَابِ (9)</dc:title>
  <dc:creator>-</dc:creator>
  <cp:lastModifiedBy>-</cp:lastModifiedBy>
  <cp:revision>107</cp:revision>
  <dcterms:created xsi:type="dcterms:W3CDTF">2023-10-15T15:19:03Z</dcterms:created>
  <dcterms:modified xsi:type="dcterms:W3CDTF">2023-12-16T08:01:44Z</dcterms:modified>
</cp:coreProperties>
</file>