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4"/>
  </p:notesMasterIdLst>
  <p:sldIdLst>
    <p:sldId id="257" r:id="rId2"/>
    <p:sldId id="267" r:id="rId3"/>
    <p:sldId id="294" r:id="rId4"/>
    <p:sldId id="268" r:id="rId5"/>
    <p:sldId id="271" r:id="rId6"/>
    <p:sldId id="281" r:id="rId7"/>
    <p:sldId id="282" r:id="rId8"/>
    <p:sldId id="287" r:id="rId9"/>
    <p:sldId id="288" r:id="rId10"/>
    <p:sldId id="290" r:id="rId11"/>
    <p:sldId id="297" r:id="rId12"/>
    <p:sldId id="29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48" autoAdjust="0"/>
    <p:restoredTop sz="94617" autoAdjust="0"/>
  </p:normalViewPr>
  <p:slideViewPr>
    <p:cSldViewPr>
      <p:cViewPr varScale="1">
        <p:scale>
          <a:sx n="100" d="100"/>
          <a:sy n="100" d="100"/>
        </p:scale>
        <p:origin x="752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D28FE-7B82-4603-B31B-1707C4050060}" type="datetimeFigureOut">
              <a:rPr lang="en-US" smtClean="0"/>
              <a:pPr/>
              <a:t>10/12/23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67AED-B629-42F1-B858-3F9F737DC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2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Agroforestry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48BC-0906-4B15-8956-1ADF62361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Agroforestry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48BC-0906-4B15-8956-1ADF62361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Agroforestry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48BC-0906-4B15-8956-1ADF62361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Agroforestry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48BC-0906-4B15-8956-1ADF62361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Agroforestry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48BC-0906-4B15-8956-1ADF62361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Agroforestry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48BC-0906-4B15-8956-1ADF62361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Agroforestry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48BC-0906-4B15-8956-1ADF62361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Agroforestry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48BC-0906-4B15-8956-1ADF62361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Agroforestry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48BC-0906-4B15-8956-1ADF62361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Agroforestry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48BC-0906-4B15-8956-1ADF62361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10/15/2023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Agroforestry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048BC-0906-4B15-8956-1ADF62361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10/15/2023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Agroforestry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048BC-0906-4B15-8956-1ADF623613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Classification of </a:t>
            </a:r>
            <a:r>
              <a:rPr lang="en-GB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Agroforestry</a:t>
            </a:r>
            <a:r>
              <a:rPr lang="en-GB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Systems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91608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Home gardens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Boundary planting (Line Planting)</a:t>
            </a:r>
          </a:p>
          <a:p>
            <a:pPr algn="just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Biomass transfer</a:t>
            </a:r>
          </a:p>
          <a:p>
            <a:pPr algn="just">
              <a:buNone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Entomoforestry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Aquaforestry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Block planting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page2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428868"/>
            <a:ext cx="3892422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Block planting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Farmers with large holdings, small farmers with alternative source of income, absentee land-lords, and industrialists owning plots near cities have resorted to block planting of </a:t>
            </a:r>
            <a:r>
              <a:rPr lang="en-GB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Eucalyptus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Poplar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and other trees.</a:t>
            </a:r>
          </a:p>
          <a:p>
            <a:pPr algn="just">
              <a:buNone/>
            </a:pPr>
            <a:endParaRPr lang="en-GB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10/15/2023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2FAFCF4-E211-4027-9381-B30B64FD7A1F}" type="slidenum"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 algn="ctr"/>
              <a:t>10</a:t>
            </a:fld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Agroforestry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Document\Desktop\oil-palm-agroforestry-syst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554586"/>
            <a:ext cx="4581525" cy="2693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Here the preference is for closer planting of trees (1m x 1m to 2m x 2m) in case of </a:t>
            </a:r>
            <a:r>
              <a:rPr lang="en-GB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Eucalyptus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and (2m x 2m to 3m x 3m) in case of </a:t>
            </a:r>
            <a:r>
              <a:rPr lang="en-GB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Poplars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in the entire field / block.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ar-IQ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cs typeface="+mj-cs"/>
              </a:rPr>
              <a:t>10/15/2023</a:t>
            </a:r>
            <a:endParaRPr lang="en-US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  <a:cs typeface="+mj-cs"/>
              </a:rPr>
              <a:t>Agroforestry</a:t>
            </a:r>
            <a:endParaRPr lang="en-US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69048BC-0906-4B15-8956-1ADF62361370}" type="slidenum">
              <a:rPr lang="en-US" smtClean="0">
                <a:solidFill>
                  <a:srgbClr val="FFFF00"/>
                </a:solidFill>
                <a:cs typeface="+mj-cs"/>
              </a:rPr>
              <a:pPr algn="ctr"/>
              <a:t>11</a:t>
            </a:fld>
            <a:endParaRPr lang="en-US" dirty="0">
              <a:solidFill>
                <a:srgbClr val="FFFF00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Suitable Trees Species for Block Planting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Eucalyptus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Eucalyptus 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spp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Poplar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Populus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spp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GB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Melia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Melia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azadirachta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Acacia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Acacia 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nilotica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i="1" dirty="0" err="1">
                <a:latin typeface="Times New Roman" pitchFamily="18" charset="0"/>
                <a:cs typeface="Times New Roman" pitchFamily="18" charset="0"/>
              </a:rPr>
              <a:t>indica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10/15/2023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2FAFCF4-E211-4027-9381-B30B64FD7A1F}" type="slidenum"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 algn="ctr"/>
              <a:t>12</a:t>
            </a:fld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Agroforestry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Home gardens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GB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Home gardens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are smaller, are located close to the homestead and provide a large number of different plant and animal products that are primarily for household consumption.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10/15/2023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Agroforestry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 algn="ctr"/>
            <a:fld id="{869048BC-0906-4B15-8956-1ADF62361370}" type="slidenum"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 algn="ctr"/>
              <a:t>2</a:t>
            </a:fld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Document\Desktop\kandy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429000"/>
            <a:ext cx="4495800" cy="2855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GB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Forest gardens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provide a narrower range of tree products, which are mainly marketed.</a:t>
            </a: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endParaRPr lang="ar-IQ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cs typeface="+mj-cs"/>
              </a:rPr>
              <a:t>10/15/2023</a:t>
            </a:r>
            <a:endParaRPr lang="en-US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  <a:cs typeface="+mj-cs"/>
              </a:rPr>
              <a:t>Agroforestry</a:t>
            </a:r>
            <a:endParaRPr lang="en-US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69048BC-0906-4B15-8956-1ADF62361370}" type="slidenum">
              <a:rPr lang="en-US" smtClean="0">
                <a:solidFill>
                  <a:srgbClr val="FFFF00"/>
                </a:solidFill>
                <a:cs typeface="+mj-cs"/>
              </a:rPr>
              <a:pPr algn="ctr"/>
              <a:t>3</a:t>
            </a:fld>
            <a:endParaRPr lang="en-US" dirty="0">
              <a:solidFill>
                <a:srgbClr val="FFFF00"/>
              </a:solidFill>
              <a:cs typeface="+mj-cs"/>
            </a:endParaRPr>
          </a:p>
        </p:txBody>
      </p:sp>
      <p:pic>
        <p:nvPicPr>
          <p:cNvPr id="7" name="Picture 2" descr="C:\Users\Document\Desktop\coffee_farm_agroforest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124200"/>
            <a:ext cx="4495800" cy="2697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Boundary Planting (Line Planting)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This is planting of trees </a:t>
            </a:r>
            <a:r>
              <a:rPr lang="en-GB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along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boundaries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or other </a:t>
            </a:r>
            <a:r>
              <a:rPr lang="en-GB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borders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e.g. along footpaths or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irrigation channels.</a:t>
            </a:r>
          </a:p>
          <a:p>
            <a:pPr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Under this system, tree species are planted </a:t>
            </a:r>
          </a:p>
          <a:p>
            <a:pPr algn="just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single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GB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double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rows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at an inter-tree </a:t>
            </a:r>
          </a:p>
          <a:p>
            <a:pPr algn="just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spacing of 1- 4 m, on the farm and field </a:t>
            </a:r>
          </a:p>
          <a:p>
            <a:pPr algn="just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boundaries, approach paths, water channels etc.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10/15/2023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Agroforestry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69048BC-0906-4B15-8956-1ADF62361370}" type="slidenum"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 algn="ctr"/>
              <a:t>4</a:t>
            </a:fld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Document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500306"/>
            <a:ext cx="2571736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Trees Suitable for Line Planting 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GB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Eucalyptus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Eucalyptus  hybrid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r>
              <a:rPr lang="en-GB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Poplar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i="1" dirty="0" err="1">
                <a:latin typeface="Times New Roman" pitchFamily="18" charset="0"/>
                <a:cs typeface="Times New Roman" pitchFamily="18" charset="0"/>
              </a:rPr>
              <a:t>Populus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  deltoids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r>
              <a:rPr lang="en-GB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Melia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i="1" dirty="0" err="1">
                <a:latin typeface="Times New Roman" pitchFamily="18" charset="0"/>
                <a:cs typeface="Times New Roman" pitchFamily="18" charset="0"/>
              </a:rPr>
              <a:t>Melia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i="1" dirty="0" err="1">
                <a:latin typeface="Times New Roman" pitchFamily="18" charset="0"/>
                <a:cs typeface="Times New Roman" pitchFamily="18" charset="0"/>
              </a:rPr>
              <a:t>compacta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r>
              <a:rPr lang="en-GB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Albizzia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i="1" dirty="0" err="1">
                <a:latin typeface="Times New Roman" pitchFamily="18" charset="0"/>
                <a:cs typeface="Times New Roman" pitchFamily="18" charset="0"/>
              </a:rPr>
              <a:t>Albizzia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i="1" dirty="0" err="1">
                <a:latin typeface="Times New Roman" pitchFamily="18" charset="0"/>
                <a:cs typeface="Times New Roman" pitchFamily="18" charset="0"/>
              </a:rPr>
              <a:t>lebbeck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i="1" dirty="0" err="1">
                <a:latin typeface="Times New Roman" pitchFamily="18" charset="0"/>
                <a:cs typeface="Times New Roman" pitchFamily="18" charset="0"/>
              </a:rPr>
              <a:t>procera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10/15/2023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Agroforestry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69048BC-0906-4B15-8956-1ADF62361370}" type="slidenum"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 algn="ctr"/>
              <a:t>5</a:t>
            </a:fld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Biomass transfer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This is also called </a:t>
            </a:r>
            <a:r>
              <a:rPr lang="en-GB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Cut-and-Carry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mulching or</a:t>
            </a:r>
            <a:r>
              <a:rPr lang="ar-IQ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Tree-Litter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mulching. </a:t>
            </a:r>
          </a:p>
          <a:p>
            <a:pPr algn="just">
              <a:buNone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The trees are grown as a separate block, possibly on </a:t>
            </a:r>
            <a:r>
              <a:rPr lang="en-GB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fertile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parts of the farm. </a:t>
            </a:r>
          </a:p>
          <a:p>
            <a:pPr algn="just">
              <a:buNone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Leaf matter is cut from the tree, 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transported and added to the soil 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of the cropland. 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10/15/2023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Agroforestry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2FAFCF4-E211-4027-9381-B30B64FD7A1F}" type="slidenum"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 algn="ctr"/>
              <a:t>6</a:t>
            </a:fld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Document\Desktop\On-the-Road-to-Ankara-to-Achieve-Land-Degradation-Neutrality_opengrap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628231"/>
            <a:ext cx="3562344" cy="2467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GB" sz="2800" dirty="0">
                <a:latin typeface="Times New Roman" pitchFamily="18" charset="0"/>
                <a:cs typeface="+mj-cs"/>
              </a:rPr>
              <a:t>The trees may be natural forest or planted and may have other productive functions. </a:t>
            </a:r>
          </a:p>
          <a:p>
            <a:pPr algn="just">
              <a:buNone/>
            </a:pPr>
            <a:endParaRPr lang="en-GB" sz="2800" dirty="0">
              <a:latin typeface="Times New Roman" pitchFamily="18" charset="0"/>
              <a:cs typeface="+mj-cs"/>
            </a:endParaRPr>
          </a:p>
          <a:p>
            <a:pPr algn="just">
              <a:buNone/>
            </a:pPr>
            <a:r>
              <a:rPr lang="en-GB" sz="2800" dirty="0">
                <a:latin typeface="Times New Roman" pitchFamily="18" charset="0"/>
                <a:cs typeface="+mj-cs"/>
              </a:rPr>
              <a:t>This system </a:t>
            </a:r>
            <a:r>
              <a:rPr lang="en-GB" sz="2800" dirty="0">
                <a:solidFill>
                  <a:srgbClr val="FFFF00"/>
                </a:solidFill>
                <a:latin typeface="Times New Roman" pitchFamily="18" charset="0"/>
                <a:cs typeface="+mj-cs"/>
              </a:rPr>
              <a:t>Minimizes</a:t>
            </a:r>
            <a:r>
              <a:rPr lang="en-GB" sz="2800" dirty="0">
                <a:latin typeface="Times New Roman" pitchFamily="18" charset="0"/>
                <a:cs typeface="+mj-cs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+mj-cs"/>
              </a:rPr>
              <a:t>Tree-Crop Competition</a:t>
            </a:r>
            <a:r>
              <a:rPr lang="en-GB" sz="2800" dirty="0">
                <a:latin typeface="Times New Roman" pitchFamily="18" charset="0"/>
                <a:cs typeface="+mj-cs"/>
              </a:rPr>
              <a:t>, as there may be no tree-crop interface at all.</a:t>
            </a:r>
            <a:endParaRPr lang="en-US" sz="2800" dirty="0">
              <a:latin typeface="Times New Roman" pitchFamily="18" charset="0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10/15/2023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Agroforestry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2FAFCF4-E211-4027-9381-B30B64FD7A1F}" type="slidenum"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 algn="ctr"/>
              <a:t>7</a:t>
            </a:fld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Entomoforestry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This consists of combinations of trees with insects. The main systems are: </a:t>
            </a:r>
          </a:p>
          <a:p>
            <a:pPr algn="just">
              <a:buNone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Clr>
                <a:srgbClr val="FFFF00"/>
              </a:buClr>
              <a:buFont typeface="+mj-lt"/>
              <a:buAutoNum type="arabicPeriod"/>
            </a:pPr>
            <a:r>
              <a:rPr lang="en-GB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Apiculture: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the use of trees often </a:t>
            </a:r>
            <a:r>
              <a:rPr lang="en-GB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(Acacia species)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to raise bees for honey</a:t>
            </a:r>
          </a:p>
          <a:p>
            <a:pPr marL="457200" indent="-457200" algn="just">
              <a:buClr>
                <a:srgbClr val="FFFF00"/>
              </a:buClr>
              <a:buFont typeface="+mj-lt"/>
              <a:buAutoNum type="arabicPeriod"/>
            </a:pPr>
            <a:endParaRPr lang="en-GB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Clr>
                <a:srgbClr val="FFFF00"/>
              </a:buClr>
              <a:buFont typeface="+mj-lt"/>
              <a:buAutoNum type="arabicPeriod"/>
            </a:pPr>
            <a:r>
              <a:rPr lang="en-GB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Silkworm Culture: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using mulberry trees</a:t>
            </a:r>
            <a:r>
              <a:rPr lang="en-GB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Morus</a:t>
            </a:r>
            <a:r>
              <a:rPr lang="en-GB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spp.)</a:t>
            </a:r>
          </a:p>
          <a:p>
            <a:pPr marL="457200" indent="-457200" algn="just">
              <a:buClr>
                <a:srgbClr val="FFFF00"/>
              </a:buClr>
              <a:buFont typeface="+mj-lt"/>
              <a:buAutoNum type="arabicPeriod"/>
            </a:pPr>
            <a:endParaRPr lang="en-GB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Clr>
                <a:srgbClr val="FFFF00"/>
              </a:buClr>
              <a:buFont typeface="+mj-lt"/>
              <a:buAutoNum type="arabicPeriod"/>
            </a:pPr>
            <a:r>
              <a:rPr lang="en-GB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Production of Shellac: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based on a parasitic insect-tree relationship. In that the trees remain permanently, there are likely to be favourable effects on soils.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10/15/2023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2FAFCF4-E211-4027-9381-B30B64FD7A1F}" type="slidenum"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 algn="ctr"/>
              <a:t>8</a:t>
            </a:fld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Agroforestry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Aquaforestry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This is aquaculture which includes trees. The main subtypes are: </a:t>
            </a:r>
          </a:p>
          <a:p>
            <a:pPr algn="just">
              <a:buNone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Clr>
                <a:srgbClr val="FFFF00"/>
              </a:buClr>
              <a:buFont typeface="+mj-lt"/>
              <a:buAutoNum type="arabicPeriod"/>
            </a:pPr>
            <a:r>
              <a:rPr lang="en-GB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Marine Aquaforestry: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management of mangroves to combine production of wood with fish or shellfish</a:t>
            </a:r>
          </a:p>
          <a:p>
            <a:pPr marL="571500" indent="-571500" algn="just">
              <a:buClr>
                <a:srgbClr val="FFFF00"/>
              </a:buClr>
              <a:buFont typeface="+mj-lt"/>
              <a:buAutoNum type="arabicPeriod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Clr>
                <a:srgbClr val="FFFF00"/>
              </a:buClr>
              <a:buFont typeface="+mj-lt"/>
              <a:buAutoNum type="arabicPeriod"/>
            </a:pPr>
            <a:r>
              <a:rPr lang="en-GB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Freshwater Aquaforestry: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planting of trees around fishponds, so that the litter enriches the water.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Clr>
                <a:srgbClr val="FFFF00"/>
              </a:buClr>
              <a:buFont typeface="+mj-lt"/>
              <a:buAutoNum type="arabicPeriod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10/15/2023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2FAFCF4-E211-4027-9381-B30B64FD7A1F}" type="slidenum"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pPr algn="ctr"/>
              <a:t>9</a:t>
            </a:fld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Agroforestry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Document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437112"/>
            <a:ext cx="3289404" cy="1909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</TotalTime>
  <Words>495</Words>
  <Application>Microsoft Macintosh PowerPoint</Application>
  <PresentationFormat>On-screen Show (4:3)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Classification of Agroforestry Systems</vt:lpstr>
      <vt:lpstr>Home gardens</vt:lpstr>
      <vt:lpstr>PowerPoint Presentation</vt:lpstr>
      <vt:lpstr>Boundary Planting (Line Planting)</vt:lpstr>
      <vt:lpstr>Trees Suitable for Line Planting </vt:lpstr>
      <vt:lpstr>Biomass transfer</vt:lpstr>
      <vt:lpstr>PowerPoint Presentation</vt:lpstr>
      <vt:lpstr>Entomoforestry</vt:lpstr>
      <vt:lpstr>Aquaforestry</vt:lpstr>
      <vt:lpstr>Block planting</vt:lpstr>
      <vt:lpstr>PowerPoint Presentation</vt:lpstr>
      <vt:lpstr>Suitable Trees Species for Block Planting</vt:lpstr>
    </vt:vector>
  </TitlesOfParts>
  <Company>EXPRESS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SHELAN</dc:creator>
  <cp:lastModifiedBy>shilan.mirsar@yahoo.com</cp:lastModifiedBy>
  <cp:revision>134</cp:revision>
  <dcterms:created xsi:type="dcterms:W3CDTF">2012-03-01T05:57:48Z</dcterms:created>
  <dcterms:modified xsi:type="dcterms:W3CDTF">2023-10-12T07:13:19Z</dcterms:modified>
</cp:coreProperties>
</file>