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269" r:id="rId2"/>
    <p:sldId id="283" r:id="rId3"/>
    <p:sldId id="284" r:id="rId4"/>
    <p:sldId id="285" r:id="rId5"/>
    <p:sldId id="286" r:id="rId6"/>
    <p:sldId id="287" r:id="rId7"/>
    <p:sldId id="289" r:id="rId8"/>
    <p:sldId id="290" r:id="rId9"/>
    <p:sldId id="291" r:id="rId10"/>
    <p:sldId id="292" r:id="rId11"/>
    <p:sldId id="293" r:id="rId12"/>
    <p:sldId id="294" r:id="rId13"/>
    <p:sldId id="258" r:id="rId14"/>
    <p:sldId id="280" r:id="rId15"/>
    <p:sldId id="259" r:id="rId16"/>
    <p:sldId id="260" r:id="rId17"/>
    <p:sldId id="261" r:id="rId18"/>
    <p:sldId id="26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60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24"/>
  </p:normalViewPr>
  <p:slideViewPr>
    <p:cSldViewPr>
      <p:cViewPr varScale="1">
        <p:scale>
          <a:sx n="111" d="100"/>
          <a:sy n="111" d="100"/>
        </p:scale>
        <p:origin x="1680" y="2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09BDEF-F0A4-46F2-824F-72E95F350525}" type="datetimeFigureOut">
              <a:rPr lang="en-US" smtClean="0"/>
              <a:pPr/>
              <a:t>10/23/23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15EC8D-B50A-428B-B9DA-B40EBCE39ED8}" type="slidenum">
              <a:rPr lang="en-US" smtClean="0"/>
              <a:pPr/>
              <a:t>‹#›</a:t>
            </a:fld>
            <a:endParaRPr lang="en-US"/>
          </a:p>
        </p:txBody>
      </p:sp>
    </p:spTree>
    <p:extLst>
      <p:ext uri="{BB962C8B-B14F-4D97-AF65-F5344CB8AC3E}">
        <p14:creationId xmlns:p14="http://schemas.microsoft.com/office/powerpoint/2010/main" val="851343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10/29/2023</a:t>
            </a:r>
          </a:p>
        </p:txBody>
      </p:sp>
      <p:sp>
        <p:nvSpPr>
          <p:cNvPr id="5" name="Footer Placeholder 4"/>
          <p:cNvSpPr>
            <a:spLocks noGrp="1"/>
          </p:cNvSpPr>
          <p:nvPr>
            <p:ph type="ftr" sz="quarter" idx="11"/>
          </p:nvPr>
        </p:nvSpPr>
        <p:spPr/>
        <p:txBody>
          <a:bodyPr/>
          <a:lstStyle/>
          <a:p>
            <a:r>
              <a:rPr lang="en-US"/>
              <a:t>Agroforestry</a:t>
            </a:r>
          </a:p>
        </p:txBody>
      </p:sp>
      <p:sp>
        <p:nvSpPr>
          <p:cNvPr id="6" name="Slide Number Placeholder 5"/>
          <p:cNvSpPr>
            <a:spLocks noGrp="1"/>
          </p:cNvSpPr>
          <p:nvPr>
            <p:ph type="sldNum" sz="quarter" idx="12"/>
          </p:nvPr>
        </p:nvSpPr>
        <p:spPr/>
        <p:txBody>
          <a:bodyPr/>
          <a:lstStyle/>
          <a:p>
            <a:fld id="{473E1925-6D92-4B52-8424-A2409DC5846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10/29/2023</a:t>
            </a:r>
          </a:p>
        </p:txBody>
      </p:sp>
      <p:sp>
        <p:nvSpPr>
          <p:cNvPr id="5" name="Footer Placeholder 4"/>
          <p:cNvSpPr>
            <a:spLocks noGrp="1"/>
          </p:cNvSpPr>
          <p:nvPr>
            <p:ph type="ftr" sz="quarter" idx="11"/>
          </p:nvPr>
        </p:nvSpPr>
        <p:spPr/>
        <p:txBody>
          <a:bodyPr/>
          <a:lstStyle/>
          <a:p>
            <a:r>
              <a:rPr lang="en-US"/>
              <a:t>Agroforestry</a:t>
            </a:r>
          </a:p>
        </p:txBody>
      </p:sp>
      <p:sp>
        <p:nvSpPr>
          <p:cNvPr id="6" name="Slide Number Placeholder 5"/>
          <p:cNvSpPr>
            <a:spLocks noGrp="1"/>
          </p:cNvSpPr>
          <p:nvPr>
            <p:ph type="sldNum" sz="quarter" idx="12"/>
          </p:nvPr>
        </p:nvSpPr>
        <p:spPr/>
        <p:txBody>
          <a:bodyPr/>
          <a:lstStyle/>
          <a:p>
            <a:fld id="{473E1925-6D92-4B52-8424-A2409DC5846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10/29/2023</a:t>
            </a:r>
          </a:p>
        </p:txBody>
      </p:sp>
      <p:sp>
        <p:nvSpPr>
          <p:cNvPr id="5" name="Footer Placeholder 4"/>
          <p:cNvSpPr>
            <a:spLocks noGrp="1"/>
          </p:cNvSpPr>
          <p:nvPr>
            <p:ph type="ftr" sz="quarter" idx="11"/>
          </p:nvPr>
        </p:nvSpPr>
        <p:spPr/>
        <p:txBody>
          <a:bodyPr/>
          <a:lstStyle/>
          <a:p>
            <a:r>
              <a:rPr lang="en-US"/>
              <a:t>Agroforestry</a:t>
            </a:r>
          </a:p>
        </p:txBody>
      </p:sp>
      <p:sp>
        <p:nvSpPr>
          <p:cNvPr id="6" name="Slide Number Placeholder 5"/>
          <p:cNvSpPr>
            <a:spLocks noGrp="1"/>
          </p:cNvSpPr>
          <p:nvPr>
            <p:ph type="sldNum" sz="quarter" idx="12"/>
          </p:nvPr>
        </p:nvSpPr>
        <p:spPr/>
        <p:txBody>
          <a:bodyPr/>
          <a:lstStyle/>
          <a:p>
            <a:fld id="{473E1925-6D92-4B52-8424-A2409DC5846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10/29/2023</a:t>
            </a:r>
          </a:p>
        </p:txBody>
      </p:sp>
      <p:sp>
        <p:nvSpPr>
          <p:cNvPr id="5" name="Footer Placeholder 4"/>
          <p:cNvSpPr>
            <a:spLocks noGrp="1"/>
          </p:cNvSpPr>
          <p:nvPr>
            <p:ph type="ftr" sz="quarter" idx="11"/>
          </p:nvPr>
        </p:nvSpPr>
        <p:spPr/>
        <p:txBody>
          <a:bodyPr/>
          <a:lstStyle/>
          <a:p>
            <a:r>
              <a:rPr lang="en-US"/>
              <a:t>Agroforestry</a:t>
            </a:r>
          </a:p>
        </p:txBody>
      </p:sp>
      <p:sp>
        <p:nvSpPr>
          <p:cNvPr id="6" name="Slide Number Placeholder 5"/>
          <p:cNvSpPr>
            <a:spLocks noGrp="1"/>
          </p:cNvSpPr>
          <p:nvPr>
            <p:ph type="sldNum" sz="quarter" idx="12"/>
          </p:nvPr>
        </p:nvSpPr>
        <p:spPr/>
        <p:txBody>
          <a:bodyPr/>
          <a:lstStyle/>
          <a:p>
            <a:fld id="{473E1925-6D92-4B52-8424-A2409DC5846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10/29/2023</a:t>
            </a:r>
          </a:p>
        </p:txBody>
      </p:sp>
      <p:sp>
        <p:nvSpPr>
          <p:cNvPr id="5" name="Footer Placeholder 4"/>
          <p:cNvSpPr>
            <a:spLocks noGrp="1"/>
          </p:cNvSpPr>
          <p:nvPr>
            <p:ph type="ftr" sz="quarter" idx="11"/>
          </p:nvPr>
        </p:nvSpPr>
        <p:spPr/>
        <p:txBody>
          <a:bodyPr/>
          <a:lstStyle/>
          <a:p>
            <a:r>
              <a:rPr lang="en-US"/>
              <a:t>Agroforestry</a:t>
            </a:r>
          </a:p>
        </p:txBody>
      </p:sp>
      <p:sp>
        <p:nvSpPr>
          <p:cNvPr id="6" name="Slide Number Placeholder 5"/>
          <p:cNvSpPr>
            <a:spLocks noGrp="1"/>
          </p:cNvSpPr>
          <p:nvPr>
            <p:ph type="sldNum" sz="quarter" idx="12"/>
          </p:nvPr>
        </p:nvSpPr>
        <p:spPr/>
        <p:txBody>
          <a:bodyPr/>
          <a:lstStyle/>
          <a:p>
            <a:fld id="{473E1925-6D92-4B52-8424-A2409DC5846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10/29/2023</a:t>
            </a:r>
          </a:p>
        </p:txBody>
      </p:sp>
      <p:sp>
        <p:nvSpPr>
          <p:cNvPr id="6" name="Footer Placeholder 5"/>
          <p:cNvSpPr>
            <a:spLocks noGrp="1"/>
          </p:cNvSpPr>
          <p:nvPr>
            <p:ph type="ftr" sz="quarter" idx="11"/>
          </p:nvPr>
        </p:nvSpPr>
        <p:spPr/>
        <p:txBody>
          <a:bodyPr/>
          <a:lstStyle/>
          <a:p>
            <a:r>
              <a:rPr lang="en-US"/>
              <a:t>Agroforestry</a:t>
            </a:r>
          </a:p>
        </p:txBody>
      </p:sp>
      <p:sp>
        <p:nvSpPr>
          <p:cNvPr id="7" name="Slide Number Placeholder 6"/>
          <p:cNvSpPr>
            <a:spLocks noGrp="1"/>
          </p:cNvSpPr>
          <p:nvPr>
            <p:ph type="sldNum" sz="quarter" idx="12"/>
          </p:nvPr>
        </p:nvSpPr>
        <p:spPr/>
        <p:txBody>
          <a:bodyPr/>
          <a:lstStyle/>
          <a:p>
            <a:fld id="{473E1925-6D92-4B52-8424-A2409DC5846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10/29/2023</a:t>
            </a:r>
          </a:p>
        </p:txBody>
      </p:sp>
      <p:sp>
        <p:nvSpPr>
          <p:cNvPr id="8" name="Footer Placeholder 7"/>
          <p:cNvSpPr>
            <a:spLocks noGrp="1"/>
          </p:cNvSpPr>
          <p:nvPr>
            <p:ph type="ftr" sz="quarter" idx="11"/>
          </p:nvPr>
        </p:nvSpPr>
        <p:spPr/>
        <p:txBody>
          <a:bodyPr/>
          <a:lstStyle/>
          <a:p>
            <a:r>
              <a:rPr lang="en-US"/>
              <a:t>Agroforestry</a:t>
            </a:r>
          </a:p>
        </p:txBody>
      </p:sp>
      <p:sp>
        <p:nvSpPr>
          <p:cNvPr id="9" name="Slide Number Placeholder 8"/>
          <p:cNvSpPr>
            <a:spLocks noGrp="1"/>
          </p:cNvSpPr>
          <p:nvPr>
            <p:ph type="sldNum" sz="quarter" idx="12"/>
          </p:nvPr>
        </p:nvSpPr>
        <p:spPr/>
        <p:txBody>
          <a:bodyPr/>
          <a:lstStyle/>
          <a:p>
            <a:fld id="{473E1925-6D92-4B52-8424-A2409DC5846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10/29/2023</a:t>
            </a:r>
          </a:p>
        </p:txBody>
      </p:sp>
      <p:sp>
        <p:nvSpPr>
          <p:cNvPr id="4" name="Footer Placeholder 3"/>
          <p:cNvSpPr>
            <a:spLocks noGrp="1"/>
          </p:cNvSpPr>
          <p:nvPr>
            <p:ph type="ftr" sz="quarter" idx="11"/>
          </p:nvPr>
        </p:nvSpPr>
        <p:spPr/>
        <p:txBody>
          <a:bodyPr/>
          <a:lstStyle/>
          <a:p>
            <a:r>
              <a:rPr lang="en-US"/>
              <a:t>Agroforestry</a:t>
            </a:r>
          </a:p>
        </p:txBody>
      </p:sp>
      <p:sp>
        <p:nvSpPr>
          <p:cNvPr id="5" name="Slide Number Placeholder 4"/>
          <p:cNvSpPr>
            <a:spLocks noGrp="1"/>
          </p:cNvSpPr>
          <p:nvPr>
            <p:ph type="sldNum" sz="quarter" idx="12"/>
          </p:nvPr>
        </p:nvSpPr>
        <p:spPr/>
        <p:txBody>
          <a:bodyPr/>
          <a:lstStyle/>
          <a:p>
            <a:fld id="{473E1925-6D92-4B52-8424-A2409DC5846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10/29/2023</a:t>
            </a:r>
          </a:p>
        </p:txBody>
      </p:sp>
      <p:sp>
        <p:nvSpPr>
          <p:cNvPr id="3" name="Footer Placeholder 2"/>
          <p:cNvSpPr>
            <a:spLocks noGrp="1"/>
          </p:cNvSpPr>
          <p:nvPr>
            <p:ph type="ftr" sz="quarter" idx="11"/>
          </p:nvPr>
        </p:nvSpPr>
        <p:spPr/>
        <p:txBody>
          <a:bodyPr/>
          <a:lstStyle/>
          <a:p>
            <a:r>
              <a:rPr lang="en-US"/>
              <a:t>Agroforestry</a:t>
            </a:r>
          </a:p>
        </p:txBody>
      </p:sp>
      <p:sp>
        <p:nvSpPr>
          <p:cNvPr id="4" name="Slide Number Placeholder 3"/>
          <p:cNvSpPr>
            <a:spLocks noGrp="1"/>
          </p:cNvSpPr>
          <p:nvPr>
            <p:ph type="sldNum" sz="quarter" idx="12"/>
          </p:nvPr>
        </p:nvSpPr>
        <p:spPr/>
        <p:txBody>
          <a:bodyPr/>
          <a:lstStyle/>
          <a:p>
            <a:fld id="{473E1925-6D92-4B52-8424-A2409DC5846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10/29/2023</a:t>
            </a:r>
          </a:p>
        </p:txBody>
      </p:sp>
      <p:sp>
        <p:nvSpPr>
          <p:cNvPr id="6" name="Footer Placeholder 5"/>
          <p:cNvSpPr>
            <a:spLocks noGrp="1"/>
          </p:cNvSpPr>
          <p:nvPr>
            <p:ph type="ftr" sz="quarter" idx="11"/>
          </p:nvPr>
        </p:nvSpPr>
        <p:spPr/>
        <p:txBody>
          <a:bodyPr/>
          <a:lstStyle/>
          <a:p>
            <a:r>
              <a:rPr lang="en-US"/>
              <a:t>Agroforestry</a:t>
            </a:r>
          </a:p>
        </p:txBody>
      </p:sp>
      <p:sp>
        <p:nvSpPr>
          <p:cNvPr id="7" name="Slide Number Placeholder 6"/>
          <p:cNvSpPr>
            <a:spLocks noGrp="1"/>
          </p:cNvSpPr>
          <p:nvPr>
            <p:ph type="sldNum" sz="quarter" idx="12"/>
          </p:nvPr>
        </p:nvSpPr>
        <p:spPr/>
        <p:txBody>
          <a:bodyPr/>
          <a:lstStyle/>
          <a:p>
            <a:fld id="{473E1925-6D92-4B52-8424-A2409DC5846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10/29/2023</a:t>
            </a:r>
          </a:p>
        </p:txBody>
      </p:sp>
      <p:sp>
        <p:nvSpPr>
          <p:cNvPr id="6" name="Footer Placeholder 5"/>
          <p:cNvSpPr>
            <a:spLocks noGrp="1"/>
          </p:cNvSpPr>
          <p:nvPr>
            <p:ph type="ftr" sz="quarter" idx="11"/>
          </p:nvPr>
        </p:nvSpPr>
        <p:spPr/>
        <p:txBody>
          <a:bodyPr/>
          <a:lstStyle/>
          <a:p>
            <a:r>
              <a:rPr lang="en-US"/>
              <a:t>Agroforestry</a:t>
            </a:r>
          </a:p>
        </p:txBody>
      </p:sp>
      <p:sp>
        <p:nvSpPr>
          <p:cNvPr id="7" name="Slide Number Placeholder 6"/>
          <p:cNvSpPr>
            <a:spLocks noGrp="1"/>
          </p:cNvSpPr>
          <p:nvPr>
            <p:ph type="sldNum" sz="quarter" idx="12"/>
          </p:nvPr>
        </p:nvSpPr>
        <p:spPr/>
        <p:txBody>
          <a:bodyPr/>
          <a:lstStyle/>
          <a:p>
            <a:fld id="{473E1925-6D92-4B52-8424-A2409DC5846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10/29/2023</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Agroforestry</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3E1925-6D92-4B52-8424-A2409DC5846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287963"/>
          </a:xfrm>
        </p:spPr>
        <p:txBody>
          <a:bodyPr>
            <a:normAutofit/>
          </a:bodyPr>
          <a:lstStyle/>
          <a:p>
            <a:pPr algn="just">
              <a:buNone/>
            </a:pPr>
            <a:endParaRPr lang="en-GB" sz="2200" dirty="0">
              <a:latin typeface="Times New Roman" pitchFamily="18" charset="0"/>
              <a:cs typeface="Times New Roman" pitchFamily="18" charset="0"/>
            </a:endParaRPr>
          </a:p>
          <a:p>
            <a:pPr algn="just">
              <a:buNone/>
            </a:pPr>
            <a:r>
              <a:rPr lang="en-GB" sz="2200" dirty="0">
                <a:latin typeface="Times New Roman" pitchFamily="18" charset="0"/>
                <a:cs typeface="Times New Roman" pitchFamily="18" charset="0"/>
              </a:rPr>
              <a:t>Social Forestry </a:t>
            </a:r>
          </a:p>
          <a:p>
            <a:pPr algn="just">
              <a:buNone/>
            </a:pPr>
            <a:r>
              <a:rPr lang="en-GB" sz="2200" dirty="0">
                <a:latin typeface="Times New Roman" pitchFamily="18" charset="0"/>
                <a:cs typeface="Times New Roman" pitchFamily="18" charset="0"/>
              </a:rPr>
              <a:t>- Principles of </a:t>
            </a:r>
            <a:r>
              <a:rPr lang="en-GB" sz="2200">
                <a:latin typeface="Times New Roman" pitchFamily="18" charset="0"/>
                <a:cs typeface="Times New Roman" pitchFamily="18" charset="0"/>
              </a:rPr>
              <a:t>Social Forestry</a:t>
            </a:r>
            <a:endParaRPr lang="en-GB" sz="2200" dirty="0">
              <a:latin typeface="Times New Roman" pitchFamily="18" charset="0"/>
              <a:cs typeface="Times New Roman" pitchFamily="18" charset="0"/>
            </a:endParaRPr>
          </a:p>
          <a:p>
            <a:pPr algn="just">
              <a:buNone/>
            </a:pPr>
            <a:r>
              <a:rPr lang="en-GB" sz="2200" dirty="0">
                <a:latin typeface="Times New Roman" pitchFamily="18" charset="0"/>
                <a:cs typeface="Times New Roman" pitchFamily="18" charset="0"/>
              </a:rPr>
              <a:t>- Components of Social Forestry Programmes</a:t>
            </a:r>
            <a:endParaRPr lang="en-US" sz="2200" dirty="0">
              <a:latin typeface="Times New Roman" pitchFamily="18" charset="0"/>
              <a:cs typeface="Times New Roman" pitchFamily="18" charset="0"/>
            </a:endParaRPr>
          </a:p>
          <a:p>
            <a:pPr algn="just">
              <a:buNone/>
            </a:pPr>
            <a:r>
              <a:rPr lang="en-GB" sz="2200" dirty="0">
                <a:latin typeface="Times New Roman" pitchFamily="18" charset="0"/>
                <a:cs typeface="Times New Roman" pitchFamily="18" charset="0"/>
              </a:rPr>
              <a:t>- Advantages of Social Forestry</a:t>
            </a:r>
            <a:endParaRPr lang="en-US" sz="2200" dirty="0">
              <a:latin typeface="Times New Roman" pitchFamily="18" charset="0"/>
              <a:cs typeface="Times New Roman" pitchFamily="18" charset="0"/>
            </a:endParaRPr>
          </a:p>
          <a:p>
            <a:pPr>
              <a:buNone/>
            </a:pPr>
            <a:r>
              <a:rPr lang="en-US" sz="2200" dirty="0">
                <a:latin typeface="Times New Roman" pitchFamily="18" charset="0"/>
                <a:cs typeface="Times New Roman" pitchFamily="18" charset="0"/>
              </a:rPr>
              <a:t>Promising multipurpose trees for dry lands</a:t>
            </a:r>
          </a:p>
          <a:p>
            <a:pPr>
              <a:buNone/>
            </a:pPr>
            <a:r>
              <a:rPr lang="en-US" sz="2200" dirty="0">
                <a:latin typeface="Times New Roman" pitchFamily="18" charset="0"/>
                <a:cs typeface="Times New Roman" pitchFamily="18" charset="0"/>
              </a:rPr>
              <a:t>Multiple benefits of multipurpose tree species:</a:t>
            </a:r>
          </a:p>
          <a:p>
            <a:pPr algn="just">
              <a:buNone/>
            </a:pPr>
            <a:r>
              <a:rPr lang="en-US" sz="2200" dirty="0">
                <a:latin typeface="Times New Roman" pitchFamily="18" charset="0"/>
                <a:cs typeface="Times New Roman" pitchFamily="18" charset="0"/>
              </a:rPr>
              <a:t>a. Protective or environmental benefits</a:t>
            </a:r>
          </a:p>
          <a:p>
            <a:pPr algn="just">
              <a:buNone/>
            </a:pPr>
            <a:r>
              <a:rPr lang="en-US" sz="2200" dirty="0">
                <a:latin typeface="Times New Roman" pitchFamily="18" charset="0"/>
                <a:cs typeface="Times New Roman" pitchFamily="18" charset="0"/>
              </a:rPr>
              <a:t>b. Productive benefits</a:t>
            </a:r>
          </a:p>
          <a:p>
            <a:pPr algn="just">
              <a:buNone/>
            </a:pPr>
            <a:r>
              <a:rPr lang="en-US" sz="2200" dirty="0">
                <a:latin typeface="Times New Roman" pitchFamily="18" charset="0"/>
                <a:cs typeface="Times New Roman" pitchFamily="18" charset="0"/>
              </a:rPr>
              <a:t>c. Socio economic benefits</a:t>
            </a:r>
          </a:p>
        </p:txBody>
      </p:sp>
      <p:sp>
        <p:nvSpPr>
          <p:cNvPr id="4" name="Date Placeholder 3"/>
          <p:cNvSpPr>
            <a:spLocks noGrp="1"/>
          </p:cNvSpPr>
          <p:nvPr>
            <p:ph type="dt" sz="half" idx="10"/>
          </p:nvPr>
        </p:nvSpPr>
        <p:spPr/>
        <p:txBody>
          <a:bodyPr/>
          <a:lstStyle/>
          <a:p>
            <a:pPr algn="ctr"/>
            <a:endParaRPr lang="en-US" dirty="0">
              <a:solidFill>
                <a:srgbClr val="FFFF00"/>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lgn="ctr"/>
            <a:endParaRPr lang="en-US" dirty="0">
              <a:solidFill>
                <a:srgbClr val="FFFF00"/>
              </a:solidFill>
              <a:latin typeface="Times New Roman" pitchFamily="18" charset="0"/>
              <a:cs typeface="Times New Roman" pitchFamily="18" charset="0"/>
            </a:endParaRPr>
          </a:p>
        </p:txBody>
      </p:sp>
      <p:sp>
        <p:nvSpPr>
          <p:cNvPr id="6" name="Footer Placeholder 5"/>
          <p:cNvSpPr>
            <a:spLocks noGrp="1"/>
          </p:cNvSpPr>
          <p:nvPr>
            <p:ph type="ftr" sz="quarter" idx="11"/>
          </p:nvPr>
        </p:nvSpPr>
        <p:spPr/>
        <p:txBody>
          <a:bodyPr/>
          <a:lstStyle/>
          <a:p>
            <a:endParaRPr lang="en-US" dirty="0">
              <a:solidFill>
                <a:srgbClr val="FFFF00"/>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FFFF00"/>
                </a:solidFill>
                <a:latin typeface="Times New Roman" pitchFamily="18" charset="0"/>
                <a:cs typeface="Times New Roman" pitchFamily="18" charset="0"/>
              </a:rPr>
              <a:t>3- Urban Forestry</a:t>
            </a:r>
            <a:endParaRPr lang="en-US" sz="3200" dirty="0">
              <a:solidFill>
                <a:srgbClr val="FFFF00"/>
              </a:solidFill>
            </a:endParaRPr>
          </a:p>
        </p:txBody>
      </p:sp>
      <p:sp>
        <p:nvSpPr>
          <p:cNvPr id="3" name="Content Placeholder 2"/>
          <p:cNvSpPr>
            <a:spLocks noGrp="1"/>
          </p:cNvSpPr>
          <p:nvPr>
            <p:ph idx="1"/>
          </p:nvPr>
        </p:nvSpPr>
        <p:spPr/>
        <p:txBody>
          <a:bodyPr>
            <a:normAutofit/>
          </a:bodyPr>
          <a:lstStyle/>
          <a:p>
            <a:pPr algn="just">
              <a:buNone/>
            </a:pPr>
            <a:endParaRPr lang="en-GB" sz="2400" dirty="0">
              <a:latin typeface="Times New Roman" pitchFamily="18" charset="0"/>
              <a:cs typeface="Times New Roman" pitchFamily="18" charset="0"/>
            </a:endParaRPr>
          </a:p>
          <a:p>
            <a:pPr algn="just">
              <a:buNone/>
            </a:pPr>
            <a:r>
              <a:rPr lang="en-GB" sz="2400" dirty="0">
                <a:latin typeface="Times New Roman" pitchFamily="18" charset="0"/>
                <a:cs typeface="Times New Roman" pitchFamily="18" charset="0"/>
              </a:rPr>
              <a:t>Forestry in the urban areas i.e. on the useless land near govt. Buildings, schools, colleges and universities, hospitals, recreation gardens etc, community woodlands are planted by particular communities themselves on land of their own or on that pooled by themselves and benefits of which are shared by them equally.</a:t>
            </a:r>
            <a:endParaRPr lang="en-US" sz="2400" dirty="0"/>
          </a:p>
        </p:txBody>
      </p:sp>
      <p:sp>
        <p:nvSpPr>
          <p:cNvPr id="4" name="Date Placeholder 3"/>
          <p:cNvSpPr>
            <a:spLocks noGrp="1"/>
          </p:cNvSpPr>
          <p:nvPr>
            <p:ph type="dt" sz="half" idx="10"/>
          </p:nvPr>
        </p:nvSpPr>
        <p:spPr/>
        <p:txBody>
          <a:bodyPr/>
          <a:lstStyle/>
          <a:p>
            <a:pPr algn="ctr"/>
            <a:r>
              <a:rPr lang="en-US">
                <a:solidFill>
                  <a:srgbClr val="FFFF00"/>
                </a:solidFill>
                <a:latin typeface="Times New Roman" pitchFamily="18" charset="0"/>
                <a:cs typeface="Times New Roman" pitchFamily="18" charset="0"/>
              </a:rPr>
              <a:t>10/29/2023</a:t>
            </a:r>
            <a:endParaRPr lang="en-US" dirty="0">
              <a:solidFill>
                <a:srgbClr val="FFFF00"/>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a:solidFill>
                  <a:srgbClr val="FFFF00"/>
                </a:solidFill>
                <a:latin typeface="Times New Roman" pitchFamily="18" charset="0"/>
                <a:cs typeface="Times New Roman" pitchFamily="18" charset="0"/>
              </a:rPr>
              <a:t>Agroforestry</a:t>
            </a:r>
            <a:endParaRPr lang="en-US" dirty="0">
              <a:solidFill>
                <a:srgbClr val="FFFF00"/>
              </a:solidFill>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pPr algn="ctr"/>
            <a:fld id="{42FAFCF4-E211-4027-9381-B30B64FD7A1F}" type="slidenum">
              <a:rPr lang="en-US" smtClean="0">
                <a:solidFill>
                  <a:srgbClr val="FFFF00"/>
                </a:solidFill>
                <a:latin typeface="Times New Roman" pitchFamily="18" charset="0"/>
                <a:cs typeface="Times New Roman" pitchFamily="18" charset="0"/>
              </a:rPr>
              <a:pPr algn="ctr"/>
              <a:t>10</a:t>
            </a:fld>
            <a:endParaRPr lang="en-US" dirty="0">
              <a:solidFill>
                <a:srgbClr val="FFFF00"/>
              </a:solidFill>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FFFF00"/>
                </a:solidFill>
                <a:latin typeface="Times New Roman" pitchFamily="18" charset="0"/>
                <a:cs typeface="Times New Roman" pitchFamily="18" charset="0"/>
              </a:rPr>
              <a:t>Advantages of Social Forestry</a:t>
            </a:r>
            <a:endParaRPr lang="en-US" sz="3200" dirty="0">
              <a:solidFill>
                <a:srgbClr val="FFFF00"/>
              </a:solidFill>
            </a:endParaRPr>
          </a:p>
        </p:txBody>
      </p:sp>
      <p:sp>
        <p:nvSpPr>
          <p:cNvPr id="3" name="Content Placeholder 2"/>
          <p:cNvSpPr>
            <a:spLocks noGrp="1"/>
          </p:cNvSpPr>
          <p:nvPr>
            <p:ph idx="1"/>
          </p:nvPr>
        </p:nvSpPr>
        <p:spPr/>
        <p:txBody>
          <a:bodyPr>
            <a:noAutofit/>
          </a:bodyPr>
          <a:lstStyle/>
          <a:p>
            <a:pPr algn="just">
              <a:buNone/>
            </a:pPr>
            <a:endParaRPr lang="en-GB" sz="2400" dirty="0">
              <a:latin typeface="Times New Roman" pitchFamily="18" charset="0"/>
              <a:cs typeface="Times New Roman" pitchFamily="18" charset="0"/>
            </a:endParaRPr>
          </a:p>
          <a:p>
            <a:pPr algn="just">
              <a:buNone/>
            </a:pPr>
            <a:r>
              <a:rPr lang="en-GB" sz="2400" dirty="0">
                <a:latin typeface="Times New Roman" pitchFamily="18" charset="0"/>
                <a:cs typeface="Times New Roman" pitchFamily="18" charset="0"/>
              </a:rPr>
              <a:t>Apart from maintaining ecological balance, social forestry programme will: </a:t>
            </a:r>
          </a:p>
          <a:p>
            <a:pPr algn="just">
              <a:buNone/>
            </a:pPr>
            <a:endParaRPr lang="en-GB" sz="2400" dirty="0">
              <a:latin typeface="Times New Roman" pitchFamily="18" charset="0"/>
              <a:cs typeface="Times New Roman" pitchFamily="18" charset="0"/>
            </a:endParaRPr>
          </a:p>
          <a:p>
            <a:pPr algn="just">
              <a:buNone/>
            </a:pPr>
            <a:r>
              <a:rPr lang="en-GB" sz="2400" dirty="0">
                <a:solidFill>
                  <a:srgbClr val="FFFF00"/>
                </a:solidFill>
                <a:latin typeface="Times New Roman" pitchFamily="18" charset="0"/>
                <a:cs typeface="Times New Roman" pitchFamily="18" charset="0"/>
              </a:rPr>
              <a:t>-</a:t>
            </a:r>
            <a:r>
              <a:rPr lang="en-GB" sz="2400" dirty="0">
                <a:latin typeface="Times New Roman" pitchFamily="18" charset="0"/>
                <a:cs typeface="Times New Roman" pitchFamily="18" charset="0"/>
              </a:rPr>
              <a:t> Generate gainful employment for rural poor provide </a:t>
            </a:r>
            <a:r>
              <a:rPr lang="en-GB" sz="2400" b="1" dirty="0">
                <a:solidFill>
                  <a:srgbClr val="FFFF00"/>
                </a:solidFill>
                <a:latin typeface="Times New Roman" pitchFamily="18" charset="0"/>
                <a:cs typeface="Times New Roman" pitchFamily="18" charset="0"/>
              </a:rPr>
              <a:t>fodder</a:t>
            </a:r>
            <a:r>
              <a:rPr lang="en-GB" sz="2400" dirty="0">
                <a:latin typeface="Times New Roman" pitchFamily="18" charset="0"/>
                <a:cs typeface="Times New Roman" pitchFamily="18" charset="0"/>
              </a:rPr>
              <a:t> or livestock provide </a:t>
            </a:r>
            <a:r>
              <a:rPr lang="en-GB" sz="2400" dirty="0">
                <a:solidFill>
                  <a:srgbClr val="FFFF00"/>
                </a:solidFill>
                <a:latin typeface="Times New Roman" pitchFamily="18" charset="0"/>
                <a:cs typeface="Times New Roman" pitchFamily="18" charset="0"/>
              </a:rPr>
              <a:t>Raw Material </a:t>
            </a:r>
            <a:r>
              <a:rPr lang="en-GB" sz="2400" dirty="0">
                <a:latin typeface="Times New Roman" pitchFamily="18" charset="0"/>
                <a:cs typeface="Times New Roman" pitchFamily="18" charset="0"/>
              </a:rPr>
              <a:t>for </a:t>
            </a:r>
            <a:r>
              <a:rPr lang="en-GB" sz="2400" dirty="0">
                <a:solidFill>
                  <a:srgbClr val="FFFF00"/>
                </a:solidFill>
                <a:latin typeface="Times New Roman" pitchFamily="18" charset="0"/>
                <a:cs typeface="Times New Roman" pitchFamily="18" charset="0"/>
              </a:rPr>
              <a:t>Cottage Industry</a:t>
            </a:r>
            <a:r>
              <a:rPr lang="en-GB" sz="2400" dirty="0">
                <a:latin typeface="Times New Roman" pitchFamily="18" charset="0"/>
                <a:cs typeface="Times New Roman" pitchFamily="18" charset="0"/>
              </a:rPr>
              <a:t>, </a:t>
            </a:r>
            <a:r>
              <a:rPr lang="en-GB" sz="2400" dirty="0">
                <a:solidFill>
                  <a:srgbClr val="FFFF00"/>
                </a:solidFill>
                <a:latin typeface="Times New Roman" pitchFamily="18" charset="0"/>
                <a:cs typeface="Times New Roman" pitchFamily="18" charset="0"/>
              </a:rPr>
              <a:t>Animal Husbandry</a:t>
            </a:r>
            <a:r>
              <a:rPr lang="en-GB" sz="2400" dirty="0">
                <a:latin typeface="Times New Roman" pitchFamily="18" charset="0"/>
                <a:cs typeface="Times New Roman" pitchFamily="18" charset="0"/>
              </a:rPr>
              <a:t>, </a:t>
            </a:r>
            <a:r>
              <a:rPr lang="en-GB" sz="2400" dirty="0">
                <a:solidFill>
                  <a:srgbClr val="FFFF00"/>
                </a:solidFill>
                <a:latin typeface="Times New Roman" pitchFamily="18" charset="0"/>
                <a:cs typeface="Times New Roman" pitchFamily="18" charset="0"/>
              </a:rPr>
              <a:t>Sericulture</a:t>
            </a:r>
            <a:r>
              <a:rPr lang="en-GB" sz="2400" dirty="0">
                <a:latin typeface="Times New Roman" pitchFamily="18" charset="0"/>
                <a:cs typeface="Times New Roman" pitchFamily="18" charset="0"/>
              </a:rPr>
              <a:t> etc.</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rgbClr val="FFFF00"/>
                </a:solidFill>
                <a:latin typeface="Times New Roman" pitchFamily="18" charset="0"/>
                <a:cs typeface="Times New Roman" pitchFamily="18" charset="0"/>
              </a:rPr>
              <a:t>10/29/2023</a:t>
            </a:r>
            <a:endParaRPr lang="en-US" dirty="0">
              <a:solidFill>
                <a:srgbClr val="FFFF00"/>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a:solidFill>
                  <a:srgbClr val="FFFF00"/>
                </a:solidFill>
                <a:latin typeface="Times New Roman" pitchFamily="18" charset="0"/>
                <a:cs typeface="Times New Roman" pitchFamily="18" charset="0"/>
              </a:rPr>
              <a:t>Agroforestry</a:t>
            </a:r>
            <a:endParaRPr lang="en-US" dirty="0">
              <a:solidFill>
                <a:srgbClr val="FFFF00"/>
              </a:solidFill>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pPr algn="ctr"/>
            <a:fld id="{42FAFCF4-E211-4027-9381-B30B64FD7A1F}" type="slidenum">
              <a:rPr lang="en-US" smtClean="0">
                <a:solidFill>
                  <a:srgbClr val="FFFF00"/>
                </a:solidFill>
                <a:latin typeface="Times New Roman" pitchFamily="18" charset="0"/>
                <a:cs typeface="Times New Roman" pitchFamily="18" charset="0"/>
              </a:rPr>
              <a:pPr algn="ctr"/>
              <a:t>11</a:t>
            </a:fld>
            <a:endParaRPr lang="en-US" dirty="0">
              <a:solidFill>
                <a:srgbClr val="FFFF00"/>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457200" y="762000"/>
            <a:ext cx="8229600" cy="5364163"/>
          </a:xfrm>
        </p:spPr>
        <p:txBody>
          <a:bodyPr>
            <a:normAutofit/>
          </a:bodyPr>
          <a:lstStyle/>
          <a:p>
            <a:pPr algn="just">
              <a:buNone/>
            </a:pPr>
            <a:endParaRPr lang="en-GB" sz="2400" dirty="0">
              <a:solidFill>
                <a:srgbClr val="FFFF00"/>
              </a:solidFill>
              <a:latin typeface="Times New Roman" pitchFamily="18" charset="0"/>
              <a:cs typeface="Times New Roman" pitchFamily="18" charset="0"/>
            </a:endParaRPr>
          </a:p>
          <a:p>
            <a:pPr algn="just">
              <a:buNone/>
            </a:pPr>
            <a:endParaRPr lang="en-GB" sz="2400" dirty="0">
              <a:solidFill>
                <a:srgbClr val="FFFF00"/>
              </a:solidFill>
              <a:latin typeface="Times New Roman" pitchFamily="18" charset="0"/>
              <a:cs typeface="Times New Roman" pitchFamily="18" charset="0"/>
            </a:endParaRPr>
          </a:p>
          <a:p>
            <a:pPr algn="just">
              <a:buNone/>
            </a:pPr>
            <a:r>
              <a:rPr lang="en-GB" sz="2400" dirty="0">
                <a:solidFill>
                  <a:srgbClr val="FFFF00"/>
                </a:solidFill>
                <a:latin typeface="Times New Roman" pitchFamily="18" charset="0"/>
                <a:cs typeface="Times New Roman" pitchFamily="18" charset="0"/>
              </a:rPr>
              <a:t>- </a:t>
            </a:r>
            <a:r>
              <a:rPr lang="en-GB" sz="2400" dirty="0">
                <a:latin typeface="Times New Roman" pitchFamily="18" charset="0"/>
                <a:cs typeface="Times New Roman" pitchFamily="18" charset="0"/>
              </a:rPr>
              <a:t>Collection and purification of </a:t>
            </a:r>
            <a:r>
              <a:rPr lang="en-GB" sz="2400" dirty="0">
                <a:solidFill>
                  <a:srgbClr val="FFFF00"/>
                </a:solidFill>
                <a:latin typeface="Times New Roman" pitchFamily="18" charset="0"/>
                <a:cs typeface="Times New Roman" pitchFamily="18" charset="0"/>
              </a:rPr>
              <a:t>Gum</a:t>
            </a:r>
            <a:r>
              <a:rPr lang="en-GB" sz="2400" dirty="0">
                <a:latin typeface="Times New Roman" pitchFamily="18" charset="0"/>
                <a:cs typeface="Times New Roman" pitchFamily="18" charset="0"/>
              </a:rPr>
              <a:t> and </a:t>
            </a:r>
            <a:r>
              <a:rPr lang="en-GB" sz="2400" dirty="0">
                <a:solidFill>
                  <a:srgbClr val="FFFF00"/>
                </a:solidFill>
                <a:latin typeface="Times New Roman" pitchFamily="18" charset="0"/>
                <a:cs typeface="Times New Roman" pitchFamily="18" charset="0"/>
              </a:rPr>
              <a:t>Wax</a:t>
            </a:r>
            <a:r>
              <a:rPr lang="en-GB" sz="2400" dirty="0">
                <a:latin typeface="Times New Roman" pitchFamily="18" charset="0"/>
                <a:cs typeface="Times New Roman" pitchFamily="18" charset="0"/>
              </a:rPr>
              <a:t> and </a:t>
            </a:r>
            <a:r>
              <a:rPr lang="en-GB" sz="2400" dirty="0">
                <a:solidFill>
                  <a:srgbClr val="FFFF00"/>
                </a:solidFill>
                <a:latin typeface="Times New Roman" pitchFamily="18" charset="0"/>
                <a:cs typeface="Times New Roman" pitchFamily="18" charset="0"/>
              </a:rPr>
              <a:t>Bee</a:t>
            </a:r>
            <a:r>
              <a:rPr lang="en-GB" sz="2400" dirty="0">
                <a:latin typeface="Times New Roman" pitchFamily="18" charset="0"/>
                <a:cs typeface="Times New Roman" pitchFamily="18" charset="0"/>
              </a:rPr>
              <a:t> </a:t>
            </a:r>
            <a:r>
              <a:rPr lang="en-GB" sz="2400" dirty="0">
                <a:solidFill>
                  <a:srgbClr val="FFFF00"/>
                </a:solidFill>
                <a:latin typeface="Times New Roman" pitchFamily="18" charset="0"/>
                <a:cs typeface="Times New Roman" pitchFamily="18" charset="0"/>
              </a:rPr>
              <a:t>Keeping</a:t>
            </a:r>
            <a:r>
              <a:rPr lang="en-GB" sz="2400" dirty="0">
                <a:latin typeface="Times New Roman" pitchFamily="18" charset="0"/>
                <a:cs typeface="Times New Roman" pitchFamily="18" charset="0"/>
              </a:rPr>
              <a:t> </a:t>
            </a:r>
            <a:r>
              <a:rPr lang="en-GB" sz="2400" dirty="0">
                <a:solidFill>
                  <a:srgbClr val="FFFF00"/>
                </a:solidFill>
                <a:latin typeface="Times New Roman" pitchFamily="18" charset="0"/>
                <a:cs typeface="Times New Roman" pitchFamily="18" charset="0"/>
              </a:rPr>
              <a:t>Industries</a:t>
            </a:r>
            <a:r>
              <a:rPr lang="en-GB" sz="2400" dirty="0">
                <a:latin typeface="Times New Roman" pitchFamily="18" charset="0"/>
                <a:cs typeface="Times New Roman" pitchFamily="18" charset="0"/>
              </a:rPr>
              <a:t>.</a:t>
            </a:r>
          </a:p>
          <a:p>
            <a:pPr algn="just">
              <a:buNone/>
            </a:pPr>
            <a:endParaRPr lang="en-GB" sz="2400" dirty="0">
              <a:latin typeface="Times New Roman" pitchFamily="18" charset="0"/>
              <a:cs typeface="Times New Roman" pitchFamily="18" charset="0"/>
            </a:endParaRPr>
          </a:p>
          <a:p>
            <a:pPr algn="just">
              <a:buNone/>
            </a:pPr>
            <a:r>
              <a:rPr lang="en-GB" sz="2400" dirty="0">
                <a:solidFill>
                  <a:srgbClr val="FFFF00"/>
                </a:solidFill>
                <a:latin typeface="Times New Roman" pitchFamily="18" charset="0"/>
                <a:cs typeface="Times New Roman" pitchFamily="18" charset="0"/>
              </a:rPr>
              <a:t>- </a:t>
            </a:r>
            <a:r>
              <a:rPr lang="en-GB" sz="2400" dirty="0">
                <a:latin typeface="Times New Roman" pitchFamily="18" charset="0"/>
                <a:cs typeface="Times New Roman" pitchFamily="18" charset="0"/>
              </a:rPr>
              <a:t>Release </a:t>
            </a:r>
            <a:r>
              <a:rPr lang="en-GB" sz="2400" b="1" dirty="0">
                <a:solidFill>
                  <a:srgbClr val="FFFF00"/>
                </a:solidFill>
                <a:latin typeface="Times New Roman" pitchFamily="18" charset="0"/>
                <a:cs typeface="Times New Roman" pitchFamily="18" charset="0"/>
              </a:rPr>
              <a:t>Cow Dung </a:t>
            </a:r>
            <a:r>
              <a:rPr lang="en-GB" sz="2400" dirty="0">
                <a:latin typeface="Times New Roman" pitchFamily="18" charset="0"/>
                <a:cs typeface="Times New Roman" pitchFamily="18" charset="0"/>
              </a:rPr>
              <a:t>as </a:t>
            </a:r>
            <a:r>
              <a:rPr lang="en-GB" sz="2400" dirty="0">
                <a:solidFill>
                  <a:srgbClr val="FFFF00"/>
                </a:solidFill>
                <a:latin typeface="Times New Roman" pitchFamily="18" charset="0"/>
                <a:cs typeface="Times New Roman" pitchFamily="18" charset="0"/>
              </a:rPr>
              <a:t>Manure </a:t>
            </a:r>
            <a:r>
              <a:rPr lang="en-GB" sz="2400" dirty="0">
                <a:latin typeface="Times New Roman" pitchFamily="18" charset="0"/>
                <a:cs typeface="Times New Roman" pitchFamily="18" charset="0"/>
              </a:rPr>
              <a:t>make effective utilization of marginal and sub marginal lands improve </a:t>
            </a:r>
            <a:r>
              <a:rPr lang="en-GB" sz="2400" dirty="0">
                <a:solidFill>
                  <a:srgbClr val="FFFF00"/>
                </a:solidFill>
                <a:latin typeface="Times New Roman" pitchFamily="18" charset="0"/>
                <a:cs typeface="Times New Roman" pitchFamily="18" charset="0"/>
              </a:rPr>
              <a:t>Productivity</a:t>
            </a:r>
            <a:r>
              <a:rPr lang="en-GB" sz="2400" dirty="0">
                <a:latin typeface="Times New Roman" pitchFamily="18" charset="0"/>
                <a:cs typeface="Times New Roman" pitchFamily="18" charset="0"/>
              </a:rPr>
              <a:t>, </a:t>
            </a:r>
            <a:r>
              <a:rPr lang="en-GB" sz="2400" dirty="0">
                <a:solidFill>
                  <a:srgbClr val="FFFF00"/>
                </a:solidFill>
                <a:latin typeface="Times New Roman" pitchFamily="18" charset="0"/>
                <a:cs typeface="Times New Roman" pitchFamily="18" charset="0"/>
              </a:rPr>
              <a:t>Stability</a:t>
            </a:r>
            <a:r>
              <a:rPr lang="en-GB" sz="2400" dirty="0">
                <a:latin typeface="Times New Roman" pitchFamily="18" charset="0"/>
                <a:cs typeface="Times New Roman" pitchFamily="18" charset="0"/>
              </a:rPr>
              <a:t>, </a:t>
            </a:r>
            <a:r>
              <a:rPr lang="en-GB" sz="2400" dirty="0">
                <a:solidFill>
                  <a:srgbClr val="FFFF00"/>
                </a:solidFill>
                <a:latin typeface="Times New Roman" pitchFamily="18" charset="0"/>
                <a:cs typeface="Times New Roman" pitchFamily="18" charset="0"/>
              </a:rPr>
              <a:t>Sustainability</a:t>
            </a:r>
            <a:r>
              <a:rPr lang="en-GB" sz="2400" dirty="0">
                <a:latin typeface="Times New Roman" pitchFamily="18" charset="0"/>
                <a:cs typeface="Times New Roman" pitchFamily="18" charset="0"/>
              </a:rPr>
              <a:t> and equity of the agro-ecosystem.</a:t>
            </a:r>
            <a:endParaRPr lang="en-US" sz="2400" dirty="0">
              <a:latin typeface="Times New Roman" pitchFamily="18" charset="0"/>
              <a:cs typeface="Times New Roman" pitchFamily="18" charset="0"/>
            </a:endParaRPr>
          </a:p>
          <a:p>
            <a:pPr algn="just">
              <a:buNone/>
            </a:pPr>
            <a:endParaRPr lang="en-US" sz="2400" dirty="0"/>
          </a:p>
        </p:txBody>
      </p:sp>
      <p:sp>
        <p:nvSpPr>
          <p:cNvPr id="4" name="Date Placeholder 3"/>
          <p:cNvSpPr>
            <a:spLocks noGrp="1"/>
          </p:cNvSpPr>
          <p:nvPr>
            <p:ph type="dt" sz="half" idx="10"/>
          </p:nvPr>
        </p:nvSpPr>
        <p:spPr/>
        <p:txBody>
          <a:bodyPr/>
          <a:lstStyle/>
          <a:p>
            <a:pPr algn="ctr"/>
            <a:r>
              <a:rPr lang="en-US">
                <a:solidFill>
                  <a:srgbClr val="FFFF00"/>
                </a:solidFill>
                <a:latin typeface="Times New Roman" pitchFamily="18" charset="0"/>
                <a:cs typeface="Times New Roman" pitchFamily="18" charset="0"/>
              </a:rPr>
              <a:t>10/29/2023</a:t>
            </a:r>
            <a:endParaRPr lang="en-US" dirty="0">
              <a:solidFill>
                <a:srgbClr val="FFFF00"/>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a:solidFill>
                  <a:srgbClr val="FFFF00"/>
                </a:solidFill>
                <a:latin typeface="Times New Roman" pitchFamily="18" charset="0"/>
                <a:cs typeface="Times New Roman" pitchFamily="18" charset="0"/>
              </a:rPr>
              <a:t>Agroforestry</a:t>
            </a:r>
            <a:endParaRPr lang="en-US" dirty="0">
              <a:solidFill>
                <a:srgbClr val="FFFF00"/>
              </a:solidFill>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pPr algn="ctr"/>
            <a:fld id="{42FAFCF4-E211-4027-9381-B30B64FD7A1F}" type="slidenum">
              <a:rPr lang="en-US" smtClean="0">
                <a:solidFill>
                  <a:srgbClr val="FFFF00"/>
                </a:solidFill>
                <a:latin typeface="Times New Roman" pitchFamily="18" charset="0"/>
                <a:cs typeface="Times New Roman" pitchFamily="18" charset="0"/>
              </a:rPr>
              <a:pPr algn="ctr"/>
              <a:t>12</a:t>
            </a:fld>
            <a:endParaRPr lang="en-US" dirty="0">
              <a:solidFill>
                <a:srgbClr val="FFFF00"/>
              </a:solidFill>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rgbClr val="FFFF00"/>
                </a:solidFill>
                <a:latin typeface="Times New Roman" pitchFamily="18" charset="0"/>
                <a:cs typeface="Times New Roman" pitchFamily="18" charset="0"/>
              </a:rPr>
              <a:t>Promising multipurpose trees for dry lands</a:t>
            </a:r>
            <a:endParaRPr lang="en-US" sz="2800"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buNone/>
            </a:pPr>
            <a:endParaRPr lang="en-US" sz="2400" dirty="0">
              <a:latin typeface="Times New Roman" pitchFamily="18" charset="0"/>
              <a:cs typeface="Times New Roman" pitchFamily="18" charset="0"/>
            </a:endParaRPr>
          </a:p>
          <a:p>
            <a:pPr algn="just">
              <a:buNone/>
            </a:pPr>
            <a:r>
              <a:rPr lang="en-US" sz="2400" dirty="0">
                <a:latin typeface="Times New Roman" pitchFamily="18" charset="0"/>
                <a:cs typeface="Times New Roman" pitchFamily="18" charset="0"/>
              </a:rPr>
              <a:t>The </a:t>
            </a:r>
            <a:r>
              <a:rPr lang="en-US" sz="2400" dirty="0">
                <a:solidFill>
                  <a:srgbClr val="FFFF00"/>
                </a:solidFill>
                <a:latin typeface="Times New Roman" pitchFamily="18" charset="0"/>
                <a:cs typeface="Times New Roman" pitchFamily="18" charset="0"/>
              </a:rPr>
              <a:t>multipurpose</a:t>
            </a:r>
            <a:r>
              <a:rPr lang="en-US" sz="2400" dirty="0">
                <a:latin typeface="Times New Roman" pitchFamily="18" charset="0"/>
                <a:cs typeface="Times New Roman" pitchFamily="18" charset="0"/>
              </a:rPr>
              <a:t> </a:t>
            </a:r>
            <a:r>
              <a:rPr lang="en-US" sz="2400" dirty="0">
                <a:solidFill>
                  <a:srgbClr val="FFFF00"/>
                </a:solidFill>
                <a:latin typeface="Times New Roman" pitchFamily="18" charset="0"/>
                <a:cs typeface="Times New Roman" pitchFamily="18" charset="0"/>
              </a:rPr>
              <a:t>trees</a:t>
            </a:r>
            <a:r>
              <a:rPr lang="en-US" sz="2400" dirty="0">
                <a:latin typeface="Times New Roman" pitchFamily="18" charset="0"/>
                <a:cs typeface="Times New Roman" pitchFamily="18" charset="0"/>
              </a:rPr>
              <a:t> (MPTS) can be defined as:</a:t>
            </a:r>
          </a:p>
          <a:p>
            <a:pPr algn="just">
              <a:buNone/>
            </a:pPr>
            <a:endParaRPr lang="en-US" sz="2400" dirty="0">
              <a:latin typeface="Times New Roman" pitchFamily="18" charset="0"/>
              <a:cs typeface="Times New Roman" pitchFamily="18" charset="0"/>
            </a:endParaRPr>
          </a:p>
          <a:p>
            <a:pPr algn="just">
              <a:buNone/>
            </a:pPr>
            <a:r>
              <a:rPr lang="en-US" sz="2400" dirty="0">
                <a:latin typeface="Times New Roman" pitchFamily="18" charset="0"/>
                <a:cs typeface="Times New Roman" pitchFamily="18" charset="0"/>
              </a:rPr>
              <a:t>The trees grown deliberately or kept and managed for preferably more than one intended use, usually economically motivated major products and or services in any multipurpose land use system, especially agroforestry system. </a:t>
            </a:r>
          </a:p>
          <a:p>
            <a:pPr algn="just">
              <a:buNone/>
            </a:pP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rgbClr val="FFFF00"/>
                </a:solidFill>
                <a:latin typeface="Times New Roman" pitchFamily="18" charset="0"/>
                <a:cs typeface="Times New Roman" pitchFamily="18" charset="0"/>
              </a:rPr>
              <a:t>10/29/2023</a:t>
            </a:r>
            <a:endParaRPr lang="en-US" dirty="0">
              <a:solidFill>
                <a:srgbClr val="FFFF00"/>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lgn="ctr"/>
            <a:fld id="{473E1925-6D92-4B52-8424-A2409DC58466}" type="slidenum">
              <a:rPr lang="en-US" smtClean="0">
                <a:solidFill>
                  <a:srgbClr val="FFFF00"/>
                </a:solidFill>
                <a:latin typeface="Times New Roman" pitchFamily="18" charset="0"/>
                <a:cs typeface="Times New Roman" pitchFamily="18" charset="0"/>
              </a:rPr>
              <a:pPr algn="ctr"/>
              <a:t>13</a:t>
            </a:fld>
            <a:endParaRPr lang="en-US" dirty="0">
              <a:solidFill>
                <a:srgbClr val="FFFF00"/>
              </a:solidFill>
              <a:latin typeface="Times New Roman" pitchFamily="18" charset="0"/>
              <a:cs typeface="Times New Roman" pitchFamily="18" charset="0"/>
            </a:endParaRPr>
          </a:p>
        </p:txBody>
      </p:sp>
      <p:sp>
        <p:nvSpPr>
          <p:cNvPr id="6" name="Footer Placeholder 5"/>
          <p:cNvSpPr>
            <a:spLocks noGrp="1"/>
          </p:cNvSpPr>
          <p:nvPr>
            <p:ph type="ftr" sz="quarter" idx="11"/>
          </p:nvPr>
        </p:nvSpPr>
        <p:spPr/>
        <p:txBody>
          <a:bodyPr/>
          <a:lstStyle/>
          <a:p>
            <a:r>
              <a:rPr lang="en-US">
                <a:solidFill>
                  <a:srgbClr val="FFFF00"/>
                </a:solidFill>
                <a:latin typeface="Times New Roman" pitchFamily="18" charset="0"/>
                <a:cs typeface="Times New Roman" pitchFamily="18" charset="0"/>
              </a:rPr>
              <a:t>Agroforestry</a:t>
            </a:r>
            <a:endParaRPr lang="en-US" dirty="0">
              <a:solidFill>
                <a:srgbClr val="FFFF00"/>
              </a:solidFill>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5745163"/>
          </a:xfrm>
        </p:spPr>
        <p:txBody>
          <a:bodyPr>
            <a:normAutofit/>
          </a:bodyPr>
          <a:lstStyle/>
          <a:p>
            <a:pPr algn="just">
              <a:buNone/>
            </a:pPr>
            <a:endParaRPr lang="en-US" sz="2400" dirty="0">
              <a:latin typeface="Times New Roman" pitchFamily="18" charset="0"/>
              <a:cs typeface="Times New Roman" pitchFamily="18" charset="0"/>
            </a:endParaRPr>
          </a:p>
          <a:p>
            <a:pPr algn="just">
              <a:buNone/>
            </a:pPr>
            <a:r>
              <a:rPr lang="en-US" sz="2400" dirty="0">
                <a:latin typeface="Times New Roman" pitchFamily="18" charset="0"/>
                <a:cs typeface="Times New Roman" pitchFamily="18" charset="0"/>
              </a:rPr>
              <a:t>Most of the tree species serve more than one purpose and the basic needs of: </a:t>
            </a:r>
          </a:p>
          <a:p>
            <a:pPr algn="just">
              <a:buClr>
                <a:srgbClr val="FFFF00"/>
              </a:buClr>
              <a:buSzPct val="70000"/>
              <a:buFont typeface="Wingdings" pitchFamily="2" charset="2"/>
              <a:buChar char="Ø"/>
            </a:pPr>
            <a:r>
              <a:rPr lang="en-US" sz="2400" dirty="0">
                <a:latin typeface="Times New Roman" pitchFamily="18" charset="0"/>
                <a:cs typeface="Times New Roman" pitchFamily="18" charset="0"/>
              </a:rPr>
              <a:t>Timber</a:t>
            </a:r>
          </a:p>
          <a:p>
            <a:pPr algn="just">
              <a:buClr>
                <a:srgbClr val="FFFF00"/>
              </a:buClr>
              <a:buSzPct val="70000"/>
              <a:buFont typeface="Wingdings" pitchFamily="2" charset="2"/>
              <a:buChar char="Ø"/>
            </a:pPr>
            <a:r>
              <a:rPr lang="en-US" sz="2400" dirty="0">
                <a:latin typeface="Times New Roman" pitchFamily="18" charset="0"/>
                <a:cs typeface="Times New Roman" pitchFamily="18" charset="0"/>
              </a:rPr>
              <a:t>Firewood</a:t>
            </a:r>
          </a:p>
          <a:p>
            <a:pPr algn="just">
              <a:buClr>
                <a:srgbClr val="FFFF00"/>
              </a:buClr>
              <a:buSzPct val="70000"/>
              <a:buFont typeface="Wingdings" pitchFamily="2" charset="2"/>
              <a:buChar char="Ø"/>
            </a:pPr>
            <a:r>
              <a:rPr lang="en-US" sz="2400" dirty="0">
                <a:latin typeface="Times New Roman" pitchFamily="18" charset="0"/>
                <a:cs typeface="Times New Roman" pitchFamily="18" charset="0"/>
              </a:rPr>
              <a:t>Fodder</a:t>
            </a:r>
          </a:p>
          <a:p>
            <a:pPr algn="just">
              <a:buClr>
                <a:srgbClr val="FFFF00"/>
              </a:buClr>
              <a:buSzPct val="70000"/>
              <a:buFont typeface="Wingdings" pitchFamily="2" charset="2"/>
              <a:buChar char="Ø"/>
            </a:pPr>
            <a:r>
              <a:rPr lang="en-US" sz="2400" dirty="0">
                <a:latin typeface="Times New Roman" pitchFamily="18" charset="0"/>
                <a:cs typeface="Times New Roman" pitchFamily="18" charset="0"/>
              </a:rPr>
              <a:t>Fruit</a:t>
            </a:r>
          </a:p>
          <a:p>
            <a:pPr algn="just">
              <a:buClr>
                <a:srgbClr val="FFFF00"/>
              </a:buClr>
              <a:buSzPct val="70000"/>
              <a:buFont typeface="Wingdings" pitchFamily="2" charset="2"/>
              <a:buChar char="Ø"/>
            </a:pPr>
            <a:r>
              <a:rPr lang="en-US" sz="2400" dirty="0">
                <a:latin typeface="Times New Roman" pitchFamily="18" charset="0"/>
                <a:cs typeface="Times New Roman" pitchFamily="18" charset="0"/>
              </a:rPr>
              <a:t>Shade</a:t>
            </a:r>
          </a:p>
          <a:p>
            <a:pPr algn="just">
              <a:buClr>
                <a:srgbClr val="FFFF00"/>
              </a:buClr>
              <a:buSzPct val="70000"/>
              <a:buFont typeface="Wingdings" pitchFamily="2" charset="2"/>
              <a:buChar char="Ø"/>
            </a:pPr>
            <a:r>
              <a:rPr lang="en-US" sz="2400" dirty="0">
                <a:latin typeface="Times New Roman" pitchFamily="18" charset="0"/>
                <a:cs typeface="Times New Roman" pitchFamily="18" charset="0"/>
              </a:rPr>
              <a:t>Soil amelioration </a:t>
            </a:r>
          </a:p>
          <a:p>
            <a:pPr algn="just">
              <a:buClr>
                <a:srgbClr val="FFFF00"/>
              </a:buClr>
              <a:buSzPct val="70000"/>
              <a:buFont typeface="Wingdings" pitchFamily="2" charset="2"/>
              <a:buChar char="Ø"/>
            </a:pPr>
            <a:r>
              <a:rPr lang="en-US" sz="2400" dirty="0">
                <a:latin typeface="Times New Roman" pitchFamily="18" charset="0"/>
                <a:cs typeface="Times New Roman" pitchFamily="18" charset="0"/>
              </a:rPr>
              <a:t>Environment protection</a:t>
            </a:r>
          </a:p>
          <a:p>
            <a:pPr algn="just">
              <a:buNone/>
            </a:pPr>
            <a:endParaRPr lang="en-US" sz="2400" dirty="0">
              <a:latin typeface="Times New Roman" pitchFamily="18" charset="0"/>
              <a:cs typeface="Times New Roman" pitchFamily="18" charset="0"/>
            </a:endParaRPr>
          </a:p>
          <a:p>
            <a:pPr algn="just">
              <a:buNone/>
            </a:pPr>
            <a:r>
              <a:rPr lang="en-US" sz="2400" dirty="0">
                <a:latin typeface="Times New Roman" pitchFamily="18" charset="0"/>
                <a:cs typeface="Times New Roman" pitchFamily="18" charset="0"/>
              </a:rPr>
              <a:t>Also, many trees possess the capability to </a:t>
            </a:r>
            <a:r>
              <a:rPr lang="en-US" sz="2400" dirty="0">
                <a:solidFill>
                  <a:srgbClr val="FFFF00"/>
                </a:solidFill>
                <a:latin typeface="Times New Roman" pitchFamily="18" charset="0"/>
                <a:cs typeface="Times New Roman" pitchFamily="18" charset="0"/>
              </a:rPr>
              <a:t>Fix Atmospheric Nitrogen </a:t>
            </a:r>
            <a:r>
              <a:rPr lang="en-US" sz="2400" dirty="0">
                <a:latin typeface="Times New Roman" pitchFamily="18" charset="0"/>
                <a:cs typeface="Times New Roman" pitchFamily="18" charset="0"/>
              </a:rPr>
              <a:t>through their </a:t>
            </a:r>
            <a:r>
              <a:rPr lang="en-US" sz="2400" b="1" dirty="0">
                <a:solidFill>
                  <a:srgbClr val="FFFF00"/>
                </a:solidFill>
                <a:latin typeface="Times New Roman" pitchFamily="18" charset="0"/>
                <a:cs typeface="Times New Roman" pitchFamily="18" charset="0"/>
              </a:rPr>
              <a:t>Microbial</a:t>
            </a:r>
            <a:r>
              <a:rPr lang="en-US" sz="2400" dirty="0">
                <a:latin typeface="Times New Roman" pitchFamily="18" charset="0"/>
                <a:cs typeface="Times New Roman" pitchFamily="18" charset="0"/>
              </a:rPr>
              <a:t> association.</a:t>
            </a:r>
            <a:endParaRPr lang="en-US" sz="2400" dirty="0"/>
          </a:p>
        </p:txBody>
      </p:sp>
      <p:sp>
        <p:nvSpPr>
          <p:cNvPr id="4" name="Date Placeholder 3"/>
          <p:cNvSpPr>
            <a:spLocks noGrp="1"/>
          </p:cNvSpPr>
          <p:nvPr>
            <p:ph type="dt" sz="half" idx="10"/>
          </p:nvPr>
        </p:nvSpPr>
        <p:spPr/>
        <p:txBody>
          <a:bodyPr/>
          <a:lstStyle/>
          <a:p>
            <a:pPr algn="ctr"/>
            <a:r>
              <a:rPr lang="en-US">
                <a:solidFill>
                  <a:srgbClr val="FFFF00"/>
                </a:solidFill>
              </a:rPr>
              <a:t>10/29/2023</a:t>
            </a:r>
            <a:endParaRPr lang="en-US" dirty="0">
              <a:solidFill>
                <a:srgbClr val="FFFF00"/>
              </a:solidFill>
            </a:endParaRPr>
          </a:p>
        </p:txBody>
      </p:sp>
      <p:sp>
        <p:nvSpPr>
          <p:cNvPr id="5" name="Footer Placeholder 4"/>
          <p:cNvSpPr>
            <a:spLocks noGrp="1"/>
          </p:cNvSpPr>
          <p:nvPr>
            <p:ph type="ftr" sz="quarter" idx="11"/>
          </p:nvPr>
        </p:nvSpPr>
        <p:spPr/>
        <p:txBody>
          <a:bodyPr/>
          <a:lstStyle/>
          <a:p>
            <a:r>
              <a:rPr lang="en-US">
                <a:solidFill>
                  <a:srgbClr val="FFFF00"/>
                </a:solidFill>
                <a:latin typeface="Times New Roman" pitchFamily="18" charset="0"/>
                <a:cs typeface="Times New Roman" pitchFamily="18" charset="0"/>
              </a:rPr>
              <a:t>Agroforestry</a:t>
            </a:r>
            <a:endParaRPr lang="en-US" dirty="0">
              <a:solidFill>
                <a:srgbClr val="FFFF00"/>
              </a:solidFill>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pPr algn="ctr"/>
            <a:fld id="{473E1925-6D92-4B52-8424-A2409DC58466}" type="slidenum">
              <a:rPr lang="en-US" smtClean="0">
                <a:solidFill>
                  <a:srgbClr val="FFFF00"/>
                </a:solidFill>
                <a:latin typeface="Times New Roman" pitchFamily="18" charset="0"/>
                <a:cs typeface="Times New Roman" pitchFamily="18" charset="0"/>
              </a:rPr>
              <a:pPr algn="ctr"/>
              <a:t>14</a:t>
            </a:fld>
            <a:endParaRPr lang="en-US" dirty="0">
              <a:solidFill>
                <a:srgbClr val="FFFF00"/>
              </a:solidFill>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a:solidFill>
                  <a:srgbClr val="FFFF00"/>
                </a:solidFill>
                <a:latin typeface="Times New Roman" pitchFamily="18" charset="0"/>
                <a:cs typeface="Times New Roman" pitchFamily="18" charset="0"/>
              </a:rPr>
              <a:t>Multiple benefits of multipurpose tree species</a:t>
            </a:r>
            <a:endParaRPr lang="en-US" sz="2800"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buNone/>
            </a:pPr>
            <a:r>
              <a:rPr lang="en-US" sz="2400" dirty="0">
                <a:latin typeface="Times New Roman" pitchFamily="18" charset="0"/>
                <a:cs typeface="Times New Roman" pitchFamily="18" charset="0"/>
              </a:rPr>
              <a:t>The trees having many uses are preferred to those with single use and many of the trees have the triple roles of :</a:t>
            </a:r>
          </a:p>
          <a:p>
            <a:pPr algn="just">
              <a:buNone/>
            </a:pPr>
            <a:endParaRPr lang="en-US" sz="2400" dirty="0">
              <a:latin typeface="Times New Roman" pitchFamily="18" charset="0"/>
              <a:cs typeface="Times New Roman" pitchFamily="18" charset="0"/>
            </a:endParaRPr>
          </a:p>
          <a:p>
            <a:pPr algn="just">
              <a:buFontTx/>
              <a:buChar char="-"/>
            </a:pPr>
            <a:r>
              <a:rPr lang="en-US" sz="2400" b="1" dirty="0">
                <a:solidFill>
                  <a:srgbClr val="FFFF00"/>
                </a:solidFill>
                <a:latin typeface="Times New Roman" pitchFamily="18" charset="0"/>
                <a:cs typeface="Times New Roman" pitchFamily="18" charset="0"/>
              </a:rPr>
              <a:t>Protective</a:t>
            </a:r>
          </a:p>
          <a:p>
            <a:pPr algn="just">
              <a:buFontTx/>
              <a:buChar char="-"/>
            </a:pPr>
            <a:r>
              <a:rPr lang="en-US" sz="2400" b="1" dirty="0">
                <a:solidFill>
                  <a:srgbClr val="FFFF00"/>
                </a:solidFill>
                <a:latin typeface="Times New Roman" pitchFamily="18" charset="0"/>
                <a:cs typeface="Times New Roman" pitchFamily="18" charset="0"/>
              </a:rPr>
              <a:t>Productive</a:t>
            </a:r>
            <a:r>
              <a:rPr lang="en-US" sz="2400" dirty="0">
                <a:latin typeface="Times New Roman" pitchFamily="18" charset="0"/>
                <a:cs typeface="Times New Roman" pitchFamily="18" charset="0"/>
              </a:rPr>
              <a:t> </a:t>
            </a:r>
          </a:p>
          <a:p>
            <a:pPr algn="just">
              <a:buFontTx/>
              <a:buChar char="-"/>
            </a:pPr>
            <a:r>
              <a:rPr lang="en-US" sz="2400" b="1" dirty="0">
                <a:solidFill>
                  <a:srgbClr val="FFFF00"/>
                </a:solidFill>
                <a:latin typeface="Times New Roman" pitchFamily="18" charset="0"/>
                <a:cs typeface="Times New Roman" pitchFamily="18" charset="0"/>
              </a:rPr>
              <a:t>Economic</a:t>
            </a:r>
            <a:r>
              <a:rPr lang="en-US" sz="2400" dirty="0">
                <a:latin typeface="Times New Roman" pitchFamily="18" charset="0"/>
                <a:cs typeface="Times New Roman" pitchFamily="18" charset="0"/>
              </a:rPr>
              <a:t> </a:t>
            </a:r>
            <a:r>
              <a:rPr lang="en-US" sz="2400" b="1" dirty="0">
                <a:solidFill>
                  <a:srgbClr val="FFFF00"/>
                </a:solidFill>
                <a:latin typeface="Times New Roman" pitchFamily="18" charset="0"/>
                <a:cs typeface="Times New Roman" pitchFamily="18" charset="0"/>
              </a:rPr>
              <a:t>benefits</a:t>
            </a:r>
          </a:p>
          <a:p>
            <a:pPr algn="just">
              <a:buNone/>
            </a:pP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rgbClr val="FFFF00"/>
                </a:solidFill>
                <a:latin typeface="Times New Roman" pitchFamily="18" charset="0"/>
                <a:cs typeface="Times New Roman" pitchFamily="18" charset="0"/>
              </a:rPr>
              <a:t>10/29/2023</a:t>
            </a:r>
            <a:endParaRPr lang="en-US" dirty="0">
              <a:solidFill>
                <a:srgbClr val="FFFF00"/>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lgn="ctr"/>
            <a:fld id="{473E1925-6D92-4B52-8424-A2409DC58466}" type="slidenum">
              <a:rPr lang="en-US" smtClean="0">
                <a:solidFill>
                  <a:srgbClr val="FFFF00"/>
                </a:solidFill>
                <a:latin typeface="Times New Roman" pitchFamily="18" charset="0"/>
                <a:cs typeface="Times New Roman" pitchFamily="18" charset="0"/>
              </a:rPr>
              <a:pPr algn="ctr"/>
              <a:t>15</a:t>
            </a:fld>
            <a:endParaRPr lang="en-US" dirty="0">
              <a:solidFill>
                <a:srgbClr val="FFFF00"/>
              </a:solidFill>
              <a:latin typeface="Times New Roman" pitchFamily="18" charset="0"/>
              <a:cs typeface="Times New Roman" pitchFamily="18" charset="0"/>
            </a:endParaRPr>
          </a:p>
        </p:txBody>
      </p:sp>
      <p:sp>
        <p:nvSpPr>
          <p:cNvPr id="6" name="Footer Placeholder 5"/>
          <p:cNvSpPr>
            <a:spLocks noGrp="1"/>
          </p:cNvSpPr>
          <p:nvPr>
            <p:ph type="ftr" sz="quarter" idx="11"/>
          </p:nvPr>
        </p:nvSpPr>
        <p:spPr/>
        <p:txBody>
          <a:bodyPr/>
          <a:lstStyle/>
          <a:p>
            <a:r>
              <a:rPr lang="en-US">
                <a:solidFill>
                  <a:srgbClr val="FFFF00"/>
                </a:solidFill>
                <a:latin typeface="Times New Roman" pitchFamily="18" charset="0"/>
                <a:cs typeface="Times New Roman" pitchFamily="18" charset="0"/>
              </a:rPr>
              <a:t>Agroforestry</a:t>
            </a:r>
            <a:endParaRPr lang="en-US" dirty="0">
              <a:solidFill>
                <a:srgbClr val="FFFF00"/>
              </a:solidFill>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FFFF00"/>
                </a:solidFill>
                <a:latin typeface="Times New Roman" pitchFamily="18" charset="0"/>
                <a:cs typeface="Times New Roman" pitchFamily="18" charset="0"/>
              </a:rPr>
              <a:t>a. Protective or environmental benefits</a:t>
            </a:r>
            <a:endParaRPr lang="en-US" sz="3200" dirty="0">
              <a:solidFill>
                <a:srgbClr val="FFFF0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514350" indent="-514350" algn="just">
              <a:buClr>
                <a:srgbClr val="FFFF00"/>
              </a:buClr>
              <a:buFont typeface="+mj-lt"/>
              <a:buAutoNum type="arabicPeriod"/>
            </a:pPr>
            <a:endParaRPr lang="en-US" sz="2400" dirty="0">
              <a:latin typeface="Times New Roman" pitchFamily="18" charset="0"/>
              <a:cs typeface="Times New Roman" pitchFamily="18" charset="0"/>
            </a:endParaRPr>
          </a:p>
          <a:p>
            <a:pPr marL="514350" indent="-514350" algn="just">
              <a:buClr>
                <a:srgbClr val="FFFF00"/>
              </a:buClr>
              <a:buFont typeface="+mj-lt"/>
              <a:buAutoNum type="arabicPeriod"/>
            </a:pPr>
            <a:r>
              <a:rPr lang="en-US" sz="2400" dirty="0">
                <a:latin typeface="Times New Roman" pitchFamily="18" charset="0"/>
                <a:cs typeface="Times New Roman" pitchFamily="18" charset="0"/>
              </a:rPr>
              <a:t>Moderation in micro/ macro climatic parameters</a:t>
            </a:r>
          </a:p>
          <a:p>
            <a:pPr marL="514350" indent="-514350" algn="just">
              <a:buClr>
                <a:srgbClr val="FFFF00"/>
              </a:buClr>
              <a:buFont typeface="+mj-lt"/>
              <a:buAutoNum type="arabicPeriod"/>
            </a:pPr>
            <a:r>
              <a:rPr lang="en-US" sz="2400" dirty="0">
                <a:latin typeface="Times New Roman" pitchFamily="18" charset="0"/>
                <a:cs typeface="Times New Roman" pitchFamily="18" charset="0"/>
              </a:rPr>
              <a:t>Check in soil erosion and surface run off</a:t>
            </a:r>
          </a:p>
          <a:p>
            <a:pPr marL="514350" indent="-514350" algn="just">
              <a:buClr>
                <a:srgbClr val="FFFF00"/>
              </a:buClr>
              <a:buFont typeface="+mj-lt"/>
              <a:buAutoNum type="arabicPeriod"/>
            </a:pPr>
            <a:r>
              <a:rPr lang="en-US" sz="2400" dirty="0">
                <a:latin typeface="Times New Roman" pitchFamily="18" charset="0"/>
                <a:cs typeface="Times New Roman" pitchFamily="18" charset="0"/>
              </a:rPr>
              <a:t>Build up soil fertility and water conservation</a:t>
            </a:r>
          </a:p>
          <a:p>
            <a:pPr marL="514350" indent="-514350" algn="just">
              <a:buClr>
                <a:srgbClr val="FFFF00"/>
              </a:buClr>
              <a:buFont typeface="+mj-lt"/>
              <a:buAutoNum type="arabicPeriod"/>
            </a:pPr>
            <a:r>
              <a:rPr lang="en-US" sz="2400" dirty="0">
                <a:latin typeface="Times New Roman" pitchFamily="18" charset="0"/>
                <a:cs typeface="Times New Roman" pitchFamily="18" charset="0"/>
              </a:rPr>
              <a:t>Wild life habitat</a:t>
            </a:r>
          </a:p>
          <a:p>
            <a:pPr marL="514350" indent="-514350" algn="just">
              <a:buClr>
                <a:srgbClr val="FFFF00"/>
              </a:buClr>
              <a:buFont typeface="+mj-lt"/>
              <a:buAutoNum type="arabicPeriod"/>
            </a:pPr>
            <a:r>
              <a:rPr lang="en-US" sz="2400" dirty="0">
                <a:latin typeface="Times New Roman" pitchFamily="18" charset="0"/>
                <a:cs typeface="Times New Roman" pitchFamily="18" charset="0"/>
              </a:rPr>
              <a:t>Pest and weed control</a:t>
            </a:r>
          </a:p>
          <a:p>
            <a:pPr marL="514350" indent="-514350" algn="just">
              <a:buClr>
                <a:srgbClr val="FFFF00"/>
              </a:buClr>
              <a:buFont typeface="+mj-lt"/>
              <a:buAutoNum type="arabicPeriod"/>
            </a:pPr>
            <a:r>
              <a:rPr lang="en-US" sz="2400" dirty="0">
                <a:latin typeface="Times New Roman" pitchFamily="18" charset="0"/>
                <a:cs typeface="Times New Roman" pitchFamily="18" charset="0"/>
              </a:rPr>
              <a:t>Rehabilitation of degraded lands</a:t>
            </a:r>
          </a:p>
          <a:p>
            <a:pPr marL="514350" indent="-514350" algn="just">
              <a:buClr>
                <a:srgbClr val="FFFF00"/>
              </a:buClr>
              <a:buFont typeface="+mj-lt"/>
              <a:buAutoNum type="arabicPeriod"/>
            </a:pPr>
            <a:r>
              <a:rPr lang="en-US" sz="2400" dirty="0">
                <a:latin typeface="Times New Roman" pitchFamily="18" charset="0"/>
                <a:cs typeface="Times New Roman" pitchFamily="18" charset="0"/>
              </a:rPr>
              <a:t>Protection of watershed</a:t>
            </a:r>
          </a:p>
        </p:txBody>
      </p:sp>
      <p:sp>
        <p:nvSpPr>
          <p:cNvPr id="4" name="Date Placeholder 3"/>
          <p:cNvSpPr>
            <a:spLocks noGrp="1"/>
          </p:cNvSpPr>
          <p:nvPr>
            <p:ph type="dt" sz="half" idx="10"/>
          </p:nvPr>
        </p:nvSpPr>
        <p:spPr/>
        <p:txBody>
          <a:bodyPr/>
          <a:lstStyle/>
          <a:p>
            <a:pPr algn="ctr"/>
            <a:r>
              <a:rPr lang="en-US">
                <a:solidFill>
                  <a:srgbClr val="FFFF00"/>
                </a:solidFill>
                <a:latin typeface="Times New Roman" pitchFamily="18" charset="0"/>
                <a:cs typeface="Times New Roman" pitchFamily="18" charset="0"/>
              </a:rPr>
              <a:t>10/29/2023</a:t>
            </a:r>
            <a:endParaRPr lang="en-US" dirty="0">
              <a:solidFill>
                <a:srgbClr val="FFFF00"/>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lgn="ctr"/>
            <a:fld id="{473E1925-6D92-4B52-8424-A2409DC58466}" type="slidenum">
              <a:rPr lang="en-US" smtClean="0">
                <a:solidFill>
                  <a:srgbClr val="FFFF00"/>
                </a:solidFill>
                <a:latin typeface="Times New Roman" pitchFamily="18" charset="0"/>
                <a:cs typeface="Times New Roman" pitchFamily="18" charset="0"/>
              </a:rPr>
              <a:pPr algn="ctr"/>
              <a:t>16</a:t>
            </a:fld>
            <a:endParaRPr lang="en-US" dirty="0">
              <a:solidFill>
                <a:srgbClr val="FFFF00"/>
              </a:solidFill>
              <a:latin typeface="Times New Roman" pitchFamily="18" charset="0"/>
              <a:cs typeface="Times New Roman" pitchFamily="18" charset="0"/>
            </a:endParaRPr>
          </a:p>
        </p:txBody>
      </p:sp>
      <p:sp>
        <p:nvSpPr>
          <p:cNvPr id="6" name="Footer Placeholder 5"/>
          <p:cNvSpPr>
            <a:spLocks noGrp="1"/>
          </p:cNvSpPr>
          <p:nvPr>
            <p:ph type="ftr" sz="quarter" idx="11"/>
          </p:nvPr>
        </p:nvSpPr>
        <p:spPr/>
        <p:txBody>
          <a:bodyPr/>
          <a:lstStyle/>
          <a:p>
            <a:r>
              <a:rPr lang="en-US">
                <a:solidFill>
                  <a:srgbClr val="FFFF00"/>
                </a:solidFill>
                <a:latin typeface="Times New Roman" pitchFamily="18" charset="0"/>
                <a:cs typeface="Times New Roman" pitchFamily="18" charset="0"/>
              </a:rPr>
              <a:t>Agroforestry</a:t>
            </a:r>
            <a:endParaRPr lang="en-US" dirty="0">
              <a:solidFill>
                <a:srgbClr val="FFFF00"/>
              </a:solidFill>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200" b="1" dirty="0">
                <a:solidFill>
                  <a:srgbClr val="FFFF00"/>
                </a:solidFill>
                <a:latin typeface="Times New Roman" pitchFamily="18" charset="0"/>
                <a:cs typeface="Times New Roman" pitchFamily="18" charset="0"/>
              </a:rPr>
              <a:t>b. Productive benefits</a:t>
            </a:r>
            <a:endParaRPr lang="en-US" sz="3200" dirty="0">
              <a:solidFill>
                <a:srgbClr val="FFFF00"/>
              </a:solidFill>
            </a:endParaRPr>
          </a:p>
        </p:txBody>
      </p:sp>
      <p:sp>
        <p:nvSpPr>
          <p:cNvPr id="3" name="Content Placeholder 2"/>
          <p:cNvSpPr>
            <a:spLocks noGrp="1"/>
          </p:cNvSpPr>
          <p:nvPr>
            <p:ph idx="1"/>
          </p:nvPr>
        </p:nvSpPr>
        <p:spPr>
          <a:xfrm>
            <a:off x="457200" y="1600200"/>
            <a:ext cx="8229600" cy="4525963"/>
          </a:xfrm>
        </p:spPr>
        <p:txBody>
          <a:bodyPr>
            <a:noAutofit/>
          </a:bodyPr>
          <a:lstStyle/>
          <a:p>
            <a:pPr algn="just">
              <a:buNone/>
            </a:pPr>
            <a:endParaRPr lang="en-US" sz="2400" dirty="0">
              <a:solidFill>
                <a:srgbClr val="FFFF00"/>
              </a:solidFill>
              <a:latin typeface="Times New Roman" pitchFamily="18" charset="0"/>
              <a:cs typeface="Times New Roman" pitchFamily="18" charset="0"/>
            </a:endParaRPr>
          </a:p>
          <a:p>
            <a:pPr algn="just">
              <a:buNone/>
            </a:pPr>
            <a:r>
              <a:rPr lang="en-US" sz="2400" dirty="0">
                <a:solidFill>
                  <a:srgbClr val="FFFF00"/>
                </a:solidFill>
                <a:latin typeface="Times New Roman" pitchFamily="18" charset="0"/>
                <a:cs typeface="Times New Roman" pitchFamily="18" charset="0"/>
              </a:rPr>
              <a:t>1. </a:t>
            </a:r>
            <a:r>
              <a:rPr lang="en-US" sz="2400" dirty="0">
                <a:latin typeface="Times New Roman" pitchFamily="18" charset="0"/>
                <a:cs typeface="Times New Roman" pitchFamily="18" charset="0"/>
              </a:rPr>
              <a:t>Wood for timber, building material, pulp and paper</a:t>
            </a:r>
          </a:p>
          <a:p>
            <a:pPr algn="just">
              <a:buNone/>
            </a:pPr>
            <a:r>
              <a:rPr lang="en-US" sz="2400" dirty="0">
                <a:solidFill>
                  <a:srgbClr val="FFFF00"/>
                </a:solidFill>
                <a:latin typeface="Times New Roman" pitchFamily="18" charset="0"/>
                <a:cs typeface="Times New Roman" pitchFamily="18" charset="0"/>
              </a:rPr>
              <a:t>2. </a:t>
            </a:r>
            <a:r>
              <a:rPr lang="en-US" sz="2400" dirty="0">
                <a:latin typeface="Times New Roman" pitchFamily="18" charset="0"/>
                <a:cs typeface="Times New Roman" pitchFamily="18" charset="0"/>
              </a:rPr>
              <a:t>Bark for fuel, dyes, tannins and chemical extraction</a:t>
            </a:r>
          </a:p>
          <a:p>
            <a:pPr algn="just">
              <a:buNone/>
            </a:pPr>
            <a:r>
              <a:rPr lang="en-US" sz="2400" dirty="0">
                <a:solidFill>
                  <a:srgbClr val="FFFF00"/>
                </a:solidFill>
                <a:latin typeface="Times New Roman" pitchFamily="18" charset="0"/>
                <a:cs typeface="Times New Roman" pitchFamily="18" charset="0"/>
              </a:rPr>
              <a:t>3. </a:t>
            </a:r>
            <a:r>
              <a:rPr lang="en-US" sz="2400" dirty="0">
                <a:latin typeface="Times New Roman" pitchFamily="18" charset="0"/>
                <a:cs typeface="Times New Roman" pitchFamily="18" charset="0"/>
              </a:rPr>
              <a:t>Energy from firewood, charcoal, chemical extraction, resins, oils etc.</a:t>
            </a:r>
          </a:p>
          <a:p>
            <a:pPr algn="just">
              <a:buNone/>
            </a:pPr>
            <a:r>
              <a:rPr lang="en-US" sz="2400" dirty="0">
                <a:solidFill>
                  <a:srgbClr val="FFFF00"/>
                </a:solidFill>
                <a:latin typeface="Times New Roman" pitchFamily="18" charset="0"/>
                <a:cs typeface="Times New Roman" pitchFamily="18" charset="0"/>
              </a:rPr>
              <a:t>4. </a:t>
            </a:r>
            <a:r>
              <a:rPr lang="en-US" sz="2400" dirty="0">
                <a:latin typeface="Times New Roman" pitchFamily="18" charset="0"/>
                <a:cs typeface="Times New Roman" pitchFamily="18" charset="0"/>
              </a:rPr>
              <a:t>Leaf for thatches, fodder, silk, medicines, dyes and food.</a:t>
            </a:r>
          </a:p>
          <a:p>
            <a:pPr algn="just">
              <a:buNone/>
            </a:pPr>
            <a:r>
              <a:rPr lang="en-US" sz="2400" dirty="0">
                <a:solidFill>
                  <a:srgbClr val="FFFF00"/>
                </a:solidFill>
                <a:latin typeface="Times New Roman" pitchFamily="18" charset="0"/>
                <a:cs typeface="Times New Roman" pitchFamily="18" charset="0"/>
              </a:rPr>
              <a:t>5. </a:t>
            </a:r>
            <a:r>
              <a:rPr lang="en-US" sz="2400" dirty="0">
                <a:latin typeface="Times New Roman" pitchFamily="18" charset="0"/>
                <a:cs typeface="Times New Roman" pitchFamily="18" charset="0"/>
              </a:rPr>
              <a:t>Root for fiber, fuel wood, dyes and chemical extraction</a:t>
            </a:r>
          </a:p>
          <a:p>
            <a:pPr algn="just">
              <a:buNone/>
            </a:pPr>
            <a:r>
              <a:rPr lang="en-US" sz="2400" dirty="0">
                <a:solidFill>
                  <a:srgbClr val="FFFF00"/>
                </a:solidFill>
                <a:latin typeface="Times New Roman" pitchFamily="18" charset="0"/>
                <a:cs typeface="Times New Roman" pitchFamily="18" charset="0"/>
              </a:rPr>
              <a:t>6. </a:t>
            </a:r>
            <a:r>
              <a:rPr lang="en-US" sz="2400" dirty="0">
                <a:latin typeface="Times New Roman" pitchFamily="18" charset="0"/>
                <a:cs typeface="Times New Roman" pitchFamily="18" charset="0"/>
              </a:rPr>
              <a:t>Other uses like paints and pharmaceuticals</a:t>
            </a:r>
          </a:p>
          <a:p>
            <a:pPr algn="just">
              <a:buNone/>
            </a:pP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rgbClr val="FFFF00"/>
                </a:solidFill>
                <a:latin typeface="Times New Roman" pitchFamily="18" charset="0"/>
                <a:cs typeface="Times New Roman" pitchFamily="18" charset="0"/>
              </a:rPr>
              <a:t>10/29/2023</a:t>
            </a:r>
            <a:endParaRPr lang="en-US" dirty="0">
              <a:solidFill>
                <a:srgbClr val="FFFF00"/>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lgn="ctr"/>
            <a:fld id="{473E1925-6D92-4B52-8424-A2409DC58466}" type="slidenum">
              <a:rPr lang="en-US" smtClean="0">
                <a:solidFill>
                  <a:srgbClr val="FFFF00"/>
                </a:solidFill>
                <a:latin typeface="Times New Roman" pitchFamily="18" charset="0"/>
                <a:cs typeface="Times New Roman" pitchFamily="18" charset="0"/>
              </a:rPr>
              <a:pPr algn="ctr"/>
              <a:t>17</a:t>
            </a:fld>
            <a:endParaRPr lang="en-US" dirty="0">
              <a:solidFill>
                <a:srgbClr val="FFFF00"/>
              </a:solidFill>
              <a:latin typeface="Times New Roman" pitchFamily="18" charset="0"/>
              <a:cs typeface="Times New Roman" pitchFamily="18" charset="0"/>
            </a:endParaRPr>
          </a:p>
        </p:txBody>
      </p:sp>
      <p:sp>
        <p:nvSpPr>
          <p:cNvPr id="6" name="Footer Placeholder 5"/>
          <p:cNvSpPr>
            <a:spLocks noGrp="1"/>
          </p:cNvSpPr>
          <p:nvPr>
            <p:ph type="ftr" sz="quarter" idx="11"/>
          </p:nvPr>
        </p:nvSpPr>
        <p:spPr/>
        <p:txBody>
          <a:bodyPr/>
          <a:lstStyle/>
          <a:p>
            <a:r>
              <a:rPr lang="en-US">
                <a:solidFill>
                  <a:srgbClr val="FFFF00"/>
                </a:solidFill>
                <a:latin typeface="Times New Roman" pitchFamily="18" charset="0"/>
                <a:cs typeface="Times New Roman" pitchFamily="18" charset="0"/>
              </a:rPr>
              <a:t>Agroforestry</a:t>
            </a:r>
            <a:endParaRPr lang="en-US" dirty="0">
              <a:solidFill>
                <a:srgbClr val="FFFF00"/>
              </a:solidFill>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FFFF00"/>
                </a:solidFill>
                <a:latin typeface="Times New Roman" pitchFamily="18" charset="0"/>
                <a:cs typeface="Times New Roman" pitchFamily="18" charset="0"/>
              </a:rPr>
              <a:t>c. Socio economic benefits</a:t>
            </a:r>
            <a:endParaRPr lang="en-US" sz="3200" dirty="0">
              <a:solidFill>
                <a:srgbClr val="FFFF00"/>
              </a:solidFill>
            </a:endParaRPr>
          </a:p>
        </p:txBody>
      </p:sp>
      <p:sp>
        <p:nvSpPr>
          <p:cNvPr id="3" name="Content Placeholder 2"/>
          <p:cNvSpPr>
            <a:spLocks noGrp="1"/>
          </p:cNvSpPr>
          <p:nvPr>
            <p:ph idx="1"/>
          </p:nvPr>
        </p:nvSpPr>
        <p:spPr/>
        <p:txBody>
          <a:bodyPr>
            <a:normAutofit/>
          </a:bodyPr>
          <a:lstStyle/>
          <a:p>
            <a:pPr algn="just">
              <a:buNone/>
            </a:pPr>
            <a:endParaRPr lang="en-US" sz="2400" dirty="0">
              <a:solidFill>
                <a:srgbClr val="FFFF00"/>
              </a:solidFill>
              <a:latin typeface="Times New Roman" pitchFamily="18" charset="0"/>
              <a:cs typeface="Times New Roman" pitchFamily="18" charset="0"/>
            </a:endParaRPr>
          </a:p>
          <a:p>
            <a:pPr algn="just">
              <a:buNone/>
            </a:pPr>
            <a:r>
              <a:rPr lang="en-US" sz="2400" dirty="0">
                <a:solidFill>
                  <a:srgbClr val="FFFF00"/>
                </a:solidFill>
                <a:latin typeface="Times New Roman" pitchFamily="18" charset="0"/>
                <a:cs typeface="Times New Roman" pitchFamily="18" charset="0"/>
              </a:rPr>
              <a:t>1. </a:t>
            </a:r>
            <a:r>
              <a:rPr lang="en-US" sz="2400" dirty="0">
                <a:latin typeface="Times New Roman" pitchFamily="18" charset="0"/>
                <a:cs typeface="Times New Roman" pitchFamily="18" charset="0"/>
              </a:rPr>
              <a:t>Employment generation</a:t>
            </a:r>
          </a:p>
          <a:p>
            <a:pPr algn="just">
              <a:buNone/>
            </a:pPr>
            <a:r>
              <a:rPr lang="en-US" sz="2400" dirty="0">
                <a:solidFill>
                  <a:srgbClr val="FFFF00"/>
                </a:solidFill>
                <a:latin typeface="Times New Roman" pitchFamily="18" charset="0"/>
                <a:cs typeface="Times New Roman" pitchFamily="18" charset="0"/>
              </a:rPr>
              <a:t>2. </a:t>
            </a:r>
            <a:r>
              <a:rPr lang="en-US" sz="2400" dirty="0">
                <a:latin typeface="Times New Roman" pitchFamily="18" charset="0"/>
                <a:cs typeface="Times New Roman" pitchFamily="18" charset="0"/>
              </a:rPr>
              <a:t>Income generation</a:t>
            </a:r>
          </a:p>
          <a:p>
            <a:pPr algn="just">
              <a:buNone/>
            </a:pPr>
            <a:r>
              <a:rPr lang="en-US" sz="2400" dirty="0">
                <a:solidFill>
                  <a:srgbClr val="FFFF00"/>
                </a:solidFill>
                <a:latin typeface="Times New Roman" pitchFamily="18" charset="0"/>
                <a:cs typeface="Times New Roman" pitchFamily="18" charset="0"/>
              </a:rPr>
              <a:t>3. </a:t>
            </a:r>
            <a:r>
              <a:rPr lang="en-US" sz="2400" dirty="0">
                <a:latin typeface="Times New Roman" pitchFamily="18" charset="0"/>
                <a:cs typeface="Times New Roman" pitchFamily="18" charset="0"/>
              </a:rPr>
              <a:t>Recreation and tourism</a:t>
            </a:r>
          </a:p>
          <a:p>
            <a:pPr algn="just">
              <a:buNone/>
            </a:pPr>
            <a:r>
              <a:rPr lang="en-US" sz="2400" dirty="0">
                <a:solidFill>
                  <a:srgbClr val="FFFF00"/>
                </a:solidFill>
                <a:latin typeface="Times New Roman" pitchFamily="18" charset="0"/>
                <a:cs typeface="Times New Roman" pitchFamily="18" charset="0"/>
              </a:rPr>
              <a:t>4. </a:t>
            </a:r>
            <a:r>
              <a:rPr lang="en-US" sz="2400" dirty="0">
                <a:latin typeface="Times New Roman" pitchFamily="18" charset="0"/>
                <a:cs typeface="Times New Roman" pitchFamily="18" charset="0"/>
              </a:rPr>
              <a:t>Risk reduction in dry land farming</a:t>
            </a:r>
          </a:p>
          <a:p>
            <a:pPr algn="just">
              <a:buNone/>
            </a:pPr>
            <a:r>
              <a:rPr lang="en-US" sz="2400" dirty="0">
                <a:solidFill>
                  <a:srgbClr val="FFFF00"/>
                </a:solidFill>
                <a:latin typeface="Times New Roman" pitchFamily="18" charset="0"/>
                <a:cs typeface="Times New Roman" pitchFamily="18" charset="0"/>
              </a:rPr>
              <a:t>5. </a:t>
            </a:r>
            <a:r>
              <a:rPr lang="en-US" sz="2400" dirty="0">
                <a:latin typeface="Times New Roman" pitchFamily="18" charset="0"/>
                <a:cs typeface="Times New Roman" pitchFamily="18" charset="0"/>
              </a:rPr>
              <a:t>Labour saving</a:t>
            </a:r>
          </a:p>
          <a:p>
            <a:pPr algn="just">
              <a:buNone/>
            </a:pPr>
            <a:r>
              <a:rPr lang="en-US" sz="2400" dirty="0">
                <a:solidFill>
                  <a:srgbClr val="FFFF00"/>
                </a:solidFill>
                <a:latin typeface="Times New Roman" pitchFamily="18" charset="0"/>
                <a:cs typeface="Times New Roman" pitchFamily="18" charset="0"/>
              </a:rPr>
              <a:t>6. </a:t>
            </a:r>
            <a:r>
              <a:rPr lang="en-US" sz="2400" dirty="0">
                <a:latin typeface="Times New Roman" pitchFamily="18" charset="0"/>
                <a:cs typeface="Times New Roman" pitchFamily="18" charset="0"/>
              </a:rPr>
              <a:t>Improvement in human and animal health</a:t>
            </a:r>
          </a:p>
          <a:p>
            <a:pPr algn="just">
              <a:buNone/>
            </a:pPr>
            <a:r>
              <a:rPr lang="en-US" sz="2400" dirty="0">
                <a:solidFill>
                  <a:srgbClr val="FFFF00"/>
                </a:solidFill>
                <a:latin typeface="Times New Roman" pitchFamily="18" charset="0"/>
                <a:cs typeface="Times New Roman" pitchFamily="18" charset="0"/>
              </a:rPr>
              <a:t>7. </a:t>
            </a:r>
            <a:r>
              <a:rPr lang="en-US" sz="2400" dirty="0">
                <a:latin typeface="Times New Roman" pitchFamily="18" charset="0"/>
                <a:cs typeface="Times New Roman" pitchFamily="18" charset="0"/>
              </a:rPr>
              <a:t>Rehabilitation of degraded lands</a:t>
            </a:r>
          </a:p>
        </p:txBody>
      </p:sp>
      <p:sp>
        <p:nvSpPr>
          <p:cNvPr id="4" name="Date Placeholder 3"/>
          <p:cNvSpPr>
            <a:spLocks noGrp="1"/>
          </p:cNvSpPr>
          <p:nvPr>
            <p:ph type="dt" sz="half" idx="10"/>
          </p:nvPr>
        </p:nvSpPr>
        <p:spPr/>
        <p:txBody>
          <a:bodyPr/>
          <a:lstStyle/>
          <a:p>
            <a:pPr algn="ctr"/>
            <a:r>
              <a:rPr lang="en-US">
                <a:solidFill>
                  <a:srgbClr val="FFFF00"/>
                </a:solidFill>
                <a:latin typeface="Times New Roman" pitchFamily="18" charset="0"/>
                <a:cs typeface="Times New Roman" pitchFamily="18" charset="0"/>
              </a:rPr>
              <a:t>10/29/2023</a:t>
            </a:r>
            <a:endParaRPr lang="en-US" dirty="0">
              <a:solidFill>
                <a:srgbClr val="FFFF00"/>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lgn="ctr"/>
            <a:fld id="{473E1925-6D92-4B52-8424-A2409DC58466}" type="slidenum">
              <a:rPr lang="en-US" smtClean="0">
                <a:solidFill>
                  <a:srgbClr val="FFFF00"/>
                </a:solidFill>
                <a:latin typeface="Times New Roman" pitchFamily="18" charset="0"/>
                <a:cs typeface="Times New Roman" pitchFamily="18" charset="0"/>
              </a:rPr>
              <a:pPr algn="ctr"/>
              <a:t>18</a:t>
            </a:fld>
            <a:endParaRPr lang="en-US" dirty="0">
              <a:solidFill>
                <a:srgbClr val="FFFF00"/>
              </a:solidFill>
              <a:latin typeface="Times New Roman" pitchFamily="18" charset="0"/>
              <a:cs typeface="Times New Roman" pitchFamily="18" charset="0"/>
            </a:endParaRPr>
          </a:p>
        </p:txBody>
      </p:sp>
      <p:sp>
        <p:nvSpPr>
          <p:cNvPr id="6" name="Footer Placeholder 5"/>
          <p:cNvSpPr>
            <a:spLocks noGrp="1"/>
          </p:cNvSpPr>
          <p:nvPr>
            <p:ph type="ftr" sz="quarter" idx="11"/>
          </p:nvPr>
        </p:nvSpPr>
        <p:spPr/>
        <p:txBody>
          <a:bodyPr/>
          <a:lstStyle/>
          <a:p>
            <a:r>
              <a:rPr lang="en-US">
                <a:solidFill>
                  <a:srgbClr val="FFFF00"/>
                </a:solidFill>
                <a:latin typeface="Times New Roman" pitchFamily="18" charset="0"/>
                <a:cs typeface="Times New Roman" pitchFamily="18" charset="0"/>
              </a:rPr>
              <a:t>Agroforestry</a:t>
            </a:r>
            <a:endParaRPr lang="en-US" dirty="0">
              <a:solidFill>
                <a:srgbClr val="FFFF00"/>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rmAutofit/>
          </a:bodyPr>
          <a:lstStyle/>
          <a:p>
            <a:r>
              <a:rPr lang="en-GB" sz="3200" b="1" dirty="0">
                <a:solidFill>
                  <a:srgbClr val="FFFF00"/>
                </a:solidFill>
                <a:latin typeface="Times New Roman" pitchFamily="18" charset="0"/>
                <a:cs typeface="Times New Roman" pitchFamily="18" charset="0"/>
              </a:rPr>
              <a:t>Social Forestry </a:t>
            </a:r>
            <a:endParaRPr lang="en-US" sz="3200" dirty="0">
              <a:solidFill>
                <a:srgbClr val="FFFF00"/>
              </a:solidFill>
            </a:endParaRPr>
          </a:p>
        </p:txBody>
      </p:sp>
      <p:sp>
        <p:nvSpPr>
          <p:cNvPr id="3" name="Content Placeholder 2"/>
          <p:cNvSpPr>
            <a:spLocks noGrp="1"/>
          </p:cNvSpPr>
          <p:nvPr>
            <p:ph idx="1"/>
          </p:nvPr>
        </p:nvSpPr>
        <p:spPr>
          <a:xfrm>
            <a:off x="457200" y="1556792"/>
            <a:ext cx="8229600" cy="4569371"/>
          </a:xfrm>
        </p:spPr>
        <p:txBody>
          <a:bodyPr>
            <a:noAutofit/>
          </a:bodyPr>
          <a:lstStyle/>
          <a:p>
            <a:pPr algn="just">
              <a:buNone/>
            </a:pPr>
            <a:r>
              <a:rPr lang="en-GB" sz="2400" dirty="0">
                <a:latin typeface="Times New Roman" pitchFamily="18" charset="0"/>
                <a:cs typeface="Times New Roman" pitchFamily="18" charset="0"/>
              </a:rPr>
              <a:t>Social forestry means plantation of such tress which are useful for community development. </a:t>
            </a:r>
          </a:p>
          <a:p>
            <a:pPr algn="just">
              <a:buNone/>
            </a:pPr>
            <a:endParaRPr lang="en-GB" sz="2400" dirty="0">
              <a:latin typeface="Times New Roman" pitchFamily="18" charset="0"/>
              <a:cs typeface="Times New Roman" pitchFamily="18" charset="0"/>
            </a:endParaRPr>
          </a:p>
          <a:p>
            <a:pPr algn="just">
              <a:buNone/>
            </a:pPr>
            <a:r>
              <a:rPr lang="en-GB" sz="2400" dirty="0">
                <a:latin typeface="Times New Roman" pitchFamily="18" charset="0"/>
                <a:cs typeface="Times New Roman" pitchFamily="18" charset="0"/>
              </a:rPr>
              <a:t>The word ‘Social forestry’ was first time, used by </a:t>
            </a:r>
            <a:r>
              <a:rPr lang="en-GB" sz="2400" b="1" dirty="0" err="1">
                <a:solidFill>
                  <a:srgbClr val="FFFF00"/>
                </a:solidFill>
                <a:latin typeface="Times New Roman" pitchFamily="18" charset="0"/>
                <a:cs typeface="Times New Roman" pitchFamily="18" charset="0"/>
              </a:rPr>
              <a:t>Westoby</a:t>
            </a:r>
            <a:r>
              <a:rPr lang="en-GB" sz="2400" dirty="0">
                <a:latin typeface="Times New Roman" pitchFamily="18" charset="0"/>
                <a:cs typeface="Times New Roman" pitchFamily="18" charset="0"/>
              </a:rPr>
              <a:t> in </a:t>
            </a:r>
            <a:r>
              <a:rPr lang="en-GB" sz="2400" b="1" dirty="0">
                <a:solidFill>
                  <a:srgbClr val="FFFF00"/>
                </a:solidFill>
                <a:latin typeface="Times New Roman" pitchFamily="18" charset="0"/>
                <a:cs typeface="Times New Roman" pitchFamily="18" charset="0"/>
              </a:rPr>
              <a:t>1968</a:t>
            </a:r>
            <a:r>
              <a:rPr lang="en-GB" sz="2400" dirty="0">
                <a:latin typeface="Times New Roman" pitchFamily="18" charset="0"/>
                <a:cs typeface="Times New Roman" pitchFamily="18" charset="0"/>
              </a:rPr>
              <a:t>.</a:t>
            </a:r>
          </a:p>
          <a:p>
            <a:pPr algn="just">
              <a:buNone/>
            </a:pPr>
            <a:endParaRPr lang="en-GB" sz="2400" dirty="0">
              <a:latin typeface="Times New Roman" pitchFamily="18" charset="0"/>
              <a:cs typeface="Times New Roman" pitchFamily="18" charset="0"/>
            </a:endParaRPr>
          </a:p>
          <a:p>
            <a:pPr algn="just">
              <a:buNone/>
            </a:pPr>
            <a:r>
              <a:rPr lang="en-GB" sz="2400" dirty="0">
                <a:latin typeface="Times New Roman" pitchFamily="18" charset="0"/>
                <a:cs typeface="Times New Roman" pitchFamily="18" charset="0"/>
              </a:rPr>
              <a:t>He defined as ‘Social forestry is a forestry which aims at producing flow of protection and recreational benefits for the community’’. </a:t>
            </a:r>
          </a:p>
          <a:p>
            <a:pPr algn="just">
              <a:buNone/>
            </a:pPr>
            <a:endParaRPr lang="en-GB" sz="2400" dirty="0">
              <a:latin typeface="Times New Roman" pitchFamily="18" charset="0"/>
              <a:cs typeface="Times New Roman" pitchFamily="18" charset="0"/>
            </a:endParaRPr>
          </a:p>
          <a:p>
            <a:pPr algn="just">
              <a:buNone/>
            </a:pPr>
            <a:r>
              <a:rPr lang="en-GB"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rgbClr val="FFFF00"/>
                </a:solidFill>
                <a:latin typeface="Times New Roman" pitchFamily="18" charset="0"/>
                <a:cs typeface="Times New Roman" pitchFamily="18" charset="0"/>
              </a:rPr>
              <a:t>10/29/2023</a:t>
            </a:r>
            <a:endParaRPr lang="en-US" dirty="0">
              <a:solidFill>
                <a:srgbClr val="FFFF00"/>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lgn="ctr"/>
            <a:fld id="{42FAFCF4-E211-4027-9381-B30B64FD7A1F}" type="slidenum">
              <a:rPr lang="en-US" smtClean="0">
                <a:solidFill>
                  <a:srgbClr val="FFFF00"/>
                </a:solidFill>
                <a:latin typeface="Times New Roman" pitchFamily="18" charset="0"/>
                <a:cs typeface="Times New Roman" pitchFamily="18" charset="0"/>
              </a:rPr>
              <a:pPr algn="ctr"/>
              <a:t>2</a:t>
            </a:fld>
            <a:endParaRPr lang="en-US" dirty="0">
              <a:solidFill>
                <a:srgbClr val="FFFF00"/>
              </a:solidFill>
              <a:latin typeface="Times New Roman" pitchFamily="18" charset="0"/>
              <a:cs typeface="Times New Roman" pitchFamily="18" charset="0"/>
            </a:endParaRPr>
          </a:p>
        </p:txBody>
      </p:sp>
      <p:sp>
        <p:nvSpPr>
          <p:cNvPr id="6" name="Footer Placeholder 5"/>
          <p:cNvSpPr>
            <a:spLocks noGrp="1"/>
          </p:cNvSpPr>
          <p:nvPr>
            <p:ph type="ftr" sz="quarter" idx="11"/>
          </p:nvPr>
        </p:nvSpPr>
        <p:spPr/>
        <p:txBody>
          <a:bodyPr/>
          <a:lstStyle/>
          <a:p>
            <a:r>
              <a:rPr lang="en-US">
                <a:solidFill>
                  <a:srgbClr val="FFFF00"/>
                </a:solidFill>
                <a:latin typeface="Times New Roman" pitchFamily="18" charset="0"/>
                <a:cs typeface="Times New Roman" pitchFamily="18" charset="0"/>
              </a:rPr>
              <a:t>Agroforestry</a:t>
            </a:r>
            <a:endParaRPr lang="en-US" dirty="0">
              <a:solidFill>
                <a:srgbClr val="FFFF00"/>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381000"/>
            <a:ext cx="8229600" cy="5745163"/>
          </a:xfrm>
        </p:spPr>
        <p:txBody>
          <a:bodyPr>
            <a:noAutofit/>
          </a:bodyPr>
          <a:lstStyle/>
          <a:p>
            <a:pPr algn="just">
              <a:buNone/>
            </a:pPr>
            <a:endParaRPr lang="en-GB" sz="2400" dirty="0">
              <a:latin typeface="Times New Roman" pitchFamily="18" charset="0"/>
              <a:cs typeface="Times New Roman" pitchFamily="18" charset="0"/>
            </a:endParaRPr>
          </a:p>
          <a:p>
            <a:pPr algn="just">
              <a:buNone/>
            </a:pPr>
            <a:endParaRPr lang="en-GB" sz="2400" dirty="0">
              <a:latin typeface="Times New Roman" pitchFamily="18" charset="0"/>
              <a:cs typeface="Times New Roman" pitchFamily="18" charset="0"/>
            </a:endParaRPr>
          </a:p>
          <a:p>
            <a:pPr algn="just">
              <a:buNone/>
            </a:pPr>
            <a:r>
              <a:rPr lang="en-GB" sz="2400" dirty="0">
                <a:latin typeface="Times New Roman" pitchFamily="18" charset="0"/>
                <a:cs typeface="Times New Roman" pitchFamily="18" charset="0"/>
              </a:rPr>
              <a:t>According to the National commission on Agriculture (1976), social forestry denotes programmes for raising plants and trees for supply of </a:t>
            </a:r>
            <a:r>
              <a:rPr lang="en-GB" sz="2400" b="1" dirty="0">
                <a:solidFill>
                  <a:srgbClr val="FFFF00"/>
                </a:solidFill>
                <a:latin typeface="Times New Roman" pitchFamily="18" charset="0"/>
                <a:cs typeface="Times New Roman" pitchFamily="18" charset="0"/>
              </a:rPr>
              <a:t>Fire Wood</a:t>
            </a:r>
            <a:r>
              <a:rPr lang="en-GB" sz="2400" dirty="0">
                <a:latin typeface="Times New Roman" pitchFamily="18" charset="0"/>
                <a:cs typeface="Times New Roman" pitchFamily="18" charset="0"/>
              </a:rPr>
              <a:t>, </a:t>
            </a:r>
            <a:r>
              <a:rPr lang="en-GB" sz="2400" b="1" dirty="0">
                <a:solidFill>
                  <a:srgbClr val="FFFF00"/>
                </a:solidFill>
                <a:latin typeface="Times New Roman" pitchFamily="18" charset="0"/>
                <a:cs typeface="Times New Roman" pitchFamily="18" charset="0"/>
              </a:rPr>
              <a:t>Fodder</a:t>
            </a:r>
            <a:r>
              <a:rPr lang="en-GB" sz="2400" dirty="0">
                <a:latin typeface="Times New Roman" pitchFamily="18" charset="0"/>
                <a:cs typeface="Times New Roman" pitchFamily="18" charset="0"/>
              </a:rPr>
              <a:t> and </a:t>
            </a:r>
            <a:r>
              <a:rPr lang="en-GB" sz="2400" b="1" dirty="0">
                <a:solidFill>
                  <a:srgbClr val="FFFF00"/>
                </a:solidFill>
                <a:latin typeface="Times New Roman" pitchFamily="18" charset="0"/>
                <a:cs typeface="Times New Roman" pitchFamily="18" charset="0"/>
              </a:rPr>
              <a:t>Small</a:t>
            </a:r>
            <a:r>
              <a:rPr lang="en-GB" sz="2400" dirty="0">
                <a:latin typeface="Times New Roman" pitchFamily="18" charset="0"/>
                <a:cs typeface="Times New Roman" pitchFamily="18" charset="0"/>
              </a:rPr>
              <a:t> </a:t>
            </a:r>
            <a:r>
              <a:rPr lang="en-GB" sz="2400" b="1" dirty="0">
                <a:solidFill>
                  <a:srgbClr val="FFFF00"/>
                </a:solidFill>
                <a:latin typeface="Times New Roman" pitchFamily="18" charset="0"/>
                <a:cs typeface="Times New Roman" pitchFamily="18" charset="0"/>
              </a:rPr>
              <a:t>Timber</a:t>
            </a:r>
            <a:r>
              <a:rPr lang="en-GB" sz="2400" dirty="0">
                <a:latin typeface="Times New Roman" pitchFamily="18" charset="0"/>
                <a:cs typeface="Times New Roman" pitchFamily="18" charset="0"/>
              </a:rPr>
              <a:t> for the </a:t>
            </a:r>
            <a:r>
              <a:rPr lang="en-GB" sz="2400" b="1" dirty="0">
                <a:solidFill>
                  <a:srgbClr val="C00000"/>
                </a:solidFill>
                <a:latin typeface="Times New Roman" pitchFamily="18" charset="0"/>
                <a:cs typeface="Times New Roman" pitchFamily="18" charset="0"/>
              </a:rPr>
              <a:t>Community</a:t>
            </a:r>
            <a:r>
              <a:rPr lang="en-GB" sz="2400" dirty="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algn="just">
              <a:buNone/>
            </a:pPr>
            <a:endParaRPr lang="en-GB" sz="2400" dirty="0">
              <a:latin typeface="Times New Roman" pitchFamily="18" charset="0"/>
              <a:cs typeface="Times New Roman" pitchFamily="18" charset="0"/>
            </a:endParaRPr>
          </a:p>
          <a:p>
            <a:pPr algn="just">
              <a:buNone/>
            </a:pPr>
            <a:r>
              <a:rPr lang="en-GB" sz="2400" dirty="0">
                <a:latin typeface="Times New Roman" pitchFamily="18" charset="0"/>
                <a:cs typeface="Times New Roman" pitchFamily="18" charset="0"/>
              </a:rPr>
              <a:t>Social forestry is the practice of forestry for </a:t>
            </a:r>
            <a:r>
              <a:rPr lang="en-GB" sz="2400" b="1" dirty="0">
                <a:solidFill>
                  <a:srgbClr val="FFFF00"/>
                </a:solidFill>
                <a:latin typeface="Times New Roman" pitchFamily="18" charset="0"/>
                <a:cs typeface="Times New Roman" pitchFamily="18" charset="0"/>
              </a:rPr>
              <a:t>Society</a:t>
            </a:r>
            <a:r>
              <a:rPr lang="en-GB" sz="2400" dirty="0">
                <a:latin typeface="Times New Roman" pitchFamily="18" charset="0"/>
                <a:cs typeface="Times New Roman" pitchFamily="18" charset="0"/>
              </a:rPr>
              <a:t>, by the </a:t>
            </a:r>
            <a:r>
              <a:rPr lang="en-GB" sz="2400" b="1" dirty="0">
                <a:solidFill>
                  <a:srgbClr val="FFFF00"/>
                </a:solidFill>
                <a:latin typeface="Times New Roman" pitchFamily="18" charset="0"/>
                <a:cs typeface="Times New Roman" pitchFamily="18" charset="0"/>
              </a:rPr>
              <a:t>Society</a:t>
            </a:r>
            <a:r>
              <a:rPr lang="en-GB" sz="2400" dirty="0">
                <a:latin typeface="Times New Roman" pitchFamily="18" charset="0"/>
                <a:cs typeface="Times New Roman" pitchFamily="18" charset="0"/>
              </a:rPr>
              <a:t>, through the </a:t>
            </a:r>
            <a:r>
              <a:rPr lang="en-GB" sz="2400" b="1" dirty="0">
                <a:solidFill>
                  <a:srgbClr val="FFFF00"/>
                </a:solidFill>
                <a:latin typeface="Times New Roman" pitchFamily="18" charset="0"/>
                <a:cs typeface="Times New Roman" pitchFamily="18" charset="0"/>
              </a:rPr>
              <a:t>Society</a:t>
            </a:r>
            <a:r>
              <a:rPr lang="en-GB" sz="2400" dirty="0">
                <a:latin typeface="Times New Roman" pitchFamily="18" charset="0"/>
                <a:cs typeface="Times New Roman" pitchFamily="18" charset="0"/>
              </a:rPr>
              <a:t>, especially for fuel, fodder, fruits and small timber requirements of the nearby surroundings. </a:t>
            </a:r>
          </a:p>
        </p:txBody>
      </p:sp>
      <p:sp>
        <p:nvSpPr>
          <p:cNvPr id="4" name="Date Placeholder 3"/>
          <p:cNvSpPr>
            <a:spLocks noGrp="1"/>
          </p:cNvSpPr>
          <p:nvPr>
            <p:ph type="dt" sz="half" idx="10"/>
          </p:nvPr>
        </p:nvSpPr>
        <p:spPr/>
        <p:txBody>
          <a:bodyPr/>
          <a:lstStyle/>
          <a:p>
            <a:pPr algn="ctr"/>
            <a:r>
              <a:rPr lang="en-US">
                <a:solidFill>
                  <a:srgbClr val="FFFF00"/>
                </a:solidFill>
                <a:latin typeface="Times New Roman" pitchFamily="18" charset="0"/>
                <a:cs typeface="Times New Roman" pitchFamily="18" charset="0"/>
              </a:rPr>
              <a:t>10/29/2023</a:t>
            </a:r>
            <a:endParaRPr lang="en-US" dirty="0">
              <a:solidFill>
                <a:srgbClr val="FFFF00"/>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lgn="ctr"/>
            <a:fld id="{42FAFCF4-E211-4027-9381-B30B64FD7A1F}" type="slidenum">
              <a:rPr lang="en-US" smtClean="0">
                <a:solidFill>
                  <a:srgbClr val="FFFF00"/>
                </a:solidFill>
                <a:latin typeface="Times New Roman" pitchFamily="18" charset="0"/>
                <a:cs typeface="Times New Roman" pitchFamily="18" charset="0"/>
              </a:rPr>
              <a:pPr algn="ctr"/>
              <a:t>3</a:t>
            </a:fld>
            <a:endParaRPr lang="en-US" dirty="0">
              <a:solidFill>
                <a:srgbClr val="FFFF00"/>
              </a:solidFill>
              <a:latin typeface="Times New Roman" pitchFamily="18" charset="0"/>
              <a:cs typeface="Times New Roman" pitchFamily="18" charset="0"/>
            </a:endParaRPr>
          </a:p>
        </p:txBody>
      </p:sp>
      <p:sp>
        <p:nvSpPr>
          <p:cNvPr id="6" name="Footer Placeholder 5"/>
          <p:cNvSpPr>
            <a:spLocks noGrp="1"/>
          </p:cNvSpPr>
          <p:nvPr>
            <p:ph type="ftr" sz="quarter" idx="11"/>
          </p:nvPr>
        </p:nvSpPr>
        <p:spPr/>
        <p:txBody>
          <a:bodyPr/>
          <a:lstStyle/>
          <a:p>
            <a:r>
              <a:rPr lang="en-US">
                <a:solidFill>
                  <a:srgbClr val="FFFF00"/>
                </a:solidFill>
                <a:latin typeface="Times New Roman" pitchFamily="18" charset="0"/>
                <a:cs typeface="Times New Roman" pitchFamily="18" charset="0"/>
              </a:rPr>
              <a:t>Agroforestry</a:t>
            </a:r>
            <a:endParaRPr lang="en-US" dirty="0">
              <a:solidFill>
                <a:srgbClr val="FFFF00"/>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endParaRPr lang="en-US" dirty="0"/>
          </a:p>
        </p:txBody>
      </p:sp>
      <p:sp>
        <p:nvSpPr>
          <p:cNvPr id="3" name="Content Placeholder 2"/>
          <p:cNvSpPr>
            <a:spLocks noGrp="1"/>
          </p:cNvSpPr>
          <p:nvPr>
            <p:ph idx="1"/>
          </p:nvPr>
        </p:nvSpPr>
        <p:spPr>
          <a:xfrm>
            <a:off x="457200" y="533400"/>
            <a:ext cx="8229600" cy="5592763"/>
          </a:xfrm>
        </p:spPr>
        <p:txBody>
          <a:bodyPr>
            <a:normAutofit fontScale="92500" lnSpcReduction="20000"/>
          </a:bodyPr>
          <a:lstStyle/>
          <a:p>
            <a:pPr algn="just">
              <a:buNone/>
            </a:pPr>
            <a:r>
              <a:rPr lang="en-GB" sz="2600" dirty="0">
                <a:latin typeface="Times New Roman" pitchFamily="18" charset="0"/>
                <a:cs typeface="Times New Roman" pitchFamily="18" charset="0"/>
              </a:rPr>
              <a:t>It ensures economic and effective utilization of waste including </a:t>
            </a:r>
            <a:r>
              <a:rPr lang="en-GB" sz="2600" b="1" dirty="0">
                <a:solidFill>
                  <a:srgbClr val="FFFF00"/>
                </a:solidFill>
                <a:latin typeface="Times New Roman" pitchFamily="18" charset="0"/>
                <a:cs typeface="Times New Roman" pitchFamily="18" charset="0"/>
              </a:rPr>
              <a:t>Deserts</a:t>
            </a:r>
            <a:r>
              <a:rPr lang="en-GB" sz="2600" dirty="0">
                <a:latin typeface="Times New Roman" pitchFamily="18" charset="0"/>
                <a:cs typeface="Times New Roman" pitchFamily="18" charset="0"/>
              </a:rPr>
              <a:t>, </a:t>
            </a:r>
            <a:r>
              <a:rPr lang="en-GB" sz="2600" b="1" dirty="0">
                <a:solidFill>
                  <a:srgbClr val="FFFF00"/>
                </a:solidFill>
                <a:latin typeface="Times New Roman" pitchFamily="18" charset="0"/>
                <a:cs typeface="Times New Roman" pitchFamily="18" charset="0"/>
              </a:rPr>
              <a:t>Aquatic</a:t>
            </a:r>
            <a:r>
              <a:rPr lang="en-GB" sz="2600" dirty="0">
                <a:latin typeface="Times New Roman" pitchFamily="18" charset="0"/>
                <a:cs typeface="Times New Roman" pitchFamily="18" charset="0"/>
              </a:rPr>
              <a:t> </a:t>
            </a:r>
            <a:r>
              <a:rPr lang="en-GB" sz="2600" b="1" dirty="0">
                <a:solidFill>
                  <a:srgbClr val="FFFF00"/>
                </a:solidFill>
                <a:latin typeface="Times New Roman" pitchFamily="18" charset="0"/>
                <a:cs typeface="Times New Roman" pitchFamily="18" charset="0"/>
              </a:rPr>
              <a:t>Situations</a:t>
            </a:r>
            <a:r>
              <a:rPr lang="en-GB" sz="2600" dirty="0">
                <a:latin typeface="Times New Roman" pitchFamily="18" charset="0"/>
                <a:cs typeface="Times New Roman" pitchFamily="18" charset="0"/>
              </a:rPr>
              <a:t> such as:</a:t>
            </a:r>
          </a:p>
          <a:p>
            <a:pPr algn="just">
              <a:buNone/>
            </a:pPr>
            <a:endParaRPr lang="en-GB" sz="2600" dirty="0">
              <a:latin typeface="Times New Roman" pitchFamily="18" charset="0"/>
              <a:cs typeface="Times New Roman" pitchFamily="18" charset="0"/>
            </a:endParaRPr>
          </a:p>
          <a:p>
            <a:pPr algn="just">
              <a:buClr>
                <a:srgbClr val="FFFF00"/>
              </a:buClr>
              <a:buSzPct val="70000"/>
              <a:buFont typeface="Wingdings" pitchFamily="2" charset="2"/>
              <a:buChar char="Ø"/>
            </a:pPr>
            <a:r>
              <a:rPr lang="en-GB" sz="2600" dirty="0">
                <a:latin typeface="Times New Roman" pitchFamily="18" charset="0"/>
                <a:cs typeface="Times New Roman" pitchFamily="18" charset="0"/>
              </a:rPr>
              <a:t>Sides of farm ponds </a:t>
            </a:r>
          </a:p>
          <a:p>
            <a:pPr algn="just">
              <a:buClr>
                <a:srgbClr val="FFFF00"/>
              </a:buClr>
              <a:buSzPct val="70000"/>
              <a:buFont typeface="Wingdings" pitchFamily="2" charset="2"/>
              <a:buChar char="Ø"/>
            </a:pPr>
            <a:r>
              <a:rPr lang="en-GB" sz="2600" dirty="0">
                <a:latin typeface="Times New Roman" pitchFamily="18" charset="0"/>
                <a:cs typeface="Times New Roman" pitchFamily="18" charset="0"/>
              </a:rPr>
              <a:t>Lakes</a:t>
            </a:r>
          </a:p>
          <a:p>
            <a:pPr algn="just">
              <a:buClr>
                <a:srgbClr val="FFFF00"/>
              </a:buClr>
              <a:buSzPct val="70000"/>
              <a:buFont typeface="Wingdings" pitchFamily="2" charset="2"/>
              <a:buChar char="Ø"/>
            </a:pPr>
            <a:r>
              <a:rPr lang="en-GB" sz="2600" dirty="0">
                <a:latin typeface="Times New Roman" pitchFamily="18" charset="0"/>
                <a:cs typeface="Times New Roman" pitchFamily="18" charset="0"/>
              </a:rPr>
              <a:t>Swamps</a:t>
            </a:r>
          </a:p>
          <a:p>
            <a:pPr algn="just">
              <a:buClr>
                <a:srgbClr val="FFFF00"/>
              </a:buClr>
              <a:buSzPct val="70000"/>
              <a:buFont typeface="Wingdings" pitchFamily="2" charset="2"/>
              <a:buChar char="Ø"/>
            </a:pPr>
            <a:r>
              <a:rPr lang="en-GB" sz="2600" dirty="0">
                <a:latin typeface="Times New Roman" pitchFamily="18" charset="0"/>
                <a:cs typeface="Times New Roman" pitchFamily="18" charset="0"/>
              </a:rPr>
              <a:t>Canal seepage area</a:t>
            </a:r>
          </a:p>
          <a:p>
            <a:pPr algn="just">
              <a:buClr>
                <a:srgbClr val="FFFF00"/>
              </a:buClr>
              <a:buSzPct val="70000"/>
              <a:buFont typeface="Wingdings" pitchFamily="2" charset="2"/>
              <a:buChar char="Ø"/>
            </a:pPr>
            <a:r>
              <a:rPr lang="en-GB" sz="2600" dirty="0">
                <a:latin typeface="Times New Roman" pitchFamily="18" charset="0"/>
                <a:cs typeface="Times New Roman" pitchFamily="18" charset="0"/>
              </a:rPr>
              <a:t>Railway and Roadsides</a:t>
            </a:r>
          </a:p>
          <a:p>
            <a:pPr algn="just">
              <a:buClr>
                <a:srgbClr val="FFFF00"/>
              </a:buClr>
              <a:buSzPct val="70000"/>
              <a:buFont typeface="Wingdings" pitchFamily="2" charset="2"/>
              <a:buChar char="Ø"/>
            </a:pPr>
            <a:r>
              <a:rPr lang="en-GB" sz="2600" dirty="0">
                <a:latin typeface="Times New Roman" pitchFamily="18" charset="0"/>
                <a:cs typeface="Times New Roman" pitchFamily="18" charset="0"/>
              </a:rPr>
              <a:t>Saline and Alkaline soils </a:t>
            </a:r>
          </a:p>
          <a:p>
            <a:pPr algn="just">
              <a:buClr>
                <a:srgbClr val="FFFF00"/>
              </a:buClr>
              <a:buSzPct val="70000"/>
              <a:buFont typeface="Wingdings" pitchFamily="2" charset="2"/>
              <a:buChar char="Ø"/>
            </a:pPr>
            <a:r>
              <a:rPr lang="en-GB" sz="2600" dirty="0">
                <a:latin typeface="Times New Roman" pitchFamily="18" charset="0"/>
                <a:cs typeface="Times New Roman" pitchFamily="18" charset="0"/>
              </a:rPr>
              <a:t>Ravine sites </a:t>
            </a:r>
          </a:p>
          <a:p>
            <a:pPr algn="just">
              <a:buNone/>
            </a:pPr>
            <a:r>
              <a:rPr lang="en-GB" sz="2600" dirty="0">
                <a:latin typeface="Times New Roman" pitchFamily="18" charset="0"/>
                <a:cs typeface="Times New Roman" pitchFamily="18" charset="0"/>
              </a:rPr>
              <a:t>through afforestation with the involvement of village/ rural communities. </a:t>
            </a:r>
          </a:p>
          <a:p>
            <a:pPr algn="just">
              <a:buNone/>
            </a:pPr>
            <a:endParaRPr lang="en-GB" sz="2800" dirty="0">
              <a:latin typeface="Times New Roman" pitchFamily="18" charset="0"/>
              <a:cs typeface="Times New Roman" pitchFamily="18" charset="0"/>
            </a:endParaRPr>
          </a:p>
          <a:p>
            <a:pPr algn="just">
              <a:buNone/>
            </a:pPr>
            <a:r>
              <a:rPr lang="en-GB" sz="2400" dirty="0">
                <a:latin typeface="Times New Roman" pitchFamily="18" charset="0"/>
                <a:cs typeface="Times New Roman" pitchFamily="18" charset="0"/>
              </a:rPr>
              <a:t>In the modern times, social forestry is considered as an important tool for rural development.</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rgbClr val="FFFF00"/>
                </a:solidFill>
                <a:latin typeface="Times New Roman" pitchFamily="18" charset="0"/>
                <a:cs typeface="Times New Roman" pitchFamily="18" charset="0"/>
              </a:rPr>
              <a:t>10/29/2023</a:t>
            </a:r>
            <a:endParaRPr lang="en-US" dirty="0">
              <a:solidFill>
                <a:srgbClr val="FFFF00"/>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pPr algn="ctr"/>
            <a:fld id="{42FAFCF4-E211-4027-9381-B30B64FD7A1F}" type="slidenum">
              <a:rPr lang="en-US" smtClean="0">
                <a:solidFill>
                  <a:srgbClr val="FFFF00"/>
                </a:solidFill>
                <a:latin typeface="Times New Roman" pitchFamily="18" charset="0"/>
                <a:cs typeface="Times New Roman" pitchFamily="18" charset="0"/>
              </a:rPr>
              <a:pPr algn="ctr"/>
              <a:t>4</a:t>
            </a:fld>
            <a:endParaRPr lang="en-US" dirty="0">
              <a:solidFill>
                <a:srgbClr val="FFFF00"/>
              </a:solidFill>
              <a:latin typeface="Times New Roman" pitchFamily="18" charset="0"/>
              <a:cs typeface="Times New Roman" pitchFamily="18" charset="0"/>
            </a:endParaRPr>
          </a:p>
        </p:txBody>
      </p:sp>
      <p:sp>
        <p:nvSpPr>
          <p:cNvPr id="6" name="Footer Placeholder 5"/>
          <p:cNvSpPr>
            <a:spLocks noGrp="1"/>
          </p:cNvSpPr>
          <p:nvPr>
            <p:ph type="ftr" sz="quarter" idx="11"/>
          </p:nvPr>
        </p:nvSpPr>
        <p:spPr/>
        <p:txBody>
          <a:bodyPr/>
          <a:lstStyle/>
          <a:p>
            <a:r>
              <a:rPr lang="en-US">
                <a:solidFill>
                  <a:srgbClr val="FFFF00"/>
                </a:solidFill>
                <a:latin typeface="Times New Roman" pitchFamily="18" charset="0"/>
                <a:cs typeface="Times New Roman" pitchFamily="18" charset="0"/>
              </a:rPr>
              <a:t>Agroforestry</a:t>
            </a:r>
            <a:endParaRPr lang="en-US" dirty="0">
              <a:solidFill>
                <a:srgbClr val="FFFF00"/>
              </a:solidFill>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FFFF00"/>
                </a:solidFill>
                <a:latin typeface="Times New Roman" pitchFamily="18" charset="0"/>
                <a:cs typeface="Times New Roman" pitchFamily="18" charset="0"/>
              </a:rPr>
              <a:t>Principles of Social Forestry</a:t>
            </a:r>
            <a:endParaRPr lang="en-US" sz="3200" dirty="0">
              <a:solidFill>
                <a:srgbClr val="FFFF00"/>
              </a:solidFill>
            </a:endParaRPr>
          </a:p>
        </p:txBody>
      </p:sp>
      <p:sp>
        <p:nvSpPr>
          <p:cNvPr id="3" name="Content Placeholder 2"/>
          <p:cNvSpPr>
            <a:spLocks noGrp="1"/>
          </p:cNvSpPr>
          <p:nvPr>
            <p:ph idx="1"/>
          </p:nvPr>
        </p:nvSpPr>
        <p:spPr/>
        <p:txBody>
          <a:bodyPr>
            <a:normAutofit/>
          </a:bodyPr>
          <a:lstStyle/>
          <a:p>
            <a:pPr algn="just">
              <a:buNone/>
            </a:pPr>
            <a:endParaRPr lang="en-GB" sz="2400" b="1" dirty="0">
              <a:solidFill>
                <a:srgbClr val="FFFF00"/>
              </a:solidFill>
              <a:latin typeface="Times New Roman" pitchFamily="18" charset="0"/>
              <a:cs typeface="Times New Roman" pitchFamily="18" charset="0"/>
            </a:endParaRPr>
          </a:p>
          <a:p>
            <a:pPr algn="just">
              <a:buNone/>
            </a:pPr>
            <a:r>
              <a:rPr lang="en-GB" sz="2400" b="1" dirty="0">
                <a:solidFill>
                  <a:srgbClr val="FFFF00"/>
                </a:solidFill>
                <a:latin typeface="Times New Roman" pitchFamily="18" charset="0"/>
                <a:cs typeface="Times New Roman" pitchFamily="18" charset="0"/>
              </a:rPr>
              <a:t>1- Principle of democracy:</a:t>
            </a:r>
            <a:r>
              <a:rPr lang="en-GB" sz="2400" dirty="0">
                <a:solidFill>
                  <a:srgbClr val="FFFF00"/>
                </a:solidFill>
                <a:latin typeface="Times New Roman" pitchFamily="18" charset="0"/>
                <a:cs typeface="Times New Roman" pitchFamily="18" charset="0"/>
              </a:rPr>
              <a:t> </a:t>
            </a:r>
            <a:r>
              <a:rPr lang="en-GB" sz="2400" dirty="0">
                <a:latin typeface="Times New Roman" pitchFamily="18" charset="0"/>
                <a:cs typeface="Times New Roman" pitchFamily="18" charset="0"/>
              </a:rPr>
              <a:t>Social forestry implies the culturing of trees by the people, for the people and of the people.</a:t>
            </a:r>
            <a:endParaRPr lang="en-US" sz="2400" dirty="0">
              <a:latin typeface="Times New Roman" pitchFamily="18" charset="0"/>
              <a:cs typeface="Times New Roman" pitchFamily="18" charset="0"/>
            </a:endParaRPr>
          </a:p>
          <a:p>
            <a:pPr algn="just">
              <a:buNone/>
            </a:pPr>
            <a:r>
              <a:rPr lang="en-GB"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buNone/>
            </a:pPr>
            <a:r>
              <a:rPr lang="en-GB" sz="2400" b="1" dirty="0">
                <a:solidFill>
                  <a:srgbClr val="FFFF00"/>
                </a:solidFill>
                <a:latin typeface="Times New Roman" pitchFamily="18" charset="0"/>
                <a:cs typeface="Times New Roman" pitchFamily="18" charset="0"/>
              </a:rPr>
              <a:t>2- Principle of forest area extension:</a:t>
            </a:r>
            <a:r>
              <a:rPr lang="en-GB" sz="2400" dirty="0">
                <a:latin typeface="Times New Roman" pitchFamily="18" charset="0"/>
                <a:cs typeface="Times New Roman" pitchFamily="18" charset="0"/>
              </a:rPr>
              <a:t> It aims to increase the forest area by rehabilitating wastelands while producing biomass both for industrial and local uses.</a:t>
            </a:r>
            <a:endParaRPr lang="en-US" sz="2400" dirty="0">
              <a:latin typeface="Times New Roman" pitchFamily="18" charset="0"/>
              <a:cs typeface="Times New Roman" pitchFamily="18" charset="0"/>
            </a:endParaRPr>
          </a:p>
          <a:p>
            <a:pPr algn="just">
              <a:buNone/>
            </a:pPr>
            <a:r>
              <a:rPr lang="en-GB"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rgbClr val="FFFF00"/>
                </a:solidFill>
                <a:latin typeface="Times New Roman" pitchFamily="18" charset="0"/>
                <a:cs typeface="Times New Roman" pitchFamily="18" charset="0"/>
              </a:rPr>
              <a:t>10/29/2023</a:t>
            </a:r>
            <a:endParaRPr lang="en-US" dirty="0">
              <a:solidFill>
                <a:srgbClr val="FFFF00"/>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a:solidFill>
                  <a:srgbClr val="FFFF00"/>
                </a:solidFill>
                <a:latin typeface="Times New Roman" pitchFamily="18" charset="0"/>
                <a:cs typeface="Times New Roman" pitchFamily="18" charset="0"/>
              </a:rPr>
              <a:t>Agroforestry</a:t>
            </a:r>
            <a:endParaRPr lang="en-US" dirty="0">
              <a:solidFill>
                <a:srgbClr val="FFFF00"/>
              </a:solidFill>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pPr algn="ctr"/>
            <a:fld id="{42FAFCF4-E211-4027-9381-B30B64FD7A1F}" type="slidenum">
              <a:rPr lang="en-US" smtClean="0">
                <a:solidFill>
                  <a:srgbClr val="FFFF00"/>
                </a:solidFill>
                <a:latin typeface="Times New Roman" pitchFamily="18" charset="0"/>
                <a:cs typeface="Times New Roman" pitchFamily="18" charset="0"/>
              </a:rPr>
              <a:pPr algn="ctr"/>
              <a:t>5</a:t>
            </a:fld>
            <a:endParaRPr lang="en-US" dirty="0">
              <a:solidFill>
                <a:srgbClr val="FFFF00"/>
              </a:solidFill>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sp>
        <p:nvSpPr>
          <p:cNvPr id="3" name="Content Placeholder 2"/>
          <p:cNvSpPr>
            <a:spLocks noGrp="1"/>
          </p:cNvSpPr>
          <p:nvPr>
            <p:ph idx="1"/>
          </p:nvPr>
        </p:nvSpPr>
        <p:spPr>
          <a:xfrm>
            <a:off x="457200" y="838200"/>
            <a:ext cx="8229600" cy="5287963"/>
          </a:xfrm>
        </p:spPr>
        <p:txBody>
          <a:bodyPr>
            <a:normAutofit/>
          </a:bodyPr>
          <a:lstStyle/>
          <a:p>
            <a:pPr algn="just">
              <a:buNone/>
            </a:pPr>
            <a:r>
              <a:rPr lang="en-GB" sz="2400" b="1" dirty="0">
                <a:solidFill>
                  <a:srgbClr val="FFFF00"/>
                </a:solidFill>
                <a:latin typeface="Times New Roman" pitchFamily="18" charset="0"/>
                <a:cs typeface="Times New Roman" pitchFamily="18" charset="0"/>
              </a:rPr>
              <a:t>3- Principle of poverty-eradication:</a:t>
            </a:r>
            <a:r>
              <a:rPr lang="en-GB" sz="2400" dirty="0">
                <a:solidFill>
                  <a:srgbClr val="FFFF00"/>
                </a:solidFill>
                <a:latin typeface="Times New Roman" pitchFamily="18" charset="0"/>
                <a:cs typeface="Times New Roman" pitchFamily="18" charset="0"/>
              </a:rPr>
              <a:t> </a:t>
            </a:r>
            <a:r>
              <a:rPr lang="en-GB" sz="2400" dirty="0">
                <a:latin typeface="Times New Roman" pitchFamily="18" charset="0"/>
                <a:cs typeface="Times New Roman" pitchFamily="18" charset="0"/>
              </a:rPr>
              <a:t>It is the single largest developmental strategy to eradicate poverty by providing the job.</a:t>
            </a:r>
            <a:endParaRPr lang="en-US" sz="2400" dirty="0">
              <a:latin typeface="Times New Roman" pitchFamily="18" charset="0"/>
              <a:cs typeface="Times New Roman" pitchFamily="18" charset="0"/>
            </a:endParaRPr>
          </a:p>
          <a:p>
            <a:pPr algn="just">
              <a:buNone/>
            </a:pPr>
            <a:r>
              <a:rPr lang="en-GB" sz="2400" dirty="0">
                <a:latin typeface="Times New Roman" pitchFamily="18" charset="0"/>
                <a:cs typeface="Times New Roman" pitchFamily="18" charset="0"/>
              </a:rPr>
              <a:t> </a:t>
            </a:r>
            <a:endParaRPr lang="en-GB" sz="2400" b="1" dirty="0">
              <a:solidFill>
                <a:srgbClr val="FFFF00"/>
              </a:solidFill>
              <a:latin typeface="Times New Roman" pitchFamily="18" charset="0"/>
              <a:cs typeface="Times New Roman" pitchFamily="18" charset="0"/>
            </a:endParaRPr>
          </a:p>
          <a:p>
            <a:pPr algn="just">
              <a:buNone/>
            </a:pPr>
            <a:r>
              <a:rPr lang="en-GB" sz="2400" b="1" dirty="0">
                <a:solidFill>
                  <a:srgbClr val="FFFF00"/>
                </a:solidFill>
                <a:latin typeface="Times New Roman" pitchFamily="18" charset="0"/>
                <a:cs typeface="Times New Roman" pitchFamily="18" charset="0"/>
              </a:rPr>
              <a:t>4- Principle of employment:</a:t>
            </a:r>
            <a:r>
              <a:rPr lang="en-GB" sz="2400" dirty="0">
                <a:solidFill>
                  <a:srgbClr val="FFFF00"/>
                </a:solidFill>
                <a:latin typeface="Times New Roman" pitchFamily="18" charset="0"/>
                <a:cs typeface="Times New Roman" pitchFamily="18" charset="0"/>
              </a:rPr>
              <a:t> </a:t>
            </a:r>
            <a:r>
              <a:rPr lang="en-GB" sz="2400" dirty="0">
                <a:latin typeface="Times New Roman" pitchFamily="18" charset="0"/>
                <a:cs typeface="Times New Roman" pitchFamily="18" charset="0"/>
              </a:rPr>
              <a:t>It is continuous process discouraging the migration of labour to the urban habitats.</a:t>
            </a:r>
            <a:endParaRPr lang="en-US" sz="2400" dirty="0">
              <a:latin typeface="Times New Roman" pitchFamily="18" charset="0"/>
              <a:cs typeface="Times New Roman" pitchFamily="18" charset="0"/>
            </a:endParaRPr>
          </a:p>
          <a:p>
            <a:pPr algn="just">
              <a:buNone/>
            </a:pPr>
            <a:r>
              <a:rPr lang="en-GB" sz="2400" dirty="0">
                <a:latin typeface="Times New Roman" pitchFamily="18" charset="0"/>
                <a:cs typeface="Times New Roman" pitchFamily="18" charset="0"/>
              </a:rPr>
              <a:t> </a:t>
            </a:r>
            <a:endParaRPr lang="en-US" sz="2400" dirty="0">
              <a:latin typeface="Times New Roman" pitchFamily="18" charset="0"/>
              <a:cs typeface="Times New Roman" pitchFamily="18" charset="0"/>
            </a:endParaRPr>
          </a:p>
          <a:p>
            <a:pPr algn="just">
              <a:buNone/>
            </a:pPr>
            <a:r>
              <a:rPr lang="en-GB" sz="2400" b="1" dirty="0">
                <a:solidFill>
                  <a:srgbClr val="FFFF00"/>
                </a:solidFill>
                <a:latin typeface="Times New Roman" pitchFamily="18" charset="0"/>
                <a:cs typeface="Times New Roman" pitchFamily="18" charset="0"/>
              </a:rPr>
              <a:t>5- Principle of Govt. Based programme:</a:t>
            </a:r>
            <a:r>
              <a:rPr lang="en-GB" sz="2400" dirty="0">
                <a:solidFill>
                  <a:srgbClr val="FFFF00"/>
                </a:solidFill>
                <a:latin typeface="Times New Roman" pitchFamily="18" charset="0"/>
                <a:cs typeface="Times New Roman" pitchFamily="18" charset="0"/>
              </a:rPr>
              <a:t> </a:t>
            </a:r>
            <a:r>
              <a:rPr lang="en-GB" sz="2400" dirty="0">
                <a:latin typeface="Times New Roman" pitchFamily="18" charset="0"/>
                <a:cs typeface="Times New Roman" pitchFamily="18" charset="0"/>
              </a:rPr>
              <a:t>It is primarily a govt. Based programme. Sometimes social forestry is also tagged as ‘sick land for sick people’</a:t>
            </a:r>
            <a:endParaRPr lang="en-US" sz="2400" dirty="0"/>
          </a:p>
        </p:txBody>
      </p:sp>
      <p:sp>
        <p:nvSpPr>
          <p:cNvPr id="4" name="Date Placeholder 3"/>
          <p:cNvSpPr>
            <a:spLocks noGrp="1"/>
          </p:cNvSpPr>
          <p:nvPr>
            <p:ph type="dt" sz="half" idx="10"/>
          </p:nvPr>
        </p:nvSpPr>
        <p:spPr/>
        <p:txBody>
          <a:bodyPr/>
          <a:lstStyle/>
          <a:p>
            <a:pPr algn="ctr"/>
            <a:r>
              <a:rPr lang="en-US">
                <a:solidFill>
                  <a:srgbClr val="FFFF00"/>
                </a:solidFill>
                <a:latin typeface="Times New Roman" pitchFamily="18" charset="0"/>
                <a:cs typeface="Times New Roman" pitchFamily="18" charset="0"/>
              </a:rPr>
              <a:t>10/29/2023</a:t>
            </a:r>
            <a:endParaRPr lang="en-US" dirty="0">
              <a:solidFill>
                <a:srgbClr val="FFFF00"/>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a:solidFill>
                  <a:srgbClr val="FFFF00"/>
                </a:solidFill>
                <a:latin typeface="Times New Roman" pitchFamily="18" charset="0"/>
                <a:cs typeface="Times New Roman" pitchFamily="18" charset="0"/>
              </a:rPr>
              <a:t>Agroforestry</a:t>
            </a:r>
            <a:endParaRPr lang="en-US" dirty="0">
              <a:solidFill>
                <a:srgbClr val="FFFF00"/>
              </a:solidFill>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pPr algn="ctr"/>
            <a:fld id="{42FAFCF4-E211-4027-9381-B30B64FD7A1F}" type="slidenum">
              <a:rPr lang="en-US" smtClean="0">
                <a:solidFill>
                  <a:srgbClr val="FFFF00"/>
                </a:solidFill>
                <a:latin typeface="Times New Roman" pitchFamily="18" charset="0"/>
                <a:cs typeface="Times New Roman" pitchFamily="18" charset="0"/>
              </a:rPr>
              <a:pPr algn="ctr"/>
              <a:t>6</a:t>
            </a:fld>
            <a:endParaRPr lang="en-US" dirty="0">
              <a:solidFill>
                <a:srgbClr val="FFFF00"/>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a:bodyPr>
          <a:lstStyle/>
          <a:p>
            <a:r>
              <a:rPr lang="en-GB" sz="2800" b="1" dirty="0">
                <a:solidFill>
                  <a:srgbClr val="FFFF00"/>
                </a:solidFill>
                <a:latin typeface="Times New Roman" pitchFamily="18" charset="0"/>
                <a:cs typeface="Times New Roman" pitchFamily="18" charset="0"/>
              </a:rPr>
              <a:t>Components of Social Forestry Programmes</a:t>
            </a:r>
            <a:endParaRPr lang="en-US" sz="2800" dirty="0">
              <a:solidFill>
                <a:srgbClr val="FFFF00"/>
              </a:solidFill>
            </a:endParaRPr>
          </a:p>
        </p:txBody>
      </p:sp>
      <p:sp>
        <p:nvSpPr>
          <p:cNvPr id="3" name="Content Placeholder 2"/>
          <p:cNvSpPr>
            <a:spLocks noGrp="1"/>
          </p:cNvSpPr>
          <p:nvPr>
            <p:ph idx="1"/>
          </p:nvPr>
        </p:nvSpPr>
        <p:spPr>
          <a:xfrm>
            <a:off x="457200" y="1981200"/>
            <a:ext cx="8229600" cy="4144963"/>
          </a:xfrm>
        </p:spPr>
        <p:txBody>
          <a:bodyPr>
            <a:noAutofit/>
          </a:bodyPr>
          <a:lstStyle/>
          <a:p>
            <a:pPr algn="just">
              <a:buNone/>
            </a:pPr>
            <a:endParaRPr lang="en-GB" sz="2600" b="1" dirty="0">
              <a:solidFill>
                <a:srgbClr val="FFFF00"/>
              </a:solidFill>
              <a:latin typeface="Times New Roman" pitchFamily="18" charset="0"/>
              <a:cs typeface="Times New Roman" pitchFamily="18" charset="0"/>
            </a:endParaRPr>
          </a:p>
          <a:p>
            <a:pPr algn="just">
              <a:buNone/>
            </a:pPr>
            <a:r>
              <a:rPr lang="en-GB" sz="2600" b="1" dirty="0">
                <a:solidFill>
                  <a:srgbClr val="FFFF00"/>
                </a:solidFill>
                <a:latin typeface="Times New Roman" pitchFamily="18" charset="0"/>
                <a:cs typeface="Times New Roman" pitchFamily="18" charset="0"/>
              </a:rPr>
              <a:t>1-</a:t>
            </a:r>
            <a:r>
              <a:rPr lang="en-GB" sz="2600" b="1" dirty="0">
                <a:latin typeface="Times New Roman" pitchFamily="18" charset="0"/>
                <a:cs typeface="Times New Roman" pitchFamily="18" charset="0"/>
              </a:rPr>
              <a:t> Farm Forestry</a:t>
            </a:r>
          </a:p>
          <a:p>
            <a:pPr algn="just">
              <a:buNone/>
            </a:pPr>
            <a:endParaRPr lang="en-GB" sz="2600" b="1" dirty="0">
              <a:latin typeface="Times New Roman" pitchFamily="18" charset="0"/>
              <a:cs typeface="Times New Roman" pitchFamily="18" charset="0"/>
            </a:endParaRPr>
          </a:p>
          <a:p>
            <a:pPr algn="just">
              <a:buNone/>
            </a:pPr>
            <a:r>
              <a:rPr lang="en-GB" sz="2600" b="1" dirty="0">
                <a:solidFill>
                  <a:srgbClr val="FFFF00"/>
                </a:solidFill>
                <a:latin typeface="Times New Roman" pitchFamily="18" charset="0"/>
                <a:cs typeface="Times New Roman" pitchFamily="18" charset="0"/>
              </a:rPr>
              <a:t>2- </a:t>
            </a:r>
            <a:r>
              <a:rPr lang="en-GB" sz="2600" b="1" dirty="0">
                <a:latin typeface="Times New Roman" pitchFamily="18" charset="0"/>
                <a:cs typeface="Times New Roman" pitchFamily="18" charset="0"/>
              </a:rPr>
              <a:t>Rural Forestry</a:t>
            </a:r>
          </a:p>
          <a:p>
            <a:pPr algn="just">
              <a:buNone/>
            </a:pPr>
            <a:endParaRPr lang="en-GB" sz="2600" b="1" dirty="0">
              <a:latin typeface="Times New Roman" pitchFamily="18" charset="0"/>
              <a:cs typeface="Times New Roman" pitchFamily="18" charset="0"/>
            </a:endParaRPr>
          </a:p>
          <a:p>
            <a:pPr algn="just">
              <a:buNone/>
            </a:pPr>
            <a:r>
              <a:rPr lang="en-GB" sz="2600" b="1" dirty="0">
                <a:solidFill>
                  <a:srgbClr val="FFFF00"/>
                </a:solidFill>
                <a:latin typeface="Times New Roman" pitchFamily="18" charset="0"/>
                <a:cs typeface="Times New Roman" pitchFamily="18" charset="0"/>
              </a:rPr>
              <a:t>3- </a:t>
            </a:r>
            <a:r>
              <a:rPr lang="en-GB" sz="2600" b="1" dirty="0">
                <a:latin typeface="Times New Roman" pitchFamily="18" charset="0"/>
                <a:cs typeface="Times New Roman" pitchFamily="18" charset="0"/>
              </a:rPr>
              <a:t>Urban Forestry</a:t>
            </a:r>
            <a:endParaRPr lang="en-US" sz="26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pPr algn="ctr"/>
            <a:r>
              <a:rPr lang="en-US">
                <a:solidFill>
                  <a:srgbClr val="FFFF00"/>
                </a:solidFill>
                <a:latin typeface="Times New Roman" pitchFamily="18" charset="0"/>
                <a:cs typeface="Times New Roman" pitchFamily="18" charset="0"/>
              </a:rPr>
              <a:t>10/29/2023</a:t>
            </a:r>
            <a:endParaRPr lang="en-US" dirty="0">
              <a:solidFill>
                <a:srgbClr val="FFFF00"/>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a:solidFill>
                  <a:srgbClr val="FFFF00"/>
                </a:solidFill>
                <a:latin typeface="Times New Roman" pitchFamily="18" charset="0"/>
                <a:cs typeface="Times New Roman" pitchFamily="18" charset="0"/>
              </a:rPr>
              <a:t>Agroforestry</a:t>
            </a:r>
            <a:endParaRPr lang="en-US" dirty="0">
              <a:solidFill>
                <a:srgbClr val="FFFF00"/>
              </a:solidFill>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pPr algn="ctr"/>
            <a:fld id="{42FAFCF4-E211-4027-9381-B30B64FD7A1F}" type="slidenum">
              <a:rPr lang="en-US" smtClean="0">
                <a:solidFill>
                  <a:srgbClr val="FFFF00"/>
                </a:solidFill>
                <a:latin typeface="Times New Roman" pitchFamily="18" charset="0"/>
                <a:cs typeface="Times New Roman" pitchFamily="18" charset="0"/>
              </a:rPr>
              <a:pPr algn="ctr"/>
              <a:t>7</a:t>
            </a:fld>
            <a:endParaRPr lang="en-US" dirty="0">
              <a:solidFill>
                <a:srgbClr val="FFFF00"/>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FFFF00"/>
                </a:solidFill>
                <a:latin typeface="Times New Roman" pitchFamily="18" charset="0"/>
                <a:cs typeface="Times New Roman" pitchFamily="18" charset="0"/>
              </a:rPr>
              <a:t>1- Farm Forestry</a:t>
            </a:r>
            <a:endParaRPr lang="en-US" sz="3200" dirty="0">
              <a:solidFill>
                <a:srgbClr val="FFFF00"/>
              </a:solidFill>
            </a:endParaRPr>
          </a:p>
        </p:txBody>
      </p:sp>
      <p:sp>
        <p:nvSpPr>
          <p:cNvPr id="3" name="Content Placeholder 2"/>
          <p:cNvSpPr>
            <a:spLocks noGrp="1"/>
          </p:cNvSpPr>
          <p:nvPr>
            <p:ph idx="1"/>
          </p:nvPr>
        </p:nvSpPr>
        <p:spPr/>
        <p:txBody>
          <a:bodyPr>
            <a:normAutofit/>
          </a:bodyPr>
          <a:lstStyle/>
          <a:p>
            <a:pPr algn="just">
              <a:buNone/>
            </a:pPr>
            <a:endParaRPr lang="en-GB" sz="2600" dirty="0">
              <a:latin typeface="Times New Roman" pitchFamily="18" charset="0"/>
              <a:cs typeface="Times New Roman" pitchFamily="18" charset="0"/>
            </a:endParaRPr>
          </a:p>
          <a:p>
            <a:pPr algn="just">
              <a:buNone/>
            </a:pPr>
            <a:r>
              <a:rPr lang="en-GB" sz="2600" dirty="0">
                <a:latin typeface="Times New Roman" pitchFamily="18" charset="0"/>
                <a:cs typeface="Times New Roman" pitchFamily="18" charset="0"/>
              </a:rPr>
              <a:t>Objectives of encouraging farmers to plant and raise trees on their own plot of land through free or subsidised supply of seedlings. In dry areas, trees are grown around the farm.</a:t>
            </a:r>
            <a:endParaRPr lang="en-US" sz="2600" dirty="0">
              <a:latin typeface="Times New Roman" pitchFamily="18" charset="0"/>
              <a:cs typeface="Times New Roman" pitchFamily="18" charset="0"/>
            </a:endParaRPr>
          </a:p>
          <a:p>
            <a:pPr algn="just">
              <a:buNone/>
            </a:pPr>
            <a:endParaRPr lang="en-US" sz="2600" dirty="0"/>
          </a:p>
        </p:txBody>
      </p:sp>
      <p:sp>
        <p:nvSpPr>
          <p:cNvPr id="4" name="Date Placeholder 3"/>
          <p:cNvSpPr>
            <a:spLocks noGrp="1"/>
          </p:cNvSpPr>
          <p:nvPr>
            <p:ph type="dt" sz="half" idx="10"/>
          </p:nvPr>
        </p:nvSpPr>
        <p:spPr/>
        <p:txBody>
          <a:bodyPr/>
          <a:lstStyle/>
          <a:p>
            <a:pPr algn="ctr"/>
            <a:r>
              <a:rPr lang="en-US">
                <a:solidFill>
                  <a:srgbClr val="FFFF00"/>
                </a:solidFill>
                <a:latin typeface="Times New Roman" pitchFamily="18" charset="0"/>
                <a:cs typeface="Times New Roman" pitchFamily="18" charset="0"/>
              </a:rPr>
              <a:t>10/29/2023</a:t>
            </a:r>
            <a:endParaRPr lang="en-US" dirty="0">
              <a:solidFill>
                <a:srgbClr val="FFFF00"/>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a:solidFill>
                  <a:srgbClr val="FFFF00"/>
                </a:solidFill>
                <a:latin typeface="Times New Roman" pitchFamily="18" charset="0"/>
                <a:cs typeface="Times New Roman" pitchFamily="18" charset="0"/>
              </a:rPr>
              <a:t>Agroforestry</a:t>
            </a:r>
            <a:endParaRPr lang="en-US" dirty="0">
              <a:solidFill>
                <a:srgbClr val="FFFF00"/>
              </a:solidFill>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pPr algn="ctr"/>
            <a:fld id="{42FAFCF4-E211-4027-9381-B30B64FD7A1F}" type="slidenum">
              <a:rPr lang="en-US" smtClean="0">
                <a:solidFill>
                  <a:srgbClr val="FFFF00"/>
                </a:solidFill>
                <a:latin typeface="Times New Roman" pitchFamily="18" charset="0"/>
                <a:cs typeface="Times New Roman" pitchFamily="18" charset="0"/>
              </a:rPr>
              <a:pPr algn="ctr"/>
              <a:t>8</a:t>
            </a:fld>
            <a:endParaRPr lang="en-US" dirty="0">
              <a:solidFill>
                <a:srgbClr val="FFFF00"/>
              </a:solidFill>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b="1" dirty="0">
                <a:solidFill>
                  <a:srgbClr val="FFFF00"/>
                </a:solidFill>
                <a:latin typeface="Times New Roman" pitchFamily="18" charset="0"/>
                <a:cs typeface="Times New Roman" pitchFamily="18" charset="0"/>
              </a:rPr>
              <a:t>2- Rural Forestry</a:t>
            </a:r>
            <a:endParaRPr lang="en-US" sz="3200" dirty="0">
              <a:solidFill>
                <a:srgbClr val="FFFF00"/>
              </a:solidFill>
            </a:endParaRPr>
          </a:p>
        </p:txBody>
      </p:sp>
      <p:sp>
        <p:nvSpPr>
          <p:cNvPr id="3" name="Content Placeholder 2"/>
          <p:cNvSpPr>
            <a:spLocks noGrp="1"/>
          </p:cNvSpPr>
          <p:nvPr>
            <p:ph idx="1"/>
          </p:nvPr>
        </p:nvSpPr>
        <p:spPr/>
        <p:txBody>
          <a:bodyPr>
            <a:normAutofit/>
          </a:bodyPr>
          <a:lstStyle/>
          <a:p>
            <a:pPr algn="just">
              <a:buNone/>
            </a:pPr>
            <a:endParaRPr lang="en-GB" sz="2400" dirty="0">
              <a:latin typeface="Times New Roman" pitchFamily="18" charset="0"/>
              <a:cs typeface="Times New Roman" pitchFamily="18" charset="0"/>
            </a:endParaRPr>
          </a:p>
          <a:p>
            <a:pPr algn="just">
              <a:buNone/>
            </a:pPr>
            <a:r>
              <a:rPr lang="en-GB" sz="2400" dirty="0">
                <a:latin typeface="Times New Roman" pitchFamily="18" charset="0"/>
                <a:cs typeface="Times New Roman" pitchFamily="18" charset="0"/>
              </a:rPr>
              <a:t>For the benefits of Community as a whole through massive plantations along roadside and canal banks, around tanks and ponds and on the fallow and uncultivable lands. </a:t>
            </a:r>
          </a:p>
          <a:p>
            <a:pPr algn="just">
              <a:buNone/>
            </a:pPr>
            <a:endParaRPr lang="en-GB" sz="2400" dirty="0">
              <a:latin typeface="Times New Roman" pitchFamily="18" charset="0"/>
              <a:cs typeface="Times New Roman" pitchFamily="18" charset="0"/>
            </a:endParaRPr>
          </a:p>
          <a:p>
            <a:pPr algn="just">
              <a:buNone/>
            </a:pPr>
            <a:r>
              <a:rPr lang="en-GB" sz="2400" dirty="0">
                <a:latin typeface="Times New Roman" pitchFamily="18" charset="0"/>
                <a:cs typeface="Times New Roman" pitchFamily="18" charset="0"/>
              </a:rPr>
              <a:t>It is also called </a:t>
            </a:r>
            <a:r>
              <a:rPr lang="en-GB" sz="2400" b="1" dirty="0">
                <a:solidFill>
                  <a:srgbClr val="FFFF00"/>
                </a:solidFill>
                <a:latin typeface="Times New Roman" pitchFamily="18" charset="0"/>
                <a:cs typeface="Times New Roman" pitchFamily="18" charset="0"/>
              </a:rPr>
              <a:t>Extension Forestry </a:t>
            </a:r>
            <a:r>
              <a:rPr lang="en-GB" sz="2400" dirty="0">
                <a:latin typeface="Times New Roman" pitchFamily="18" charset="0"/>
                <a:cs typeface="Times New Roman" pitchFamily="18" charset="0"/>
              </a:rPr>
              <a:t>as the results in extending forests beyond the existing boundaries.</a:t>
            </a:r>
            <a:endParaRPr lang="en-US" sz="2400" dirty="0">
              <a:latin typeface="Times New Roman" pitchFamily="18" charset="0"/>
              <a:cs typeface="Times New Roman" pitchFamily="18" charset="0"/>
            </a:endParaRPr>
          </a:p>
          <a:p>
            <a:pPr algn="just">
              <a:buNone/>
            </a:pPr>
            <a:r>
              <a:rPr lang="en-GB" sz="2400" dirty="0">
                <a:latin typeface="Times New Roman" pitchFamily="18" charset="0"/>
                <a:cs typeface="Times New Roman" pitchFamily="18" charset="0"/>
              </a:rPr>
              <a:t> </a:t>
            </a:r>
            <a:endParaRPr lang="en-US" sz="2400" dirty="0"/>
          </a:p>
        </p:txBody>
      </p:sp>
      <p:sp>
        <p:nvSpPr>
          <p:cNvPr id="4" name="Date Placeholder 3"/>
          <p:cNvSpPr>
            <a:spLocks noGrp="1"/>
          </p:cNvSpPr>
          <p:nvPr>
            <p:ph type="dt" sz="half" idx="10"/>
          </p:nvPr>
        </p:nvSpPr>
        <p:spPr/>
        <p:txBody>
          <a:bodyPr/>
          <a:lstStyle/>
          <a:p>
            <a:pPr algn="ctr"/>
            <a:r>
              <a:rPr lang="en-US">
                <a:solidFill>
                  <a:srgbClr val="FFFF00"/>
                </a:solidFill>
                <a:latin typeface="Times New Roman" pitchFamily="18" charset="0"/>
                <a:cs typeface="Times New Roman" pitchFamily="18" charset="0"/>
              </a:rPr>
              <a:t>10/29/2023</a:t>
            </a:r>
            <a:endParaRPr lang="en-US" dirty="0">
              <a:solidFill>
                <a:srgbClr val="FFFF00"/>
              </a:solidFill>
              <a:latin typeface="Times New Roman" pitchFamily="18" charset="0"/>
              <a:cs typeface="Times New Roman" pitchFamily="18" charset="0"/>
            </a:endParaRPr>
          </a:p>
        </p:txBody>
      </p:sp>
      <p:sp>
        <p:nvSpPr>
          <p:cNvPr id="5" name="Footer Placeholder 4"/>
          <p:cNvSpPr>
            <a:spLocks noGrp="1"/>
          </p:cNvSpPr>
          <p:nvPr>
            <p:ph type="ftr" sz="quarter" idx="11"/>
          </p:nvPr>
        </p:nvSpPr>
        <p:spPr/>
        <p:txBody>
          <a:bodyPr/>
          <a:lstStyle/>
          <a:p>
            <a:r>
              <a:rPr lang="en-US">
                <a:solidFill>
                  <a:srgbClr val="FFFF00"/>
                </a:solidFill>
                <a:latin typeface="Times New Roman" pitchFamily="18" charset="0"/>
                <a:cs typeface="Times New Roman" pitchFamily="18" charset="0"/>
              </a:rPr>
              <a:t>Agroforestry</a:t>
            </a:r>
            <a:endParaRPr lang="en-US" dirty="0">
              <a:solidFill>
                <a:srgbClr val="FFFF00"/>
              </a:solidFill>
              <a:latin typeface="Times New Roman" pitchFamily="18" charset="0"/>
              <a:cs typeface="Times New Roman" pitchFamily="18" charset="0"/>
            </a:endParaRPr>
          </a:p>
        </p:txBody>
      </p:sp>
      <p:sp>
        <p:nvSpPr>
          <p:cNvPr id="6" name="Slide Number Placeholder 5"/>
          <p:cNvSpPr>
            <a:spLocks noGrp="1"/>
          </p:cNvSpPr>
          <p:nvPr>
            <p:ph type="sldNum" sz="quarter" idx="12"/>
          </p:nvPr>
        </p:nvSpPr>
        <p:spPr/>
        <p:txBody>
          <a:bodyPr/>
          <a:lstStyle/>
          <a:p>
            <a:pPr algn="ctr"/>
            <a:fld id="{42FAFCF4-E211-4027-9381-B30B64FD7A1F}" type="slidenum">
              <a:rPr lang="en-US" smtClean="0">
                <a:solidFill>
                  <a:srgbClr val="FFFF00"/>
                </a:solidFill>
                <a:latin typeface="Times New Roman" pitchFamily="18" charset="0"/>
                <a:cs typeface="Times New Roman" pitchFamily="18" charset="0"/>
              </a:rPr>
              <a:pPr algn="ctr"/>
              <a:t>9</a:t>
            </a:fld>
            <a:endParaRPr lang="en-US" dirty="0">
              <a:solidFill>
                <a:srgbClr val="FFFF00"/>
              </a:solidFill>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39552</TotalTime>
  <Words>946</Words>
  <Application>Microsoft Macintosh PowerPoint</Application>
  <PresentationFormat>On-screen Show (4:3)</PresentationFormat>
  <Paragraphs>174</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Times New Roman</vt:lpstr>
      <vt:lpstr>Wingdings</vt:lpstr>
      <vt:lpstr>Office Theme</vt:lpstr>
      <vt:lpstr>PowerPoint Presentation</vt:lpstr>
      <vt:lpstr>Social Forestry </vt:lpstr>
      <vt:lpstr>PowerPoint Presentation</vt:lpstr>
      <vt:lpstr>PowerPoint Presentation</vt:lpstr>
      <vt:lpstr>Principles of Social Forestry</vt:lpstr>
      <vt:lpstr>PowerPoint Presentation</vt:lpstr>
      <vt:lpstr>Components of Social Forestry Programmes</vt:lpstr>
      <vt:lpstr>1- Farm Forestry</vt:lpstr>
      <vt:lpstr>2- Rural Forestry</vt:lpstr>
      <vt:lpstr>3- Urban Forestry</vt:lpstr>
      <vt:lpstr>Advantages of Social Forestry</vt:lpstr>
      <vt:lpstr>PowerPoint Presentation</vt:lpstr>
      <vt:lpstr>Promising multipurpose trees for dry lands</vt:lpstr>
      <vt:lpstr>PowerPoint Presentation</vt:lpstr>
      <vt:lpstr>Multiple benefits of multipurpose tree species</vt:lpstr>
      <vt:lpstr>a. Protective or environmental benefits</vt:lpstr>
      <vt:lpstr>b. Productive benefits</vt:lpstr>
      <vt:lpstr>c. Socio economic benefits</vt:lpstr>
    </vt:vector>
  </TitlesOfParts>
  <Company>EXPRESS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SHELAN</dc:creator>
  <cp:lastModifiedBy>shilan.mirsar@yahoo.com</cp:lastModifiedBy>
  <cp:revision>100</cp:revision>
  <dcterms:created xsi:type="dcterms:W3CDTF">2012-03-08T06:03:15Z</dcterms:created>
  <dcterms:modified xsi:type="dcterms:W3CDTF">2023-10-23T08:25:42Z</dcterms:modified>
</cp:coreProperties>
</file>