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69" r:id="rId2"/>
    <p:sldId id="257" r:id="rId3"/>
    <p:sldId id="270" r:id="rId4"/>
    <p:sldId id="267" r:id="rId5"/>
    <p:sldId id="268" r:id="rId6"/>
    <p:sldId id="258" r:id="rId7"/>
    <p:sldId id="259" r:id="rId8"/>
    <p:sldId id="271" r:id="rId9"/>
    <p:sldId id="278" r:id="rId10"/>
    <p:sldId id="261" r:id="rId11"/>
    <p:sldId id="272" r:id="rId12"/>
    <p:sldId id="306" r:id="rId13"/>
    <p:sldId id="307" r:id="rId14"/>
    <p:sldId id="309" r:id="rId15"/>
    <p:sldId id="322" r:id="rId16"/>
    <p:sldId id="312" r:id="rId17"/>
    <p:sldId id="318" r:id="rId18"/>
    <p:sldId id="319" r:id="rId19"/>
    <p:sldId id="320" r:id="rId20"/>
    <p:sldId id="321"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4192781-F6B4-4810-97D0-2ED7CDB42BAC}">
          <p14:sldIdLst/>
        </p14:section>
        <p14:section name="Untitled Section" id="{F8A49A0D-EB15-414D-B029-3970B0DCB7C9}">
          <p14:sldIdLst>
            <p14:sldId id="269"/>
            <p14:sldId id="257"/>
            <p14:sldId id="270"/>
            <p14:sldId id="267"/>
            <p14:sldId id="268"/>
            <p14:sldId id="258"/>
            <p14:sldId id="259"/>
            <p14:sldId id="271"/>
            <p14:sldId id="278"/>
            <p14:sldId id="261"/>
            <p14:sldId id="272"/>
            <p14:sldId id="306"/>
            <p14:sldId id="307"/>
            <p14:sldId id="309"/>
            <p14:sldId id="322"/>
            <p14:sldId id="312"/>
            <p14:sldId id="318"/>
            <p14:sldId id="319"/>
            <p14:sldId id="320"/>
            <p14:sldId id="321"/>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8" autoAdjust="0"/>
    <p:restoredTop sz="94660"/>
  </p:normalViewPr>
  <p:slideViewPr>
    <p:cSldViewPr>
      <p:cViewPr varScale="1">
        <p:scale>
          <a:sx n="118" d="100"/>
          <a:sy n="118" d="100"/>
        </p:scale>
        <p:origin x="1456"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9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DFF8E59-9E10-4988-A797-237B42C15A83}" type="datetimeFigureOut">
              <a:rPr lang="ar-IQ" smtClean="0"/>
              <a:pPr/>
              <a:t>14‏/8‏/1445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1D1A2C-8D93-4375-9779-65CE576AEFDB}" type="slidenum">
              <a:rPr lang="ar-IQ" smtClean="0"/>
              <a:pPr/>
              <a:t>‹#›</a:t>
            </a:fld>
            <a:endParaRPr lang="ar-IQ"/>
          </a:p>
        </p:txBody>
      </p:sp>
    </p:spTree>
    <p:extLst>
      <p:ext uri="{BB962C8B-B14F-4D97-AF65-F5344CB8AC3E}">
        <p14:creationId xmlns:p14="http://schemas.microsoft.com/office/powerpoint/2010/main" val="16677437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2/26/2024</a:t>
            </a:r>
          </a:p>
        </p:txBody>
      </p:sp>
      <p:sp>
        <p:nvSpPr>
          <p:cNvPr id="5" name="Footer Placeholder 4"/>
          <p:cNvSpPr>
            <a:spLocks noGrp="1"/>
          </p:cNvSpPr>
          <p:nvPr>
            <p:ph type="ftr" sz="quarter" idx="11"/>
          </p:nvPr>
        </p:nvSpPr>
        <p:spPr/>
        <p:txBody>
          <a:bodyPr/>
          <a:lstStyle/>
          <a:p>
            <a:r>
              <a:rPr lang="en-US"/>
              <a:t>Types of Planting</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2/26/2024</a:t>
            </a:r>
          </a:p>
        </p:txBody>
      </p:sp>
      <p:sp>
        <p:nvSpPr>
          <p:cNvPr id="5" name="Footer Placeholder 4"/>
          <p:cNvSpPr>
            <a:spLocks noGrp="1"/>
          </p:cNvSpPr>
          <p:nvPr>
            <p:ph type="ftr" sz="quarter" idx="11"/>
          </p:nvPr>
        </p:nvSpPr>
        <p:spPr/>
        <p:txBody>
          <a:bodyPr/>
          <a:lstStyle/>
          <a:p>
            <a:r>
              <a:rPr lang="en-US"/>
              <a:t>Types of Planting</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2/26/2024</a:t>
            </a:r>
          </a:p>
        </p:txBody>
      </p:sp>
      <p:sp>
        <p:nvSpPr>
          <p:cNvPr id="5" name="Footer Placeholder 4"/>
          <p:cNvSpPr>
            <a:spLocks noGrp="1"/>
          </p:cNvSpPr>
          <p:nvPr>
            <p:ph type="ftr" sz="quarter" idx="11"/>
          </p:nvPr>
        </p:nvSpPr>
        <p:spPr/>
        <p:txBody>
          <a:bodyPr/>
          <a:lstStyle/>
          <a:p>
            <a:r>
              <a:rPr lang="en-US"/>
              <a:t>Types of Planting</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2/26/2024</a:t>
            </a:r>
          </a:p>
        </p:txBody>
      </p:sp>
      <p:sp>
        <p:nvSpPr>
          <p:cNvPr id="5" name="Footer Placeholder 4"/>
          <p:cNvSpPr>
            <a:spLocks noGrp="1"/>
          </p:cNvSpPr>
          <p:nvPr>
            <p:ph type="ftr" sz="quarter" idx="11"/>
          </p:nvPr>
        </p:nvSpPr>
        <p:spPr/>
        <p:txBody>
          <a:bodyPr/>
          <a:lstStyle/>
          <a:p>
            <a:r>
              <a:rPr lang="en-US"/>
              <a:t>Types of Planting</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2/26/2024</a:t>
            </a:r>
          </a:p>
        </p:txBody>
      </p:sp>
      <p:sp>
        <p:nvSpPr>
          <p:cNvPr id="5" name="Footer Placeholder 4"/>
          <p:cNvSpPr>
            <a:spLocks noGrp="1"/>
          </p:cNvSpPr>
          <p:nvPr>
            <p:ph type="ftr" sz="quarter" idx="11"/>
          </p:nvPr>
        </p:nvSpPr>
        <p:spPr/>
        <p:txBody>
          <a:bodyPr/>
          <a:lstStyle/>
          <a:p>
            <a:r>
              <a:rPr lang="en-US"/>
              <a:t>Types of Planting</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2/26/2024</a:t>
            </a:r>
          </a:p>
        </p:txBody>
      </p:sp>
      <p:sp>
        <p:nvSpPr>
          <p:cNvPr id="6" name="Footer Placeholder 5"/>
          <p:cNvSpPr>
            <a:spLocks noGrp="1"/>
          </p:cNvSpPr>
          <p:nvPr>
            <p:ph type="ftr" sz="quarter" idx="11"/>
          </p:nvPr>
        </p:nvSpPr>
        <p:spPr/>
        <p:txBody>
          <a:bodyPr/>
          <a:lstStyle/>
          <a:p>
            <a:r>
              <a:rPr lang="en-US"/>
              <a:t>Types of Planting</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2/26/2024</a:t>
            </a:r>
          </a:p>
        </p:txBody>
      </p:sp>
      <p:sp>
        <p:nvSpPr>
          <p:cNvPr id="8" name="Footer Placeholder 7"/>
          <p:cNvSpPr>
            <a:spLocks noGrp="1"/>
          </p:cNvSpPr>
          <p:nvPr>
            <p:ph type="ftr" sz="quarter" idx="11"/>
          </p:nvPr>
        </p:nvSpPr>
        <p:spPr/>
        <p:txBody>
          <a:bodyPr/>
          <a:lstStyle/>
          <a:p>
            <a:r>
              <a:rPr lang="en-US"/>
              <a:t>Types of Planting</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2/26/2024</a:t>
            </a:r>
          </a:p>
        </p:txBody>
      </p:sp>
      <p:sp>
        <p:nvSpPr>
          <p:cNvPr id="4" name="Footer Placeholder 3"/>
          <p:cNvSpPr>
            <a:spLocks noGrp="1"/>
          </p:cNvSpPr>
          <p:nvPr>
            <p:ph type="ftr" sz="quarter" idx="11"/>
          </p:nvPr>
        </p:nvSpPr>
        <p:spPr/>
        <p:txBody>
          <a:bodyPr/>
          <a:lstStyle/>
          <a:p>
            <a:r>
              <a:rPr lang="en-US"/>
              <a:t>Types of Planting</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2/26/2024</a:t>
            </a:r>
          </a:p>
        </p:txBody>
      </p:sp>
      <p:sp>
        <p:nvSpPr>
          <p:cNvPr id="3" name="Footer Placeholder 2"/>
          <p:cNvSpPr>
            <a:spLocks noGrp="1"/>
          </p:cNvSpPr>
          <p:nvPr>
            <p:ph type="ftr" sz="quarter" idx="11"/>
          </p:nvPr>
        </p:nvSpPr>
        <p:spPr/>
        <p:txBody>
          <a:bodyPr/>
          <a:lstStyle/>
          <a:p>
            <a:r>
              <a:rPr lang="en-US"/>
              <a:t>Types of Planting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2/26/2024</a:t>
            </a:r>
          </a:p>
        </p:txBody>
      </p:sp>
      <p:sp>
        <p:nvSpPr>
          <p:cNvPr id="6" name="Footer Placeholder 5"/>
          <p:cNvSpPr>
            <a:spLocks noGrp="1"/>
          </p:cNvSpPr>
          <p:nvPr>
            <p:ph type="ftr" sz="quarter" idx="11"/>
          </p:nvPr>
        </p:nvSpPr>
        <p:spPr/>
        <p:txBody>
          <a:bodyPr/>
          <a:lstStyle/>
          <a:p>
            <a:r>
              <a:rPr lang="en-US"/>
              <a:t>Types of Planting</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2/26/2024</a:t>
            </a:r>
          </a:p>
        </p:txBody>
      </p:sp>
      <p:sp>
        <p:nvSpPr>
          <p:cNvPr id="6" name="Footer Placeholder 5"/>
          <p:cNvSpPr>
            <a:spLocks noGrp="1"/>
          </p:cNvSpPr>
          <p:nvPr>
            <p:ph type="ftr" sz="quarter" idx="11"/>
          </p:nvPr>
        </p:nvSpPr>
        <p:spPr/>
        <p:txBody>
          <a:bodyPr/>
          <a:lstStyle/>
          <a:p>
            <a:r>
              <a:rPr lang="en-US"/>
              <a:t>Types of Planting</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2/26/2024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Types of Planting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28600" y="44624"/>
            <a:ext cx="8686800" cy="1143000"/>
          </a:xfrm>
        </p:spPr>
        <p:txBody>
          <a:bodyPr>
            <a:normAutofit/>
          </a:bodyPr>
          <a:lstStyle/>
          <a:p>
            <a:r>
              <a:rPr lang="en-US" sz="3600" b="1" dirty="0">
                <a:latin typeface="Times New Roman" pitchFamily="18" charset="0"/>
                <a:cs typeface="Times New Roman" pitchFamily="18" charset="0"/>
              </a:rPr>
              <a:t> Types of Planting</a:t>
            </a:r>
            <a:endParaRPr lang="en-US" sz="3600" dirty="0">
              <a:latin typeface="Times New Roman" pitchFamily="18" charset="0"/>
              <a:cs typeface="Times New Roman" pitchFamily="18" charset="0"/>
            </a:endParaRPr>
          </a:p>
        </p:txBody>
      </p:sp>
      <p:pic>
        <p:nvPicPr>
          <p:cNvPr id="2051" name="Picture 4" descr="D:\Afforestation Lectures 2014\jpj\L.4\bare root\planting-bare-root-plant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6781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2774352"/>
      </p:ext>
    </p:extLst>
  </p:cSld>
  <p:clrMapOvr>
    <a:masterClrMapping/>
  </p:clrMapOvr>
  <mc:AlternateContent xmlns:mc="http://schemas.openxmlformats.org/markup-compatibility/2006" xmlns:p14="http://schemas.microsoft.com/office/powerpoint/2010/main">
    <mc:Choice Requires="p14">
      <p:transition spd="slow" p14:dur="2000" advTm="12940"/>
    </mc:Choice>
    <mc:Fallback xmlns="">
      <p:transition spd="slow" advTm="1294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2- Irregular planting</a:t>
            </a:r>
            <a:r>
              <a:rPr lang="en-US" sz="3600" dirty="0">
                <a:latin typeface="Times New Roman" pitchFamily="18" charset="0"/>
                <a:cs typeface="Times New Roman" pitchFamily="18" charset="0"/>
              </a:rPr>
              <a:t>:</a:t>
            </a:r>
            <a:endParaRPr lang="ar-IQ" sz="3600" dirty="0"/>
          </a:p>
        </p:txBody>
      </p:sp>
      <p:sp>
        <p:nvSpPr>
          <p:cNvPr id="3" name="Content Placeholder 2"/>
          <p:cNvSpPr>
            <a:spLocks noGrp="1"/>
          </p:cNvSpPr>
          <p:nvPr>
            <p:ph idx="1"/>
          </p:nvPr>
        </p:nvSpPr>
        <p:spPr/>
        <p:txBody>
          <a:bodyPr>
            <a:normAutofit/>
          </a:bodyPr>
          <a:lstStyle/>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In this shape of planting it’s </a:t>
            </a:r>
            <a:r>
              <a:rPr lang="en-US" sz="2400" b="1" dirty="0">
                <a:latin typeface="Times New Roman" pitchFamily="18" charset="0"/>
                <a:cs typeface="Times New Roman" pitchFamily="18" charset="0"/>
              </a:rPr>
              <a:t>not possible </a:t>
            </a:r>
            <a:r>
              <a:rPr lang="en-US" sz="2400" dirty="0">
                <a:latin typeface="Times New Roman" pitchFamily="18" charset="0"/>
                <a:cs typeface="Times New Roman" pitchFamily="18" charset="0"/>
              </a:rPr>
              <a:t>using constant distances between </a:t>
            </a:r>
            <a:r>
              <a:rPr lang="en-US" sz="2400" b="1" dirty="0">
                <a:latin typeface="Times New Roman" pitchFamily="18" charset="0"/>
                <a:cs typeface="Times New Roman" pitchFamily="18" charset="0"/>
              </a:rPr>
              <a:t>planted stocks </a:t>
            </a:r>
            <a:r>
              <a:rPr lang="en-US" sz="2400" dirty="0">
                <a:latin typeface="Times New Roman" pitchFamily="18" charset="0"/>
                <a:cs typeface="Times New Roman" pitchFamily="18" charset="0"/>
              </a:rPr>
              <a:t>or between </a:t>
            </a:r>
            <a:r>
              <a:rPr lang="en-US" sz="2400" b="1" dirty="0">
                <a:latin typeface="Times New Roman" pitchFamily="18" charset="0"/>
                <a:cs typeface="Times New Roman" pitchFamily="18" charset="0"/>
              </a:rPr>
              <a:t>planted rows </a:t>
            </a:r>
            <a:r>
              <a:rPr lang="en-US" sz="2400" dirty="0">
                <a:latin typeface="Times New Roman" pitchFamily="18" charset="0"/>
                <a:cs typeface="Times New Roman" pitchFamily="18" charset="0"/>
              </a:rPr>
              <a:t>due to </a:t>
            </a:r>
            <a:r>
              <a:rPr lang="en-US" sz="2400" b="1" dirty="0">
                <a:latin typeface="Times New Roman" pitchFamily="18" charset="0"/>
                <a:cs typeface="Times New Roman" pitchFamily="18" charset="0"/>
              </a:rPr>
              <a:t>topographic </a:t>
            </a:r>
            <a:r>
              <a:rPr lang="en-US" sz="2400" dirty="0">
                <a:latin typeface="Times New Roman" pitchFamily="18" charset="0"/>
                <a:cs typeface="Times New Roman" pitchFamily="18" charset="0"/>
              </a:rPr>
              <a:t>of land and </a:t>
            </a:r>
            <a:r>
              <a:rPr lang="en-US" sz="2400" b="1" dirty="0">
                <a:latin typeface="Times New Roman" pitchFamily="18" charset="0"/>
                <a:cs typeface="Times New Roman" pitchFamily="18" charset="0"/>
              </a:rPr>
              <a:t>existing of natural exposures </a:t>
            </a:r>
            <a:r>
              <a:rPr lang="en-US" sz="2400" dirty="0">
                <a:latin typeface="Times New Roman" pitchFamily="18" charset="0"/>
                <a:cs typeface="Times New Roman" pitchFamily="18" charset="0"/>
              </a:rPr>
              <a:t>in planting area as rocks or valley…etc. </a:t>
            </a: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ar-IQ" sz="2400" dirty="0">
              <a:latin typeface="Times New Roman" pitchFamily="18" charset="0"/>
              <a:cs typeface="Times New Roman" pitchFamily="18" charset="0"/>
            </a:endParaRPr>
          </a:p>
        </p:txBody>
      </p:sp>
      <p:sp>
        <p:nvSpPr>
          <p:cNvPr id="8" name="Date Placeholder 7"/>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4" name="Footer Placeholder 3">
            <a:extLst>
              <a:ext uri="{FF2B5EF4-FFF2-40B4-BE49-F238E27FC236}">
                <a16:creationId xmlns:a16="http://schemas.microsoft.com/office/drawing/2014/main" id="{17D7AEB5-010B-027D-A21E-28F822BD02E2}"/>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5" name="Slide Number Placeholder 4">
            <a:extLst>
              <a:ext uri="{FF2B5EF4-FFF2-40B4-BE49-F238E27FC236}">
                <a16:creationId xmlns:a16="http://schemas.microsoft.com/office/drawing/2014/main" id="{77F59BE6-CFDE-0FA6-C1E2-FE041A204F6C}"/>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10</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968000"/>
      </p:ext>
    </p:extLst>
  </p:cSld>
  <p:clrMapOvr>
    <a:masterClrMapping/>
  </p:clrMapOvr>
  <mc:AlternateContent xmlns:mc="http://schemas.openxmlformats.org/markup-compatibility/2006" xmlns:p14="http://schemas.microsoft.com/office/powerpoint/2010/main">
    <mc:Choice Requires="p14">
      <p:transition spd="slow" p14:dur="2000" advTm="80034"/>
    </mc:Choice>
    <mc:Fallback xmlns="">
      <p:transition spd="slow" advTm="8003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just">
              <a:buNone/>
            </a:pPr>
            <a:r>
              <a:rPr lang="en-US" sz="2800" dirty="0">
                <a:latin typeface="Times New Roman" pitchFamily="18" charset="0"/>
                <a:cs typeface="Times New Roman" pitchFamily="18" charset="0"/>
              </a:rPr>
              <a:t>This type of planting is often used in: </a:t>
            </a:r>
          </a:p>
          <a:p>
            <a:pPr algn="just">
              <a:buClr>
                <a:schemeClr val="tx1"/>
              </a:buClr>
            </a:pPr>
            <a:endParaRPr lang="en-US" sz="2800" dirty="0">
              <a:latin typeface="Times New Roman" pitchFamily="18" charset="0"/>
              <a:cs typeface="Times New Roman" pitchFamily="18" charset="0"/>
            </a:endParaRPr>
          </a:p>
          <a:p>
            <a:pPr algn="just">
              <a:buClr>
                <a:schemeClr val="tx1"/>
              </a:buClr>
            </a:pPr>
            <a:r>
              <a:rPr lang="en-US" sz="2800" dirty="0">
                <a:latin typeface="Times New Roman" pitchFamily="18" charset="0"/>
                <a:cs typeface="Times New Roman" pitchFamily="18" charset="0"/>
              </a:rPr>
              <a:t>Mountain area</a:t>
            </a:r>
          </a:p>
          <a:p>
            <a:pPr algn="just">
              <a:buClr>
                <a:schemeClr val="tx1"/>
              </a:buClr>
            </a:pPr>
            <a:r>
              <a:rPr lang="en-US" sz="2800" dirty="0">
                <a:latin typeface="Times New Roman" pitchFamily="18" charset="0"/>
                <a:cs typeface="Times New Roman" pitchFamily="18" charset="0"/>
              </a:rPr>
              <a:t>Mixing and replacing species </a:t>
            </a:r>
          </a:p>
          <a:p>
            <a:pPr algn="just">
              <a:buClr>
                <a:schemeClr val="tx1"/>
              </a:buClr>
            </a:pPr>
            <a:r>
              <a:rPr lang="en-US" sz="2800" dirty="0">
                <a:latin typeface="Times New Roman" pitchFamily="18" charset="0"/>
                <a:cs typeface="Times New Roman" pitchFamily="18" charset="0"/>
              </a:rPr>
              <a:t>Establishing parks</a:t>
            </a:r>
          </a:p>
          <a:p>
            <a:pPr marL="0" indent="0">
              <a:buNone/>
            </a:pPr>
            <a:endParaRPr lang="ar-IQ" sz="28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7" name="Footer Placeholder 6">
            <a:extLst>
              <a:ext uri="{FF2B5EF4-FFF2-40B4-BE49-F238E27FC236}">
                <a16:creationId xmlns:a16="http://schemas.microsoft.com/office/drawing/2014/main" id="{B75D47F4-DD86-5739-B5B5-040F0A03A694}"/>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8" name="Slide Number Placeholder 7">
            <a:extLst>
              <a:ext uri="{FF2B5EF4-FFF2-40B4-BE49-F238E27FC236}">
                <a16:creationId xmlns:a16="http://schemas.microsoft.com/office/drawing/2014/main" id="{4A52BDDF-E91F-37BD-FD43-07A3803D086B}"/>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11</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268202"/>
      </p:ext>
    </p:extLst>
  </p:cSld>
  <p:clrMapOvr>
    <a:masterClrMapping/>
  </p:clrMapOvr>
  <mc:AlternateContent xmlns:mc="http://schemas.openxmlformats.org/markup-compatibility/2006" xmlns:p14="http://schemas.microsoft.com/office/powerpoint/2010/main">
    <mc:Choice Requires="p14">
      <p:transition spd="slow" p14:dur="2000" advTm="90553"/>
    </mc:Choice>
    <mc:Fallback xmlns="">
      <p:transition spd="slow" advTm="9055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According to the Deep of planting stocks</a:t>
            </a:r>
            <a:endParaRPr lang="ar-IQ" sz="28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There are three levels of deeps for planting:-</a:t>
            </a:r>
          </a:p>
          <a:p>
            <a:pPr marL="0" lvl="0" indent="0" algn="just">
              <a:buNone/>
            </a:pPr>
            <a:endParaRPr lang="en-US" sz="2400" b="1" dirty="0">
              <a:latin typeface="Times New Roman" pitchFamily="18" charset="0"/>
              <a:cs typeface="Times New Roman" pitchFamily="18" charset="0"/>
            </a:endParaRPr>
          </a:p>
          <a:p>
            <a:pPr marL="0" lvl="0" indent="0" algn="just">
              <a:buNone/>
            </a:pPr>
            <a:r>
              <a:rPr lang="en-US" sz="2400" b="1" dirty="0">
                <a:latin typeface="Times New Roman" pitchFamily="18" charset="0"/>
                <a:cs typeface="Times New Roman" pitchFamily="18" charset="0"/>
              </a:rPr>
              <a:t>Shallow planting:- </a:t>
            </a:r>
            <a:r>
              <a:rPr lang="en-US" sz="2400" dirty="0">
                <a:latin typeface="Times New Roman" pitchFamily="18" charset="0"/>
                <a:cs typeface="Times New Roman" pitchFamily="18" charset="0"/>
              </a:rPr>
              <a:t>When the connecting point of shoot with root to be </a:t>
            </a:r>
            <a:r>
              <a:rPr lang="en-US" sz="2400" b="1" dirty="0">
                <a:latin typeface="Times New Roman" pitchFamily="18" charset="0"/>
                <a:cs typeface="Times New Roman" pitchFamily="18" charset="0"/>
              </a:rPr>
              <a:t>above soil surface </a:t>
            </a:r>
            <a:r>
              <a:rPr lang="en-US" sz="2400" dirty="0">
                <a:latin typeface="Times New Roman" pitchFamily="18" charset="0"/>
                <a:cs typeface="Times New Roman" pitchFamily="18" charset="0"/>
              </a:rPr>
              <a:t>for 1–2cm, this type of planting must be </a:t>
            </a:r>
            <a:r>
              <a:rPr lang="en-US" sz="2400" b="1" dirty="0">
                <a:latin typeface="Times New Roman" pitchFamily="18" charset="0"/>
                <a:cs typeface="Times New Roman" pitchFamily="18" charset="0"/>
              </a:rPr>
              <a:t>avoided</a:t>
            </a:r>
            <a:r>
              <a:rPr lang="en-US" sz="2400" dirty="0">
                <a:latin typeface="Times New Roman" pitchFamily="18" charset="0"/>
                <a:cs typeface="Times New Roman" pitchFamily="18" charset="0"/>
              </a:rPr>
              <a:t> because a </a:t>
            </a:r>
            <a:r>
              <a:rPr lang="en-US" sz="2400" b="1" dirty="0">
                <a:latin typeface="Times New Roman" pitchFamily="18" charset="0"/>
                <a:cs typeface="Times New Roman" pitchFamily="18" charset="0"/>
              </a:rPr>
              <a:t>part of root system remain outside of soil surface.</a:t>
            </a:r>
          </a:p>
          <a:p>
            <a:pPr marL="0" indent="0" algn="just">
              <a:buNone/>
            </a:pP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7" name="Footer Placeholder 6">
            <a:extLst>
              <a:ext uri="{FF2B5EF4-FFF2-40B4-BE49-F238E27FC236}">
                <a16:creationId xmlns:a16="http://schemas.microsoft.com/office/drawing/2014/main" id="{6E313480-F453-305C-CB33-E7391C8324D5}"/>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8" name="Slide Number Placeholder 7">
            <a:extLst>
              <a:ext uri="{FF2B5EF4-FFF2-40B4-BE49-F238E27FC236}">
                <a16:creationId xmlns:a16="http://schemas.microsoft.com/office/drawing/2014/main" id="{C1F826C7-1E9E-E12C-851B-98FBFD74BD07}"/>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12</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465722"/>
      </p:ext>
    </p:extLst>
  </p:cSld>
  <p:clrMapOvr>
    <a:masterClrMapping/>
  </p:clrMapOvr>
  <mc:AlternateContent xmlns:mc="http://schemas.openxmlformats.org/markup-compatibility/2006" xmlns:p14="http://schemas.microsoft.com/office/powerpoint/2010/main">
    <mc:Choice Requires="p14">
      <p:transition spd="slow" p14:dur="2000" advTm="140256"/>
    </mc:Choice>
    <mc:Fallback xmlns="">
      <p:transition spd="slow" advTm="14025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Normal planting</a:t>
            </a:r>
            <a:endParaRPr lang="ar-IQ" sz="3600" dirty="0"/>
          </a:p>
        </p:txBody>
      </p:sp>
      <p:sp>
        <p:nvSpPr>
          <p:cNvPr id="3" name="Content Placeholder 2"/>
          <p:cNvSpPr>
            <a:spLocks noGrp="1"/>
          </p:cNvSpPr>
          <p:nvPr>
            <p:ph idx="1"/>
          </p:nvPr>
        </p:nvSpPr>
        <p:spPr/>
        <p:txBody>
          <a:bodyPr>
            <a:normAutofit/>
          </a:bodyPr>
          <a:lstStyle/>
          <a:p>
            <a:pPr marL="0" lvl="0" indent="0" algn="just">
              <a:buNone/>
            </a:pPr>
            <a:endParaRPr lang="en-US" sz="2800" dirty="0">
              <a:latin typeface="Times New Roman" pitchFamily="18" charset="0"/>
              <a:cs typeface="Times New Roman" pitchFamily="18" charset="0"/>
            </a:endParaRPr>
          </a:p>
          <a:p>
            <a:pPr marL="0" lvl="0" indent="0" algn="just">
              <a:buNone/>
            </a:pPr>
            <a:endParaRPr lang="en-US" sz="2400" dirty="0">
              <a:latin typeface="Times New Roman" pitchFamily="18" charset="0"/>
              <a:cs typeface="Times New Roman" pitchFamily="18" charset="0"/>
            </a:endParaRPr>
          </a:p>
          <a:p>
            <a:pPr marL="0" lvl="0" indent="0" algn="just">
              <a:buNone/>
            </a:pPr>
            <a:r>
              <a:rPr lang="en-US" sz="2400" dirty="0">
                <a:latin typeface="Times New Roman" pitchFamily="18" charset="0"/>
                <a:cs typeface="Times New Roman" pitchFamily="18" charset="0"/>
              </a:rPr>
              <a:t>When the connecting point of shoot with root system is at the </a:t>
            </a:r>
            <a:r>
              <a:rPr lang="en-US" sz="2400" b="1" dirty="0">
                <a:latin typeface="Times New Roman" pitchFamily="18" charset="0"/>
                <a:cs typeface="Times New Roman" pitchFamily="18" charset="0"/>
              </a:rPr>
              <a:t>level of soil surface </a:t>
            </a:r>
            <a:r>
              <a:rPr lang="en-US" sz="2400" dirty="0">
                <a:latin typeface="Times New Roman" pitchFamily="18" charset="0"/>
                <a:cs typeface="Times New Roman" pitchFamily="18" charset="0"/>
              </a:rPr>
              <a:t>for </a:t>
            </a:r>
            <a:r>
              <a:rPr lang="en-US" sz="2400" b="1" dirty="0">
                <a:latin typeface="Times New Roman" pitchFamily="18" charset="0"/>
                <a:cs typeface="Times New Roman" pitchFamily="18" charset="0"/>
              </a:rPr>
              <a:t>coniferous species</a:t>
            </a:r>
            <a:r>
              <a:rPr lang="en-US" sz="2400" dirty="0">
                <a:latin typeface="Times New Roman" pitchFamily="18" charset="0"/>
                <a:cs typeface="Times New Roman" pitchFamily="18" charset="0"/>
              </a:rPr>
              <a:t>, while for </a:t>
            </a:r>
            <a:r>
              <a:rPr lang="en-US" sz="2400" b="1" dirty="0">
                <a:latin typeface="Times New Roman" pitchFamily="18" charset="0"/>
                <a:cs typeface="Times New Roman" pitchFamily="18" charset="0"/>
              </a:rPr>
              <a:t>deciduous species </a:t>
            </a:r>
            <a:r>
              <a:rPr lang="en-US" sz="2400" dirty="0">
                <a:latin typeface="Times New Roman" pitchFamily="18" charset="0"/>
                <a:cs typeface="Times New Roman" pitchFamily="18" charset="0"/>
              </a:rPr>
              <a:t>the last bud existing on seedling stem must be </a:t>
            </a:r>
            <a:r>
              <a:rPr lang="en-US" sz="2400" b="1" dirty="0">
                <a:latin typeface="Times New Roman" pitchFamily="18" charset="0"/>
                <a:cs typeface="Times New Roman" pitchFamily="18" charset="0"/>
              </a:rPr>
              <a:t>above soil surface</a:t>
            </a:r>
            <a:r>
              <a:rPr lang="en-US" sz="2400" dirty="0">
                <a:latin typeface="Times New Roman" pitchFamily="18" charset="0"/>
                <a:cs typeface="Times New Roman" pitchFamily="18" charset="0"/>
              </a:rPr>
              <a:t>.</a:t>
            </a:r>
          </a:p>
          <a:p>
            <a:pPr algn="just"/>
            <a:endParaRPr lang="ar-IQ" sz="28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7" name="Footer Placeholder 6">
            <a:extLst>
              <a:ext uri="{FF2B5EF4-FFF2-40B4-BE49-F238E27FC236}">
                <a16:creationId xmlns:a16="http://schemas.microsoft.com/office/drawing/2014/main" id="{4523BDE5-57C5-300A-9370-83ABD6801794}"/>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8" name="Slide Number Placeholder 7">
            <a:extLst>
              <a:ext uri="{FF2B5EF4-FFF2-40B4-BE49-F238E27FC236}">
                <a16:creationId xmlns:a16="http://schemas.microsoft.com/office/drawing/2014/main" id="{2B691B22-7C28-9862-A4BB-70DCDB8D9F54}"/>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13</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576174"/>
      </p:ext>
    </p:extLst>
  </p:cSld>
  <p:clrMapOvr>
    <a:masterClrMapping/>
  </p:clrMapOvr>
  <mc:AlternateContent xmlns:mc="http://schemas.openxmlformats.org/markup-compatibility/2006" xmlns:p14="http://schemas.microsoft.com/office/powerpoint/2010/main">
    <mc:Choice Requires="p14">
      <p:transition spd="slow" p14:dur="2000" advTm="70348"/>
    </mc:Choice>
    <mc:Fallback xmlns="">
      <p:transition spd="slow" advTm="7034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Deep planting</a:t>
            </a:r>
            <a:endParaRPr lang="ar-IQ" sz="3600" dirty="0"/>
          </a:p>
        </p:txBody>
      </p:sp>
      <p:sp>
        <p:nvSpPr>
          <p:cNvPr id="3" name="Content Placeholder 2"/>
          <p:cNvSpPr>
            <a:spLocks noGrp="1"/>
          </p:cNvSpPr>
          <p:nvPr>
            <p:ph idx="1"/>
          </p:nvPr>
        </p:nvSpPr>
        <p:spPr/>
        <p:txBody>
          <a:bodyPr>
            <a:normAutofit/>
          </a:bodyPr>
          <a:lstStyle/>
          <a:p>
            <a:pPr marL="0" lvl="0" indent="0" algn="just">
              <a:buNone/>
            </a:pPr>
            <a:endParaRPr lang="en-US" sz="2400" dirty="0">
              <a:latin typeface="Times New Roman" pitchFamily="18" charset="0"/>
              <a:cs typeface="Times New Roman" pitchFamily="18" charset="0"/>
            </a:endParaRPr>
          </a:p>
          <a:p>
            <a:pPr marL="0" lvl="0" indent="0" algn="just">
              <a:buNone/>
            </a:pPr>
            <a:r>
              <a:rPr lang="en-US" sz="2400" dirty="0">
                <a:latin typeface="Times New Roman" pitchFamily="18" charset="0"/>
                <a:cs typeface="Times New Roman" pitchFamily="18" charset="0"/>
              </a:rPr>
              <a:t>When the connecting point of shoot with root system is </a:t>
            </a:r>
            <a:r>
              <a:rPr lang="en-US" sz="2400" b="1" dirty="0">
                <a:latin typeface="Times New Roman" pitchFamily="18" charset="0"/>
                <a:cs typeface="Times New Roman" pitchFamily="18" charset="0"/>
              </a:rPr>
              <a:t>lower than soil surface</a:t>
            </a:r>
            <a:r>
              <a:rPr lang="en-US" sz="2400" dirty="0">
                <a:latin typeface="Times New Roman" pitchFamily="18" charset="0"/>
                <a:cs typeface="Times New Roman" pitchFamily="18" charset="0"/>
              </a:rPr>
              <a:t> for (1 – 2cm), this type of planting is usually used for:</a:t>
            </a:r>
          </a:p>
          <a:p>
            <a:pPr marL="0" lvl="0" indent="0" algn="just">
              <a:buNone/>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Planting in Arid and Semi-arid areas </a:t>
            </a:r>
          </a:p>
          <a:p>
            <a:pPr algn="just"/>
            <a:r>
              <a:rPr lang="en-US" sz="2400" dirty="0">
                <a:latin typeface="Times New Roman" pitchFamily="18" charset="0"/>
                <a:cs typeface="Times New Roman" pitchFamily="18" charset="0"/>
              </a:rPr>
              <a:t>Planting in Sandy soil which is often exposed to erosion</a:t>
            </a:r>
          </a:p>
          <a:p>
            <a:pPr marL="0" indent="0" algn="just">
              <a:buNone/>
            </a:pPr>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7" name="Footer Placeholder 6">
            <a:extLst>
              <a:ext uri="{FF2B5EF4-FFF2-40B4-BE49-F238E27FC236}">
                <a16:creationId xmlns:a16="http://schemas.microsoft.com/office/drawing/2014/main" id="{2AC9EAFC-8B48-11F5-9856-6AE0513927E0}"/>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8" name="Slide Number Placeholder 7">
            <a:extLst>
              <a:ext uri="{FF2B5EF4-FFF2-40B4-BE49-F238E27FC236}">
                <a16:creationId xmlns:a16="http://schemas.microsoft.com/office/drawing/2014/main" id="{2083A908-6425-7C0C-E2A2-177631429D38}"/>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14</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457736"/>
      </p:ext>
    </p:extLst>
  </p:cSld>
  <p:clrMapOvr>
    <a:masterClrMapping/>
  </p:clrMapOvr>
  <mc:AlternateContent xmlns:mc="http://schemas.openxmlformats.org/markup-compatibility/2006" xmlns:p14="http://schemas.microsoft.com/office/powerpoint/2010/main">
    <mc:Choice Requires="p14">
      <p:transition spd="slow" p14:dur="2000" advTm="57080"/>
    </mc:Choice>
    <mc:Fallback xmlns="">
      <p:transition spd="slow" advTm="5708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 Deep of planting stocks</a:t>
            </a:r>
            <a:endParaRPr lang="ar-IQ"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endParaRPr lang="en-US" dirty="0"/>
          </a:p>
        </p:txBody>
      </p:sp>
      <p:pic>
        <p:nvPicPr>
          <p:cNvPr id="7" name="Picture 2" descr="C:\Users\XYZ\Desktop\growing-strawberries-depth.jpg"/>
          <p:cNvPicPr>
            <a:picLocks noGrp="1" noChangeAspect="1" noChangeArrowheads="1"/>
          </p:cNvPicPr>
          <p:nvPr>
            <p:ph idx="1"/>
          </p:nvPr>
        </p:nvPicPr>
        <p:blipFill>
          <a:blip r:embed="rId2" cstate="print"/>
          <a:srcRect/>
          <a:stretch>
            <a:fillRect/>
          </a:stretch>
        </p:blipFill>
        <p:spPr bwMode="auto">
          <a:xfrm>
            <a:off x="3138264" y="1900014"/>
            <a:ext cx="3810000" cy="3905250"/>
          </a:xfrm>
          <a:prstGeom prst="rect">
            <a:avLst/>
          </a:prstGeom>
          <a:noFill/>
        </p:spPr>
      </p:pic>
      <p:sp>
        <p:nvSpPr>
          <p:cNvPr id="8" name="Rectangle 7"/>
          <p:cNvSpPr/>
          <p:nvPr/>
        </p:nvSpPr>
        <p:spPr>
          <a:xfrm>
            <a:off x="683568" y="2276872"/>
            <a:ext cx="1845377" cy="369332"/>
          </a:xfrm>
          <a:prstGeom prst="rect">
            <a:avLst/>
          </a:prstGeom>
        </p:spPr>
        <p:txBody>
          <a:bodyPr wrap="none">
            <a:spAutoFit/>
          </a:bodyPr>
          <a:lstStyle/>
          <a:p>
            <a:r>
              <a:rPr lang="en-US" b="1" dirty="0">
                <a:latin typeface="Times New Roman" pitchFamily="18" charset="0"/>
                <a:cs typeface="Times New Roman" pitchFamily="18" charset="0"/>
              </a:rPr>
              <a:t>Shallow planting</a:t>
            </a:r>
            <a:endParaRPr lang="en-GB" dirty="0">
              <a:latin typeface="Times New Roman" pitchFamily="18" charset="0"/>
              <a:cs typeface="Times New Roman" pitchFamily="18" charset="0"/>
            </a:endParaRPr>
          </a:p>
        </p:txBody>
      </p:sp>
      <p:sp>
        <p:nvSpPr>
          <p:cNvPr id="3" name="Footer Placeholder 2">
            <a:extLst>
              <a:ext uri="{FF2B5EF4-FFF2-40B4-BE49-F238E27FC236}">
                <a16:creationId xmlns:a16="http://schemas.microsoft.com/office/drawing/2014/main" id="{90D78C52-4AFE-81E2-7138-231AE860039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2F24441-B90F-9DB0-AEAD-50278F5BBD6D}"/>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742234943"/>
      </p:ext>
    </p:extLst>
  </p:cSld>
  <p:clrMapOvr>
    <a:masterClrMapping/>
  </p:clrMapOvr>
  <mc:AlternateContent xmlns:mc="http://schemas.openxmlformats.org/markup-compatibility/2006" xmlns:p14="http://schemas.microsoft.com/office/powerpoint/2010/main">
    <mc:Choice Requires="p14">
      <p:transition spd="slow" p14:dur="2000" advTm="71200"/>
    </mc:Choice>
    <mc:Fallback xmlns="">
      <p:transition spd="slow" advTm="712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XYZ\Desktop\images.jpg"/>
          <p:cNvPicPr>
            <a:picLocks noChangeAspect="1" noChangeArrowheads="1"/>
          </p:cNvPicPr>
          <p:nvPr/>
        </p:nvPicPr>
        <p:blipFill>
          <a:blip r:embed="rId2" cstate="print"/>
          <a:srcRect/>
          <a:stretch>
            <a:fillRect/>
          </a:stretch>
        </p:blipFill>
        <p:spPr bwMode="auto">
          <a:xfrm>
            <a:off x="772696" y="1219200"/>
            <a:ext cx="7860631" cy="4572000"/>
          </a:xfrm>
          <a:prstGeom prst="rect">
            <a:avLst/>
          </a:prstGeom>
          <a:noFill/>
        </p:spPr>
      </p:pic>
      <p:sp>
        <p:nvSpPr>
          <p:cNvPr id="3" name="Rectangle 2"/>
          <p:cNvSpPr/>
          <p:nvPr/>
        </p:nvSpPr>
        <p:spPr>
          <a:xfrm>
            <a:off x="3962400" y="5334000"/>
            <a:ext cx="1735860" cy="369332"/>
          </a:xfrm>
          <a:prstGeom prst="rect">
            <a:avLst/>
          </a:prstGeom>
        </p:spPr>
        <p:txBody>
          <a:bodyPr wrap="none">
            <a:spAutoFit/>
          </a:bodyPr>
          <a:lstStyle/>
          <a:p>
            <a:r>
              <a:rPr lang="en-US" b="1" dirty="0"/>
              <a:t>Normal planting</a:t>
            </a:r>
            <a:endParaRPr lang="en-GB" dirty="0"/>
          </a:p>
        </p:txBody>
      </p:sp>
      <p:sp>
        <p:nvSpPr>
          <p:cNvPr id="2" name="Date Placeholder 1"/>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AC1689DB-BEA6-6C74-E28C-3CDCD2B9B8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76031F-61F8-6A4D-A67C-CA1DC88A950B}"/>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555490868"/>
      </p:ext>
    </p:extLst>
  </p:cSld>
  <p:clrMapOvr>
    <a:masterClrMapping/>
  </p:clrMapOvr>
  <mc:AlternateContent xmlns:mc="http://schemas.openxmlformats.org/markup-compatibility/2006" xmlns:p14="http://schemas.microsoft.com/office/powerpoint/2010/main">
    <mc:Choice Requires="p14">
      <p:transition spd="slow" p14:dur="2000" advTm="43234"/>
    </mc:Choice>
    <mc:Fallback xmlns="">
      <p:transition spd="slow" advTm="4323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Forms of mixing species</a:t>
            </a:r>
            <a:endParaRPr lang="ar-IQ" sz="3600" dirty="0"/>
          </a:p>
        </p:txBody>
      </p:sp>
      <p:sp>
        <p:nvSpPr>
          <p:cNvPr id="3" name="Content Placeholder 2"/>
          <p:cNvSpPr>
            <a:spLocks noGrp="1"/>
          </p:cNvSpPr>
          <p:nvPr>
            <p:ph idx="1"/>
          </p:nvPr>
        </p:nvSpPr>
        <p:spPr/>
        <p:txBody>
          <a:bodyPr>
            <a:noAutofit/>
          </a:bodyPr>
          <a:lstStyle/>
          <a:p>
            <a:pPr marL="0" lvl="0" indent="0" algn="just">
              <a:buNone/>
            </a:pPr>
            <a:r>
              <a:rPr lang="en-US" sz="2400" b="1" dirty="0">
                <a:latin typeface="Times New Roman" pitchFamily="18" charset="0"/>
                <a:cs typeface="Times New Roman" pitchFamily="18" charset="0"/>
              </a:rPr>
              <a:t>1- Single tree mixing: </a:t>
            </a:r>
            <a:r>
              <a:rPr lang="en-US" sz="2400" dirty="0">
                <a:latin typeface="Times New Roman" pitchFamily="18" charset="0"/>
                <a:cs typeface="Times New Roman" pitchFamily="18" charset="0"/>
              </a:rPr>
              <a:t>Each species of tree is surrounded by another species of trees from all directions, such as Acer sp.</a:t>
            </a:r>
          </a:p>
          <a:p>
            <a:pPr marL="0" lvl="0" indent="0" algn="just">
              <a:buNone/>
            </a:pPr>
            <a:endParaRPr lang="ar-IQ" sz="2800" dirty="0">
              <a:solidFill>
                <a:schemeClr val="bg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pic>
        <p:nvPicPr>
          <p:cNvPr id="7" name="Picture 2" descr="http://www.historicalgardensblog.com/wp-content/uploads/2009/10/Boombergpark_mixed_avenue.jpg"/>
          <p:cNvPicPr>
            <a:picLocks noChangeAspect="1" noChangeArrowheads="1"/>
          </p:cNvPicPr>
          <p:nvPr/>
        </p:nvPicPr>
        <p:blipFill>
          <a:blip r:embed="rId2" cstate="print"/>
          <a:srcRect/>
          <a:stretch>
            <a:fillRect/>
          </a:stretch>
        </p:blipFill>
        <p:spPr bwMode="auto">
          <a:xfrm>
            <a:off x="2339752" y="3140968"/>
            <a:ext cx="4781786" cy="2924290"/>
          </a:xfrm>
          <a:prstGeom prst="rect">
            <a:avLst/>
          </a:prstGeom>
          <a:noFill/>
        </p:spPr>
      </p:pic>
      <p:sp>
        <p:nvSpPr>
          <p:cNvPr id="8" name="Footer Placeholder 7">
            <a:extLst>
              <a:ext uri="{FF2B5EF4-FFF2-40B4-BE49-F238E27FC236}">
                <a16:creationId xmlns:a16="http://schemas.microsoft.com/office/drawing/2014/main" id="{CB956383-D49C-BBD4-ACB6-28A5D5F2FEE3}"/>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9" name="Slide Number Placeholder 8">
            <a:extLst>
              <a:ext uri="{FF2B5EF4-FFF2-40B4-BE49-F238E27FC236}">
                <a16:creationId xmlns:a16="http://schemas.microsoft.com/office/drawing/2014/main" id="{53D8ED59-C6AF-F2A7-C621-4C6AFC99535B}"/>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17</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2551733"/>
      </p:ext>
    </p:extLst>
  </p:cSld>
  <p:clrMapOvr>
    <a:masterClrMapping/>
  </p:clrMapOvr>
  <mc:AlternateContent xmlns:mc="http://schemas.openxmlformats.org/markup-compatibility/2006" xmlns:p14="http://schemas.microsoft.com/office/powerpoint/2010/main">
    <mc:Choice Requires="p14">
      <p:transition spd="slow" p14:dur="2000" advTm="73579"/>
    </mc:Choice>
    <mc:Fallback xmlns="">
      <p:transition spd="slow" advTm="7357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2- Row mixing</a:t>
            </a:r>
            <a:endParaRPr lang="ar-IQ" sz="3600" b="1" dirty="0"/>
          </a:p>
        </p:txBody>
      </p:sp>
      <p:sp>
        <p:nvSpPr>
          <p:cNvPr id="3" name="Content Placeholder 2"/>
          <p:cNvSpPr>
            <a:spLocks noGrp="1"/>
          </p:cNvSpPr>
          <p:nvPr>
            <p:ph idx="1"/>
          </p:nvPr>
        </p:nvSpPr>
        <p:spPr/>
        <p:txBody>
          <a:bodyPr>
            <a:normAutofit/>
          </a:bodyPr>
          <a:lstStyle/>
          <a:p>
            <a:pPr marL="0" lvl="0" indent="0" algn="just">
              <a:buNone/>
            </a:pPr>
            <a:r>
              <a:rPr lang="en-US" sz="2800" dirty="0">
                <a:latin typeface="Times New Roman" pitchFamily="18" charset="0"/>
                <a:cs typeface="Times New Roman" pitchFamily="18" charset="0"/>
              </a:rPr>
              <a:t>Each line with planting same species and alternative lines with another species, using two species of them are </a:t>
            </a:r>
            <a:r>
              <a:rPr lang="en-US" sz="2800" dirty="0" err="1">
                <a:latin typeface="Times New Roman" pitchFamily="18" charset="0"/>
                <a:cs typeface="Times New Roman" pitchFamily="18" charset="0"/>
              </a:rPr>
              <a:t>seciofite</a:t>
            </a:r>
            <a:r>
              <a:rPr lang="en-US" sz="2800" dirty="0">
                <a:latin typeface="Times New Roman" pitchFamily="18" charset="0"/>
                <a:cs typeface="Times New Roman" pitchFamily="18" charset="0"/>
              </a:rPr>
              <a:t>, such as different selected clones of </a:t>
            </a:r>
            <a:r>
              <a:rPr lang="en-US" sz="2800" dirty="0" err="1">
                <a:latin typeface="Times New Roman" pitchFamily="18" charset="0"/>
                <a:cs typeface="Times New Roman" pitchFamily="18" charset="0"/>
              </a:rPr>
              <a:t>Populus</a:t>
            </a:r>
            <a:r>
              <a:rPr lang="en-US" sz="2800" dirty="0">
                <a:latin typeface="Times New Roman" pitchFamily="18" charset="0"/>
                <a:cs typeface="Times New Roman" pitchFamily="18" charset="0"/>
              </a:rPr>
              <a:t>.</a:t>
            </a:r>
          </a:p>
          <a:p>
            <a:pPr marL="0" lvl="0" indent="0" algn="just">
              <a:buNone/>
            </a:pPr>
            <a:endParaRPr lang="en-US" sz="2800" dirty="0">
              <a:solidFill>
                <a:schemeClr val="bg1"/>
              </a:solidFill>
              <a:latin typeface="Times New Roman" pitchFamily="18" charset="0"/>
              <a:cs typeface="Times New Roman" pitchFamily="18" charset="0"/>
            </a:endParaRPr>
          </a:p>
          <a:p>
            <a:pPr marL="0" indent="0" algn="just">
              <a:buNone/>
            </a:pPr>
            <a:r>
              <a:rPr lang="en-US" sz="2800" dirty="0">
                <a:solidFill>
                  <a:schemeClr val="bg1"/>
                </a:solidFill>
                <a:latin typeface="Times New Roman" pitchFamily="18" charset="0"/>
                <a:cs typeface="Times New Roman" pitchFamily="18" charset="0"/>
              </a:rPr>
              <a:t>	</a:t>
            </a:r>
            <a:endParaRPr lang="ar-IQ" sz="28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pic>
        <p:nvPicPr>
          <p:cNvPr id="7" name="Picture 1" descr="C:\Users\XYZ\Desktop\clip_image005.gif"/>
          <p:cNvPicPr>
            <a:picLocks noChangeAspect="1" noChangeArrowheads="1"/>
          </p:cNvPicPr>
          <p:nvPr/>
        </p:nvPicPr>
        <p:blipFill>
          <a:blip r:embed="rId2" cstate="print"/>
          <a:srcRect/>
          <a:stretch>
            <a:fillRect/>
          </a:stretch>
        </p:blipFill>
        <p:spPr bwMode="auto">
          <a:xfrm>
            <a:off x="3629874" y="3212976"/>
            <a:ext cx="3059508" cy="2752628"/>
          </a:xfrm>
          <a:prstGeom prst="rect">
            <a:avLst/>
          </a:prstGeom>
          <a:noFill/>
        </p:spPr>
      </p:pic>
      <p:sp>
        <p:nvSpPr>
          <p:cNvPr id="8" name="Footer Placeholder 7">
            <a:extLst>
              <a:ext uri="{FF2B5EF4-FFF2-40B4-BE49-F238E27FC236}">
                <a16:creationId xmlns:a16="http://schemas.microsoft.com/office/drawing/2014/main" id="{15736272-BD70-885F-BB93-9E00484F4537}"/>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9" name="Slide Number Placeholder 8">
            <a:extLst>
              <a:ext uri="{FF2B5EF4-FFF2-40B4-BE49-F238E27FC236}">
                <a16:creationId xmlns:a16="http://schemas.microsoft.com/office/drawing/2014/main" id="{6A17ED21-C3B7-BC17-FC75-C208C8DE7E8F}"/>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18</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979973"/>
      </p:ext>
    </p:extLst>
  </p:cSld>
  <p:clrMapOvr>
    <a:masterClrMapping/>
  </p:clrMapOvr>
  <mc:AlternateContent xmlns:mc="http://schemas.openxmlformats.org/markup-compatibility/2006" xmlns:p14="http://schemas.microsoft.com/office/powerpoint/2010/main">
    <mc:Choice Requires="p14">
      <p:transition spd="slow" p14:dur="2000" advTm="68454"/>
    </mc:Choice>
    <mc:Fallback xmlns="">
      <p:transition spd="slow" advTm="6845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3- Strip mixing</a:t>
            </a:r>
            <a:endParaRPr lang="ar-IQ" sz="3600" b="1" dirty="0"/>
          </a:p>
        </p:txBody>
      </p:sp>
      <p:sp>
        <p:nvSpPr>
          <p:cNvPr id="3" name="Content Placeholder 2"/>
          <p:cNvSpPr>
            <a:spLocks noGrp="1"/>
          </p:cNvSpPr>
          <p:nvPr>
            <p:ph idx="1"/>
          </p:nvPr>
        </p:nvSpPr>
        <p:spPr/>
        <p:txBody>
          <a:bodyPr>
            <a:normAutofit/>
          </a:bodyPr>
          <a:lstStyle/>
          <a:p>
            <a:pPr marL="0" lvl="0" indent="0" algn="just">
              <a:buNone/>
            </a:pPr>
            <a:r>
              <a:rPr lang="en-US" sz="2400" dirty="0">
                <a:latin typeface="Times New Roman" pitchFamily="18" charset="0"/>
                <a:cs typeface="Times New Roman" pitchFamily="18" charset="0"/>
              </a:rPr>
              <a:t>Mixed plantations in belts composed of different species. Such as 4 rows of poplars with a spacing of 5 x 5 m are alternating with 4 rows of conifers (spacing 4 x 4m).</a:t>
            </a:r>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pic>
        <p:nvPicPr>
          <p:cNvPr id="7" name="Picture 2" descr="http://www.fao.org/docrep/010/ag127e/AG127E62.jpg"/>
          <p:cNvPicPr>
            <a:picLocks noChangeAspect="1" noChangeArrowheads="1"/>
          </p:cNvPicPr>
          <p:nvPr/>
        </p:nvPicPr>
        <p:blipFill>
          <a:blip r:embed="rId2" cstate="print"/>
          <a:srcRect/>
          <a:stretch>
            <a:fillRect/>
          </a:stretch>
        </p:blipFill>
        <p:spPr bwMode="auto">
          <a:xfrm>
            <a:off x="2195736" y="3068960"/>
            <a:ext cx="4968990" cy="2811850"/>
          </a:xfrm>
          <a:prstGeom prst="rect">
            <a:avLst/>
          </a:prstGeom>
          <a:noFill/>
        </p:spPr>
      </p:pic>
      <p:sp>
        <p:nvSpPr>
          <p:cNvPr id="8" name="Footer Placeholder 7">
            <a:extLst>
              <a:ext uri="{FF2B5EF4-FFF2-40B4-BE49-F238E27FC236}">
                <a16:creationId xmlns:a16="http://schemas.microsoft.com/office/drawing/2014/main" id="{90B1B01C-C931-44A5-F151-C23FEAE5401A}"/>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9" name="Slide Number Placeholder 8">
            <a:extLst>
              <a:ext uri="{FF2B5EF4-FFF2-40B4-BE49-F238E27FC236}">
                <a16:creationId xmlns:a16="http://schemas.microsoft.com/office/drawing/2014/main" id="{0860681F-4A8B-CAC0-E09A-88428FFA2EAB}"/>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19</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231331"/>
      </p:ext>
    </p:extLst>
  </p:cSld>
  <p:clrMapOvr>
    <a:masterClrMapping/>
  </p:clrMapOvr>
  <mc:AlternateContent xmlns:mc="http://schemas.openxmlformats.org/markup-compatibility/2006" xmlns:p14="http://schemas.microsoft.com/office/powerpoint/2010/main">
    <mc:Choice Requires="p14">
      <p:transition spd="slow" p14:dur="2000" advTm="86368"/>
    </mc:Choice>
    <mc:Fallback xmlns="">
      <p:transition spd="slow" advTm="863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Type of planting</a:t>
            </a:r>
            <a:endParaRPr lang="ar-IQ"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endParaRPr lang="en-US" sz="2400" b="1"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1- Regular planting</a:t>
            </a:r>
            <a:r>
              <a:rPr lang="en-US" sz="2400" dirty="0">
                <a:latin typeface="Times New Roman" pitchFamily="18" charset="0"/>
                <a:cs typeface="Times New Roman" pitchFamily="18" charset="0"/>
              </a:rPr>
              <a:t>: In this type of planting the limited (constant) spacing were used either between planted stocks in the same row or between rows of planting. </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This method is often for establishing irrigated stands by using mechanisms for soil preparation holes and opening the furrows. </a:t>
            </a:r>
          </a:p>
          <a:p>
            <a:pPr marL="0" indent="0" algn="just">
              <a:buNone/>
            </a:pPr>
            <a:endParaRPr lang="en-US" sz="2400" b="1" dirty="0">
              <a:latin typeface="Times New Roman" pitchFamily="18" charset="0"/>
              <a:cs typeface="Times New Roman" pitchFamily="18" charset="0"/>
            </a:endParaRPr>
          </a:p>
          <a:p>
            <a:pPr algn="just"/>
            <a:endParaRPr lang="en-US" sz="2400" dirty="0">
              <a:solidFill>
                <a:schemeClr val="bg1"/>
              </a:solidFill>
              <a:effectLst/>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4" name="Footer Placeholder 3">
            <a:extLst>
              <a:ext uri="{FF2B5EF4-FFF2-40B4-BE49-F238E27FC236}">
                <a16:creationId xmlns:a16="http://schemas.microsoft.com/office/drawing/2014/main" id="{7E02114A-DFED-8C15-3C6C-1B457F8994CC}"/>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5" name="Slide Number Placeholder 4">
            <a:extLst>
              <a:ext uri="{FF2B5EF4-FFF2-40B4-BE49-F238E27FC236}">
                <a16:creationId xmlns:a16="http://schemas.microsoft.com/office/drawing/2014/main" id="{E66EF3DA-0BBD-9A8C-8C25-49424BB93569}"/>
              </a:ext>
            </a:extLst>
          </p:cNvPr>
          <p:cNvSpPr>
            <a:spLocks noGrp="1"/>
          </p:cNvSpPr>
          <p:nvPr>
            <p:ph type="sldNum" sz="quarter" idx="12"/>
          </p:nvPr>
        </p:nvSpPr>
        <p:spPr/>
        <p:txBody>
          <a:bodyPr/>
          <a:lstStyle/>
          <a:p>
            <a:pPr algn="ctr"/>
            <a:fld id="{B6F15528-21DE-4FAA-801E-634DDDAF4B2B}" type="slidenum">
              <a:rPr lang="en-US" smtClean="0">
                <a:solidFill>
                  <a:schemeClr val="tx1"/>
                </a:solidFill>
              </a:rPr>
              <a:pPr algn="ctr"/>
              <a:t>2</a:t>
            </a:fld>
            <a:endParaRPr lang="en-US" dirty="0">
              <a:solidFill>
                <a:schemeClr val="tx1"/>
              </a:solidFill>
            </a:endParaRPr>
          </a:p>
        </p:txBody>
      </p:sp>
    </p:spTree>
    <p:extLst>
      <p:ext uri="{BB962C8B-B14F-4D97-AF65-F5344CB8AC3E}">
        <p14:creationId xmlns:p14="http://schemas.microsoft.com/office/powerpoint/2010/main" val="4005072304"/>
      </p:ext>
    </p:extLst>
  </p:cSld>
  <p:clrMapOvr>
    <a:masterClrMapping/>
  </p:clrMapOvr>
  <mc:AlternateContent xmlns:mc="http://schemas.openxmlformats.org/markup-compatibility/2006" xmlns:p14="http://schemas.microsoft.com/office/powerpoint/2010/main">
    <mc:Choice Requires="p14">
      <p:transition spd="slow" p14:dur="2000" advTm="117860"/>
    </mc:Choice>
    <mc:Fallback xmlns="">
      <p:transition spd="slow" advTm="11786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4- Patch (group) mixing</a:t>
            </a:r>
            <a:endParaRPr lang="ar-IQ" sz="3600" b="1" dirty="0"/>
          </a:p>
        </p:txBody>
      </p:sp>
      <p:sp>
        <p:nvSpPr>
          <p:cNvPr id="3" name="Content Placeholder 2"/>
          <p:cNvSpPr>
            <a:spLocks noGrp="1"/>
          </p:cNvSpPr>
          <p:nvPr>
            <p:ph idx="1"/>
          </p:nvPr>
        </p:nvSpPr>
        <p:spPr/>
        <p:txBody>
          <a:bodyPr>
            <a:normAutofit/>
          </a:bodyPr>
          <a:lstStyle/>
          <a:p>
            <a:pPr marL="0" lvl="0" indent="0" algn="just">
              <a:buNone/>
            </a:pPr>
            <a:r>
              <a:rPr lang="en-US" sz="2400" dirty="0">
                <a:latin typeface="Times New Roman" pitchFamily="18" charset="0"/>
                <a:cs typeface="Times New Roman" pitchFamily="18" charset="0"/>
              </a:rPr>
              <a:t>In this form of mixing the first species should be surrounded by another in the form of group. This form is often used in disturb and natural forest which cannot be regenerated naturally for any reason.</a:t>
            </a:r>
          </a:p>
          <a:p>
            <a:pPr marL="0" lvl="0" indent="0" algn="just">
              <a:buNone/>
            </a:pPr>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pic>
        <p:nvPicPr>
          <p:cNvPr id="7" name="Picture 2" descr="C:\Users\XYZ\Desktop\0607plantations.jpg"/>
          <p:cNvPicPr>
            <a:picLocks noChangeAspect="1" noChangeArrowheads="1"/>
          </p:cNvPicPr>
          <p:nvPr/>
        </p:nvPicPr>
        <p:blipFill>
          <a:blip r:embed="rId2" cstate="print"/>
          <a:srcRect/>
          <a:stretch>
            <a:fillRect/>
          </a:stretch>
        </p:blipFill>
        <p:spPr bwMode="auto">
          <a:xfrm>
            <a:off x="2339752" y="3238864"/>
            <a:ext cx="4336523" cy="2566400"/>
          </a:xfrm>
          <a:prstGeom prst="rect">
            <a:avLst/>
          </a:prstGeom>
          <a:noFill/>
        </p:spPr>
      </p:pic>
      <p:sp>
        <p:nvSpPr>
          <p:cNvPr id="8" name="Footer Placeholder 7">
            <a:extLst>
              <a:ext uri="{FF2B5EF4-FFF2-40B4-BE49-F238E27FC236}">
                <a16:creationId xmlns:a16="http://schemas.microsoft.com/office/drawing/2014/main" id="{8F45355A-6450-BC27-7543-06D4D1CEBE7D}"/>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9" name="Slide Number Placeholder 8">
            <a:extLst>
              <a:ext uri="{FF2B5EF4-FFF2-40B4-BE49-F238E27FC236}">
                <a16:creationId xmlns:a16="http://schemas.microsoft.com/office/drawing/2014/main" id="{D05E8C53-0451-DC1B-B90A-4927A205FC5F}"/>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20</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542567"/>
      </p:ext>
    </p:extLst>
  </p:cSld>
  <p:clrMapOvr>
    <a:masterClrMapping/>
  </p:clrMapOvr>
  <mc:AlternateContent xmlns:mc="http://schemas.openxmlformats.org/markup-compatibility/2006" xmlns:p14="http://schemas.microsoft.com/office/powerpoint/2010/main">
    <mc:Choice Requires="p14">
      <p:transition spd="slow" p14:dur="2000" advTm="16992"/>
    </mc:Choice>
    <mc:Fallback xmlns="">
      <p:transition spd="slow" advTm="1699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3600" b="1" dirty="0">
                <a:latin typeface="Times New Roman" pitchFamily="18" charset="0"/>
                <a:cs typeface="Times New Roman" pitchFamily="18" charset="0"/>
              </a:rPr>
              <a:t>Lets be friend with trees </a:t>
            </a:r>
            <a:endParaRPr lang="en-US" sz="3600" b="1" dirty="0"/>
          </a:p>
        </p:txBody>
      </p:sp>
      <p:pic>
        <p:nvPicPr>
          <p:cNvPr id="27651" name="Picture 2" descr="D:\Afforestation Lectures 2014\jpj\help-tree-save-world-2038090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58754" y="1573002"/>
            <a:ext cx="3901478" cy="4506744"/>
          </a:xfrm>
        </p:spPr>
      </p:pic>
      <p:sp>
        <p:nvSpPr>
          <p:cNvPr id="2765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ctr" eaLnBrk="1" hangingPunct="1"/>
            <a:endParaRPr lang="ar-IQ" sz="1200" dirty="0">
              <a:solidFill>
                <a:srgbClr val="FFFF00"/>
              </a:solidFill>
              <a:latin typeface="Times New Roman" pitchFamily="18" charset="0"/>
              <a:cs typeface="Times New Roman" pitchFamily="18" charset="0"/>
            </a:endParaRPr>
          </a:p>
        </p:txBody>
      </p:sp>
      <p:sp>
        <p:nvSpPr>
          <p:cNvPr id="2" name="Footer Placeholder 1">
            <a:extLst>
              <a:ext uri="{FF2B5EF4-FFF2-40B4-BE49-F238E27FC236}">
                <a16:creationId xmlns:a16="http://schemas.microsoft.com/office/drawing/2014/main" id="{CCE79ADE-44E6-950C-CEFB-7D560E3F98F0}"/>
              </a:ext>
            </a:extLst>
          </p:cNvPr>
          <p:cNvSpPr>
            <a:spLocks noGrp="1"/>
          </p:cNvSpPr>
          <p:nvPr>
            <p:ph type="ftr" sz="quarter" idx="11"/>
          </p:nvPr>
        </p:nvSpPr>
        <p:spPr/>
        <p:txBody>
          <a:bodyPr/>
          <a:lstStyle/>
          <a:p>
            <a:endParaRPr lang="en-US" dirty="0"/>
          </a:p>
        </p:txBody>
      </p:sp>
      <p:sp>
        <p:nvSpPr>
          <p:cNvPr id="3" name="Slide Number Placeholder 2">
            <a:extLst>
              <a:ext uri="{FF2B5EF4-FFF2-40B4-BE49-F238E27FC236}">
                <a16:creationId xmlns:a16="http://schemas.microsoft.com/office/drawing/2014/main" id="{C9FB5B19-0001-61A7-0ADB-020996C4554D}"/>
              </a:ext>
            </a:extLst>
          </p:cNvPr>
          <p:cNvSpPr>
            <a:spLocks noGrp="1"/>
          </p:cNvSpPr>
          <p:nvPr>
            <p:ph type="sldNum" sz="quarter" idx="12"/>
          </p:nvPr>
        </p:nvSpPr>
        <p:spPr/>
        <p:txBody>
          <a:bodyPr/>
          <a:lstStyle/>
          <a:p>
            <a:pPr marL="0" algn="l" defTabSz="914400" rtl="0" eaLnBrk="1" latinLnBrk="0" hangingPunct="1"/>
            <a:endParaRPr lang="en-US" dirty="0"/>
          </a:p>
        </p:txBody>
      </p:sp>
    </p:spTree>
    <p:extLst>
      <p:ext uri="{BB962C8B-B14F-4D97-AF65-F5344CB8AC3E}">
        <p14:creationId xmlns:p14="http://schemas.microsoft.com/office/powerpoint/2010/main" val="2050268356"/>
      </p:ext>
    </p:extLst>
  </p:cSld>
  <p:clrMapOvr>
    <a:masterClrMapping/>
  </p:clrMapOvr>
  <mc:AlternateContent xmlns:mc="http://schemas.openxmlformats.org/markup-compatibility/2006" xmlns:p14="http://schemas.microsoft.com/office/powerpoint/2010/main">
    <mc:Choice Requires="p14">
      <p:transition spd="slow" p14:dur="2000" advTm="1528"/>
    </mc:Choice>
    <mc:Fallback xmlns="">
      <p:transition spd="slow" advTm="152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This method can be carried out by the following shapes:</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a: Square planting (quadrate)</a:t>
            </a:r>
          </a:p>
          <a:p>
            <a:pPr marL="0" indent="0" algn="just">
              <a:buNone/>
            </a:pPr>
            <a:r>
              <a:rPr lang="en-US" sz="2400" dirty="0">
                <a:latin typeface="Times New Roman" pitchFamily="18" charset="0"/>
                <a:cs typeface="Times New Roman" pitchFamily="18" charset="0"/>
              </a:rPr>
              <a:t>b: Rectangular planting</a:t>
            </a:r>
          </a:p>
          <a:p>
            <a:pPr marL="0" indent="0" algn="just">
              <a:buNone/>
            </a:pPr>
            <a:r>
              <a:rPr lang="en-US" sz="2400" dirty="0">
                <a:latin typeface="Times New Roman" pitchFamily="18" charset="0"/>
                <a:cs typeface="Times New Roman" pitchFamily="18" charset="0"/>
              </a:rPr>
              <a:t>c: Triangular planting</a:t>
            </a:r>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7" name="Footer Placeholder 6">
            <a:extLst>
              <a:ext uri="{FF2B5EF4-FFF2-40B4-BE49-F238E27FC236}">
                <a16:creationId xmlns:a16="http://schemas.microsoft.com/office/drawing/2014/main" id="{ED516FF7-B8A4-3E04-8ACA-DE23B79C2D5E}"/>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8" name="Slide Number Placeholder 7">
            <a:extLst>
              <a:ext uri="{FF2B5EF4-FFF2-40B4-BE49-F238E27FC236}">
                <a16:creationId xmlns:a16="http://schemas.microsoft.com/office/drawing/2014/main" id="{383EB1F4-5FA8-6EAA-E9DF-FD9F2D6FE1F6}"/>
              </a:ext>
            </a:extLst>
          </p:cNvPr>
          <p:cNvSpPr>
            <a:spLocks noGrp="1"/>
          </p:cNvSpPr>
          <p:nvPr>
            <p:ph type="sldNum" sz="quarter" idx="12"/>
          </p:nvPr>
        </p:nvSpPr>
        <p:spPr/>
        <p:txBody>
          <a:bodyPr/>
          <a:lstStyle/>
          <a:p>
            <a:pPr algn="ctr"/>
            <a:fld id="{B6F15528-21DE-4FAA-801E-634DDDAF4B2B}" type="slidenum">
              <a:rPr lang="en-US" smtClean="0">
                <a:solidFill>
                  <a:schemeClr val="tx1"/>
                </a:solidFill>
              </a:rPr>
              <a:pPr algn="ctr"/>
              <a:t>3</a:t>
            </a:fld>
            <a:endParaRPr lang="en-US" dirty="0">
              <a:solidFill>
                <a:schemeClr val="tx1"/>
              </a:solidFill>
            </a:endParaRPr>
          </a:p>
        </p:txBody>
      </p:sp>
    </p:spTree>
    <p:extLst>
      <p:ext uri="{BB962C8B-B14F-4D97-AF65-F5344CB8AC3E}">
        <p14:creationId xmlns:p14="http://schemas.microsoft.com/office/powerpoint/2010/main" val="1339228519"/>
      </p:ext>
    </p:extLst>
  </p:cSld>
  <p:clrMapOvr>
    <a:masterClrMapping/>
  </p:clrMapOvr>
  <mc:AlternateContent xmlns:mc="http://schemas.openxmlformats.org/markup-compatibility/2006" xmlns:p14="http://schemas.microsoft.com/office/powerpoint/2010/main">
    <mc:Choice Requires="p14">
      <p:transition spd="slow" p14:dur="2000" advTm="27374"/>
    </mc:Choice>
    <mc:Fallback xmlns="">
      <p:transition spd="slow" advTm="2737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a: Square planting (quadrate):</a:t>
            </a:r>
            <a:endParaRPr lang="ar-IQ" sz="3600" b="1" dirty="0"/>
          </a:p>
        </p:txBody>
      </p:sp>
      <p:sp>
        <p:nvSpPr>
          <p:cNvPr id="3" name="Content Placeholder 2"/>
          <p:cNvSpPr>
            <a:spLocks noGrp="1"/>
          </p:cNvSpPr>
          <p:nvPr>
            <p:ph idx="1"/>
          </p:nvPr>
        </p:nvSpPr>
        <p:spPr/>
        <p:txBody>
          <a:bodyPr>
            <a:normAutofit/>
          </a:bodyPr>
          <a:lstStyle/>
          <a:p>
            <a:pPr marL="0" indent="0" algn="just">
              <a:buNone/>
            </a:pPr>
            <a:endParaRPr lang="en-US" sz="2400" dirty="0">
              <a:solidFill>
                <a:schemeClr val="bg1"/>
              </a:solidFill>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In this shape of planting the spacing between both </a:t>
            </a:r>
            <a:r>
              <a:rPr lang="en-US" sz="2400" b="1" dirty="0">
                <a:latin typeface="Times New Roman" pitchFamily="18" charset="0"/>
                <a:cs typeface="Times New Roman" pitchFamily="18" charset="0"/>
              </a:rPr>
              <a:t>planted stocks </a:t>
            </a:r>
            <a:r>
              <a:rPr lang="en-US" sz="2400" dirty="0">
                <a:latin typeface="Times New Roman" pitchFamily="18" charset="0"/>
                <a:cs typeface="Times New Roman" pitchFamily="18" charset="0"/>
              </a:rPr>
              <a:t>and </a:t>
            </a:r>
            <a:r>
              <a:rPr lang="en-US" sz="2400" b="1" dirty="0">
                <a:latin typeface="Times New Roman" pitchFamily="18" charset="0"/>
                <a:cs typeface="Times New Roman" pitchFamily="18" charset="0"/>
              </a:rPr>
              <a:t>planted are rows </a:t>
            </a:r>
            <a:r>
              <a:rPr lang="en-US" sz="2400" dirty="0">
                <a:latin typeface="Times New Roman" pitchFamily="18" charset="0"/>
                <a:cs typeface="Times New Roman" pitchFamily="18" charset="0"/>
              </a:rPr>
              <a:t>are </a:t>
            </a:r>
            <a:r>
              <a:rPr lang="en-US" sz="2400" b="1" dirty="0">
                <a:latin typeface="Times New Roman" pitchFamily="18" charset="0"/>
                <a:cs typeface="Times New Roman" pitchFamily="18" charset="0"/>
              </a:rPr>
              <a:t>equal</a:t>
            </a:r>
            <a:r>
              <a:rPr lang="en-US" sz="2400" dirty="0">
                <a:latin typeface="Times New Roman" pitchFamily="18" charset="0"/>
                <a:cs typeface="Times New Roman" pitchFamily="18" charset="0"/>
              </a:rPr>
              <a:t>. This shape is considered as </a:t>
            </a:r>
            <a:r>
              <a:rPr lang="en-US" sz="2400" b="1" dirty="0">
                <a:latin typeface="Times New Roman" pitchFamily="18" charset="0"/>
                <a:cs typeface="Times New Roman" pitchFamily="18" charset="0"/>
              </a:rPr>
              <a:t>easy shape for application.</a:t>
            </a:r>
          </a:p>
          <a:p>
            <a:pPr marL="0" indent="0" algn="just">
              <a:buNone/>
            </a:pPr>
            <a:endParaRPr lang="en-US" sz="2400" dirty="0">
              <a:solidFill>
                <a:schemeClr val="bg1"/>
              </a:solidFill>
              <a:latin typeface="Times New Roman" pitchFamily="18" charset="0"/>
              <a:cs typeface="Times New Roman" pitchFamily="18" charset="0"/>
            </a:endParaRPr>
          </a:p>
        </p:txBody>
      </p:sp>
      <p:pic>
        <p:nvPicPr>
          <p:cNvPr id="4" name="Picture 2" descr="http://www.cd3wd.com/cd3wd_40/cd3wd/agric/ii06be/GIF/P051C.GIF"/>
          <p:cNvPicPr>
            <a:picLocks noChangeAspect="1" noChangeArrowheads="1"/>
          </p:cNvPicPr>
          <p:nvPr/>
        </p:nvPicPr>
        <p:blipFill>
          <a:blip r:embed="rId2" cstate="print"/>
          <a:srcRect/>
          <a:stretch>
            <a:fillRect/>
          </a:stretch>
        </p:blipFill>
        <p:spPr bwMode="auto">
          <a:xfrm>
            <a:off x="2743200" y="3600449"/>
            <a:ext cx="3457575" cy="2495551"/>
          </a:xfrm>
          <a:prstGeom prst="rect">
            <a:avLst/>
          </a:prstGeom>
          <a:noFill/>
        </p:spPr>
      </p:pic>
      <p:sp>
        <p:nvSpPr>
          <p:cNvPr id="8" name="Date Placeholder 7"/>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5" name="Footer Placeholder 4">
            <a:extLst>
              <a:ext uri="{FF2B5EF4-FFF2-40B4-BE49-F238E27FC236}">
                <a16:creationId xmlns:a16="http://schemas.microsoft.com/office/drawing/2014/main" id="{F07EED8D-182C-E40A-02FC-E217F61FA9AF}"/>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6" name="Slide Number Placeholder 5">
            <a:extLst>
              <a:ext uri="{FF2B5EF4-FFF2-40B4-BE49-F238E27FC236}">
                <a16:creationId xmlns:a16="http://schemas.microsoft.com/office/drawing/2014/main" id="{95C43028-444B-BC37-DC8A-BBEDB7A1DA07}"/>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4</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415982"/>
      </p:ext>
    </p:extLst>
  </p:cSld>
  <p:clrMapOvr>
    <a:masterClrMapping/>
  </p:clrMapOvr>
  <mc:AlternateContent xmlns:mc="http://schemas.openxmlformats.org/markup-compatibility/2006" xmlns:p14="http://schemas.microsoft.com/office/powerpoint/2010/main">
    <mc:Choice Requires="p14">
      <p:transition spd="slow" p14:dur="2000" advTm="69507"/>
    </mc:Choice>
    <mc:Fallback xmlns="">
      <p:transition spd="slow" advTm="6950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endParaRPr lang="en-US" sz="2400" dirty="0">
                  <a:latin typeface="Times New Roman" pitchFamily="18" charset="0"/>
                  <a:cs typeface="Times New Roman" pitchFamily="18" charset="0"/>
                </a:endParaRPr>
              </a:p>
              <a:p>
                <a:pPr marL="0" indent="0" algn="just">
                  <a:buNone/>
                </a:pPr>
                <a:r>
                  <a:rPr lang="en-US" sz="2400" dirty="0">
                    <a:solidFill>
                      <a:schemeClr val="tx1"/>
                    </a:solidFill>
                    <a:latin typeface="Times New Roman" pitchFamily="18" charset="0"/>
                    <a:cs typeface="Times New Roman" pitchFamily="18" charset="0"/>
                  </a:rPr>
                  <a:t>Determining number of trees per unit area of artificial stand planted is:</a:t>
                </a:r>
              </a:p>
              <a:p>
                <a:pPr marL="0" indent="0" algn="just">
                  <a:buNone/>
                </a:pPr>
                <a:endParaRPr lang="en-US" sz="2400" dirty="0">
                  <a:solidFill>
                    <a:schemeClr val="tx1"/>
                  </a:solidFill>
                  <a:latin typeface="Times New Roman" pitchFamily="18" charset="0"/>
                  <a:cs typeface="Times New Roman" pitchFamily="18" charset="0"/>
                </a:endParaRPr>
              </a:p>
              <a:p>
                <a:pPr marL="0" indent="0" algn="just">
                  <a:buNone/>
                </a:pPr>
                <a:r>
                  <a:rPr lang="en-US" sz="2400" dirty="0">
                    <a:solidFill>
                      <a:schemeClr val="tx1"/>
                    </a:solidFill>
                    <a:latin typeface="Times New Roman" pitchFamily="18" charset="0"/>
                    <a:cs typeface="Times New Roman" pitchFamily="18" charset="0"/>
                  </a:rPr>
                  <a:t>Total number of trees =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𝑎𝑟𝑒𝑎</m:t>
                        </m:r>
                      </m:num>
                      <m:den>
                        <m:r>
                          <a:rPr lang="en-US" sz="2400" i="1">
                            <a:solidFill>
                              <a:schemeClr val="tx1"/>
                            </a:solidFill>
                            <a:latin typeface="Cambria Math"/>
                          </a:rPr>
                          <m:t>𝑠𝑝𝑎𝑐𝑖𝑛𝑔</m:t>
                        </m:r>
                        <m:r>
                          <a:rPr lang="en-US" sz="2400" i="1">
                            <a:solidFill>
                              <a:schemeClr val="tx1"/>
                            </a:solidFill>
                            <a:latin typeface="Cambria Math"/>
                          </a:rPr>
                          <m:t> </m:t>
                        </m:r>
                        <m:r>
                          <a:rPr lang="en-US" sz="2400" i="1">
                            <a:solidFill>
                              <a:schemeClr val="tx1"/>
                            </a:solidFill>
                            <a:latin typeface="Cambria Math"/>
                          </a:rPr>
                          <m:t>𝑏𝑒𝑡𝑤𝑒𝑒𝑛</m:t>
                        </m:r>
                        <m:r>
                          <a:rPr lang="en-US" sz="2400" i="1">
                            <a:solidFill>
                              <a:schemeClr val="tx1"/>
                            </a:solidFill>
                            <a:latin typeface="Cambria Math"/>
                          </a:rPr>
                          <m:t> </m:t>
                        </m:r>
                        <m:r>
                          <a:rPr lang="en-US" sz="2400" i="1">
                            <a:solidFill>
                              <a:schemeClr val="tx1"/>
                            </a:solidFill>
                            <a:latin typeface="Cambria Math"/>
                          </a:rPr>
                          <m:t>𝑟𝑜𝑤𝑠</m:t>
                        </m:r>
                        <m:r>
                          <a:rPr lang="en-US" sz="2400" i="1">
                            <a:solidFill>
                              <a:schemeClr val="tx1"/>
                            </a:solidFill>
                            <a:latin typeface="Cambria Math"/>
                          </a:rPr>
                          <m:t>×</m:t>
                        </m:r>
                        <m:r>
                          <a:rPr lang="en-US" sz="2400" i="1">
                            <a:solidFill>
                              <a:schemeClr val="tx1"/>
                            </a:solidFill>
                            <a:latin typeface="Cambria Math"/>
                          </a:rPr>
                          <m:t>𝑠𝑝𝑎𝑐𝑖𝑛𝑔</m:t>
                        </m:r>
                        <m:r>
                          <a:rPr lang="en-US" sz="2400" i="1">
                            <a:solidFill>
                              <a:schemeClr val="tx1"/>
                            </a:solidFill>
                            <a:latin typeface="Cambria Math"/>
                          </a:rPr>
                          <m:t> </m:t>
                        </m:r>
                        <m:r>
                          <a:rPr lang="en-US" sz="2400" i="1">
                            <a:solidFill>
                              <a:schemeClr val="tx1"/>
                            </a:solidFill>
                            <a:latin typeface="Cambria Math"/>
                          </a:rPr>
                          <m:t>𝑏𝑒𝑡𝑤𝑒𝑒𝑛</m:t>
                        </m:r>
                        <m:r>
                          <a:rPr lang="en-US" sz="2400" i="1">
                            <a:solidFill>
                              <a:schemeClr val="tx1"/>
                            </a:solidFill>
                            <a:latin typeface="Cambria Math"/>
                          </a:rPr>
                          <m:t> </m:t>
                        </m:r>
                        <m:r>
                          <a:rPr lang="en-US" sz="2400" i="1">
                            <a:solidFill>
                              <a:schemeClr val="tx1"/>
                            </a:solidFill>
                            <a:latin typeface="Cambria Math"/>
                          </a:rPr>
                          <m:t>𝑡𝑟𝑒𝑒𝑠</m:t>
                        </m:r>
                      </m:den>
                    </m:f>
                  </m:oMath>
                </a14:m>
                <a:endParaRPr lang="en-US" sz="2400" dirty="0">
                  <a:solidFill>
                    <a:schemeClr val="tx1"/>
                  </a:solidFill>
                  <a:latin typeface="Times New Roman" pitchFamily="18" charset="0"/>
                  <a:cs typeface="Times New Roman" pitchFamily="18" charset="0"/>
                </a:endParaRPr>
              </a:p>
              <a:p>
                <a:pPr marL="0" indent="0" algn="just">
                  <a:buNone/>
                </a:pPr>
                <a:endParaRPr lang="en-US" sz="2400" dirty="0">
                  <a:solidFill>
                    <a:schemeClr val="tx1"/>
                  </a:solidFill>
                  <a:latin typeface="Times New Roman" pitchFamily="18" charset="0"/>
                  <a:cs typeface="Times New Roman" pitchFamily="18" charset="0"/>
                </a:endParaRPr>
              </a:p>
              <a:p>
                <a:pPr marL="0" indent="0">
                  <a:buNone/>
                </a:pPr>
                <a:endParaRPr lang="ar-IQ" sz="24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35" r="-1235"/>
                </a:stretch>
              </a:blipFill>
            </p:spPr>
            <p:txBody>
              <a:bodyPr/>
              <a:lstStyle/>
              <a:p>
                <a:r>
                  <a:rPr lang="en-IQ">
                    <a:noFill/>
                  </a:rPr>
                  <a:t> </a:t>
                </a:r>
              </a:p>
            </p:txBody>
          </p:sp>
        </mc:Fallback>
      </mc:AlternateContent>
      <p:sp>
        <p:nvSpPr>
          <p:cNvPr id="7" name="Date Placeholder 6"/>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4" name="Footer Placeholder 3">
            <a:extLst>
              <a:ext uri="{FF2B5EF4-FFF2-40B4-BE49-F238E27FC236}">
                <a16:creationId xmlns:a16="http://schemas.microsoft.com/office/drawing/2014/main" id="{D0EE1570-5F28-5E50-9293-44357F84401A}"/>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5" name="Slide Number Placeholder 4">
            <a:extLst>
              <a:ext uri="{FF2B5EF4-FFF2-40B4-BE49-F238E27FC236}">
                <a16:creationId xmlns:a16="http://schemas.microsoft.com/office/drawing/2014/main" id="{B7B610E6-1CA3-C94C-6563-BA8571E38168}"/>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5</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749322"/>
      </p:ext>
    </p:extLst>
  </p:cSld>
  <p:clrMapOvr>
    <a:masterClrMapping/>
  </p:clrMapOvr>
  <mc:AlternateContent xmlns:mc="http://schemas.openxmlformats.org/markup-compatibility/2006" xmlns:p14="http://schemas.microsoft.com/office/powerpoint/2010/main">
    <mc:Choice Requires="p14">
      <p:transition spd="slow" p14:dur="2000" advTm="90494"/>
    </mc:Choice>
    <mc:Fallback xmlns="">
      <p:transition spd="slow" advTm="9049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b: Rectangular planting:</a:t>
            </a:r>
            <a:endParaRPr lang="ar-IQ" sz="3600"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In this shape of planting either the spacing between planted stocks is </a:t>
                </a:r>
                <a:r>
                  <a:rPr lang="en-US" sz="2400" b="1" dirty="0">
                    <a:latin typeface="Times New Roman" pitchFamily="18" charset="0"/>
                    <a:cs typeface="Times New Roman" pitchFamily="18" charset="0"/>
                  </a:rPr>
                  <a:t>more</a:t>
                </a:r>
                <a:r>
                  <a:rPr lang="en-US" sz="2400" dirty="0">
                    <a:latin typeface="Times New Roman" pitchFamily="18" charset="0"/>
                    <a:cs typeface="Times New Roman" pitchFamily="18" charset="0"/>
                  </a:rPr>
                  <a:t> than those between planted rows.</a:t>
                </a:r>
              </a:p>
              <a:p>
                <a:pPr marL="0" indent="0" algn="just">
                  <a:buNone/>
                </a:pPr>
                <a:endParaRPr lang="en-US" sz="2400" dirty="0">
                  <a:solidFill>
                    <a:schemeClr val="bg1"/>
                  </a:solidFill>
                  <a:latin typeface="Times New Roman" pitchFamily="18" charset="0"/>
                  <a:cs typeface="Times New Roman" pitchFamily="18" charset="0"/>
                </a:endParaRPr>
              </a:p>
              <a:p>
                <a:pPr marL="0" indent="0" algn="just">
                  <a:buNone/>
                </a:pPr>
                <a:r>
                  <a:rPr lang="en-US" sz="2400" dirty="0">
                    <a:solidFill>
                      <a:schemeClr val="tx1"/>
                    </a:solidFill>
                    <a:latin typeface="Times New Roman" pitchFamily="18" charset="0"/>
                    <a:cs typeface="Times New Roman" pitchFamily="18" charset="0"/>
                  </a:rPr>
                  <a:t>Total number of trees =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𝑎𝑟𝑒𝑎</m:t>
                        </m:r>
                      </m:num>
                      <m:den>
                        <m:r>
                          <a:rPr lang="en-US" sz="2400" i="1">
                            <a:solidFill>
                              <a:schemeClr val="tx1"/>
                            </a:solidFill>
                            <a:latin typeface="Cambria Math"/>
                          </a:rPr>
                          <m:t>𝑠𝑝𝑎𝑐𝑖𝑛𝑔</m:t>
                        </m:r>
                        <m:r>
                          <a:rPr lang="en-US" sz="2400" i="1">
                            <a:solidFill>
                              <a:schemeClr val="tx1"/>
                            </a:solidFill>
                            <a:latin typeface="Cambria Math"/>
                          </a:rPr>
                          <m:t> </m:t>
                        </m:r>
                        <m:r>
                          <a:rPr lang="en-US" sz="2400" i="1">
                            <a:solidFill>
                              <a:schemeClr val="tx1"/>
                            </a:solidFill>
                            <a:latin typeface="Cambria Math"/>
                          </a:rPr>
                          <m:t>𝑏𝑒𝑡𝑤𝑒𝑒𝑛</m:t>
                        </m:r>
                        <m:r>
                          <a:rPr lang="en-US" sz="2400" i="1">
                            <a:solidFill>
                              <a:schemeClr val="tx1"/>
                            </a:solidFill>
                            <a:latin typeface="Cambria Math"/>
                          </a:rPr>
                          <m:t> </m:t>
                        </m:r>
                        <m:r>
                          <a:rPr lang="en-US" sz="2400" i="1">
                            <a:solidFill>
                              <a:schemeClr val="tx1"/>
                            </a:solidFill>
                            <a:latin typeface="Cambria Math"/>
                          </a:rPr>
                          <m:t>𝑟𝑜𝑤𝑠</m:t>
                        </m:r>
                        <m:r>
                          <a:rPr lang="en-US" sz="2400" i="1">
                            <a:solidFill>
                              <a:schemeClr val="tx1"/>
                            </a:solidFill>
                            <a:latin typeface="Cambria Math"/>
                          </a:rPr>
                          <m:t>×</m:t>
                        </m:r>
                        <m:r>
                          <a:rPr lang="en-US" sz="2400" i="1">
                            <a:solidFill>
                              <a:schemeClr val="tx1"/>
                            </a:solidFill>
                            <a:latin typeface="Cambria Math"/>
                          </a:rPr>
                          <m:t>𝑠𝑝𝑎𝑐𝑖𝑛𝑔</m:t>
                        </m:r>
                        <m:r>
                          <a:rPr lang="en-US" sz="2400" i="1">
                            <a:solidFill>
                              <a:schemeClr val="tx1"/>
                            </a:solidFill>
                            <a:latin typeface="Cambria Math"/>
                          </a:rPr>
                          <m:t> </m:t>
                        </m:r>
                        <m:r>
                          <a:rPr lang="en-US" sz="2400" i="1">
                            <a:solidFill>
                              <a:schemeClr val="tx1"/>
                            </a:solidFill>
                            <a:latin typeface="Cambria Math"/>
                          </a:rPr>
                          <m:t>𝑏𝑒𝑡𝑤𝑒𝑒𝑛</m:t>
                        </m:r>
                        <m:r>
                          <a:rPr lang="en-US" sz="2400" i="1">
                            <a:solidFill>
                              <a:schemeClr val="tx1"/>
                            </a:solidFill>
                            <a:latin typeface="Cambria Math"/>
                          </a:rPr>
                          <m:t> </m:t>
                        </m:r>
                        <m:r>
                          <a:rPr lang="en-US" sz="2400" i="1">
                            <a:solidFill>
                              <a:schemeClr val="tx1"/>
                            </a:solidFill>
                            <a:latin typeface="Cambria Math"/>
                          </a:rPr>
                          <m:t>𝑡𝑟𝑒𝑒𝑠</m:t>
                        </m:r>
                      </m:den>
                    </m:f>
                  </m:oMath>
                </a14:m>
                <a:endParaRPr lang="en-US" sz="2400" dirty="0">
                  <a:solidFill>
                    <a:schemeClr val="tx1"/>
                  </a:solidFill>
                  <a:latin typeface="Times New Roman" pitchFamily="18" charset="0"/>
                  <a:cs typeface="Times New Roman" pitchFamily="18" charset="0"/>
                </a:endParaRPr>
              </a:p>
              <a:p>
                <a:pPr marL="0" indent="0" algn="just">
                  <a:buNone/>
                </a:pPr>
                <a:endParaRPr lang="en-US" sz="2400" dirty="0">
                  <a:solidFill>
                    <a:schemeClr val="bg1"/>
                  </a:solidFill>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35" t="-1401" r="-1235"/>
                </a:stretch>
              </a:blipFill>
            </p:spPr>
            <p:txBody>
              <a:bodyPr/>
              <a:lstStyle/>
              <a:p>
                <a:r>
                  <a:rPr lang="en-IQ">
                    <a:noFill/>
                  </a:rPr>
                  <a:t> </a:t>
                </a:r>
              </a:p>
            </p:txBody>
          </p:sp>
        </mc:Fallback>
      </mc:AlternateContent>
      <p:pic>
        <p:nvPicPr>
          <p:cNvPr id="4" name="Picture 2" descr="http://collections.infocollections.org/ukedu/collect/ukedu/index/assoc/h2502e/p017b.gif"/>
          <p:cNvPicPr>
            <a:picLocks noChangeAspect="1" noChangeArrowheads="1"/>
          </p:cNvPicPr>
          <p:nvPr/>
        </p:nvPicPr>
        <p:blipFill>
          <a:blip r:embed="rId3" cstate="print"/>
          <a:srcRect/>
          <a:stretch>
            <a:fillRect/>
          </a:stretch>
        </p:blipFill>
        <p:spPr bwMode="auto">
          <a:xfrm>
            <a:off x="3200400" y="3902896"/>
            <a:ext cx="3105150" cy="2202058"/>
          </a:xfrm>
          <a:prstGeom prst="rect">
            <a:avLst/>
          </a:prstGeom>
          <a:noFill/>
        </p:spPr>
      </p:pic>
      <p:sp>
        <p:nvSpPr>
          <p:cNvPr id="8" name="Date Placeholder 7"/>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5" name="Footer Placeholder 4">
            <a:extLst>
              <a:ext uri="{FF2B5EF4-FFF2-40B4-BE49-F238E27FC236}">
                <a16:creationId xmlns:a16="http://schemas.microsoft.com/office/drawing/2014/main" id="{DFA0E3FF-A186-3433-6328-F6C8640B8BD1}"/>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6" name="Slide Number Placeholder 5">
            <a:extLst>
              <a:ext uri="{FF2B5EF4-FFF2-40B4-BE49-F238E27FC236}">
                <a16:creationId xmlns:a16="http://schemas.microsoft.com/office/drawing/2014/main" id="{B54D94D4-CBA6-558A-E6CF-AD2433C39646}"/>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6</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1996932"/>
      </p:ext>
    </p:extLst>
  </p:cSld>
  <p:clrMapOvr>
    <a:masterClrMapping/>
  </p:clrMapOvr>
  <mc:AlternateContent xmlns:mc="http://schemas.openxmlformats.org/markup-compatibility/2006" xmlns:p14="http://schemas.microsoft.com/office/powerpoint/2010/main">
    <mc:Choice Requires="p14">
      <p:transition spd="slow" p14:dur="2000" advTm="110076"/>
    </mc:Choice>
    <mc:Fallback xmlns="">
      <p:transition spd="slow" advTm="11007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 Triangular planting</a:t>
            </a:r>
            <a:r>
              <a:rPr lang="en-US" sz="3600" dirty="0">
                <a:latin typeface="Times New Roman" pitchFamily="18" charset="0"/>
                <a:cs typeface="Times New Roman" pitchFamily="18" charset="0"/>
              </a:rPr>
              <a:t>:</a:t>
            </a:r>
            <a:endParaRPr lang="ar-IQ" sz="3600" dirty="0"/>
          </a:p>
        </p:txBody>
      </p:sp>
      <p:sp>
        <p:nvSpPr>
          <p:cNvPr id="3" name="Content Placeholder 2"/>
          <p:cNvSpPr>
            <a:spLocks noGrp="1"/>
          </p:cNvSpPr>
          <p:nvPr>
            <p:ph idx="1"/>
          </p:nvPr>
        </p:nvSpPr>
        <p:spPr/>
        <p:txBody>
          <a:bodyPr>
            <a:normAutofit/>
          </a:bodyPr>
          <a:lstStyle/>
          <a:p>
            <a:pPr marL="0" indent="0" algn="just">
              <a:buNone/>
            </a:pPr>
            <a:endParaRPr lang="en-US" sz="2600" dirty="0">
              <a:latin typeface="Times New Roman" pitchFamily="18" charset="0"/>
              <a:cs typeface="Times New Roman" pitchFamily="18" charset="0"/>
            </a:endParaRPr>
          </a:p>
          <a:p>
            <a:pPr marL="0" indent="0" algn="just">
              <a:buNone/>
            </a:pPr>
            <a:r>
              <a:rPr lang="en-US" sz="2600" dirty="0">
                <a:latin typeface="Times New Roman" pitchFamily="18" charset="0"/>
                <a:cs typeface="Times New Roman" pitchFamily="18" charset="0"/>
              </a:rPr>
              <a:t>In this shape of planting the spacing between </a:t>
            </a:r>
            <a:r>
              <a:rPr lang="en-US" sz="2600" b="1" dirty="0">
                <a:latin typeface="Times New Roman" pitchFamily="18" charset="0"/>
                <a:cs typeface="Times New Roman" pitchFamily="18" charset="0"/>
              </a:rPr>
              <a:t>both planted stocks</a:t>
            </a:r>
            <a:r>
              <a:rPr lang="en-US" sz="2600" dirty="0">
                <a:latin typeface="Times New Roman" pitchFamily="18" charset="0"/>
                <a:cs typeface="Times New Roman" pitchFamily="18" charset="0"/>
              </a:rPr>
              <a:t> and </a:t>
            </a:r>
            <a:r>
              <a:rPr lang="en-US" sz="2600" b="1" dirty="0">
                <a:latin typeface="Times New Roman" pitchFamily="18" charset="0"/>
                <a:cs typeface="Times New Roman" pitchFamily="18" charset="0"/>
              </a:rPr>
              <a:t>planted are rows </a:t>
            </a:r>
            <a:r>
              <a:rPr lang="en-US" sz="2600" dirty="0">
                <a:latin typeface="Times New Roman" pitchFamily="18" charset="0"/>
                <a:cs typeface="Times New Roman" pitchFamily="18" charset="0"/>
              </a:rPr>
              <a:t>are </a:t>
            </a:r>
            <a:r>
              <a:rPr lang="en-US" sz="2600" b="1" dirty="0">
                <a:latin typeface="Times New Roman" pitchFamily="18" charset="0"/>
                <a:cs typeface="Times New Roman" pitchFamily="18" charset="0"/>
              </a:rPr>
              <a:t>equal</a:t>
            </a:r>
            <a:r>
              <a:rPr lang="en-US" sz="2600" dirty="0">
                <a:latin typeface="Times New Roman" pitchFamily="18" charset="0"/>
                <a:cs typeface="Times New Roman" pitchFamily="18" charset="0"/>
              </a:rPr>
              <a:t> but as </a:t>
            </a:r>
            <a:r>
              <a:rPr lang="en-US" sz="2600" b="1" dirty="0">
                <a:latin typeface="Times New Roman" pitchFamily="18" charset="0"/>
                <a:cs typeface="Times New Roman" pitchFamily="18" charset="0"/>
              </a:rPr>
              <a:t>alternatively shape. </a:t>
            </a:r>
          </a:p>
        </p:txBody>
      </p:sp>
      <p:pic>
        <p:nvPicPr>
          <p:cNvPr id="4" name="Picture 2" descr="http://www.cd3wd.com/cd3wd_40/cd3wd/FORESTRY/H2502E/GIF/P017C.GIF"/>
          <p:cNvPicPr>
            <a:picLocks noChangeAspect="1" noChangeArrowheads="1"/>
          </p:cNvPicPr>
          <p:nvPr/>
        </p:nvPicPr>
        <p:blipFill>
          <a:blip r:embed="rId2" cstate="print"/>
          <a:srcRect/>
          <a:stretch>
            <a:fillRect/>
          </a:stretch>
        </p:blipFill>
        <p:spPr bwMode="auto">
          <a:xfrm>
            <a:off x="2846370" y="3543300"/>
            <a:ext cx="3478230" cy="2476500"/>
          </a:xfrm>
          <a:prstGeom prst="rect">
            <a:avLst/>
          </a:prstGeom>
          <a:noFill/>
        </p:spPr>
      </p:pic>
      <p:sp>
        <p:nvSpPr>
          <p:cNvPr id="8" name="Date Placeholder 7"/>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5" name="Footer Placeholder 4">
            <a:extLst>
              <a:ext uri="{FF2B5EF4-FFF2-40B4-BE49-F238E27FC236}">
                <a16:creationId xmlns:a16="http://schemas.microsoft.com/office/drawing/2014/main" id="{949C788F-CE83-C640-FC98-0DD36F82F3E6}"/>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6" name="Slide Number Placeholder 5">
            <a:extLst>
              <a:ext uri="{FF2B5EF4-FFF2-40B4-BE49-F238E27FC236}">
                <a16:creationId xmlns:a16="http://schemas.microsoft.com/office/drawing/2014/main" id="{B29D3387-E1A4-488E-8ABE-FF58E5F1C3F1}"/>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7</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7282683"/>
      </p:ext>
    </p:extLst>
  </p:cSld>
  <p:clrMapOvr>
    <a:masterClrMapping/>
  </p:clrMapOvr>
  <mc:AlternateContent xmlns:mc="http://schemas.openxmlformats.org/markup-compatibility/2006" xmlns:p14="http://schemas.microsoft.com/office/powerpoint/2010/main">
    <mc:Choice Requires="p14">
      <p:transition spd="slow" p14:dur="2000" advTm="72466"/>
    </mc:Choice>
    <mc:Fallback xmlns="">
      <p:transition spd="slow" advTm="7246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just">
              <a:buNone/>
            </a:pPr>
            <a:r>
              <a:rPr lang="en-US" sz="2800" dirty="0">
                <a:latin typeface="Times New Roman" pitchFamily="18" charset="0"/>
                <a:cs typeface="Times New Roman" pitchFamily="18" charset="0"/>
              </a:rPr>
              <a:t>This shape of planting is often used for:</a:t>
            </a:r>
          </a:p>
          <a:p>
            <a:pPr algn="just">
              <a:buClr>
                <a:schemeClr val="tx1"/>
              </a:buClr>
              <a:buFont typeface="Wingdings" pitchFamily="2" charset="2"/>
              <a:buChar char="Ø"/>
            </a:pPr>
            <a:endParaRPr lang="en-US" sz="2800" dirty="0">
              <a:latin typeface="Times New Roman" pitchFamily="18" charset="0"/>
              <a:cs typeface="Times New Roman" pitchFamily="18" charset="0"/>
            </a:endParaRPr>
          </a:p>
          <a:p>
            <a:pPr algn="just">
              <a:buClr>
                <a:schemeClr val="tx1"/>
              </a:buClr>
              <a:buFont typeface="Wingdings" pitchFamily="2" charset="2"/>
              <a:buChar char="Ø"/>
            </a:pPr>
            <a:r>
              <a:rPr lang="en-US" sz="2800" dirty="0">
                <a:latin typeface="Times New Roman" pitchFamily="18" charset="0"/>
                <a:cs typeface="Times New Roman" pitchFamily="18" charset="0"/>
              </a:rPr>
              <a:t>Roadsides</a:t>
            </a:r>
          </a:p>
          <a:p>
            <a:pPr algn="just">
              <a:buClr>
                <a:schemeClr val="tx1"/>
              </a:buClr>
              <a:buFont typeface="Wingdings" pitchFamily="2" charset="2"/>
              <a:buChar char="Ø"/>
            </a:pPr>
            <a:r>
              <a:rPr lang="en-US" sz="2800" dirty="0">
                <a:latin typeface="Times New Roman" pitchFamily="18" charset="0"/>
                <a:cs typeface="Times New Roman" pitchFamily="18" charset="0"/>
              </a:rPr>
              <a:t>Establishing windbreaks  </a:t>
            </a:r>
          </a:p>
          <a:p>
            <a:pPr algn="just">
              <a:buClr>
                <a:schemeClr val="tx1"/>
              </a:buClr>
              <a:buFont typeface="Wingdings" pitchFamily="2" charset="2"/>
              <a:buChar char="Ø"/>
            </a:pPr>
            <a:r>
              <a:rPr lang="en-US" sz="2800" dirty="0">
                <a:latin typeface="Times New Roman" pitchFamily="18" charset="0"/>
                <a:cs typeface="Times New Roman" pitchFamily="18" charset="0"/>
              </a:rPr>
              <a:t>Fixation of sandy dunes </a:t>
            </a: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7" name="Footer Placeholder 6">
            <a:extLst>
              <a:ext uri="{FF2B5EF4-FFF2-40B4-BE49-F238E27FC236}">
                <a16:creationId xmlns:a16="http://schemas.microsoft.com/office/drawing/2014/main" id="{DCEBED02-5DDC-F94E-26FD-BC7CA2F6A39F}"/>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8" name="Slide Number Placeholder 7">
            <a:extLst>
              <a:ext uri="{FF2B5EF4-FFF2-40B4-BE49-F238E27FC236}">
                <a16:creationId xmlns:a16="http://schemas.microsoft.com/office/drawing/2014/main" id="{A9643BBC-4D54-B4A1-C65F-41EF96281107}"/>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8</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101881"/>
      </p:ext>
    </p:extLst>
  </p:cSld>
  <p:clrMapOvr>
    <a:masterClrMapping/>
  </p:clrMapOvr>
  <mc:AlternateContent xmlns:mc="http://schemas.openxmlformats.org/markup-compatibility/2006" xmlns:p14="http://schemas.microsoft.com/office/powerpoint/2010/main">
    <mc:Choice Requires="p14">
      <p:transition spd="slow" p14:dur="2000" advTm="66846"/>
    </mc:Choice>
    <mc:Fallback xmlns="">
      <p:transition spd="slow" advTm="6684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just">
                  <a:buNone/>
                </a:pPr>
                <a:r>
                  <a:rPr lang="en-US" sz="2400" dirty="0">
                    <a:solidFill>
                      <a:schemeClr val="tx1"/>
                    </a:solidFill>
                    <a:latin typeface="Times New Roman" pitchFamily="18" charset="0"/>
                    <a:cs typeface="Times New Roman" pitchFamily="18" charset="0"/>
                  </a:rPr>
                  <a:t>This shape of planting is preferred on the other shapes of planting because of:</a:t>
                </a:r>
              </a:p>
              <a:p>
                <a:pPr marL="0" indent="0" algn="just">
                  <a:buNone/>
                </a:pPr>
                <a:endParaRPr lang="en-US" sz="2400" dirty="0">
                  <a:solidFill>
                    <a:schemeClr val="tx1"/>
                  </a:solidFill>
                  <a:latin typeface="Times New Roman" pitchFamily="18" charset="0"/>
                  <a:cs typeface="Times New Roman" pitchFamily="18" charset="0"/>
                </a:endParaRPr>
              </a:p>
              <a:p>
                <a:pPr marL="0" indent="0" algn="just">
                  <a:buNone/>
                </a:pPr>
                <a:r>
                  <a:rPr lang="en-US" sz="2400" b="1" dirty="0">
                    <a:solidFill>
                      <a:schemeClr val="tx1"/>
                    </a:solidFill>
                    <a:latin typeface="Times New Roman" pitchFamily="18" charset="0"/>
                    <a:cs typeface="Times New Roman" pitchFamily="18" charset="0"/>
                  </a:rPr>
                  <a:t>Ability ideal exploited of needed area planting</a:t>
                </a:r>
                <a:r>
                  <a:rPr lang="en-US" sz="2400" dirty="0">
                    <a:solidFill>
                      <a:schemeClr val="tx1"/>
                    </a:solidFill>
                    <a:latin typeface="Times New Roman" pitchFamily="18" charset="0"/>
                    <a:cs typeface="Times New Roman" pitchFamily="18" charset="0"/>
                  </a:rPr>
                  <a:t>, whereas the number of trees per unit area is </a:t>
                </a:r>
                <a:r>
                  <a:rPr lang="en-US" sz="2400" b="1" dirty="0">
                    <a:solidFill>
                      <a:schemeClr val="tx1"/>
                    </a:solidFill>
                    <a:latin typeface="Times New Roman" pitchFamily="18" charset="0"/>
                    <a:cs typeface="Times New Roman" pitchFamily="18" charset="0"/>
                  </a:rPr>
                  <a:t>much more </a:t>
                </a:r>
                <a:r>
                  <a:rPr lang="en-US" sz="2400" dirty="0">
                    <a:solidFill>
                      <a:schemeClr val="tx1"/>
                    </a:solidFill>
                    <a:latin typeface="Times New Roman" pitchFamily="18" charset="0"/>
                    <a:cs typeface="Times New Roman" pitchFamily="18" charset="0"/>
                  </a:rPr>
                  <a:t>than those on the other shape of planting about </a:t>
                </a:r>
                <a:r>
                  <a:rPr lang="en-US" sz="2400" b="1" dirty="0">
                    <a:solidFill>
                      <a:schemeClr val="tx1"/>
                    </a:solidFill>
                    <a:latin typeface="Times New Roman" pitchFamily="18" charset="0"/>
                    <a:cs typeface="Times New Roman" pitchFamily="18" charset="0"/>
                  </a:rPr>
                  <a:t>15%</a:t>
                </a:r>
                <a:r>
                  <a:rPr lang="en-US" sz="2400" dirty="0">
                    <a:solidFill>
                      <a:schemeClr val="tx1"/>
                    </a:solidFill>
                    <a:latin typeface="Times New Roman" pitchFamily="18" charset="0"/>
                    <a:cs typeface="Times New Roman" pitchFamily="18" charset="0"/>
                  </a:rPr>
                  <a:t> more than square shape.</a:t>
                </a:r>
              </a:p>
              <a:p>
                <a:pPr marL="0" indent="0" algn="just">
                  <a:buNone/>
                </a:pPr>
                <a:endParaRPr lang="en-US" sz="2400" dirty="0">
                  <a:solidFill>
                    <a:schemeClr val="tx1"/>
                  </a:solidFill>
                  <a:latin typeface="Times New Roman" pitchFamily="18" charset="0"/>
                  <a:cs typeface="Times New Roman" pitchFamily="18" charset="0"/>
                </a:endParaRPr>
              </a:p>
              <a:p>
                <a:pPr marL="0" indent="0" algn="just">
                  <a:buNone/>
                </a:pPr>
                <a:r>
                  <a:rPr lang="en-US" sz="2000" b="1" dirty="0">
                    <a:solidFill>
                      <a:schemeClr val="tx1"/>
                    </a:solidFill>
                    <a:latin typeface="Times New Roman" pitchFamily="18" charset="0"/>
                    <a:cs typeface="Times New Roman" pitchFamily="18" charset="0"/>
                  </a:rPr>
                  <a:t>Total number of trees = </a:t>
                </a:r>
                <a14:m>
                  <m:oMath xmlns:m="http://schemas.openxmlformats.org/officeDocument/2006/math">
                    <m:f>
                      <m:fPr>
                        <m:ctrlPr>
                          <a:rPr lang="en-US" sz="2000" b="1" i="1">
                            <a:solidFill>
                              <a:schemeClr val="tx1"/>
                            </a:solidFill>
                            <a:latin typeface="Cambria Math" panose="02040503050406030204" pitchFamily="18" charset="0"/>
                          </a:rPr>
                        </m:ctrlPr>
                      </m:fPr>
                      <m:num>
                        <m:r>
                          <a:rPr lang="en-US" sz="2000" b="1" i="1">
                            <a:solidFill>
                              <a:schemeClr val="tx1"/>
                            </a:solidFill>
                            <a:latin typeface="Cambria Math"/>
                          </a:rPr>
                          <m:t>𝒂𝒓𝒆𝒂</m:t>
                        </m:r>
                      </m:num>
                      <m:den>
                        <m:r>
                          <a:rPr lang="en-US" sz="2000" b="1" i="1" smtClean="0">
                            <a:solidFill>
                              <a:schemeClr val="tx1"/>
                            </a:solidFill>
                            <a:latin typeface="Cambria Math"/>
                          </a:rPr>
                          <m:t> </m:t>
                        </m:r>
                        <m:r>
                          <a:rPr lang="en-US" sz="2000" b="1" i="1">
                            <a:solidFill>
                              <a:schemeClr val="tx1"/>
                            </a:solidFill>
                            <a:latin typeface="Cambria Math"/>
                          </a:rPr>
                          <m:t>(</m:t>
                        </m:r>
                        <m:r>
                          <a:rPr lang="en-US" sz="2000" b="1" i="1">
                            <a:solidFill>
                              <a:schemeClr val="tx1"/>
                            </a:solidFill>
                            <a:latin typeface="Cambria Math"/>
                          </a:rPr>
                          <m:t>𝒔𝒑𝒂𝒄𝒊𝒏𝒈</m:t>
                        </m:r>
                        <m:r>
                          <a:rPr lang="en-US" sz="2000" b="1" i="1">
                            <a:solidFill>
                              <a:schemeClr val="tx1"/>
                            </a:solidFill>
                            <a:latin typeface="Cambria Math"/>
                          </a:rPr>
                          <m:t> </m:t>
                        </m:r>
                        <m:r>
                          <a:rPr lang="en-US" sz="2000" b="1" i="1">
                            <a:solidFill>
                              <a:schemeClr val="tx1"/>
                            </a:solidFill>
                            <a:latin typeface="Cambria Math"/>
                          </a:rPr>
                          <m:t>𝒃𝒆𝒕𝒘𝒆𝒆𝒏</m:t>
                        </m:r>
                        <m:r>
                          <a:rPr lang="en-US" sz="2000" b="1" i="1">
                            <a:solidFill>
                              <a:schemeClr val="tx1"/>
                            </a:solidFill>
                            <a:latin typeface="Cambria Math"/>
                          </a:rPr>
                          <m:t> </m:t>
                        </m:r>
                        <m:r>
                          <a:rPr lang="en-US" sz="2000" b="1" i="1">
                            <a:solidFill>
                              <a:schemeClr val="tx1"/>
                            </a:solidFill>
                            <a:latin typeface="Cambria Math"/>
                          </a:rPr>
                          <m:t>𝒓𝒐𝒘𝒔</m:t>
                        </m:r>
                        <m:r>
                          <a:rPr lang="en-US" sz="2000" b="1" i="1">
                            <a:solidFill>
                              <a:schemeClr val="tx1"/>
                            </a:solidFill>
                            <a:latin typeface="Cambria Math"/>
                          </a:rPr>
                          <m:t>×</m:t>
                        </m:r>
                        <m:r>
                          <a:rPr lang="en-US" sz="2000" b="1" i="1">
                            <a:solidFill>
                              <a:schemeClr val="tx1"/>
                            </a:solidFill>
                            <a:latin typeface="Cambria Math"/>
                          </a:rPr>
                          <m:t>𝒔𝒑𝒂𝒄𝒊𝒏𝒈</m:t>
                        </m:r>
                        <m:r>
                          <a:rPr lang="en-US" sz="2000" b="1" i="1">
                            <a:solidFill>
                              <a:schemeClr val="tx1"/>
                            </a:solidFill>
                            <a:latin typeface="Cambria Math"/>
                          </a:rPr>
                          <m:t> </m:t>
                        </m:r>
                        <m:r>
                          <a:rPr lang="en-US" sz="2000" b="1" i="1">
                            <a:solidFill>
                              <a:schemeClr val="tx1"/>
                            </a:solidFill>
                            <a:latin typeface="Cambria Math"/>
                          </a:rPr>
                          <m:t>𝒃𝒆𝒕𝒘𝒆𝒆𝒏</m:t>
                        </m:r>
                        <m:r>
                          <a:rPr lang="en-US" sz="2000" b="1" i="1">
                            <a:solidFill>
                              <a:schemeClr val="tx1"/>
                            </a:solidFill>
                            <a:latin typeface="Cambria Math"/>
                          </a:rPr>
                          <m:t> </m:t>
                        </m:r>
                        <m:r>
                          <a:rPr lang="en-US" sz="2000" b="1" i="1">
                            <a:solidFill>
                              <a:schemeClr val="tx1"/>
                            </a:solidFill>
                            <a:latin typeface="Cambria Math"/>
                          </a:rPr>
                          <m:t>𝒕𝒓𝒆𝒆𝒔</m:t>
                        </m:r>
                        <m:r>
                          <a:rPr lang="en-US" sz="2000" b="1" i="1">
                            <a:solidFill>
                              <a:schemeClr val="tx1"/>
                            </a:solidFill>
                            <a:latin typeface="Cambria Math"/>
                          </a:rPr>
                          <m:t>)×</m:t>
                        </m:r>
                        <m:r>
                          <a:rPr lang="en-US" sz="2000" b="1" i="1">
                            <a:solidFill>
                              <a:schemeClr val="tx1"/>
                            </a:solidFill>
                            <a:latin typeface="Cambria Math"/>
                          </a:rPr>
                          <m:t>𝟎</m:t>
                        </m:r>
                        <m:r>
                          <a:rPr lang="en-US" sz="2000" b="1" i="1">
                            <a:solidFill>
                              <a:schemeClr val="tx1"/>
                            </a:solidFill>
                            <a:latin typeface="Cambria Math"/>
                          </a:rPr>
                          <m:t>.</m:t>
                        </m:r>
                        <m:r>
                          <a:rPr lang="en-US" sz="2000" b="1" i="1">
                            <a:solidFill>
                              <a:schemeClr val="tx1"/>
                            </a:solidFill>
                            <a:latin typeface="Cambria Math"/>
                          </a:rPr>
                          <m:t>𝟖𝟕</m:t>
                        </m:r>
                      </m:den>
                    </m:f>
                  </m:oMath>
                </a14:m>
                <a:endParaRPr lang="en-US" sz="2000" b="1" dirty="0">
                  <a:solidFill>
                    <a:schemeClr val="tx1"/>
                  </a:solidFill>
                  <a:effectLst/>
                  <a:latin typeface="Times New Roman" pitchFamily="18" charset="0"/>
                  <a:cs typeface="Times New Roman" pitchFamily="18" charset="0"/>
                </a:endParaRPr>
              </a:p>
              <a:p>
                <a:pPr marL="0" indent="0" algn="just">
                  <a:buNone/>
                </a:pPr>
                <a:endParaRPr lang="en-US" sz="2400" dirty="0">
                  <a:solidFill>
                    <a:schemeClr val="tx1"/>
                  </a:solidFill>
                  <a:latin typeface="Times New Roman" pitchFamily="18" charset="0"/>
                  <a:cs typeface="Times New Roman" pitchFamily="18" charset="0"/>
                </a:endParaRPr>
              </a:p>
              <a:p>
                <a:pPr marL="0" indent="0" algn="just">
                  <a:buNone/>
                </a:pPr>
                <a:endParaRPr lang="ar-IQ" sz="2400" dirty="0">
                  <a:solidFill>
                    <a:schemeClr val="tx1"/>
                  </a:solidFill>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35" t="-1401" r="-1235"/>
                </a:stretch>
              </a:blipFill>
            </p:spPr>
            <p:txBody>
              <a:bodyPr/>
              <a:lstStyle/>
              <a:p>
                <a:r>
                  <a:rPr lang="en-IQ">
                    <a:noFill/>
                  </a:rPr>
                  <a:t> </a:t>
                </a:r>
              </a:p>
            </p:txBody>
          </p:sp>
        </mc:Fallback>
      </mc:AlternateContent>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2/26/2024</a:t>
            </a:r>
            <a:endParaRPr lang="en-US" dirty="0">
              <a:solidFill>
                <a:schemeClr val="tx1"/>
              </a:solidFill>
              <a:latin typeface="Times New Roman" pitchFamily="18" charset="0"/>
              <a:cs typeface="Times New Roman" pitchFamily="18" charset="0"/>
            </a:endParaRPr>
          </a:p>
        </p:txBody>
      </p:sp>
      <p:sp>
        <p:nvSpPr>
          <p:cNvPr id="7" name="Footer Placeholder 6">
            <a:extLst>
              <a:ext uri="{FF2B5EF4-FFF2-40B4-BE49-F238E27FC236}">
                <a16:creationId xmlns:a16="http://schemas.microsoft.com/office/drawing/2014/main" id="{39D1EE88-A40E-9995-8F47-20AA920FF432}"/>
              </a:ext>
            </a:extLst>
          </p:cNvPr>
          <p:cNvSpPr>
            <a:spLocks noGrp="1"/>
          </p:cNvSpPr>
          <p:nvPr>
            <p:ph type="ftr" sz="quarter" idx="1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Planting</a:t>
            </a:r>
          </a:p>
        </p:txBody>
      </p:sp>
      <p:sp>
        <p:nvSpPr>
          <p:cNvPr id="8" name="Slide Number Placeholder 7">
            <a:extLst>
              <a:ext uri="{FF2B5EF4-FFF2-40B4-BE49-F238E27FC236}">
                <a16:creationId xmlns:a16="http://schemas.microsoft.com/office/drawing/2014/main" id="{AD229482-B40D-806C-04B0-5249B45BD64F}"/>
              </a:ext>
            </a:extLst>
          </p:cNvPr>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anose="02020603050405020304" pitchFamily="18" charset="0"/>
                <a:cs typeface="Times New Roman" panose="02020603050405020304" pitchFamily="18" charset="0"/>
              </a:rPr>
              <a:pPr algn="ctr"/>
              <a:t>9</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5626698"/>
      </p:ext>
    </p:extLst>
  </p:cSld>
  <p:clrMapOvr>
    <a:masterClrMapping/>
  </p:clrMapOvr>
  <mc:AlternateContent xmlns:mc="http://schemas.openxmlformats.org/markup-compatibility/2006" xmlns:p14="http://schemas.microsoft.com/office/powerpoint/2010/main">
    <mc:Choice Requires="p14">
      <p:transition spd="slow" p14:dur="2000" advTm="160775"/>
    </mc:Choice>
    <mc:Fallback xmlns="">
      <p:transition spd="slow" advTm="160775"/>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713</Words>
  <Application>Microsoft Macintosh PowerPoint</Application>
  <PresentationFormat>On-screen Show (4:3)</PresentationFormat>
  <Paragraphs>127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 Math</vt:lpstr>
      <vt:lpstr>Times New Roman</vt:lpstr>
      <vt:lpstr>Wingdings</vt:lpstr>
      <vt:lpstr>Office Theme</vt:lpstr>
      <vt:lpstr> Types of Planting</vt:lpstr>
      <vt:lpstr>Type of planting</vt:lpstr>
      <vt:lpstr>PowerPoint Presentation</vt:lpstr>
      <vt:lpstr>a: Square planting (quadrate):</vt:lpstr>
      <vt:lpstr>PowerPoint Presentation</vt:lpstr>
      <vt:lpstr>b: Rectangular planting:</vt:lpstr>
      <vt:lpstr>c: Triangular planting:</vt:lpstr>
      <vt:lpstr>PowerPoint Presentation</vt:lpstr>
      <vt:lpstr>PowerPoint Presentation</vt:lpstr>
      <vt:lpstr>2- Irregular planting:</vt:lpstr>
      <vt:lpstr>PowerPoint Presentation</vt:lpstr>
      <vt:lpstr>According to the Deep of planting stocks</vt:lpstr>
      <vt:lpstr>Normal planting</vt:lpstr>
      <vt:lpstr>Deep planting</vt:lpstr>
      <vt:lpstr> Deep of planting stocks</vt:lpstr>
      <vt:lpstr>PowerPoint Presentation</vt:lpstr>
      <vt:lpstr>Forms of mixing species</vt:lpstr>
      <vt:lpstr>2- Row mixing</vt:lpstr>
      <vt:lpstr>3- Strip mixing</vt:lpstr>
      <vt:lpstr>4- Patch (group) mixing</vt:lpstr>
      <vt:lpstr>Lets be friend with trees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of planting</dc:title>
  <dc:creator>hi</dc:creator>
  <cp:lastModifiedBy>shilan.mirsar@yahoo.com</cp:lastModifiedBy>
  <cp:revision>84</cp:revision>
  <dcterms:created xsi:type="dcterms:W3CDTF">2006-08-16T00:00:00Z</dcterms:created>
  <dcterms:modified xsi:type="dcterms:W3CDTF">2024-02-23T09:28:50Z</dcterms:modified>
</cp:coreProperties>
</file>