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7" r:id="rId5"/>
    <p:sldId id="268" r:id="rId6"/>
    <p:sldId id="259" r:id="rId7"/>
    <p:sldId id="269" r:id="rId8"/>
    <p:sldId id="262" r:id="rId9"/>
    <p:sldId id="261" r:id="rId10"/>
    <p:sldId id="260" r:id="rId11"/>
    <p:sldId id="263" r:id="rId12"/>
    <p:sldId id="270" r:id="rId13"/>
    <p:sldId id="271" r:id="rId14"/>
    <p:sldId id="265" r:id="rId15"/>
    <p:sldId id="274" r:id="rId16"/>
    <p:sldId id="275" r:id="rId17"/>
    <p:sldId id="266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8"/>
    <p:restoredTop sz="94624"/>
  </p:normalViewPr>
  <p:slideViewPr>
    <p:cSldViewPr>
      <p:cViewPr varScale="1">
        <p:scale>
          <a:sx n="111" d="100"/>
          <a:sy n="111" d="100"/>
        </p:scale>
        <p:origin x="15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255801-9CE8-4099-8A0E-8164446F19EC}" type="datetimeFigureOut">
              <a:rPr lang="ar-IQ" smtClean="0"/>
              <a:t>14‏/7‏/1445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54A72C-0E1A-4736-A868-09AA0EF33A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32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467577" indent="-224325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16227" indent="-224325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364878" indent="-224325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13528" indent="-224325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eaLnBrk="1" hangingPunct="1"/>
            <a:fld id="{007BC980-AB60-4357-8AC6-897CF8D34E0F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Times New Roman" pitchFamily="18" charset="0"/>
              </a:rPr>
              <a:t>*Have the students STAR this chart as it will be on the test!!!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1/31/2024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ceres.ca.gov/foreststeward/image/shelterwood.gif&amp;imgrefurl=http://ceres.ca.gov/foreststeward/html/silviculture.html&amp;h=153&amp;w=228&amp;prev=/images?q=shelterwood&amp;svnum=10&amp;hl=en&amp;lr=&amp;ie=UTF-8&amp;oe=UTF-8" TargetMode="External"/><Relationship Id="rId2" Type="http://schemas.openxmlformats.org/officeDocument/2006/relationships/hyperlink" Target="http://images.google.com/imgres?imgurl=www.nipissingforest.com/images/shelterwood.gif&amp;imgrefurl=http://www.nipissingforest.com/shelterwood.htm&amp;h=513&amp;w=609&amp;prev=/images?q=shelterwood&amp;svnum=10&amp;hl=en&amp;lr=&amp;ie=UTF-8&amp;oe=UTF-8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www.clearcutnovascotia.com/images/lake_torment.jpg&amp;imgrefurl=http://www.clearcutnovascotia.com/critique_2.htm&amp;h=162&amp;w=160&amp;prev=/images?q=clear+cutting&amp;svnum=10&amp;hl=en&amp;lr=&amp;ie=UTF-8&amp;oe=UTF-8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Relationship between forests and other natural resources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 Do Trees Affect a Forest?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Trees and Shrubs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Tree Types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1- Coniferous trees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2- Broadleaved trees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Difference between Plants &amp; Trees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Main parts of a tree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Tree Classification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Crown Classes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34A2-E1B3-DB44-87DC-34E7B7C7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3AE8C-1B22-BA4D-A7A0-AC4E76F9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1CA36-B66A-A848-8890-270B635D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5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Tree Types: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many thousands of different kinds of trees but all true trees are separated into two (2) basic classifications: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Coniferous trees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are also known as “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evergreens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or “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softwoods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Broadleaved trees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are also known as “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deciduous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or “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hardwoods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3EA9-8924-7B4A-BC59-A784F2AA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8B1EF-A6F3-AA43-AA9D-8316FECC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CD1AA-5FDF-3042-AF8C-A276451C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10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8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Coniferous Trees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the pines, firs and other evergreens that usually have narrow needles instead of broadleaves.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term “evergreen” comes from the fact that the needles appear not to turn brown and fall to the ground at the approach of winter.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evergreens do shed their needles however, they do it so slowly that there are always green needles on the trees.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87C13-8100-6542-919A-F4123614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8631E-2BF0-2144-9FE8-0EBFA5BB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04436-3C04-0D40-9B09-D111E9EE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11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16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Broadleaved Trees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group of trees includes the oak, maple, poplar, birch and many others.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trees have broad, flat leaves instead of needles.</a:t>
            </a:r>
          </a:p>
          <a:p>
            <a:pPr marL="0" lv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Broadleaved trees produce flowers and after pollination these flowers develop seeds. </a:t>
            </a:r>
          </a:p>
          <a:p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8121D-0681-9640-BDE5-C733B2CC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FA34D-BF99-BE4E-B841-30293504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75F0-6CEC-924C-B72E-929F5761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12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1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Difference between Plants &amp; Trees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All other plants differ from trees in at least one of these ways.</a:t>
            </a:r>
          </a:p>
          <a:p>
            <a:pPr marL="0" indent="0"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No plant with a soft, juicy stem is a tree.</a:t>
            </a:r>
          </a:p>
          <a:p>
            <a:pPr marL="0" indent="0"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Most plants are much shorter than trees.</a:t>
            </a:r>
          </a:p>
          <a:p>
            <a:pPr marL="0" indent="0"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Shrubs, like trees, have woody stems; but most shrubs have more than one stem, none of the stems grow so thick as to be called a trunk.</a:t>
            </a:r>
          </a:p>
          <a:p>
            <a:pPr marL="0" indent="0"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Some jungle vines grow several hundred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long and have a woody stem. However, the stems of vines cannot support themselves.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E26CC-DBBA-7D44-89E4-1445E3E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D0C55-6C94-E148-9AE8-3A6481D0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9B666-1F84-1F4B-940B-49BBF5F1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13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5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Four main parts of a tree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Crown: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where the tree increases each year in height and spread of branches by adding on a new growth of twigs.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Leaves: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up the crown and produce food for the tree (photosynthesis).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Trunk: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supports the crown and produces the majority of the tree’s useful wood.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Roots: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anchors the tree, absorbs and stores water and   nutrients. </a:t>
            </a:r>
          </a:p>
          <a:p>
            <a:pPr marL="457200" indent="-457200" algn="just">
              <a:buFont typeface="+mj-lt"/>
              <a:buAutoNum type="arabicPeriod"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30F9E-18A1-9045-8FDB-FF1945C4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F1A06-294D-BC40-9246-E055F2AD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FC38C-8A1B-6845-BE4D-355EC6DB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14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9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C:\Documents and Settings\ashley.ward\My Documents\My Pictures\Picture\tree\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9880" b="8821"/>
          <a:stretch>
            <a:fillRect/>
          </a:stretch>
        </p:blipFill>
        <p:spPr bwMode="auto">
          <a:xfrm>
            <a:off x="457200" y="309563"/>
            <a:ext cx="8305800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23958-2F2B-274F-8AE0-491484D3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9A89B-F09C-314D-8025-7AE1FDF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A6DE7-EE7C-FA43-A18B-29157D7A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21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uccessio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575"/>
            <a:ext cx="91440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09017B-3AD7-C94A-94D2-162B1D4B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5BCAB-49C0-4C41-B634-FED788C7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82880-158C-7A4B-B55E-38F24A45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0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Tree Classification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Trees can be classified according to the position they occupy in the forest canopy or understory.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system measures how well a tree has grown relative to its closet competitors. (Trees that get the most sunlight generally grow fastest).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5488-1C9A-1C4D-B7F8-4BC8560B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BD626-A944-9D4C-90BA-407943CD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F1E1A-B2CB-BB47-AD8F-92B1885B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17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4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Crown Classes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five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crown classes: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Dominant: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tops that rise above the general canopy level. They receive full sunlight from above and all sides.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Co-dominant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These trees make up the canopy level. Their crowns get full sunlight from above, but dominant and other co-dominate trees restrict some side sunlight.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92FE-FC45-6946-8BA5-95B198DC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28ADE-8844-1542-AE7A-E0282540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1D10E-8DB9-0044-B6E7-A1500198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18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AutoNum type="arabicPeriod" startAt="3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Intermediate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These trees also occupy the average canopy level, but receive sunlight only from above.</a:t>
            </a:r>
          </a:p>
          <a:p>
            <a:pPr marL="457200" indent="-457200" algn="just">
              <a:buAutoNum type="arabicPeriod" startAt="3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Suppressed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These are trees that receive no direct overhead or side sunlight. They are usually are slow growing and are weak.</a:t>
            </a:r>
          </a:p>
          <a:p>
            <a:pPr marL="457200" indent="-457200" algn="just">
              <a:buAutoNum type="arabicPeriod" startAt="3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3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Dead trees (snags)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These can be found in the canopy, understory or forest floor.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 algn="just">
              <a:buFont typeface="+mj-lt"/>
              <a:buAutoNum type="arabicPeriod"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A6BAD-BE15-FD47-993A-D5EB1510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2771B-8DC8-A047-AAC2-385D9579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172C-BB86-BA42-8CEF-1589540A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19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Relationship between forests and other natural resources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Forests play important roles in the water cycle, the forest filters the rain as it falls and serve as storage areas.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forest regulates water flow, making it possible for fish and other animal and plant life to survive.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Forests filter rain and help reduce the erosion of soils. Trees and shrubs are responsible for removing much of the pollutant materials from the air and water run-off. </a:t>
            </a:r>
          </a:p>
          <a:p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ED44-FAFD-EB44-8DC0-AB08CD8E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57631-D5DA-F34F-A93F-7594EC25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ABFD-9EAA-C649-8666-8E9A6DED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2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97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rown C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0837D-C61A-5446-B4A3-F1711B98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6BC8B-45D2-EE42-866B-BF6387D7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6A8BC-D6D2-E948-90CB-BC61A3BF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5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Forests and living organisms have many relationships, Algae, fungi, and other plants make their homes in the forest.                      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Forests also protection and nesting sites for many species of birds and fish.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Forests and wildlife relationships greatly vary depending on species; the wildlife in each forest region varies due to climate and harvesting times.</a:t>
            </a:r>
          </a:p>
          <a:p>
            <a:pPr algn="just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4E65A-B854-BB4B-8710-66A8F198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B3C5A-94DE-D845-9930-1BE3EB23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521CC-ADDC-EE44-8814-BE97F287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3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7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lecture of prin. forestry\unnamed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19200"/>
            <a:ext cx="9144000" cy="4800600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F097F-B7E0-FA47-8684-4F1CA3CF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5CB5B-E78D-CC43-9685-68800FE7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E7979-D4E1-424D-BE33-C6C0BFAD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3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Importance of Trees &amp; Forests</a:t>
            </a:r>
          </a:p>
        </p:txBody>
      </p:sp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304800" y="10668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08" name="Oval 6"/>
          <p:cNvSpPr>
            <a:spLocks noChangeArrowheads="1"/>
          </p:cNvSpPr>
          <p:nvPr/>
        </p:nvSpPr>
        <p:spPr bwMode="auto">
          <a:xfrm>
            <a:off x="3429000" y="10668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>
            <a:off x="6172200" y="9906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6553200" y="32766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11" name="Oval 9"/>
          <p:cNvSpPr>
            <a:spLocks noChangeArrowheads="1"/>
          </p:cNvSpPr>
          <p:nvPr/>
        </p:nvSpPr>
        <p:spPr bwMode="auto">
          <a:xfrm>
            <a:off x="4114800" y="4724400"/>
            <a:ext cx="35052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1752600" y="48768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13" name="Oval 12"/>
          <p:cNvSpPr>
            <a:spLocks noChangeArrowheads="1"/>
          </p:cNvSpPr>
          <p:nvPr/>
        </p:nvSpPr>
        <p:spPr bwMode="auto">
          <a:xfrm>
            <a:off x="228600" y="3200400"/>
            <a:ext cx="2133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3200400" y="3429000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Trees &amp; Forests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685800" y="1371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ar-IQ">
              <a:solidFill>
                <a:prstClr val="black"/>
              </a:solidFill>
            </a:endParaRP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533400" y="1143000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(Air)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O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 CO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3733800" y="1295400"/>
            <a:ext cx="1600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(Soil)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Controls erosion</a:t>
            </a:r>
            <a:endParaRPr lang="en-US" sz="2000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8" name="Text Box 17"/>
          <p:cNvSpPr txBox="1">
            <a:spLocks noChangeArrowheads="1"/>
          </p:cNvSpPr>
          <p:nvPr/>
        </p:nvSpPr>
        <p:spPr bwMode="auto">
          <a:xfrm>
            <a:off x="6438900" y="1262062"/>
            <a:ext cx="16002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(Soil)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Enrich the soil with decaying leaves etc.</a:t>
            </a:r>
            <a:endParaRPr lang="en-US" sz="1800" baseline="-25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9" name="Text Box 18"/>
          <p:cNvSpPr txBox="1">
            <a:spLocks noChangeArrowheads="1"/>
          </p:cNvSpPr>
          <p:nvPr/>
        </p:nvSpPr>
        <p:spPr bwMode="auto">
          <a:xfrm>
            <a:off x="457200" y="3581400"/>
            <a:ext cx="16764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(People)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Shade &amp; wind protection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2133600" y="53340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(People)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recreation</a:t>
            </a:r>
          </a:p>
        </p:txBody>
      </p:sp>
      <p:sp>
        <p:nvSpPr>
          <p:cNvPr id="21521" name="Text Box 20"/>
          <p:cNvSpPr txBox="1">
            <a:spLocks noChangeArrowheads="1"/>
          </p:cNvSpPr>
          <p:nvPr/>
        </p:nvSpPr>
        <p:spPr bwMode="auto">
          <a:xfrm>
            <a:off x="4648200" y="4876800"/>
            <a:ext cx="2667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(Things we get from trees)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(nuts, fruit)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sap</a:t>
            </a:r>
          </a:p>
        </p:txBody>
      </p:sp>
      <p:sp>
        <p:nvSpPr>
          <p:cNvPr id="21522" name="Text Box 21"/>
          <p:cNvSpPr txBox="1">
            <a:spLocks noChangeArrowheads="1"/>
          </p:cNvSpPr>
          <p:nvPr/>
        </p:nvSpPr>
        <p:spPr bwMode="auto">
          <a:xfrm>
            <a:off x="6934200" y="3505200"/>
            <a:ext cx="1447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fornian FB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fornian FB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(Wildlife)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Homes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shelter</a:t>
            </a:r>
          </a:p>
        </p:txBody>
      </p:sp>
      <p:sp>
        <p:nvSpPr>
          <p:cNvPr id="21523" name="Line 22"/>
          <p:cNvSpPr>
            <a:spLocks noChangeShapeType="1"/>
          </p:cNvSpPr>
          <p:nvPr/>
        </p:nvSpPr>
        <p:spPr bwMode="auto">
          <a:xfrm>
            <a:off x="22860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4" name="Line 23"/>
          <p:cNvSpPr>
            <a:spLocks noChangeShapeType="1"/>
          </p:cNvSpPr>
          <p:nvPr/>
        </p:nvSpPr>
        <p:spPr bwMode="auto">
          <a:xfrm flipV="1">
            <a:off x="2819400" y="4191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>
            <a:off x="4343400" y="4191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6" name="Line 25"/>
          <p:cNvSpPr>
            <a:spLocks noChangeShapeType="1"/>
          </p:cNvSpPr>
          <p:nvPr/>
        </p:nvSpPr>
        <p:spPr bwMode="auto">
          <a:xfrm>
            <a:off x="57912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7" name="Line 26"/>
          <p:cNvSpPr>
            <a:spLocks noChangeShapeType="1"/>
          </p:cNvSpPr>
          <p:nvPr/>
        </p:nvSpPr>
        <p:spPr bwMode="auto">
          <a:xfrm flipV="1">
            <a:off x="5181600" y="24384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8" name="Line 27"/>
          <p:cNvSpPr>
            <a:spLocks noChangeShapeType="1"/>
          </p:cNvSpPr>
          <p:nvPr/>
        </p:nvSpPr>
        <p:spPr bwMode="auto">
          <a:xfrm flipV="1">
            <a:off x="45339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1529" name="Line 28"/>
          <p:cNvSpPr>
            <a:spLocks noChangeShapeType="1"/>
          </p:cNvSpPr>
          <p:nvPr/>
        </p:nvSpPr>
        <p:spPr bwMode="auto">
          <a:xfrm>
            <a:off x="2286000" y="23622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AA4B2-5A35-054E-9C15-A5D6D3D7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E238C-9506-994C-911B-ED116E66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24E43-A4A4-ED4D-82CA-4F18237E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8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How Do Trees Affect a Forest?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break the wind and with less air movement, there is less drying.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shade the ground from the sun thereby lowering air temperature; forests tend to be cool, humid places and the soil is moist there.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Forest soil is also very rich in nutrient because of all the leaves, branches, and stems which decompose into humus.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9D69B-66FD-2642-B7C3-90C78F10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BF4F0-490C-F743-B25D-0EAF3A34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712D2-3433-4C41-8FA1-5D8DB695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6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49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What makes up forest?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terms of woody plants, the two main types are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trees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shrubs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defRPr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What are the main differences in a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shrub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hlinkClick r:id="rId2"/>
              </a:rPr>
              <a:t> 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2533" name="Picture 6" descr="http://images.google.com/images?q=tbn:d-Hn347OnagC:www.glasgow.gov.uk/html/about/crest/tre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47775"/>
            <a:ext cx="23622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8" descr="http://images.google.com/images?q=tbn:MbwXD72ap3gC:www.thebfs.org.uk/rules/shrub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67200"/>
            <a:ext cx="22860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B93F8-8296-9148-A745-BA0981F6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81D70-6607-8147-8801-50180A72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0634D-1BDC-B341-8146-655D2BE5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7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0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Trees and Shrubs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Tree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woody plant, typically large with a well-defined stem and a more or less defined crown.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Shrub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woody plant, usually having several persistent woody stems branching from the ground.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8F26F-1993-0C4E-A541-32152F29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DA0CB-83AB-C14A-9D27-CEFEC376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583CA-6276-3F4B-80A4-CAE32E4A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8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7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 is a tree?</a:t>
            </a:r>
            <a:endParaRPr lang="ar-IQ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>
              <a:lnSpc>
                <a:spcPct val="90000"/>
              </a:lnSpc>
              <a:buNone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defined according to the following criteria:</a:t>
            </a:r>
          </a:p>
          <a:p>
            <a:pPr marL="0" indent="0" algn="justLow">
              <a:lnSpc>
                <a:spcPct val="90000"/>
              </a:lnSpc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9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must have a self supporting trunk.</a:t>
            </a:r>
          </a:p>
          <a:p>
            <a:pPr algn="justLow">
              <a:lnSpc>
                <a:spcPct val="90000"/>
              </a:lnSpc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9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trunk must be made of woody material.</a:t>
            </a:r>
          </a:p>
          <a:p>
            <a:pPr algn="justLow">
              <a:lnSpc>
                <a:spcPct val="90000"/>
              </a:lnSpc>
              <a:defRPr/>
            </a:pPr>
            <a:endParaRPr lang="en-US" sz="2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>
              <a:lnSpc>
                <a:spcPct val="9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tree usually grows to a height of 5 to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2AD5-C1BF-C44C-8056-E5180025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1/31/2024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C4505-C021-E14A-A0FA-CBBD1E5B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AF35E-80A8-4146-9311-E2E74375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9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8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1014</Words>
  <Application>Microsoft Macintosh PowerPoint</Application>
  <PresentationFormat>On-screen Show (4:3)</PresentationFormat>
  <Paragraphs>180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Californian FB</vt:lpstr>
      <vt:lpstr>Times New Roman</vt:lpstr>
      <vt:lpstr>Wingdings</vt:lpstr>
      <vt:lpstr>Office Theme</vt:lpstr>
      <vt:lpstr>PowerPoint Presentation</vt:lpstr>
      <vt:lpstr> Relationship between forests and other natural resources</vt:lpstr>
      <vt:lpstr>PowerPoint Presentation</vt:lpstr>
      <vt:lpstr>PowerPoint Presentation</vt:lpstr>
      <vt:lpstr>Importance of Trees &amp; Forests</vt:lpstr>
      <vt:lpstr>How Do Trees Affect a Forest?</vt:lpstr>
      <vt:lpstr>What makes up forest?</vt:lpstr>
      <vt:lpstr>Trees and Shrubs</vt:lpstr>
      <vt:lpstr>What is a tree?</vt:lpstr>
      <vt:lpstr>Tree Types:</vt:lpstr>
      <vt:lpstr>Coniferous Trees</vt:lpstr>
      <vt:lpstr>Broadleaved Trees</vt:lpstr>
      <vt:lpstr>Difference between Plants &amp; Trees</vt:lpstr>
      <vt:lpstr> Four main parts of a tree</vt:lpstr>
      <vt:lpstr>PowerPoint Presentation</vt:lpstr>
      <vt:lpstr>PowerPoint Presentation</vt:lpstr>
      <vt:lpstr>Tree Classification</vt:lpstr>
      <vt:lpstr>Crown Classes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shilan.mirsar@yahoo.com</cp:lastModifiedBy>
  <cp:revision>27</cp:revision>
  <dcterms:created xsi:type="dcterms:W3CDTF">2006-08-16T00:00:00Z</dcterms:created>
  <dcterms:modified xsi:type="dcterms:W3CDTF">2024-01-24T06:45:50Z</dcterms:modified>
</cp:coreProperties>
</file>