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75" r:id="rId6"/>
    <p:sldId id="261" r:id="rId7"/>
    <p:sldId id="262" r:id="rId8"/>
    <p:sldId id="260" r:id="rId9"/>
    <p:sldId id="263" r:id="rId10"/>
    <p:sldId id="264" r:id="rId11"/>
    <p:sldId id="267" r:id="rId12"/>
    <p:sldId id="265" r:id="rId13"/>
    <p:sldId id="266" r:id="rId14"/>
    <p:sldId id="268" r:id="rId15"/>
    <p:sldId id="276" r:id="rId16"/>
    <p:sldId id="269"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DABBFB-D27F-432C-8EC1-9854A3AE6DCE}" type="datetimeFigureOut">
              <a:rPr lang="ar-IQ" smtClean="0"/>
              <a:t>27‏/7‏/1445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EDFB41-C558-40A4-8443-9512FDBAB35D}" type="slidenum">
              <a:rPr lang="ar-IQ" smtClean="0"/>
              <a:t>‹#›</a:t>
            </a:fld>
            <a:endParaRPr lang="ar-IQ"/>
          </a:p>
        </p:txBody>
      </p:sp>
    </p:spTree>
    <p:extLst>
      <p:ext uri="{BB962C8B-B14F-4D97-AF65-F5344CB8AC3E}">
        <p14:creationId xmlns:p14="http://schemas.microsoft.com/office/powerpoint/2010/main" val="3219736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2/7/2024</a:t>
            </a:r>
          </a:p>
        </p:txBody>
      </p:sp>
      <p:sp>
        <p:nvSpPr>
          <p:cNvPr id="5" name="Footer Placeholder 4"/>
          <p:cNvSpPr>
            <a:spLocks noGrp="1"/>
          </p:cNvSpPr>
          <p:nvPr>
            <p:ph type="ftr" sz="quarter" idx="11"/>
          </p:nvPr>
        </p:nvSpPr>
        <p:spPr/>
        <p:txBody>
          <a:bodyPr/>
          <a:lstStyle/>
          <a:p>
            <a:r>
              <a:rPr lang="en-US"/>
              <a:t>Preparation of seedbeds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2/7/2024</a:t>
            </a:r>
          </a:p>
        </p:txBody>
      </p:sp>
      <p:sp>
        <p:nvSpPr>
          <p:cNvPr id="5" name="Footer Placeholder 4"/>
          <p:cNvSpPr>
            <a:spLocks noGrp="1"/>
          </p:cNvSpPr>
          <p:nvPr>
            <p:ph type="ftr" sz="quarter" idx="11"/>
          </p:nvPr>
        </p:nvSpPr>
        <p:spPr/>
        <p:txBody>
          <a:bodyPr/>
          <a:lstStyle/>
          <a:p>
            <a:r>
              <a:rPr lang="en-US"/>
              <a:t>Preparation of seedbeds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2/7/2024</a:t>
            </a:r>
          </a:p>
        </p:txBody>
      </p:sp>
      <p:sp>
        <p:nvSpPr>
          <p:cNvPr id="5" name="Footer Placeholder 4"/>
          <p:cNvSpPr>
            <a:spLocks noGrp="1"/>
          </p:cNvSpPr>
          <p:nvPr>
            <p:ph type="ftr" sz="quarter" idx="11"/>
          </p:nvPr>
        </p:nvSpPr>
        <p:spPr/>
        <p:txBody>
          <a:bodyPr/>
          <a:lstStyle/>
          <a:p>
            <a:r>
              <a:rPr lang="en-US"/>
              <a:t>Preparation of seedbeds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2/7/2024</a:t>
            </a:r>
          </a:p>
        </p:txBody>
      </p:sp>
      <p:sp>
        <p:nvSpPr>
          <p:cNvPr id="5" name="Footer Placeholder 4"/>
          <p:cNvSpPr>
            <a:spLocks noGrp="1"/>
          </p:cNvSpPr>
          <p:nvPr>
            <p:ph type="ftr" sz="quarter" idx="11"/>
          </p:nvPr>
        </p:nvSpPr>
        <p:spPr/>
        <p:txBody>
          <a:bodyPr/>
          <a:lstStyle/>
          <a:p>
            <a:r>
              <a:rPr lang="en-US"/>
              <a:t>Preparation of seedbeds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2/7/2024</a:t>
            </a:r>
          </a:p>
        </p:txBody>
      </p:sp>
      <p:sp>
        <p:nvSpPr>
          <p:cNvPr id="5" name="Footer Placeholder 4"/>
          <p:cNvSpPr>
            <a:spLocks noGrp="1"/>
          </p:cNvSpPr>
          <p:nvPr>
            <p:ph type="ftr" sz="quarter" idx="11"/>
          </p:nvPr>
        </p:nvSpPr>
        <p:spPr/>
        <p:txBody>
          <a:bodyPr/>
          <a:lstStyle/>
          <a:p>
            <a:r>
              <a:rPr lang="en-US"/>
              <a:t>Preparation of seedbeds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2/7/2024</a:t>
            </a:r>
          </a:p>
        </p:txBody>
      </p:sp>
      <p:sp>
        <p:nvSpPr>
          <p:cNvPr id="6" name="Footer Placeholder 5"/>
          <p:cNvSpPr>
            <a:spLocks noGrp="1"/>
          </p:cNvSpPr>
          <p:nvPr>
            <p:ph type="ftr" sz="quarter" idx="11"/>
          </p:nvPr>
        </p:nvSpPr>
        <p:spPr/>
        <p:txBody>
          <a:bodyPr/>
          <a:lstStyle/>
          <a:p>
            <a:r>
              <a:rPr lang="en-US"/>
              <a:t>Preparation of seedbeds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2/7/2024</a:t>
            </a:r>
          </a:p>
        </p:txBody>
      </p:sp>
      <p:sp>
        <p:nvSpPr>
          <p:cNvPr id="8" name="Footer Placeholder 7"/>
          <p:cNvSpPr>
            <a:spLocks noGrp="1"/>
          </p:cNvSpPr>
          <p:nvPr>
            <p:ph type="ftr" sz="quarter" idx="11"/>
          </p:nvPr>
        </p:nvSpPr>
        <p:spPr/>
        <p:txBody>
          <a:bodyPr/>
          <a:lstStyle/>
          <a:p>
            <a:r>
              <a:rPr lang="en-US"/>
              <a:t>Preparation of seedbeds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2/7/2024</a:t>
            </a:r>
          </a:p>
        </p:txBody>
      </p:sp>
      <p:sp>
        <p:nvSpPr>
          <p:cNvPr id="4" name="Footer Placeholder 3"/>
          <p:cNvSpPr>
            <a:spLocks noGrp="1"/>
          </p:cNvSpPr>
          <p:nvPr>
            <p:ph type="ftr" sz="quarter" idx="11"/>
          </p:nvPr>
        </p:nvSpPr>
        <p:spPr/>
        <p:txBody>
          <a:bodyPr/>
          <a:lstStyle/>
          <a:p>
            <a:r>
              <a:rPr lang="en-US"/>
              <a:t>Preparation of seedbeds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2/7/2024</a:t>
            </a:r>
          </a:p>
        </p:txBody>
      </p:sp>
      <p:sp>
        <p:nvSpPr>
          <p:cNvPr id="3" name="Footer Placeholder 2"/>
          <p:cNvSpPr>
            <a:spLocks noGrp="1"/>
          </p:cNvSpPr>
          <p:nvPr>
            <p:ph type="ftr" sz="quarter" idx="11"/>
          </p:nvPr>
        </p:nvSpPr>
        <p:spPr/>
        <p:txBody>
          <a:bodyPr/>
          <a:lstStyle/>
          <a:p>
            <a:r>
              <a:rPr lang="en-US"/>
              <a:t>Preparation of seedbeds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2/7/2024</a:t>
            </a:r>
          </a:p>
        </p:txBody>
      </p:sp>
      <p:sp>
        <p:nvSpPr>
          <p:cNvPr id="6" name="Footer Placeholder 5"/>
          <p:cNvSpPr>
            <a:spLocks noGrp="1"/>
          </p:cNvSpPr>
          <p:nvPr>
            <p:ph type="ftr" sz="quarter" idx="11"/>
          </p:nvPr>
        </p:nvSpPr>
        <p:spPr/>
        <p:txBody>
          <a:bodyPr/>
          <a:lstStyle/>
          <a:p>
            <a:r>
              <a:rPr lang="en-US"/>
              <a:t>Preparation of seedbeds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2/7/2024</a:t>
            </a:r>
          </a:p>
        </p:txBody>
      </p:sp>
      <p:sp>
        <p:nvSpPr>
          <p:cNvPr id="6" name="Footer Placeholder 5"/>
          <p:cNvSpPr>
            <a:spLocks noGrp="1"/>
          </p:cNvSpPr>
          <p:nvPr>
            <p:ph type="ftr" sz="quarter" idx="11"/>
          </p:nvPr>
        </p:nvSpPr>
        <p:spPr/>
        <p:txBody>
          <a:bodyPr/>
          <a:lstStyle/>
          <a:p>
            <a:r>
              <a:rPr lang="en-US"/>
              <a:t>Preparation of seedbeds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2/7/2024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Preparation of seedbeds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ar-IQ" dirty="0"/>
          </a:p>
        </p:txBody>
      </p:sp>
      <p:sp>
        <p:nvSpPr>
          <p:cNvPr id="3" name="Content Placeholder 2"/>
          <p:cNvSpPr>
            <a:spLocks noGrp="1"/>
          </p:cNvSpPr>
          <p:nvPr>
            <p:ph idx="1"/>
          </p:nvPr>
        </p:nvSpPr>
        <p:spPr>
          <a:xfrm>
            <a:off x="457200" y="838200"/>
            <a:ext cx="8229600" cy="5287963"/>
          </a:xfrm>
        </p:spPr>
        <p:txBody>
          <a:bodyPr>
            <a:noAutofit/>
          </a:bodyPr>
          <a:lstStyle/>
          <a:p>
            <a:pPr algn="just">
              <a:buFont typeface="Wingdings" pitchFamily="2" charset="2"/>
              <a:buChar char="Ø"/>
            </a:pPr>
            <a:r>
              <a:rPr lang="en-US" sz="2200" dirty="0">
                <a:latin typeface="Times New Roman" pitchFamily="18" charset="0"/>
                <a:cs typeface="Times New Roman" pitchFamily="18" charset="0"/>
              </a:rPr>
              <a:t>Preparation of seedbeds</a:t>
            </a:r>
          </a:p>
          <a:p>
            <a:pPr algn="just">
              <a:buFont typeface="Wingdings" pitchFamily="2" charset="2"/>
              <a:buChar char="Ø"/>
            </a:pPr>
            <a:r>
              <a:rPr lang="en-US" sz="2200" dirty="0">
                <a:latin typeface="Times New Roman" pitchFamily="18" charset="0"/>
                <a:cs typeface="Times New Roman" pitchFamily="18" charset="0"/>
              </a:rPr>
              <a:t>Seeding in the Nurseries</a:t>
            </a:r>
          </a:p>
          <a:p>
            <a:pPr marL="457200" lvl="0" indent="-457200" algn="just">
              <a:buFont typeface="+mj-lt"/>
              <a:buAutoNum type="arabicPeriod"/>
            </a:pPr>
            <a:r>
              <a:rPr lang="en-US" sz="2200" dirty="0">
                <a:latin typeface="Times New Roman" pitchFamily="18" charset="0"/>
                <a:cs typeface="Times New Roman" pitchFamily="18" charset="0"/>
              </a:rPr>
              <a:t>Broadcasted </a:t>
            </a:r>
          </a:p>
          <a:p>
            <a:pPr marL="457200" lvl="0" indent="-457200" algn="just">
              <a:buFont typeface="+mj-lt"/>
              <a:buAutoNum type="arabicPeriod"/>
            </a:pPr>
            <a:r>
              <a:rPr lang="en-US" sz="2200" dirty="0">
                <a:latin typeface="Times New Roman" pitchFamily="18" charset="0"/>
                <a:cs typeface="Times New Roman" pitchFamily="18" charset="0"/>
              </a:rPr>
              <a:t>In Lines </a:t>
            </a:r>
          </a:p>
          <a:p>
            <a:pPr marL="457200" lvl="0" indent="-457200" algn="just">
              <a:buFont typeface="+mj-lt"/>
              <a:buAutoNum type="arabicPeriod"/>
            </a:pPr>
            <a:r>
              <a:rPr lang="en-US" sz="2200" dirty="0">
                <a:latin typeface="Times New Roman" pitchFamily="18" charset="0"/>
                <a:cs typeface="Times New Roman" pitchFamily="18" charset="0"/>
              </a:rPr>
              <a:t>Drills </a:t>
            </a:r>
          </a:p>
          <a:p>
            <a:pPr marL="0" lvl="0" indent="0" algn="just">
              <a:buNone/>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Depth of seed sowing</a:t>
            </a:r>
          </a:p>
          <a:p>
            <a:pPr algn="just">
              <a:buFont typeface="Wingdings" pitchFamily="2" charset="2"/>
              <a:buChar char="Ø"/>
            </a:pPr>
            <a:r>
              <a:rPr lang="en-US" sz="2200" dirty="0">
                <a:latin typeface="Times New Roman" pitchFamily="18" charset="0"/>
                <a:cs typeface="Times New Roman" pitchFamily="18" charset="0"/>
              </a:rPr>
              <a:t>Time of seeding</a:t>
            </a:r>
          </a:p>
          <a:p>
            <a:pPr algn="just">
              <a:buFont typeface="Wingdings" pitchFamily="2" charset="2"/>
              <a:buChar char="Ø"/>
            </a:pPr>
            <a:r>
              <a:rPr lang="en-US" sz="2200" dirty="0">
                <a:latin typeface="Times New Roman" pitchFamily="18" charset="0"/>
                <a:cs typeface="Times New Roman" pitchFamily="18" charset="0"/>
              </a:rPr>
              <a:t>Preparation of polythene bag</a:t>
            </a:r>
          </a:p>
          <a:p>
            <a:pPr algn="just">
              <a:buFont typeface="Wingdings" pitchFamily="2" charset="2"/>
              <a:buChar char="Ø"/>
            </a:pPr>
            <a:r>
              <a:rPr lang="en-GB" sz="2200" dirty="0">
                <a:latin typeface="Times New Roman" pitchFamily="18" charset="0"/>
                <a:cs typeface="Times New Roman" pitchFamily="18" charset="0"/>
              </a:rPr>
              <a:t>Transplanting</a:t>
            </a:r>
          </a:p>
          <a:p>
            <a:pPr algn="just">
              <a:buFont typeface="Wingdings" pitchFamily="2" charset="2"/>
              <a:buChar char="Ø"/>
            </a:pPr>
            <a:r>
              <a:rPr lang="en-US" sz="2200" dirty="0">
                <a:latin typeface="Times New Roman" pitchFamily="18" charset="0"/>
                <a:cs typeface="Times New Roman" pitchFamily="18" charset="0"/>
              </a:rPr>
              <a:t>Goals and benefits of the transplanting</a:t>
            </a:r>
          </a:p>
          <a:p>
            <a:pPr algn="just">
              <a:buFont typeface="Wingdings" pitchFamily="2" charset="2"/>
              <a:buChar char="Ø"/>
            </a:pPr>
            <a:r>
              <a:rPr lang="en-US" sz="2200" dirty="0">
                <a:latin typeface="Times New Roman" pitchFamily="18" charset="0"/>
                <a:cs typeface="Times New Roman" pitchFamily="18" charset="0"/>
              </a:rPr>
              <a:t>The points that must be taken into account during the transplanting</a:t>
            </a:r>
            <a:endParaRPr lang="ar-IQ" sz="2200"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955586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Disadvantage</a:t>
            </a:r>
            <a:endParaRPr lang="ar-IQ" sz="3200" dirty="0"/>
          </a:p>
        </p:txBody>
      </p:sp>
      <p:sp>
        <p:nvSpPr>
          <p:cNvPr id="3" name="Content Placeholder 2"/>
          <p:cNvSpPr>
            <a:spLocks noGrp="1"/>
          </p:cNvSpPr>
          <p:nvPr>
            <p:ph idx="1"/>
          </p:nvPr>
        </p:nvSpPr>
        <p:spPr/>
        <p:txBody>
          <a:bodyPr>
            <a:normAutofit/>
          </a:bodyPr>
          <a:lstStyle/>
          <a:p>
            <a:pPr marL="0" lvl="0" indent="0" algn="just">
              <a:buNone/>
            </a:pPr>
            <a:endParaRPr lang="en-US" sz="2800" dirty="0">
              <a:latin typeface="Times New Roman" pitchFamily="18" charset="0"/>
              <a:cs typeface="Times New Roman" pitchFamily="18" charset="0"/>
            </a:endParaRPr>
          </a:p>
          <a:p>
            <a:pPr marL="0" lvl="0" indent="0" algn="just">
              <a:buNone/>
            </a:pPr>
            <a:endParaRPr lang="en-US" sz="2800" dirty="0">
              <a:latin typeface="Times New Roman" pitchFamily="18" charset="0"/>
              <a:cs typeface="Times New Roman" pitchFamily="18" charset="0"/>
            </a:endParaRPr>
          </a:p>
          <a:p>
            <a:pPr marL="0" lvl="0" indent="0" algn="just">
              <a:buNone/>
            </a:pPr>
            <a:r>
              <a:rPr lang="en-US" sz="2800" dirty="0">
                <a:latin typeface="Times New Roman" pitchFamily="18" charset="0"/>
                <a:cs typeface="Times New Roman" pitchFamily="18" charset="0"/>
              </a:rPr>
              <a:t>Getting of seedlings is little compared to broadcast sowing. </a:t>
            </a:r>
          </a:p>
          <a:p>
            <a:pPr marL="0" indent="0" algn="just">
              <a:buNone/>
            </a:pP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endParaRPr lang="ar-IQ" sz="28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10</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21893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3. Dibbling</a:t>
            </a:r>
            <a:endParaRPr lang="ar-IQ" sz="3600" dirty="0"/>
          </a:p>
        </p:txBody>
      </p:sp>
      <p:sp>
        <p:nvSpPr>
          <p:cNvPr id="3" name="Content Placeholder 2"/>
          <p:cNvSpPr>
            <a:spLocks noGrp="1"/>
          </p:cNvSpPr>
          <p:nvPr>
            <p:ph idx="1"/>
          </p:nvPr>
        </p:nvSpPr>
        <p:spPr/>
        <p:txBody>
          <a:bodyPr>
            <a:noAutofit/>
          </a:bodyPr>
          <a:lstStyle/>
          <a:p>
            <a:pPr marL="0" indent="0" algn="just">
              <a:buNone/>
            </a:pPr>
            <a:r>
              <a:rPr lang="en-US" sz="2200" dirty="0">
                <a:latin typeface="Times New Roman" pitchFamily="18" charset="0"/>
                <a:cs typeface="Times New Roman" pitchFamily="18" charset="0"/>
              </a:rPr>
              <a:t>Large size seeds can easily be dibbled. Dibbling refers to sowing of seeds in shallow holes at definite intervals.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It is the good method as both </a:t>
            </a:r>
            <a:r>
              <a:rPr lang="en-US" sz="2200" b="1" dirty="0">
                <a:latin typeface="Times New Roman" pitchFamily="18" charset="0"/>
                <a:cs typeface="Times New Roman" pitchFamily="18" charset="0"/>
              </a:rPr>
              <a:t>spacing</a:t>
            </a:r>
            <a:r>
              <a:rPr lang="en-US" sz="2200" dirty="0">
                <a:latin typeface="Times New Roman" pitchFamily="18" charset="0"/>
                <a:cs typeface="Times New Roman" pitchFamily="18" charset="0"/>
              </a:rPr>
              <a:t> and </a:t>
            </a:r>
          </a:p>
          <a:p>
            <a:pPr marL="0" indent="0" algn="just">
              <a:buNone/>
            </a:pPr>
            <a:r>
              <a:rPr lang="en-US" sz="2200" b="1" dirty="0">
                <a:latin typeface="Times New Roman" pitchFamily="18" charset="0"/>
                <a:cs typeface="Times New Roman" pitchFamily="18" charset="0"/>
              </a:rPr>
              <a:t>depth</a:t>
            </a:r>
            <a:r>
              <a:rPr lang="en-US" sz="2200" dirty="0">
                <a:latin typeface="Times New Roman" pitchFamily="18" charset="0"/>
                <a:cs typeface="Times New Roman" pitchFamily="18" charset="0"/>
              </a:rPr>
              <a:t> are controlled at the time of sowing.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Although; it is difficult to practice on large </a:t>
            </a:r>
          </a:p>
          <a:p>
            <a:pPr marL="0" indent="0" algn="just">
              <a:buNone/>
            </a:pPr>
            <a:r>
              <a:rPr lang="en-US" sz="2200" dirty="0">
                <a:latin typeface="Times New Roman" pitchFamily="18" charset="0"/>
                <a:cs typeface="Times New Roman" pitchFamily="18" charset="0"/>
              </a:rPr>
              <a:t>scale.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Seeds of </a:t>
            </a:r>
            <a:r>
              <a:rPr lang="en-US" sz="2200" i="1" dirty="0">
                <a:latin typeface="Times New Roman" pitchFamily="18" charset="0"/>
                <a:cs typeface="Times New Roman" pitchFamily="18" charset="0"/>
              </a:rPr>
              <a:t>Acacia</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Quercus</a:t>
            </a:r>
            <a:r>
              <a:rPr lang="en-US" sz="2200" dirty="0">
                <a:latin typeface="Times New Roman" pitchFamily="18" charset="0"/>
                <a:cs typeface="Times New Roman" pitchFamily="18" charset="0"/>
              </a:rPr>
              <a:t> and </a:t>
            </a:r>
            <a:r>
              <a:rPr lang="en-US" sz="2200" i="1" dirty="0" err="1">
                <a:latin typeface="Times New Roman" pitchFamily="18" charset="0"/>
                <a:cs typeface="Times New Roman" pitchFamily="18" charset="0"/>
              </a:rPr>
              <a:t>Juglans</a:t>
            </a:r>
            <a:r>
              <a:rPr lang="en-US" sz="2200" dirty="0">
                <a:latin typeface="Times New Roman" pitchFamily="18" charset="0"/>
                <a:cs typeface="Times New Roman" pitchFamily="18" charset="0"/>
              </a:rPr>
              <a:t> are sown by this method.</a:t>
            </a:r>
          </a:p>
          <a:p>
            <a:pPr marL="0" indent="0" algn="just">
              <a:buNone/>
            </a:pPr>
            <a:r>
              <a:rPr lang="en-US" sz="2200" b="1"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marL="0" indent="0" algn="just">
              <a:buNone/>
            </a:pP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11</a:t>
            </a:fld>
            <a:endParaRPr lang="en-US" dirty="0">
              <a:solidFill>
                <a:schemeClr val="tx1"/>
              </a:solidFill>
              <a:latin typeface="Times New Roman" pitchFamily="18" charset="0"/>
              <a:cs typeface="Times New Roman" pitchFamily="18" charset="0"/>
            </a:endParaRPr>
          </a:p>
        </p:txBody>
      </p:sp>
      <p:pic>
        <p:nvPicPr>
          <p:cNvPr id="2050" name="Picture 2" descr="C:\Users\hi\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7725" y="2590800"/>
            <a:ext cx="314007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97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Depth of seed sowing</a:t>
            </a:r>
            <a:endParaRPr lang="ar-IQ" sz="3200" dirty="0"/>
          </a:p>
        </p:txBody>
      </p:sp>
      <p:sp>
        <p:nvSpPr>
          <p:cNvPr id="3" name="Content Placeholder 2"/>
          <p:cNvSpPr>
            <a:spLocks noGrp="1"/>
          </p:cNvSpPr>
          <p:nvPr>
            <p:ph idx="1"/>
          </p:nvPr>
        </p:nvSpPr>
        <p:spPr/>
        <p:txBody>
          <a:bodyPr>
            <a:normAutofit/>
          </a:bodyPr>
          <a:lstStyle/>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Sowing depth is generally twice the diameter of the seed. For example, Seed with a diameter of (3 cm) is sown at a depth of (6 cm).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If seed is sown </a:t>
            </a:r>
            <a:r>
              <a:rPr lang="en-US" sz="2200" b="1" dirty="0">
                <a:latin typeface="Times New Roman" pitchFamily="18" charset="0"/>
                <a:cs typeface="Times New Roman" pitchFamily="18" charset="0"/>
              </a:rPr>
              <a:t>too deep </a:t>
            </a:r>
            <a:r>
              <a:rPr lang="en-US" sz="2200" dirty="0">
                <a:latin typeface="Times New Roman" pitchFamily="18" charset="0"/>
                <a:cs typeface="Times New Roman" pitchFamily="18" charset="0"/>
              </a:rPr>
              <a:t>the food reserves in the seed may be depleted before the seedling has formed green leaves for its nourishment.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Similarly, the seeds should </a:t>
            </a:r>
            <a:r>
              <a:rPr lang="en-US" sz="2200" b="1" dirty="0">
                <a:latin typeface="Times New Roman" pitchFamily="18" charset="0"/>
                <a:cs typeface="Times New Roman" pitchFamily="18" charset="0"/>
              </a:rPr>
              <a:t>not be left on the surface </a:t>
            </a:r>
            <a:r>
              <a:rPr lang="en-US" sz="2200" dirty="0">
                <a:latin typeface="Times New Roman" pitchFamily="18" charset="0"/>
                <a:cs typeface="Times New Roman" pitchFamily="18" charset="0"/>
              </a:rPr>
              <a:t>of the bed </a:t>
            </a:r>
            <a:r>
              <a:rPr lang="en-US" sz="2200" b="1" dirty="0">
                <a:latin typeface="Times New Roman" pitchFamily="18" charset="0"/>
                <a:cs typeface="Times New Roman" pitchFamily="18" charset="0"/>
              </a:rPr>
              <a:t>because</a:t>
            </a:r>
            <a:r>
              <a:rPr lang="en-US" sz="2200" dirty="0">
                <a:latin typeface="Times New Roman" pitchFamily="18" charset="0"/>
                <a:cs typeface="Times New Roman" pitchFamily="18" charset="0"/>
              </a:rPr>
              <a:t> the seeds may be eating by birds and insects or drying by sun ray.</a:t>
            </a:r>
            <a:endParaRPr lang="ar-IQ" sz="22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12</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83083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Time of seeding</a:t>
            </a:r>
            <a:endParaRPr lang="ar-IQ" sz="3600" dirty="0"/>
          </a:p>
        </p:txBody>
      </p:sp>
      <p:sp>
        <p:nvSpPr>
          <p:cNvPr id="3" name="Content Placeholder 2"/>
          <p:cNvSpPr>
            <a:spLocks noGrp="1"/>
          </p:cNvSpPr>
          <p:nvPr>
            <p:ph idx="1"/>
          </p:nvPr>
        </p:nvSpPr>
        <p:spPr/>
        <p:txBody>
          <a:bodyPr>
            <a:normAutofit/>
          </a:bodyPr>
          <a:lstStyle/>
          <a:p>
            <a:pPr marL="0" indent="0" algn="just">
              <a:buNone/>
            </a:pPr>
            <a:r>
              <a:rPr lang="en-US" sz="2200" dirty="0">
                <a:latin typeface="Times New Roman" pitchFamily="18" charset="0"/>
                <a:cs typeface="Times New Roman" pitchFamily="18" charset="0"/>
              </a:rPr>
              <a:t> The time of seeding depends on many factors such as:</a:t>
            </a:r>
          </a:p>
          <a:p>
            <a:pPr marL="0" indent="0" algn="just">
              <a:buNone/>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Ripening of seed </a:t>
            </a:r>
          </a:p>
          <a:p>
            <a:pPr algn="just">
              <a:buFont typeface="Wingdings" pitchFamily="2" charset="2"/>
              <a:buChar char="Ø"/>
            </a:pPr>
            <a:r>
              <a:rPr lang="en-US" sz="2200" dirty="0">
                <a:latin typeface="Times New Roman" pitchFamily="18" charset="0"/>
                <a:cs typeface="Times New Roman" pitchFamily="18" charset="0"/>
              </a:rPr>
              <a:t>Stage of dormancy</a:t>
            </a:r>
          </a:p>
          <a:p>
            <a:pPr algn="just">
              <a:buFont typeface="Wingdings" pitchFamily="2" charset="2"/>
              <a:buChar char="Ø"/>
            </a:pPr>
            <a:r>
              <a:rPr lang="en-US" sz="2200" dirty="0">
                <a:latin typeface="Times New Roman" pitchFamily="18" charset="0"/>
                <a:cs typeface="Times New Roman" pitchFamily="18" charset="0"/>
              </a:rPr>
              <a:t>Rate of species growth </a:t>
            </a:r>
          </a:p>
          <a:p>
            <a:pPr algn="just">
              <a:buFont typeface="Wingdings" pitchFamily="2" charset="2"/>
              <a:buChar char="Ø"/>
            </a:pPr>
            <a:r>
              <a:rPr lang="en-US" sz="2200" dirty="0">
                <a:latin typeface="Times New Roman" pitchFamily="18" charset="0"/>
                <a:cs typeface="Times New Roman" pitchFamily="18" charset="0"/>
              </a:rPr>
              <a:t>The size of plants required at the time of planting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Time of sowing in different tree species varies and most of them are coinciding with the period </a:t>
            </a:r>
            <a:r>
              <a:rPr lang="en-US" sz="2200" b="1" dirty="0">
                <a:latin typeface="Times New Roman" pitchFamily="18" charset="0"/>
                <a:cs typeface="Times New Roman" pitchFamily="18" charset="0"/>
              </a:rPr>
              <a:t>January to March</a:t>
            </a:r>
            <a:r>
              <a:rPr lang="en-US" sz="2200" dirty="0">
                <a:latin typeface="Times New Roman" pitchFamily="18" charset="0"/>
                <a:cs typeface="Times New Roman" pitchFamily="18" charset="0"/>
              </a:rPr>
              <a:t>.</a:t>
            </a:r>
          </a:p>
          <a:p>
            <a:pPr marL="0" indent="0" algn="just">
              <a:buNone/>
            </a:pP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761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Preparation of polythene bag</a:t>
            </a:r>
            <a:endParaRPr lang="ar-IQ" sz="2800" dirty="0"/>
          </a:p>
        </p:txBody>
      </p:sp>
      <p:sp>
        <p:nvSpPr>
          <p:cNvPr id="3" name="Content Placeholder 2"/>
          <p:cNvSpPr>
            <a:spLocks noGrp="1"/>
          </p:cNvSpPr>
          <p:nvPr>
            <p:ph idx="1"/>
          </p:nvPr>
        </p:nvSpPr>
        <p:spPr/>
        <p:txBody>
          <a:bodyPr>
            <a:normAutofit/>
          </a:bodyPr>
          <a:lstStyle/>
          <a:p>
            <a:pPr marL="0" indent="0" algn="just">
              <a:buNone/>
            </a:pP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Polythene bags are available in different size and thickness. Selection of polythene bag gauge and their size are depending upon:</a:t>
            </a:r>
          </a:p>
          <a:p>
            <a:pPr marL="0" indent="0" algn="just">
              <a:buNone/>
            </a:pP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The period for which the seedlings are to be grown </a:t>
            </a:r>
          </a:p>
          <a:p>
            <a:pPr algn="just"/>
            <a:r>
              <a:rPr lang="en-US" sz="2000" dirty="0">
                <a:latin typeface="Times New Roman" pitchFamily="18" charset="0"/>
                <a:cs typeface="Times New Roman" pitchFamily="18" charset="0"/>
              </a:rPr>
              <a:t>The size of seedling or seedling growth </a:t>
            </a:r>
          </a:p>
          <a:p>
            <a:pPr marL="0" indent="0" algn="just">
              <a:buNone/>
            </a:pPr>
            <a:r>
              <a:rPr lang="en-US" sz="2000" dirty="0">
                <a:latin typeface="Times New Roman" pitchFamily="18" charset="0"/>
                <a:cs typeface="Times New Roman" pitchFamily="18" charset="0"/>
              </a:rPr>
              <a:t> </a:t>
            </a:r>
          </a:p>
          <a:p>
            <a:pPr marL="0" indent="0" algn="just">
              <a:buNone/>
            </a:pPr>
            <a:r>
              <a:rPr lang="en-US" sz="2000" dirty="0">
                <a:latin typeface="Times New Roman" pitchFamily="18" charset="0"/>
                <a:cs typeface="Times New Roman" pitchFamily="18" charset="0"/>
              </a:rPr>
              <a:t>The polythene bags should have two small holes to </a:t>
            </a:r>
          </a:p>
          <a:p>
            <a:pPr marL="0" indent="0" algn="just">
              <a:buNone/>
            </a:pPr>
            <a:r>
              <a:rPr lang="en-US" sz="2000" dirty="0">
                <a:latin typeface="Times New Roman" pitchFamily="18" charset="0"/>
                <a:cs typeface="Times New Roman" pitchFamily="18" charset="0"/>
              </a:rPr>
              <a:t>allow drainage. </a:t>
            </a:r>
          </a:p>
          <a:p>
            <a:pPr marL="0" indent="0" algn="just">
              <a:buNone/>
            </a:pP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Bags filled are to be arranged in beds each having the capacity of 1000 numbers (10 X100 lines).</a:t>
            </a: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14</a:t>
            </a:fld>
            <a:endParaRPr lang="en-US" dirty="0">
              <a:solidFill>
                <a:schemeClr val="tx1"/>
              </a:solidFill>
              <a:latin typeface="Times New Roman" pitchFamily="18" charset="0"/>
              <a:cs typeface="Times New Roman" pitchFamily="18" charset="0"/>
            </a:endParaRPr>
          </a:p>
        </p:txBody>
      </p:sp>
      <p:pic>
        <p:nvPicPr>
          <p:cNvPr id="7" name="Picture 2" descr="C:\Users\hi\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747172"/>
            <a:ext cx="2743200" cy="2282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63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4099" name="Picture 3" descr="C:\Users\hi\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105" y="3276600"/>
            <a:ext cx="323869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hi\Desktop\download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317789"/>
            <a:ext cx="3200400" cy="2397211"/>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hi\Desktop\download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347" y="457853"/>
            <a:ext cx="3638453" cy="266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01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Times New Roman" pitchFamily="18" charset="0"/>
                <a:cs typeface="Times New Roman" pitchFamily="18" charset="0"/>
              </a:rPr>
              <a:t>Transplanting</a:t>
            </a:r>
            <a:endParaRPr lang="ar-IQ" sz="3600" dirty="0"/>
          </a:p>
        </p:txBody>
      </p:sp>
      <p:sp>
        <p:nvSpPr>
          <p:cNvPr id="3" name="Content Placeholder 2"/>
          <p:cNvSpPr>
            <a:spLocks noGrp="1"/>
          </p:cNvSpPr>
          <p:nvPr>
            <p:ph idx="1"/>
          </p:nvPr>
        </p:nvSpPr>
        <p:spPr/>
        <p:txBody>
          <a:bodyPr>
            <a:noAutofit/>
          </a:bodyPr>
          <a:lstStyle/>
          <a:p>
            <a:pPr marL="0" indent="0" algn="just">
              <a:buNone/>
            </a:pPr>
            <a:endParaRPr lang="en-GB" sz="2200" dirty="0">
              <a:latin typeface="Times New Roman" pitchFamily="18" charset="0"/>
              <a:cs typeface="Times New Roman" pitchFamily="18" charset="0"/>
            </a:endParaRPr>
          </a:p>
          <a:p>
            <a:pPr marL="0" indent="0" algn="just">
              <a:buNone/>
            </a:pPr>
            <a:r>
              <a:rPr lang="en-GB" sz="2200" b="1" dirty="0">
                <a:latin typeface="Times New Roman" pitchFamily="18" charset="0"/>
                <a:cs typeface="Times New Roman" pitchFamily="18" charset="0"/>
              </a:rPr>
              <a:t>Transplanting</a:t>
            </a:r>
            <a:r>
              <a:rPr lang="en-GB" sz="2200" dirty="0">
                <a:latin typeface="Times New Roman" pitchFamily="18" charset="0"/>
                <a:cs typeface="Times New Roman" pitchFamily="18" charset="0"/>
              </a:rPr>
              <a:t> is a transfer</a:t>
            </a:r>
            <a:r>
              <a:rPr lang="en-US" sz="2200" dirty="0">
                <a:latin typeface="Times New Roman" pitchFamily="18" charset="0"/>
                <a:cs typeface="Times New Roman" pitchFamily="18" charset="0"/>
              </a:rPr>
              <a:t> of seedlings from seedbeds places to wider places as seedbeds transplanting or pots of different kinds.</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Preferable time varies from species to species and it generally starts </a:t>
            </a:r>
            <a:r>
              <a:rPr lang="en-US" sz="2200" b="1" dirty="0">
                <a:latin typeface="Times New Roman" pitchFamily="18" charset="0"/>
                <a:cs typeface="Times New Roman" pitchFamily="18" charset="0"/>
              </a:rPr>
              <a:t>after first week of germination and lasts up to one month. </a:t>
            </a:r>
          </a:p>
          <a:p>
            <a:pPr marL="0" indent="0" algn="just">
              <a:buNone/>
            </a:pPr>
            <a:endParaRPr lang="en-US" sz="2200" b="1"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At the time of transplanting the seedlings should be held with the thumb and forefinger below the first pair of leaves and pulled up from the germination beds. </a:t>
            </a:r>
            <a:endParaRPr lang="ar-IQ" sz="22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16</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37805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 polythene bags should well be watered before picking the seedlings and transplanting should be done in holes made by inserting small wooden stick to a depth longer than the taproot of the seedling.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The seedlings should be planted </a:t>
            </a:r>
            <a:r>
              <a:rPr lang="en-US" sz="2400" b="1" dirty="0">
                <a:latin typeface="Times New Roman" pitchFamily="18" charset="0"/>
                <a:cs typeface="Times New Roman" pitchFamily="18" charset="0"/>
              </a:rPr>
              <a:t>without any bend.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Hole must be filled with soil and pressed firmly on all sides.</a:t>
            </a: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17</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89881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The most important goals and benefits of the transplanting</a:t>
            </a:r>
            <a:endParaRPr lang="ar-IQ" sz="2400" dirty="0"/>
          </a:p>
        </p:txBody>
      </p:sp>
      <p:sp>
        <p:nvSpPr>
          <p:cNvPr id="3" name="Content Placeholder 2"/>
          <p:cNvSpPr>
            <a:spLocks noGrp="1"/>
          </p:cNvSpPr>
          <p:nvPr>
            <p:ph idx="1"/>
          </p:nvPr>
        </p:nvSpPr>
        <p:spPr/>
        <p:txBody>
          <a:bodyPr>
            <a:normAutofit/>
          </a:bodyPr>
          <a:lstStyle/>
          <a:p>
            <a:pPr marL="0" indent="0" algn="just">
              <a:buNone/>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Reduction of overcrowding and competition between them in the seedbeds to get food and light and humidity </a:t>
            </a:r>
          </a:p>
          <a:p>
            <a:pPr marL="0" indent="0" algn="just">
              <a:buNone/>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The production of good seedlings</a:t>
            </a:r>
          </a:p>
          <a:p>
            <a:pPr algn="just">
              <a:buFont typeface="Wingdings" pitchFamily="2" charset="2"/>
              <a:buChar char="Ø"/>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Development of the root of the seedlings</a:t>
            </a:r>
          </a:p>
          <a:p>
            <a:pPr algn="just">
              <a:buFont typeface="Wingdings" pitchFamily="2" charset="2"/>
              <a:buChar char="Ø"/>
            </a:pPr>
            <a:endParaRPr lang="en-US" sz="2200" dirty="0">
              <a:latin typeface="Times New Roman" pitchFamily="18" charset="0"/>
              <a:cs typeface="Times New Roman" pitchFamily="18" charset="0"/>
            </a:endParaRPr>
          </a:p>
          <a:p>
            <a:pPr algn="just">
              <a:buFont typeface="Wingdings" pitchFamily="2" charset="2"/>
              <a:buChar char="Ø"/>
            </a:pPr>
            <a:r>
              <a:rPr lang="en-US" sz="2200" dirty="0">
                <a:latin typeface="Times New Roman" pitchFamily="18" charset="0"/>
                <a:cs typeface="Times New Roman" pitchFamily="18" charset="0"/>
              </a:rPr>
              <a:t>Composition of the balance between stem and roots </a:t>
            </a: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18</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83910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The most important points that must be taken into account during the transplanting</a:t>
            </a:r>
            <a:endParaRPr lang="ar-IQ" sz="2400" dirty="0"/>
          </a:p>
        </p:txBody>
      </p:sp>
      <p:sp>
        <p:nvSpPr>
          <p:cNvPr id="3" name="Content Placeholder 2"/>
          <p:cNvSpPr>
            <a:spLocks noGrp="1"/>
          </p:cNvSpPr>
          <p:nvPr>
            <p:ph idx="1"/>
          </p:nvPr>
        </p:nvSpPr>
        <p:spPr/>
        <p:txBody>
          <a:bodyPr>
            <a:normAutofit/>
          </a:bodyPr>
          <a:lstStyle/>
          <a:p>
            <a:pPr marL="514350" indent="-514350" algn="just" fontAlgn="t">
              <a:buFont typeface="+mj-lt"/>
              <a:buAutoNum type="arabicPeriod"/>
            </a:pPr>
            <a:endParaRPr lang="en-US" sz="2200" dirty="0">
              <a:latin typeface="Times New Roman" pitchFamily="18" charset="0"/>
              <a:cs typeface="Times New Roman" pitchFamily="18" charset="0"/>
            </a:endParaRPr>
          </a:p>
          <a:p>
            <a:pPr marL="514350" indent="-514350" algn="just" fontAlgn="t">
              <a:buFont typeface="+mj-lt"/>
              <a:buAutoNum type="arabicPeriod"/>
            </a:pPr>
            <a:r>
              <a:rPr lang="en-US" sz="2200" dirty="0">
                <a:latin typeface="Times New Roman" pitchFamily="18" charset="0"/>
                <a:cs typeface="Times New Roman" pitchFamily="18" charset="0"/>
              </a:rPr>
              <a:t> Take care to not cut or injured roots of seedlings. </a:t>
            </a:r>
          </a:p>
          <a:p>
            <a:pPr marL="514350" indent="-514350" algn="just" fontAlgn="t">
              <a:buFont typeface="+mj-lt"/>
              <a:buAutoNum type="arabicPeriod"/>
            </a:pPr>
            <a:endParaRPr lang="en-US" sz="2200" dirty="0">
              <a:latin typeface="Times New Roman" pitchFamily="18" charset="0"/>
              <a:cs typeface="Times New Roman" pitchFamily="18" charset="0"/>
            </a:endParaRPr>
          </a:p>
          <a:p>
            <a:pPr marL="514350" indent="-514350" algn="just" fontAlgn="t">
              <a:buFont typeface="+mj-lt"/>
              <a:buAutoNum type="arabicPeriod"/>
            </a:pPr>
            <a:r>
              <a:rPr lang="en-US" sz="2200" dirty="0">
                <a:latin typeface="Times New Roman" pitchFamily="18" charset="0"/>
                <a:cs typeface="Times New Roman" pitchFamily="18" charset="0"/>
              </a:rPr>
              <a:t>Do not leave seedlings especially the roots that exposed to air currents and the sun.</a:t>
            </a:r>
          </a:p>
          <a:p>
            <a:pPr marL="514350" indent="-514350" algn="just" fontAlgn="t">
              <a:buFont typeface="+mj-lt"/>
              <a:buAutoNum type="arabicPeriod"/>
            </a:pPr>
            <a:endParaRPr lang="en-US" sz="2200" dirty="0">
              <a:latin typeface="Times New Roman" pitchFamily="18" charset="0"/>
              <a:cs typeface="Times New Roman" pitchFamily="18" charset="0"/>
            </a:endParaRPr>
          </a:p>
          <a:p>
            <a:pPr marL="514350" indent="-514350" algn="just" fontAlgn="t">
              <a:buFont typeface="+mj-lt"/>
              <a:buAutoNum type="arabicPeriod"/>
            </a:pPr>
            <a:r>
              <a:rPr lang="en-US" sz="2200" dirty="0">
                <a:latin typeface="Times New Roman" pitchFamily="18" charset="0"/>
                <a:cs typeface="Times New Roman" pitchFamily="18" charset="0"/>
              </a:rPr>
              <a:t>Seedlings are planted immediately after extraction in moist areas.</a:t>
            </a:r>
          </a:p>
          <a:p>
            <a:pPr marL="514350" indent="-514350" algn="just" fontAlgn="t">
              <a:buFont typeface="+mj-lt"/>
              <a:buAutoNum type="arabicPeriod"/>
            </a:pPr>
            <a:endParaRPr lang="en-US" sz="2200" dirty="0">
              <a:latin typeface="Times New Roman" pitchFamily="18" charset="0"/>
              <a:cs typeface="Times New Roman" pitchFamily="18" charset="0"/>
            </a:endParaRPr>
          </a:p>
          <a:p>
            <a:pPr marL="514350" indent="-514350" algn="just" fontAlgn="t">
              <a:buFont typeface="+mj-lt"/>
              <a:buAutoNum type="arabicPeriod"/>
            </a:pPr>
            <a:r>
              <a:rPr lang="en-US" sz="2200" dirty="0">
                <a:latin typeface="Times New Roman" pitchFamily="18" charset="0"/>
                <a:cs typeface="Times New Roman" pitchFamily="18" charset="0"/>
              </a:rPr>
              <a:t>Do not leave roots of seedlings in dry and should be the roots moist during the process of transplanting.</a:t>
            </a:r>
          </a:p>
          <a:p>
            <a:pPr algn="just"/>
            <a:endParaRPr lang="ar-IQ" sz="22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19</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1882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Preparation of seedbeds</a:t>
            </a:r>
            <a:endParaRPr lang="ar-IQ" sz="3200" dirty="0"/>
          </a:p>
        </p:txBody>
      </p:sp>
      <p:sp>
        <p:nvSpPr>
          <p:cNvPr id="3" name="Content Placeholder 2"/>
          <p:cNvSpPr>
            <a:spLocks noGrp="1"/>
          </p:cNvSpPr>
          <p:nvPr>
            <p:ph idx="1"/>
          </p:nvPr>
        </p:nvSpPr>
        <p:spPr/>
        <p:txBody>
          <a:bodyPr>
            <a:normAutofit/>
          </a:bodyPr>
          <a:lstStyle/>
          <a:p>
            <a:pPr marL="0" indent="0" algn="just">
              <a:buNone/>
            </a:pPr>
            <a:r>
              <a:rPr lang="en-US" sz="2200" b="1" dirty="0">
                <a:latin typeface="Times New Roman" pitchFamily="18" charset="0"/>
                <a:cs typeface="Times New Roman" pitchFamily="18" charset="0"/>
              </a:rPr>
              <a:t>Beds</a:t>
            </a:r>
            <a:r>
              <a:rPr lang="en-US" sz="2200" dirty="0">
                <a:latin typeface="Times New Roman" pitchFamily="18" charset="0"/>
                <a:cs typeface="Times New Roman" pitchFamily="18" charset="0"/>
              </a:rPr>
              <a:t> meant for germination of seeds are called as seed or germination or mother beds or seed flats.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They help to maintain the germinated seeds for certain period. As these germinated seedlings are to be transferred to another bed or containers for further growth, the rooting medium should facilitate easy lifting (without any damage to roots).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The desirable size of the nursery bed may be 1 X 10 m.</a:t>
            </a:r>
          </a:p>
          <a:p>
            <a:pPr marL="0" indent="0" algn="just">
              <a:buNone/>
            </a:pP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2</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73549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Autofit/>
          </a:bodyPr>
          <a:lstStyle/>
          <a:p>
            <a:pPr marL="0" indent="0" algn="just" fontAlgn="t">
              <a:buNone/>
            </a:pPr>
            <a:r>
              <a:rPr lang="en-US" sz="2200" dirty="0">
                <a:latin typeface="Times New Roman" pitchFamily="18" charset="0"/>
                <a:cs typeface="Times New Roman" pitchFamily="18" charset="0"/>
              </a:rPr>
              <a:t>5. Irrigate the container or plastic bags immediately after transplanting.</a:t>
            </a:r>
          </a:p>
          <a:p>
            <a:pPr marL="0" indent="0" algn="just" fontAlgn="t">
              <a:buNone/>
            </a:pPr>
            <a:r>
              <a:rPr lang="en-US" sz="2200" dirty="0">
                <a:latin typeface="Times New Roman" pitchFamily="18" charset="0"/>
                <a:cs typeface="Times New Roman" pitchFamily="18" charset="0"/>
              </a:rPr>
              <a:t> </a:t>
            </a:r>
          </a:p>
          <a:p>
            <a:pPr marL="0" indent="0" algn="just" fontAlgn="t">
              <a:buNone/>
            </a:pPr>
            <a:r>
              <a:rPr lang="en-US" sz="2200" dirty="0">
                <a:latin typeface="Times New Roman" pitchFamily="18" charset="0"/>
                <a:cs typeface="Times New Roman" pitchFamily="18" charset="0"/>
              </a:rPr>
              <a:t>6. Transplanting in </a:t>
            </a:r>
            <a:r>
              <a:rPr lang="en-US" sz="2200" b="1" dirty="0">
                <a:latin typeface="Times New Roman" pitchFamily="18" charset="0"/>
                <a:cs typeface="Times New Roman" pitchFamily="18" charset="0"/>
              </a:rPr>
              <a:t>Deciduous</a:t>
            </a:r>
            <a:r>
              <a:rPr lang="en-US" sz="2200" dirty="0">
                <a:latin typeface="Times New Roman" pitchFamily="18" charset="0"/>
                <a:cs typeface="Times New Roman" pitchFamily="18" charset="0"/>
              </a:rPr>
              <a:t> should be </a:t>
            </a:r>
            <a:r>
              <a:rPr lang="en-US" sz="2200" b="1" dirty="0">
                <a:latin typeface="Times New Roman" pitchFamily="18" charset="0"/>
                <a:cs typeface="Times New Roman" pitchFamily="18" charset="0"/>
              </a:rPr>
              <a:t>before</a:t>
            </a:r>
            <a:r>
              <a:rPr lang="en-US" sz="2200" dirty="0">
                <a:latin typeface="Times New Roman" pitchFamily="18" charset="0"/>
                <a:cs typeface="Times New Roman" pitchFamily="18" charset="0"/>
              </a:rPr>
              <a:t> the </a:t>
            </a:r>
            <a:r>
              <a:rPr lang="en-US" sz="2200" b="1" dirty="0">
                <a:latin typeface="Times New Roman" pitchFamily="18" charset="0"/>
                <a:cs typeface="Times New Roman" pitchFamily="18" charset="0"/>
              </a:rPr>
              <a:t>conifers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because </a:t>
            </a:r>
            <a:r>
              <a:rPr lang="en-US" sz="2200" dirty="0">
                <a:latin typeface="Times New Roman" pitchFamily="18" charset="0"/>
                <a:cs typeface="Times New Roman" pitchFamily="18" charset="0"/>
              </a:rPr>
              <a:t>in deciduous; start the composition of branches in the spring before the conifers.</a:t>
            </a:r>
          </a:p>
          <a:p>
            <a:pPr marL="0" indent="0" algn="just" fontAlgn="t">
              <a:buNone/>
            </a:pPr>
            <a:r>
              <a:rPr lang="en-US" sz="2200" dirty="0">
                <a:latin typeface="Times New Roman" pitchFamily="18" charset="0"/>
                <a:cs typeface="Times New Roman" pitchFamily="18" charset="0"/>
              </a:rPr>
              <a:t> </a:t>
            </a:r>
          </a:p>
          <a:p>
            <a:pPr marL="0" indent="0" algn="just" fontAlgn="t">
              <a:buNone/>
            </a:pPr>
            <a:r>
              <a:rPr lang="en-US" sz="2200" dirty="0">
                <a:latin typeface="Times New Roman" pitchFamily="18" charset="0"/>
                <a:cs typeface="Times New Roman" pitchFamily="18" charset="0"/>
              </a:rPr>
              <a:t>7. Do not do the process of transplanting in hot weather and should be left the process in the high temperatures and also when the wind picks up.</a:t>
            </a:r>
          </a:p>
          <a:p>
            <a:pPr marL="0" indent="0" algn="just">
              <a:buNone/>
            </a:pPr>
            <a:r>
              <a:rPr lang="en-US" sz="2200" dirty="0">
                <a:latin typeface="Times New Roman" pitchFamily="18" charset="0"/>
                <a:cs typeface="Times New Roman" pitchFamily="18" charset="0"/>
              </a:rPr>
              <a:t> </a:t>
            </a:r>
            <a:endParaRPr lang="ar-IQ"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20</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50097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Seeding in the Nurseries</a:t>
            </a:r>
            <a:endParaRPr lang="ar-IQ"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Usually there are three methods of seed sowing in nursery beds are adopted:</a:t>
            </a:r>
          </a:p>
          <a:p>
            <a:pPr marL="0" lvl="0" indent="0" algn="just">
              <a:buNone/>
            </a:pPr>
            <a:endParaRPr lang="en-US" sz="2400" dirty="0">
              <a:latin typeface="Times New Roman" pitchFamily="18" charset="0"/>
              <a:cs typeface="Times New Roman" pitchFamily="18" charset="0"/>
            </a:endParaRPr>
          </a:p>
          <a:p>
            <a:pPr marL="457200" lvl="0" indent="-457200" algn="just">
              <a:buFont typeface="+mj-lt"/>
              <a:buAutoNum type="arabicPeriod"/>
            </a:pPr>
            <a:r>
              <a:rPr lang="en-US" sz="2400" dirty="0">
                <a:latin typeface="Times New Roman" pitchFamily="18" charset="0"/>
                <a:cs typeface="Times New Roman" pitchFamily="18" charset="0"/>
              </a:rPr>
              <a:t>Broadcast </a:t>
            </a:r>
          </a:p>
          <a:p>
            <a:pPr marL="457200" lvl="0" indent="-457200" algn="just">
              <a:buFont typeface="+mj-lt"/>
              <a:buAutoNum type="arabicPeriod"/>
            </a:pPr>
            <a:r>
              <a:rPr lang="en-US" sz="2400" dirty="0">
                <a:latin typeface="Times New Roman" pitchFamily="18" charset="0"/>
                <a:cs typeface="Times New Roman" pitchFamily="18" charset="0"/>
              </a:rPr>
              <a:t>In Lines </a:t>
            </a:r>
          </a:p>
          <a:p>
            <a:pPr marL="457200" lvl="0" indent="-457200" algn="just">
              <a:buFont typeface="+mj-lt"/>
              <a:buAutoNum type="arabicPeriod"/>
            </a:pPr>
            <a:r>
              <a:rPr lang="en-US" sz="2400" dirty="0">
                <a:latin typeface="Times New Roman" pitchFamily="18" charset="0"/>
                <a:cs typeface="Times New Roman" pitchFamily="18" charset="0"/>
              </a:rPr>
              <a:t>Drills </a:t>
            </a: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buNone/>
            </a:pPr>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3</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789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1. Broadcast seeding</a:t>
            </a:r>
            <a:endParaRPr lang="ar-IQ"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In broadcast seeding, the small seeds such as </a:t>
            </a:r>
            <a:r>
              <a:rPr lang="en-US" sz="2200" b="1" dirty="0">
                <a:latin typeface="Times New Roman" pitchFamily="18" charset="0"/>
                <a:cs typeface="Times New Roman" pitchFamily="18" charset="0"/>
              </a:rPr>
              <a:t>Eucalyptus</a:t>
            </a:r>
            <a:r>
              <a:rPr lang="en-US" sz="2200" dirty="0">
                <a:latin typeface="Times New Roman" pitchFamily="18" charset="0"/>
                <a:cs typeface="Times New Roman" pitchFamily="18" charset="0"/>
              </a:rPr>
              <a:t> and </a:t>
            </a:r>
            <a:r>
              <a:rPr lang="en-US" sz="2200" b="1" dirty="0" err="1">
                <a:latin typeface="Times New Roman" pitchFamily="18" charset="0"/>
                <a:cs typeface="Times New Roman" pitchFamily="18" charset="0"/>
              </a:rPr>
              <a:t>Casuarina</a:t>
            </a:r>
            <a:r>
              <a:rPr lang="en-US" sz="2200" dirty="0">
                <a:latin typeface="Times New Roman" pitchFamily="18" charset="0"/>
                <a:cs typeface="Times New Roman" pitchFamily="18" charset="0"/>
              </a:rPr>
              <a:t> are sown. </a:t>
            </a:r>
          </a:p>
          <a:p>
            <a:pPr marL="0" indent="0" algn="just">
              <a:buNone/>
            </a:pPr>
            <a:endParaRPr lang="en-US" sz="2200" dirty="0">
              <a:latin typeface="Times New Roman" pitchFamily="18" charset="0"/>
              <a:cs typeface="Times New Roman" pitchFamily="18" charset="0"/>
            </a:endParaRPr>
          </a:p>
          <a:p>
            <a:pPr marL="0" indent="0" algn="just">
              <a:buNone/>
            </a:pPr>
            <a:r>
              <a:rPr lang="en-US" sz="2200" dirty="0">
                <a:latin typeface="Times New Roman" pitchFamily="18" charset="0"/>
                <a:cs typeface="Times New Roman" pitchFamily="18" charset="0"/>
              </a:rPr>
              <a:t>The seeds should </a:t>
            </a:r>
            <a:r>
              <a:rPr lang="en-US" sz="2200" b="1" dirty="0">
                <a:latin typeface="Times New Roman" pitchFamily="18" charset="0"/>
                <a:cs typeface="Times New Roman" pitchFamily="18" charset="0"/>
              </a:rPr>
              <a:t>not</a:t>
            </a:r>
            <a:r>
              <a:rPr lang="en-US" sz="2200" dirty="0">
                <a:latin typeface="Times New Roman" pitchFamily="18" charset="0"/>
                <a:cs typeface="Times New Roman" pitchFamily="18" charset="0"/>
              </a:rPr>
              <a:t> be sown </a:t>
            </a:r>
            <a:r>
              <a:rPr lang="en-US" sz="2200" b="1" dirty="0">
                <a:latin typeface="Times New Roman" pitchFamily="18" charset="0"/>
                <a:cs typeface="Times New Roman" pitchFamily="18" charset="0"/>
              </a:rPr>
              <a:t>very</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dense</a:t>
            </a:r>
            <a:r>
              <a:rPr lang="en-US" sz="2200" dirty="0">
                <a:latin typeface="Times New Roman" pitchFamily="18" charset="0"/>
                <a:cs typeface="Times New Roman" pitchFamily="18" charset="0"/>
              </a:rPr>
              <a:t> because </a:t>
            </a:r>
          </a:p>
          <a:p>
            <a:pPr marL="0" indent="0" algn="just">
              <a:buNone/>
            </a:pPr>
            <a:r>
              <a:rPr lang="en-US" sz="2200" dirty="0">
                <a:latin typeface="Times New Roman" pitchFamily="18" charset="0"/>
                <a:cs typeface="Times New Roman" pitchFamily="18" charset="0"/>
              </a:rPr>
              <a:t>it results in:</a:t>
            </a:r>
          </a:p>
          <a:p>
            <a:pPr algn="just">
              <a:buFont typeface="Wingdings" pitchFamily="2" charset="2"/>
              <a:buChar char="Ø"/>
            </a:pPr>
            <a:r>
              <a:rPr lang="en-US" sz="2200" dirty="0">
                <a:latin typeface="Times New Roman" pitchFamily="18" charset="0"/>
                <a:cs typeface="Times New Roman" pitchFamily="18" charset="0"/>
              </a:rPr>
              <a:t>Poor germination</a:t>
            </a:r>
          </a:p>
          <a:p>
            <a:pPr algn="just">
              <a:buFont typeface="Wingdings" pitchFamily="2" charset="2"/>
              <a:buChar char="Ø"/>
            </a:pPr>
            <a:r>
              <a:rPr lang="en-US" sz="2200" dirty="0">
                <a:latin typeface="Times New Roman" pitchFamily="18" charset="0"/>
                <a:cs typeface="Times New Roman" pitchFamily="18" charset="0"/>
              </a:rPr>
              <a:t>Greater mortality</a:t>
            </a:r>
          </a:p>
          <a:p>
            <a:pPr algn="just">
              <a:buFont typeface="Wingdings" pitchFamily="2" charset="2"/>
              <a:buChar char="Ø"/>
            </a:pPr>
            <a:r>
              <a:rPr lang="en-US" sz="2200" dirty="0">
                <a:latin typeface="Times New Roman" pitchFamily="18" charset="0"/>
                <a:cs typeface="Times New Roman" pitchFamily="18" charset="0"/>
              </a:rPr>
              <a:t>Weak stock</a:t>
            </a:r>
          </a:p>
          <a:p>
            <a:pPr algn="just">
              <a:buFont typeface="Wingdings" pitchFamily="2" charset="2"/>
              <a:buChar char="Ø"/>
            </a:pPr>
            <a:r>
              <a:rPr lang="en-US" sz="2200" dirty="0">
                <a:latin typeface="Times New Roman" pitchFamily="18" charset="0"/>
                <a:cs typeface="Times New Roman" pitchFamily="18" charset="0"/>
              </a:rPr>
              <a:t>Difficulty in weeding </a:t>
            </a:r>
          </a:p>
          <a:p>
            <a:pPr marL="0" indent="0" algn="just">
              <a:buNone/>
            </a:pPr>
            <a:endParaRPr lang="en-US"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4</a:t>
            </a:fld>
            <a:endParaRPr lang="en-US" dirty="0">
              <a:solidFill>
                <a:schemeClr val="tx1"/>
              </a:solidFill>
              <a:latin typeface="Times New Roman" pitchFamily="18" charset="0"/>
              <a:cs typeface="Times New Roman" pitchFamily="18" charset="0"/>
            </a:endParaRPr>
          </a:p>
        </p:txBody>
      </p:sp>
      <p:pic>
        <p:nvPicPr>
          <p:cNvPr id="3075" name="Picture 3" descr="C:\Users\hi\Desktop\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819400"/>
            <a:ext cx="2209800" cy="296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82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 small seeds are mixed with sand, ash or fine soil twice or three times of seeds size to facilitate the uniform distribution of the seeds. </a:t>
            </a:r>
          </a:p>
          <a:p>
            <a:pPr marL="0" indent="0" algn="just">
              <a:buNone/>
            </a:pPr>
            <a:endParaRPr lang="en-US" sz="2400" dirty="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After sowing, the area is leveled to cover the seeds. </a:t>
            </a:r>
            <a:endParaRPr lang="ar-IQ" sz="2400" dirty="0">
              <a:latin typeface="Times New Roman" pitchFamily="18" charset="0"/>
              <a:cs typeface="Times New Roman" pitchFamily="18" charset="0"/>
            </a:endParaRPr>
          </a:p>
          <a:p>
            <a:pPr algn="just"/>
            <a:endParaRPr lang="ar-IQ"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5</a:t>
            </a:fld>
            <a:endParaRPr lang="en-US" dirty="0">
              <a:solidFill>
                <a:schemeClr val="tx1"/>
              </a:solidFill>
              <a:latin typeface="Times New Roman" pitchFamily="18" charset="0"/>
              <a:cs typeface="Times New Roman" pitchFamily="18" charset="0"/>
            </a:endParaRPr>
          </a:p>
        </p:txBody>
      </p:sp>
      <p:pic>
        <p:nvPicPr>
          <p:cNvPr id="7" name="Picture 2" descr="C:\Users\hi\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962400"/>
            <a:ext cx="327025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17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Advantages of the method</a:t>
            </a:r>
            <a:endParaRPr lang="ar-IQ" sz="3200" dirty="0"/>
          </a:p>
        </p:txBody>
      </p:sp>
      <p:sp>
        <p:nvSpPr>
          <p:cNvPr id="3" name="Content Placeholder 2"/>
          <p:cNvSpPr>
            <a:spLocks noGrp="1"/>
          </p:cNvSpPr>
          <p:nvPr>
            <p:ph idx="1"/>
          </p:nvPr>
        </p:nvSpPr>
        <p:spPr/>
        <p:txBody>
          <a:bodyPr>
            <a:noAutofit/>
          </a:bodyPr>
          <a:lstStyle/>
          <a:p>
            <a:pPr marL="0" indent="0" algn="just">
              <a:buNone/>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The area is covered soon</a:t>
            </a:r>
          </a:p>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Getting a lot of seedlings in small area </a:t>
            </a:r>
          </a:p>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Requires preparation of whole area and large quantity of seed which is needed. </a:t>
            </a: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6</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9137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Disadvantages</a:t>
            </a:r>
            <a:endParaRPr lang="ar-IQ" sz="3600" dirty="0"/>
          </a:p>
        </p:txBody>
      </p:sp>
      <p:sp>
        <p:nvSpPr>
          <p:cNvPr id="3" name="Content Placeholder 2"/>
          <p:cNvSpPr>
            <a:spLocks noGrp="1"/>
          </p:cNvSpPr>
          <p:nvPr>
            <p:ph idx="1"/>
          </p:nvPr>
        </p:nvSpPr>
        <p:spPr/>
        <p:txBody>
          <a:bodyPr>
            <a:normAutofit/>
          </a:bodyPr>
          <a:lstStyle/>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 Practiced only for small size seeds.</a:t>
            </a:r>
          </a:p>
          <a:p>
            <a:pPr lvl="0" algn="just">
              <a:buFont typeface="Wingdings" pitchFamily="2" charset="2"/>
              <a:buChar char="Ø"/>
            </a:pPr>
            <a:endParaRPr lang="en-US" sz="2400" dirty="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Not getting to good seedlings because the seedlings competing each other to get (sunlight, humidity, air, nutrients, etc.)</a:t>
            </a:r>
          </a:p>
          <a:p>
            <a:pPr marL="0" indent="0" algn="just">
              <a:buNone/>
            </a:pPr>
            <a:endParaRPr lang="ar-IQ" sz="2400" dirty="0">
              <a:latin typeface="Times New Roman" pitchFamily="18" charset="0"/>
              <a:cs typeface="Times New Roman" pitchFamily="18" charset="0"/>
            </a:endParaRPr>
          </a:p>
          <a:p>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7</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563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2. Line sowing:</a:t>
            </a: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(Drill seeding)</a:t>
            </a:r>
            <a:endParaRPr lang="ar-IQ" sz="3200" dirty="0"/>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itchFamily="18" charset="0"/>
                <a:cs typeface="Times New Roman" pitchFamily="18" charset="0"/>
              </a:rPr>
              <a:t>Line sowing is generally considered good method of seeding and can be practiced for small and large size seeds. </a:t>
            </a:r>
          </a:p>
          <a:p>
            <a:pPr marL="0" indent="0" algn="just">
              <a:buNone/>
            </a:pP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Seeds should be sown in lines running across </a:t>
            </a:r>
          </a:p>
          <a:p>
            <a:pPr marL="0" indent="0" algn="just">
              <a:buNone/>
            </a:pPr>
            <a:r>
              <a:rPr lang="en-US" sz="2000" dirty="0">
                <a:latin typeface="Times New Roman" pitchFamily="18" charset="0"/>
                <a:cs typeface="Times New Roman" pitchFamily="18" charset="0"/>
              </a:rPr>
              <a:t>the width of the bed. </a:t>
            </a:r>
          </a:p>
          <a:p>
            <a:pPr marL="0" indent="0" algn="just">
              <a:buNone/>
            </a:pP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The spacing of seeds in drills (Line) depends </a:t>
            </a:r>
          </a:p>
          <a:p>
            <a:pPr marL="0" indent="0" algn="just">
              <a:buNone/>
            </a:pPr>
            <a:r>
              <a:rPr lang="en-US" sz="2000" dirty="0">
                <a:latin typeface="Times New Roman" pitchFamily="18" charset="0"/>
                <a:cs typeface="Times New Roman" pitchFamily="18" charset="0"/>
              </a:rPr>
              <a:t>upon </a:t>
            </a:r>
            <a:r>
              <a:rPr lang="en-US" sz="2000" b="1" dirty="0">
                <a:latin typeface="Times New Roman" pitchFamily="18" charset="0"/>
                <a:cs typeface="Times New Roman" pitchFamily="18" charset="0"/>
              </a:rPr>
              <a:t>species</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size of the plants</a:t>
            </a:r>
            <a:r>
              <a:rPr lang="en-US" sz="2000" dirty="0">
                <a:latin typeface="Times New Roman" pitchFamily="18" charset="0"/>
                <a:cs typeface="Times New Roman" pitchFamily="18" charset="0"/>
              </a:rPr>
              <a:t>. </a:t>
            </a:r>
          </a:p>
          <a:p>
            <a:pPr marL="0" indent="0" algn="just">
              <a:buNone/>
            </a:pP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Spacing of drills varies from 8 cm to 25 cm. </a:t>
            </a:r>
          </a:p>
          <a:p>
            <a:pPr marL="0" indent="0" algn="just">
              <a:buNone/>
            </a:pPr>
            <a:endParaRPr lang="ar-IQ" sz="2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8</a:t>
            </a:fld>
            <a:endParaRPr lang="en-US" dirty="0">
              <a:solidFill>
                <a:schemeClr val="tx1"/>
              </a:solidFill>
              <a:latin typeface="Times New Roman" pitchFamily="18" charset="0"/>
              <a:cs typeface="Times New Roman" pitchFamily="18" charset="0"/>
            </a:endParaRPr>
          </a:p>
        </p:txBody>
      </p:sp>
      <p:pic>
        <p:nvPicPr>
          <p:cNvPr id="7" name="Picture 2" descr="C:\Users\hi\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191000"/>
            <a:ext cx="276497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hi\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133600"/>
            <a:ext cx="2786743"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37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Advantages</a:t>
            </a:r>
            <a:endParaRPr lang="ar-IQ" sz="3200" dirty="0"/>
          </a:p>
        </p:txBody>
      </p:sp>
      <p:sp>
        <p:nvSpPr>
          <p:cNvPr id="3" name="Content Placeholder 2"/>
          <p:cNvSpPr>
            <a:spLocks noGrp="1"/>
          </p:cNvSpPr>
          <p:nvPr>
            <p:ph idx="1"/>
          </p:nvPr>
        </p:nvSpPr>
        <p:spPr/>
        <p:txBody>
          <a:bodyPr>
            <a:normAutofit/>
          </a:bodyPr>
          <a:lstStyle/>
          <a:p>
            <a:pPr marL="0" lvl="0" indent="0" algn="just">
              <a:buNone/>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Can be practiced for small and large size seeds.</a:t>
            </a: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The cost of soil preparation and quantity of seed required in line sowing is comparatively less than broadcast sowing.</a:t>
            </a:r>
          </a:p>
          <a:p>
            <a:pPr algn="just">
              <a:buFont typeface="Wingdings" pitchFamily="2" charset="2"/>
              <a:buChar char="Ø"/>
            </a:pPr>
            <a:endParaRPr lang="en-US" sz="2400" dirty="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Getting good seedlings because the seedlings not competing each other.</a:t>
            </a:r>
          </a:p>
          <a:p>
            <a:endParaRPr lang="ar-IQ" sz="2400" dirty="0"/>
          </a:p>
        </p:txBody>
      </p:sp>
      <p:sp>
        <p:nvSpPr>
          <p:cNvPr id="4" name="Date Placeholder 3"/>
          <p:cNvSpPr>
            <a:spLocks noGrp="1"/>
          </p:cNvSpPr>
          <p:nvPr>
            <p:ph type="dt" sz="half" idx="10"/>
          </p:nvPr>
        </p:nvSpPr>
        <p:spPr/>
        <p:txBody>
          <a:bodyPr/>
          <a:lstStyle/>
          <a:p>
            <a:pPr algn="ctr"/>
            <a:r>
              <a:rPr lang="en-US">
                <a:solidFill>
                  <a:schemeClr val="tx1"/>
                </a:solidFill>
                <a:latin typeface="Times New Roman" pitchFamily="18" charset="0"/>
                <a:cs typeface="Times New Roman" pitchFamily="18" charset="0"/>
              </a:rPr>
              <a:t>2/7/2024</a:t>
            </a:r>
            <a:endParaRPr lang="en-US" dirty="0">
              <a:solidFill>
                <a:schemeClr val="tx1"/>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a:solidFill>
                  <a:schemeClr val="tx1"/>
                </a:solidFill>
                <a:latin typeface="Times New Roman" pitchFamily="18" charset="0"/>
                <a:cs typeface="Times New Roman" pitchFamily="18" charset="0"/>
              </a:rPr>
              <a:t>Preparation of seedbeds</a:t>
            </a:r>
          </a:p>
        </p:txBody>
      </p:sp>
      <p:sp>
        <p:nvSpPr>
          <p:cNvPr id="6" name="Slide Number Placeholder 5"/>
          <p:cNvSpPr>
            <a:spLocks noGrp="1"/>
          </p:cNvSpPr>
          <p:nvPr>
            <p:ph type="sldNum" sz="quarter" idx="12"/>
          </p:nvPr>
        </p:nvSpPr>
        <p:spPr/>
        <p:txBody>
          <a:bodyPr/>
          <a:lstStyle/>
          <a:p>
            <a:pPr algn="ctr"/>
            <a:fld id="{B6F15528-21DE-4FAA-801E-634DDDAF4B2B}" type="slidenum">
              <a:rPr lang="en-US" smtClean="0">
                <a:solidFill>
                  <a:schemeClr val="tx1"/>
                </a:solidFill>
                <a:latin typeface="Times New Roman" pitchFamily="18" charset="0"/>
                <a:cs typeface="Times New Roman" pitchFamily="18" charset="0"/>
              </a:rPr>
              <a:pPr algn="ctr"/>
              <a:t>9</a:t>
            </a:fld>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13077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1116</Words>
  <Application>Microsoft Macintosh PowerPoint</Application>
  <PresentationFormat>On-screen Show (4:3)</PresentationFormat>
  <Paragraphs>203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PowerPoint Presentation</vt:lpstr>
      <vt:lpstr>Preparation of seedbeds</vt:lpstr>
      <vt:lpstr>Seeding in the Nurseries</vt:lpstr>
      <vt:lpstr>1. Broadcast seeding</vt:lpstr>
      <vt:lpstr>PowerPoint Presentation</vt:lpstr>
      <vt:lpstr>Advantages of the method</vt:lpstr>
      <vt:lpstr>Disadvantages</vt:lpstr>
      <vt:lpstr>2. Line sowing: (Drill seeding)</vt:lpstr>
      <vt:lpstr>Advantages</vt:lpstr>
      <vt:lpstr>Disadvantage</vt:lpstr>
      <vt:lpstr>3. Dibbling</vt:lpstr>
      <vt:lpstr>Depth of seed sowing</vt:lpstr>
      <vt:lpstr>Time of seeding</vt:lpstr>
      <vt:lpstr>Preparation of polythene bag</vt:lpstr>
      <vt:lpstr>PowerPoint Presentation</vt:lpstr>
      <vt:lpstr>Transplanting</vt:lpstr>
      <vt:lpstr>PowerPoint Presentation</vt:lpstr>
      <vt:lpstr>The most important goals and benefits of the transplanting</vt:lpstr>
      <vt:lpstr>The most important points that must be taken into account during the transplanting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shilan.mirsar@yahoo.com</cp:lastModifiedBy>
  <cp:revision>36</cp:revision>
  <dcterms:created xsi:type="dcterms:W3CDTF">2006-08-16T00:00:00Z</dcterms:created>
  <dcterms:modified xsi:type="dcterms:W3CDTF">2024-02-06T08:57:05Z</dcterms:modified>
</cp:coreProperties>
</file>