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88" r:id="rId2"/>
    <p:sldId id="257" r:id="rId3"/>
    <p:sldId id="258" r:id="rId4"/>
    <p:sldId id="259" r:id="rId5"/>
    <p:sldId id="289" r:id="rId6"/>
    <p:sldId id="260" r:id="rId7"/>
    <p:sldId id="261" r:id="rId8"/>
    <p:sldId id="262" r:id="rId9"/>
    <p:sldId id="263" r:id="rId10"/>
    <p:sldId id="282" r:id="rId11"/>
    <p:sldId id="283" r:id="rId12"/>
    <p:sldId id="284" r:id="rId13"/>
    <p:sldId id="285" r:id="rId14"/>
    <p:sldId id="286" r:id="rId15"/>
    <p:sldId id="28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98"/>
  </p:normalViewPr>
  <p:slideViewPr>
    <p:cSldViewPr>
      <p:cViewPr varScale="1">
        <p:scale>
          <a:sx n="111" d="100"/>
          <a:sy n="111" d="100"/>
        </p:scale>
        <p:origin x="1680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51612FF-09EF-4EAC-B814-0BC9E2C5444D}" type="datetimeFigureOut">
              <a:rPr lang="ar-IQ" smtClean="0"/>
              <a:pPr/>
              <a:t>9‏/5‏/1446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CBB835C-F9C6-44A3-AB8E-AD09AE75048F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37641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11/24/2024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Agroforestry in Dry Land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11/24/2024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Agroforestry in Dry Land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11/24/2024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Agroforestry in Dry Land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11/24/2024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Agroforestry in Dry Land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11/24/2024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Agroforestry in Dry Land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11/24/2024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Agroforestry in Dry Land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11/24/2024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Agroforestry in Dry Land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11/24/2024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Agroforestry in Dry Land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11/24/2024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Agroforestry in Dry Land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11/24/2024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Agroforestry in Dry Land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11/24/2024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Agroforestry in Dry Land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11/24/2024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Agroforestry in Dry Land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Seeds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Seed storage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Pre-treatment of seeds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Methods of pre-treatment of seeds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Soil preparation in nursery beds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Preparation of seedbeds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Sowing in nursery</a:t>
            </a:r>
            <a:endParaRPr lang="ar-IQ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60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Soil preparation in nursery beds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Nursery soil for mother bed should have a mixture of </a:t>
            </a:r>
            <a:r>
              <a:rPr lang="en-US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Soil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Sand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Manure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 ratio of </a:t>
            </a:r>
            <a:r>
              <a:rPr lang="en-US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6:3:1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respectively. </a:t>
            </a:r>
          </a:p>
          <a:p>
            <a:pPr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Clean Organic Manure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has to be applied for purpose of preventing </a:t>
            </a:r>
            <a:r>
              <a:rPr lang="en-US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Weed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growth.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11/24/2024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1F1B2E9-7B71-4D3E-A6B1-1BBD6C90DD05}" type="slidenum">
              <a:rPr lang="en-US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pPr algn="ctr"/>
              <a:t>10</a:t>
            </a:fld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Agroforestry in Dry Land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540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Preparation of seedbeds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Autofit/>
          </a:bodyPr>
          <a:lstStyle/>
          <a:p>
            <a:pPr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Beds meant for germination of seeds are called as seed or germination or mother beds or seed flats. They help to maintain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Germinated Seeds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for certain period. </a:t>
            </a:r>
          </a:p>
          <a:p>
            <a:pPr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Germinated seedlings are to be transferred to another bed or containers for further growth,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Rooting Medium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should facilitate easy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Lifting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(without any damage to roots).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11/24/2024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1F1B2E9-7B71-4D3E-A6B1-1BBD6C90DD05}" type="slidenum">
              <a:rPr lang="en-US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pPr algn="ctr"/>
              <a:t>11</a:t>
            </a:fld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Agroforestry in Dry Land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0591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Seedbeds can either be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Raised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Sunken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type depending upon species to be raised. </a:t>
            </a:r>
          </a:p>
          <a:p>
            <a:pPr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Desirable size of nursery bed may be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 X 10 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During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Initial Formation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nursery site should be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Leveled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thoroughly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Ploughed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to a depth of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30 to 45 cm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All unwanted materials like stones, weeds, stumps etc. must be removed.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11/24/2024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Agroforestry in Dry Land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1F1B2E9-7B71-4D3E-A6B1-1BBD6C90DD05}" type="slidenum">
              <a:rPr lang="en-US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pPr algn="ctr"/>
              <a:t>12</a:t>
            </a:fld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2425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endParaRPr lang="en-US" sz="2400" dirty="0">
              <a:latin typeface="Times New Roman" pitchFamily="18" charset="0"/>
              <a:cs typeface="+mj-cs"/>
            </a:endParaRPr>
          </a:p>
          <a:p>
            <a:pPr algn="just">
              <a:buNone/>
            </a:pPr>
            <a:r>
              <a:rPr lang="en-US" sz="2400" dirty="0">
                <a:latin typeface="Times New Roman" pitchFamily="18" charset="0"/>
                <a:cs typeface="+mj-cs"/>
              </a:rPr>
              <a:t>Optimum time of bed preparation will be at the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+mj-cs"/>
              </a:rPr>
              <a:t>End of Rainy Season</a:t>
            </a:r>
            <a:r>
              <a:rPr lang="en-US" sz="2400" dirty="0">
                <a:latin typeface="Times New Roman" pitchFamily="18" charset="0"/>
                <a:cs typeface="+mj-cs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+mj-cs"/>
              </a:rPr>
              <a:t>(November to December). </a:t>
            </a:r>
          </a:p>
          <a:p>
            <a:pPr algn="just">
              <a:buNone/>
            </a:pPr>
            <a:endParaRPr lang="en-US" sz="2400" dirty="0">
              <a:solidFill>
                <a:srgbClr val="FF0000"/>
              </a:solidFill>
              <a:latin typeface="Times New Roman" pitchFamily="18" charset="0"/>
              <a:cs typeface="+mj-cs"/>
            </a:endParaRPr>
          </a:p>
          <a:p>
            <a:pPr algn="just">
              <a:buNone/>
            </a:pPr>
            <a:endParaRPr lang="en-US" sz="2400" dirty="0">
              <a:solidFill>
                <a:srgbClr val="FF0000"/>
              </a:solidFill>
              <a:latin typeface="Times New Roman" pitchFamily="18" charset="0"/>
              <a:cs typeface="+mj-cs"/>
            </a:endParaRPr>
          </a:p>
          <a:p>
            <a:pPr algn="just">
              <a:buNone/>
            </a:pPr>
            <a:r>
              <a:rPr lang="en-US" sz="2400" dirty="0">
                <a:latin typeface="Times New Roman" pitchFamily="18" charset="0"/>
                <a:cs typeface="+mj-cs"/>
              </a:rPr>
              <a:t>Nursery site can be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+mj-cs"/>
              </a:rPr>
              <a:t>Fenced</a:t>
            </a:r>
            <a:r>
              <a:rPr lang="en-US" sz="2400" dirty="0">
                <a:latin typeface="Times New Roman" pitchFamily="18" charset="0"/>
                <a:cs typeface="+mj-cs"/>
              </a:rPr>
              <a:t> all around with locally available materials to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+mj-cs"/>
              </a:rPr>
              <a:t>Prevent Damage</a:t>
            </a:r>
            <a:r>
              <a:rPr lang="en-US" sz="2400" dirty="0">
                <a:latin typeface="Times New Roman" pitchFamily="18" charset="0"/>
                <a:cs typeface="+mj-cs"/>
              </a:rPr>
              <a:t> by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+mj-cs"/>
              </a:rPr>
              <a:t>Cattle.</a:t>
            </a:r>
            <a:endParaRPr lang="ar-IQ" sz="2400" dirty="0"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>
                <a:solidFill>
                  <a:srgbClr val="FFFF00"/>
                </a:solidFill>
                <a:cs typeface="+mj-cs"/>
              </a:rPr>
              <a:t>11/24/2024</a:t>
            </a:r>
            <a:endParaRPr lang="en-US" dirty="0">
              <a:solidFill>
                <a:srgbClr val="FFFF00"/>
              </a:solidFill>
              <a:cs typeface="+mj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Agroforestry in Dry Land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B6F15528-21DE-4FAA-801E-634DDDAF4B2B}" type="slidenum">
              <a:rPr lang="en-US" smtClean="0">
                <a:solidFill>
                  <a:srgbClr val="FFFF00"/>
                </a:solidFill>
                <a:cs typeface="+mj-cs"/>
              </a:rPr>
              <a:pPr algn="ctr"/>
              <a:t>13</a:t>
            </a:fld>
            <a:endParaRPr lang="en-US" dirty="0">
              <a:solidFill>
                <a:srgbClr val="FFFF0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700979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Sowing in nursery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Seeds can be sown in prepared beds after necessary seed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Treatment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Drying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 shade. </a:t>
            </a:r>
          </a:p>
          <a:p>
            <a:pPr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Germination beds have to be moderately watered and seeds are sown either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Broadcasted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or in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Lines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Drills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formed across width of the bed. </a:t>
            </a:r>
          </a:p>
          <a:p>
            <a:pPr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Seeds sown should be covered to a proper depth with fine earth.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11/24/2024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Agroforestry in Dry Land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1F1B2E9-7B71-4D3E-A6B1-1BBD6C90DD05}" type="slidenum">
              <a:rPr lang="en-US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pPr algn="ctr"/>
              <a:t>14</a:t>
            </a:fld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3935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Seedbed should be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soaked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well before sowing, if sowing is done in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hot weather.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Surface soil should be kept moist till germination with fine spray of water from rose can:</a:t>
            </a:r>
          </a:p>
          <a:p>
            <a:pPr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Twice a day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(for first 15 days).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Once in a day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(for next 30 days).</a:t>
            </a:r>
          </a:p>
          <a:p>
            <a:pPr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Time of sowing in different tree species varies and most of them are coinciding with the period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January to March.</a:t>
            </a:r>
          </a:p>
          <a:p>
            <a:pPr algn="just"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11/24/2024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Agroforestry in Dry Land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1F1B2E9-7B71-4D3E-A6B1-1BBD6C90DD05}" type="slidenum">
              <a:rPr lang="en-US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pPr algn="ctr"/>
              <a:t>15</a:t>
            </a:fld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761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Seeds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Autofit/>
          </a:bodyPr>
          <a:lstStyle/>
          <a:p>
            <a:pPr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Seeds should always be collected from genetic plus trees and should have the following characteristics:</a:t>
            </a:r>
          </a:p>
          <a:p>
            <a:pPr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Good seeds from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Ripened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Pods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alone need to be collected</a:t>
            </a:r>
          </a:p>
          <a:p>
            <a:pPr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Seeds should not have any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Pest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Disease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attack</a:t>
            </a:r>
          </a:p>
          <a:p>
            <a:pPr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11/24/2024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1F1B2E9-7B71-4D3E-A6B1-1BBD6C90DD05}" type="slidenum">
              <a:rPr lang="en-US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pPr algn="ctr"/>
              <a:t>2</a:t>
            </a:fld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Agroforestry in Dry Land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3-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Mother trees selected for collection should be 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Tall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Straight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Bell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Shaped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4-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Seeds from 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Deformed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Dead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Dying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Decayed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trees also from 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Very Old Trees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Young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Trees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should be </a:t>
            </a:r>
            <a:r>
              <a:rPr lang="en-US" sz="2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Avoided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as they produce 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Poor Quality Seedlings</a:t>
            </a:r>
          </a:p>
          <a:p>
            <a:pPr algn="just">
              <a:buNone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5-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Collected seeds should be 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Large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Plump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Well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Filled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(as light seeds germinate poorly and produce weak seedlings)</a:t>
            </a:r>
          </a:p>
          <a:p>
            <a:pPr algn="just">
              <a:buNone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11/24/2024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Agroforestry in Dry Land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1F1B2E9-7B71-4D3E-A6B1-1BBD6C90DD05}" type="slidenum">
              <a:rPr lang="en-US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pPr algn="ctr"/>
              <a:t>3</a:t>
            </a:fld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6-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Seeds have to be collected during the </a:t>
            </a:r>
            <a:r>
              <a:rPr lang="en-US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Middle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of the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Maturity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period (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Early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Late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Maturing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seeds will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be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Good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as compared to the middle period)</a:t>
            </a:r>
          </a:p>
          <a:p>
            <a:pPr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7-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Seeds have to be collected from the source called as </a:t>
            </a:r>
            <a:r>
              <a:rPr lang="en-US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Genetic Plus Trees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(which exhibit extra ordinary growth,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vigour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stand)</a:t>
            </a:r>
          </a:p>
          <a:p>
            <a:pPr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11/24/2024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1F1B2E9-7B71-4D3E-A6B1-1BBD6C90DD05}" type="slidenum">
              <a:rPr lang="en-US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pPr algn="ctr"/>
              <a:t>4</a:t>
            </a:fld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Agroforestry in Dry Land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+mj-cs"/>
              </a:rPr>
              <a:t>8- </a:t>
            </a:r>
            <a:r>
              <a:rPr lang="en-US" sz="2400" dirty="0">
                <a:latin typeface="Times New Roman" pitchFamily="18" charset="0"/>
                <a:cs typeface="+mj-cs"/>
              </a:rPr>
              <a:t>Seeds should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+mj-cs"/>
              </a:rPr>
              <a:t>Not Collected </a:t>
            </a:r>
            <a:r>
              <a:rPr lang="en-US" sz="2400" dirty="0">
                <a:latin typeface="Times New Roman" pitchFamily="18" charset="0"/>
                <a:cs typeface="+mj-cs"/>
              </a:rPr>
              <a:t>from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+mj-cs"/>
              </a:rPr>
              <a:t>Isolated</a:t>
            </a:r>
            <a:r>
              <a:rPr lang="en-US" sz="2400" dirty="0">
                <a:latin typeface="Times New Roman" pitchFamily="18" charset="0"/>
                <a:cs typeface="+mj-cs"/>
              </a:rPr>
              <a:t> trees as they produce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+mj-cs"/>
              </a:rPr>
              <a:t>Less Productive </a:t>
            </a:r>
            <a:r>
              <a:rPr lang="en-US" sz="2400" dirty="0">
                <a:latin typeface="Times New Roman" pitchFamily="18" charset="0"/>
                <a:cs typeface="+mj-cs"/>
              </a:rPr>
              <a:t>self pollinated seeds</a:t>
            </a:r>
          </a:p>
          <a:p>
            <a:pPr algn="just">
              <a:buNone/>
            </a:pPr>
            <a:endParaRPr lang="en-US" sz="2400" dirty="0">
              <a:latin typeface="Times New Roman" pitchFamily="18" charset="0"/>
              <a:cs typeface="+mj-cs"/>
            </a:endParaRPr>
          </a:p>
          <a:p>
            <a:pPr algn="just">
              <a:buNone/>
            </a:pP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+mj-cs"/>
              </a:rPr>
              <a:t>9-</a:t>
            </a:r>
            <a:r>
              <a:rPr lang="en-US" sz="2400" dirty="0">
                <a:latin typeface="Times New Roman" pitchFamily="18" charset="0"/>
                <a:cs typeface="+mj-cs"/>
              </a:rPr>
              <a:t> Collected seeds should be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+mj-cs"/>
              </a:rPr>
              <a:t>Tested</a:t>
            </a:r>
            <a:r>
              <a:rPr lang="en-US" sz="2400" dirty="0">
                <a:latin typeface="Times New Roman" pitchFamily="18" charset="0"/>
                <a:cs typeface="+mj-cs"/>
              </a:rPr>
              <a:t> for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+mj-cs"/>
              </a:rPr>
              <a:t>Germination</a:t>
            </a:r>
          </a:p>
          <a:p>
            <a:pPr algn="just">
              <a:buNone/>
            </a:pPr>
            <a:endParaRPr lang="en-US" sz="2400" dirty="0">
              <a:latin typeface="Times New Roman" pitchFamily="18" charset="0"/>
              <a:cs typeface="+mj-cs"/>
            </a:endParaRPr>
          </a:p>
          <a:p>
            <a:pPr algn="just">
              <a:buNone/>
            </a:pP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+mj-cs"/>
              </a:rPr>
              <a:t>10- </a:t>
            </a:r>
            <a:r>
              <a:rPr lang="en-US" sz="2400" dirty="0">
                <a:latin typeface="Times New Roman" pitchFamily="18" charset="0"/>
                <a:cs typeface="+mj-cs"/>
              </a:rPr>
              <a:t>Quantity of seed collection depends on nursery requirement, probable germination percentage, losses etc.</a:t>
            </a:r>
          </a:p>
          <a:p>
            <a:pPr algn="just">
              <a:buNone/>
            </a:pPr>
            <a:r>
              <a:rPr lang="en-US" sz="2400" dirty="0">
                <a:latin typeface="Times New Roman" pitchFamily="18" charset="0"/>
                <a:cs typeface="+mj-cs"/>
              </a:rPr>
              <a:t> </a:t>
            </a:r>
            <a:endParaRPr lang="en-US" sz="2400" dirty="0">
              <a:cs typeface="+mj-cs"/>
            </a:endParaRPr>
          </a:p>
          <a:p>
            <a:endParaRPr lang="ar-IQ" sz="2400" dirty="0"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>
                <a:solidFill>
                  <a:srgbClr val="FFFF00"/>
                </a:solidFill>
                <a:cs typeface="+mj-cs"/>
              </a:rPr>
              <a:t>11/24/2024</a:t>
            </a:r>
            <a:endParaRPr lang="en-US" dirty="0">
              <a:solidFill>
                <a:srgbClr val="FFFF00"/>
              </a:solidFill>
              <a:cs typeface="+mj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  <a:cs typeface="+mj-cs"/>
              </a:rPr>
              <a:t>Agroforestry in Dry Land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B6F15528-21DE-4FAA-801E-634DDDAF4B2B}" type="slidenum">
              <a:rPr lang="en-US" smtClean="0">
                <a:solidFill>
                  <a:srgbClr val="FFFF00"/>
                </a:solidFill>
                <a:cs typeface="+mj-cs"/>
              </a:rPr>
              <a:pPr algn="ctr"/>
              <a:t>5</a:t>
            </a:fld>
            <a:endParaRPr lang="en-US" dirty="0">
              <a:solidFill>
                <a:srgbClr val="FFFF0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95356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Seed storage</a:t>
            </a:r>
            <a:endParaRPr lang="en-US" sz="36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Autofit/>
          </a:bodyPr>
          <a:lstStyle/>
          <a:p>
            <a:pPr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Seeds collected should be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Dried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Stored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Airtight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containers. In case seeds are to be used immediately after harvest, then storage may not be necessary.</a:t>
            </a:r>
          </a:p>
          <a:p>
            <a:pPr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It is always desirable to have permanent seed storage structures with facilities for ventilation. </a:t>
            </a:r>
          </a:p>
          <a:p>
            <a:pPr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Wire Nets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can be provided for protection against rodents and insects.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11/24/2024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1F1B2E9-7B71-4D3E-A6B1-1BBD6C90DD05}" type="slidenum">
              <a:rPr lang="en-US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pPr algn="ctr"/>
              <a:t>6</a:t>
            </a:fld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Agroforestry in Dry Land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For maintaining seed viability basic needs will be proper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Temperature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Humidity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Aeration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Cold Storage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usually lengthens viability of seeds collected. </a:t>
            </a:r>
          </a:p>
          <a:p>
            <a:pPr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Seeds should be sown within viability period, which varies from species to species.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11/24/2024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Agroforestry in Dry Land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1F1B2E9-7B71-4D3E-A6B1-1BBD6C90DD05}" type="slidenum">
              <a:rPr lang="en-US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pPr algn="ctr"/>
              <a:t>7</a:t>
            </a:fld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Pre-treatment of seeds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Most of tree crop seeds have hard seed coat and such tree seeds require pre-treatment for </a:t>
            </a:r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Enhancing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Germination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Various methods of pre-treatment are recommended for </a:t>
            </a:r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Breaking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Dormancy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Scarifying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seeds. </a:t>
            </a:r>
          </a:p>
          <a:p>
            <a:pPr algn="just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Seeds with soft seed coat do not need pre-treatment.</a:t>
            </a:r>
          </a:p>
          <a:p>
            <a:pPr algn="just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Germination of most of tree seeds can be improved by </a:t>
            </a:r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Soaking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seeds in </a:t>
            </a:r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Water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for </a:t>
            </a:r>
            <a:r>
              <a:rPr lang="en-US" sz="2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Hours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Type of pre-treatment of seeds depends on </a:t>
            </a:r>
            <a:r>
              <a:rPr lang="en-US" sz="2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Hardiness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of the </a:t>
            </a:r>
            <a:r>
              <a:rPr lang="en-US" sz="2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Coat.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11/24/2024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1F1B2E9-7B71-4D3E-A6B1-1BBD6C90DD05}" type="slidenum">
              <a:rPr lang="en-US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pPr algn="ctr"/>
              <a:t>8</a:t>
            </a:fld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Agroforestry in Dry Land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Methods of pre-treatment of seeds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endParaRPr lang="en-US" sz="28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Physical method</a:t>
            </a:r>
          </a:p>
          <a:p>
            <a:pPr algn="just">
              <a:buFontTx/>
              <a:buChar char="-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Chemical method</a:t>
            </a:r>
          </a:p>
          <a:p>
            <a:pPr algn="just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Biochemical method</a:t>
            </a:r>
          </a:p>
          <a:p>
            <a:pPr>
              <a:buNone/>
            </a:pP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11/24/2024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Agroforestry in Dry Land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1F1B2E9-7B71-4D3E-A6B1-1BBD6C90DD05}" type="slidenum">
              <a:rPr lang="en-US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pPr algn="ctr"/>
              <a:t>9</a:t>
            </a:fld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825</Words>
  <Application>Microsoft Macintosh PowerPoint</Application>
  <PresentationFormat>On-screen Show (4:3)</PresentationFormat>
  <Paragraphs>142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Office Theme</vt:lpstr>
      <vt:lpstr>PowerPoint Presentation</vt:lpstr>
      <vt:lpstr>Seeds</vt:lpstr>
      <vt:lpstr>PowerPoint Presentation</vt:lpstr>
      <vt:lpstr>PowerPoint Presentation</vt:lpstr>
      <vt:lpstr>PowerPoint Presentation</vt:lpstr>
      <vt:lpstr>Seed storage</vt:lpstr>
      <vt:lpstr>PowerPoint Presentation</vt:lpstr>
      <vt:lpstr>Pre-treatment of seeds</vt:lpstr>
      <vt:lpstr>Methods of pre-treatment of seeds</vt:lpstr>
      <vt:lpstr>Soil preparation in nursery beds</vt:lpstr>
      <vt:lpstr>Preparation of seedbeds</vt:lpstr>
      <vt:lpstr>PowerPoint Presentation</vt:lpstr>
      <vt:lpstr>PowerPoint Presentation</vt:lpstr>
      <vt:lpstr>Sowing in nursery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Document</dc:creator>
  <cp:lastModifiedBy>shilan.mirsar@yahoo.com</cp:lastModifiedBy>
  <cp:revision>31</cp:revision>
  <dcterms:created xsi:type="dcterms:W3CDTF">2006-08-16T00:00:00Z</dcterms:created>
  <dcterms:modified xsi:type="dcterms:W3CDTF">2024-11-10T06:55:36Z</dcterms:modified>
</cp:coreProperties>
</file>