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62" r:id="rId2"/>
    <p:sldId id="361" r:id="rId3"/>
    <p:sldId id="260" r:id="rId4"/>
    <p:sldId id="271" r:id="rId5"/>
    <p:sldId id="282" r:id="rId6"/>
    <p:sldId id="261" r:id="rId7"/>
    <p:sldId id="367" r:id="rId8"/>
    <p:sldId id="262" r:id="rId9"/>
    <p:sldId id="272" r:id="rId10"/>
    <p:sldId id="369" r:id="rId11"/>
    <p:sldId id="3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46"/>
  </p:normalViewPr>
  <p:slideViewPr>
    <p:cSldViewPr snapToGrid="0" snapToObjects="1">
      <p:cViewPr varScale="1">
        <p:scale>
          <a:sx n="84" d="100"/>
          <a:sy n="84" d="100"/>
        </p:scale>
        <p:origin x="13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969A1-6B3F-7349-8519-08CE8D2A8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AB8A1-9296-5248-98FB-E03FFD24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2109B-BD31-8545-B520-80E809E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8151-E136-B343-9966-E86FEF50AB99}" type="datetimeFigureOut">
              <a:rPr lang="en-US" smtClean="0"/>
              <a:t>5/17/20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DE3BE-5A00-5044-9F99-CD677C43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1E0E7-6227-7A41-B4AA-69633364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181-B190-924A-800F-B5DC3177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1AE7B-6E51-0C48-8AB7-A5444F40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A2339-D64A-FF41-AA44-8D1F8538C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BFE4C-2968-C449-9476-560EFA96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8151-E136-B343-9966-E86FEF50AB99}" type="datetimeFigureOut">
              <a:rPr lang="en-US" smtClean="0"/>
              <a:t>5/17/20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3E8A7-831D-1949-AEFA-873F42C0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132C7-F30D-7743-969A-1D717701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181-B190-924A-800F-B5DC3177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ED97E-E1D4-804D-A40E-CAA0E2F87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83117-8165-404A-815A-6949E29F5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8A6D7-B75F-3E45-AA3A-65E8C98F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8151-E136-B343-9966-E86FEF50AB99}" type="datetimeFigureOut">
              <a:rPr lang="en-US" smtClean="0"/>
              <a:t>5/17/20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84377-6DA2-8A49-8980-D2CA2588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B2E43-440B-9B4E-AA2E-9C9EEE83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181-B190-924A-800F-B5DC3177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DAAA-804D-994A-8B8D-E535375A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BC484-6734-C243-9C70-8A9CFECC4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C45AB-1A54-7146-A188-45577238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8151-E136-B343-9966-E86FEF50AB99}" type="datetimeFigureOut">
              <a:rPr lang="en-US" smtClean="0"/>
              <a:t>5/17/20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1C3AA-2B9B-984A-AB70-8D8F265F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E58C8-40F9-E747-BB6E-C61724E7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181-B190-924A-800F-B5DC3177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A9B4-A824-F244-B167-B52019C9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3B2B2-0AC5-B144-871D-DA8F7F70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239BB-DFCE-054B-A9F0-CDC6C11F9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8151-E136-B343-9966-E86FEF50AB99}" type="datetimeFigureOut">
              <a:rPr lang="en-US" smtClean="0"/>
              <a:t>5/17/20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3A31D-DC9D-B24D-931E-1FDFA9ED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734F1-E815-4A49-9E79-923741E2B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181-B190-924A-800F-B5DC3177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58B8-31F4-554A-97F3-B76061BB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AF678-3088-494B-A25C-08F1C4B5C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CF281-112B-4A48-A1EB-B3251EACA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E43F1-2113-BF40-820E-3766A76F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8151-E136-B343-9966-E86FEF50AB99}" type="datetimeFigureOut">
              <a:rPr lang="en-US" smtClean="0"/>
              <a:t>5/17/20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F3F83-F757-0E41-A134-5109EF5E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9FD44-9E0A-BD48-BC6B-5980AC74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181-B190-924A-800F-B5DC3177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7FDB-EE89-F144-91CF-DF147BCFB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7BB6B-11AF-5B40-A045-58338407A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143B2-0F05-5A47-A3F7-51B158E27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B7B80-7F79-1548-AB45-D9628F069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4B98D-3CFF-0A4D-BD9B-567440D5D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61151B-7C04-5D4A-B221-47E59013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8151-E136-B343-9966-E86FEF50AB99}" type="datetimeFigureOut">
              <a:rPr lang="en-US" smtClean="0"/>
              <a:t>5/17/20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97A881-C1D5-EA4B-A350-58A3FEA3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F22A7-2AAD-4545-B92C-8BBD6A01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181-B190-924A-800F-B5DC3177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0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ACED4-1876-FA42-A7F7-BF313F29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337BA8-0EC2-AD49-9989-6BDCF1F6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8151-E136-B343-9966-E86FEF50AB99}" type="datetimeFigureOut">
              <a:rPr lang="en-US" smtClean="0"/>
              <a:t>5/17/20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92D99-F946-EA4F-BCA8-258879BC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A2D77-C5E3-184B-9877-48C3A8B3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181-B190-924A-800F-B5DC3177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4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4493F-C0E0-0C4A-B65D-B695163A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8151-E136-B343-9966-E86FEF50AB99}" type="datetimeFigureOut">
              <a:rPr lang="en-US" smtClean="0"/>
              <a:t>5/17/20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1EA698-268D-7F43-8061-B6E610335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A7062-DD8D-9247-AF80-6F1C74CB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181-B190-924A-800F-B5DC3177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2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11E4-66BA-8540-95C3-11CE5CC5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7FF54-9985-5949-ACED-4178E30E1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BEC27-48E9-5A45-9DC0-042959D5A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F3517-5D76-CC4B-B83D-8F3B062D4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8151-E136-B343-9966-E86FEF50AB99}" type="datetimeFigureOut">
              <a:rPr lang="en-US" smtClean="0"/>
              <a:t>5/17/20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DF555-22DF-0441-996E-93372066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DDF27-FD05-7A47-A2BE-359C3647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181-B190-924A-800F-B5DC3177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7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3883-141D-F145-A761-261C3CA1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9B82B-B063-8245-B644-68F6B336D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CB163-4BD9-6D48-AEF8-064D97C4C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330BB-0203-DB4C-BBF1-B02C64AF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8151-E136-B343-9966-E86FEF50AB99}" type="datetimeFigureOut">
              <a:rPr lang="en-US" smtClean="0"/>
              <a:t>5/17/20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ADFA0-1FBF-7641-B404-0D8D55D7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6E232-F3D3-F44D-8887-D72A1DD8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E181-B190-924A-800F-B5DC3177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06BDC7-1EA6-7F45-A2C3-DE23C616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0E566-54F6-6F41-AE81-4D88664EC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9DF28-7748-1D4D-A4CC-99CA3339D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38151-E136-B343-9966-E86FEF50AB99}" type="datetimeFigureOut">
              <a:rPr lang="en-US" smtClean="0"/>
              <a:t>5/17/20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4A520-5246-9543-BA5F-24E362579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AD4D1-9C8D-AC4F-9486-C8D20F913E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E181-B190-924A-800F-B5DC3177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EB53E01E-DA65-A14B-8B4A-8674A234BC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/>
              <a:t>Spectroscopy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86831628-1FF3-954A-9BC1-FC718CE47A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533400"/>
            <a:ext cx="3657600" cy="762000"/>
          </a:xfrm>
        </p:spPr>
        <p:txBody>
          <a:bodyPr/>
          <a:lstStyle/>
          <a:p>
            <a:r>
              <a:rPr lang="en-US" altLang="en-US"/>
              <a:t>Second Semester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70001-E2C6-A140-AA73-A9DD05A80D37}"/>
              </a:ext>
            </a:extLst>
          </p:cNvPr>
          <p:cNvSpPr txBox="1"/>
          <p:nvPr/>
        </p:nvSpPr>
        <p:spPr>
          <a:xfrm>
            <a:off x="6012180" y="5349240"/>
            <a:ext cx="345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Dr. Shireen Ibrahim</a:t>
            </a:r>
          </a:p>
        </p:txBody>
      </p:sp>
    </p:spTree>
    <p:extLst>
      <p:ext uri="{BB962C8B-B14F-4D97-AF65-F5344CB8AC3E}">
        <p14:creationId xmlns:p14="http://schemas.microsoft.com/office/powerpoint/2010/main" val="193733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ge23image10014784">
            <a:extLst>
              <a:ext uri="{FF2B5EF4-FFF2-40B4-BE49-F238E27FC236}">
                <a16:creationId xmlns:a16="http://schemas.microsoft.com/office/drawing/2014/main" id="{0BCC2E15-F8D9-754E-A695-0C2888183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09" y="1523997"/>
            <a:ext cx="4287849" cy="359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9A4143-5613-6849-8176-996F4EBF5331}"/>
              </a:ext>
            </a:extLst>
          </p:cNvPr>
          <p:cNvSpPr/>
          <p:nvPr/>
        </p:nvSpPr>
        <p:spPr>
          <a:xfrm>
            <a:off x="187568" y="30469"/>
            <a:ext cx="7432431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The Lambert-Beer Law: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The fact that transmittance of light varies exponentially as it passes through an absorbing medium was rediscovered by Johann Heinrich Lambert in 1760.    Later, in 1852, August Beer defined absorbance: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tabLst>
                <a:tab pos="2743200" algn="ctr"/>
                <a:tab pos="5486400" algn="r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	A = -log</a:t>
            </a:r>
            <a:r>
              <a:rPr lang="en-US" sz="32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10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(T)</a:t>
            </a:r>
          </a:p>
          <a:p>
            <a:pPr>
              <a:tabLst>
                <a:tab pos="2743200" algn="ctr"/>
                <a:tab pos="5486400" algn="r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When no light is absorbed, I</a:t>
            </a:r>
            <a:r>
              <a:rPr lang="en-US" sz="32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 = I</a:t>
            </a:r>
            <a:r>
              <a:rPr lang="en-US" sz="3200" baseline="-25000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, T = 1.00 and A = 0.  When 90% of the light is absorbed, T = 0.1 and A = 1.  Beer then showed that absorbance was linearly related to concentration.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183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FDB053-E60D-9340-97B4-132A0837CA29}"/>
              </a:ext>
            </a:extLst>
          </p:cNvPr>
          <p:cNvSpPr/>
          <p:nvPr/>
        </p:nvSpPr>
        <p:spPr>
          <a:xfrm>
            <a:off x="0" y="23443"/>
            <a:ext cx="12192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These two men are given credit for the Lambert-Beer Law:</a:t>
            </a: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tabLst>
                <a:tab pos="2743200" algn="ctr"/>
                <a:tab pos="5486400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	A = 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abc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Where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= a constant which takes into account the specific properties of the molecules which are absorbing photons,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= sample path length, usually given in centimeter units, and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= concentration of solution.  Note that Absorbance is unitless, so the units of the constant a must be the inverse of the units of path length and concentration.  For example, if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is in centimeter units and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is in mg/mL units, then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must be in mL*mg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-1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*mL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-1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units.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When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has M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-1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*cm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-1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units, we call it the molar absorption coefficient (formerly called the extinction coefficient) and designate it as </a:t>
            </a:r>
            <a:r>
              <a:rPr lang="en-US" sz="2400" dirty="0">
                <a:latin typeface="Symbol" pitchFamily="2" charset="2"/>
                <a:ea typeface="Times New Roman" panose="02020603050405020304" pitchFamily="18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 This means the concentration of the solution must be expressed in Molarity units. Also, some chemists will use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instead of </a:t>
            </a:r>
            <a:r>
              <a:rPr lang="en-US" sz="2400" i="1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to denote path length.</a:t>
            </a: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>
              <a:tabLst>
                <a:tab pos="2743200" algn="ctr"/>
                <a:tab pos="5486400" algn="r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	A = </a:t>
            </a:r>
            <a:r>
              <a:rPr lang="en-US" sz="2400" i="1" dirty="0" err="1">
                <a:latin typeface="Symbol" pitchFamily="2" charset="2"/>
                <a:ea typeface="Times New Roman" panose="02020603050405020304" pitchFamily="18" charset="0"/>
              </a:rPr>
              <a:t>e</a:t>
            </a:r>
            <a:r>
              <a:rPr lang="en-US" sz="24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lc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 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9207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6B76FE4-2E06-F940-89C5-70C76484D3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Spectroscopy and Spectroscopic Measurements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B0B66683-E7FE-1746-A69A-203365802F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00" y="762000"/>
            <a:ext cx="3581400" cy="838200"/>
          </a:xfrm>
        </p:spPr>
        <p:txBody>
          <a:bodyPr/>
          <a:lstStyle/>
          <a:p>
            <a:r>
              <a:rPr lang="en-US" altLang="en-US"/>
              <a:t>Chapter one</a:t>
            </a:r>
          </a:p>
        </p:txBody>
      </p:sp>
    </p:spTree>
    <p:extLst>
      <p:ext uri="{BB962C8B-B14F-4D97-AF65-F5344CB8AC3E}">
        <p14:creationId xmlns:p14="http://schemas.microsoft.com/office/powerpoint/2010/main" val="159161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9A0C4CCF-518F-1E45-B9F2-47E5B4FBF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Properties of ElectroMagnetic Radiation (Light)</a:t>
            </a:r>
            <a:r>
              <a:rPr lang="en-US" alt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6" name="Text Box 8">
            <a:extLst>
              <a:ext uri="{FF2B5EF4-FFF2-40B4-BE49-F238E27FC236}">
                <a16:creationId xmlns:a16="http://schemas.microsoft.com/office/drawing/2014/main" id="{7810F958-4DEE-924B-9336-620050561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1219201"/>
            <a:ext cx="8766175" cy="31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chemeClr val="tx2"/>
                </a:solidFill>
              </a:rPr>
              <a:t>Introduction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 dirty="0">
              <a:solidFill>
                <a:schemeClr val="tx2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A.)	</a:t>
            </a:r>
            <a:r>
              <a:rPr lang="en-US" altLang="en-US" sz="1600" u="sng" dirty="0">
                <a:solidFill>
                  <a:schemeClr val="accent2"/>
                </a:solidFill>
              </a:rPr>
              <a:t>Spectroscopy</a:t>
            </a:r>
            <a:r>
              <a:rPr lang="en-US" altLang="en-US" sz="1600" u="sng" dirty="0"/>
              <a:t>:</a:t>
            </a:r>
            <a:r>
              <a:rPr lang="en-US" altLang="en-US" sz="1600" dirty="0"/>
              <a:t> A method of analysis based on the interaction, absorption or production of light by matter. (also may include the interaction of electrons, ions with matter)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B.)	</a:t>
            </a:r>
            <a:r>
              <a:rPr lang="en-US" altLang="en-US" sz="1600" u="sng" dirty="0">
                <a:solidFill>
                  <a:schemeClr val="accent2"/>
                </a:solidFill>
              </a:rPr>
              <a:t>Light</a:t>
            </a:r>
            <a:r>
              <a:rPr lang="en-US" altLang="en-US" sz="1600" u="sng" dirty="0"/>
              <a:t>:</a:t>
            </a:r>
            <a:r>
              <a:rPr lang="en-US" altLang="en-US" sz="1600" dirty="0"/>
              <a:t> visible part of Electromagnetic radiation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	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	</a:t>
            </a:r>
            <a:r>
              <a:rPr lang="en-US" altLang="en-US" sz="1600" dirty="0">
                <a:solidFill>
                  <a:srgbClr val="CC3300"/>
                </a:solidFill>
              </a:rPr>
              <a:t>Two different views of light</a:t>
            </a:r>
            <a:r>
              <a:rPr lang="en-US" altLang="en-US" sz="1600" dirty="0"/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	1.) </a:t>
            </a:r>
            <a:r>
              <a:rPr lang="en-US" altLang="en-US" sz="1600" i="1" u="sng" dirty="0"/>
              <a:t>Wave Model:</a:t>
            </a:r>
            <a:r>
              <a:rPr lang="en-US" altLang="en-US" sz="1600" i="1" dirty="0"/>
              <a:t> (Maxwell) wave properties of light</a:t>
            </a:r>
            <a:endParaRPr lang="en-US" altLang="en-US" sz="16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		</a:t>
            </a:r>
            <a:endParaRPr lang="en-US" altLang="en-US" sz="1600" u="sng" dirty="0"/>
          </a:p>
        </p:txBody>
      </p:sp>
      <p:pic>
        <p:nvPicPr>
          <p:cNvPr id="16387" name="Picture 9">
            <a:extLst>
              <a:ext uri="{FF2B5EF4-FFF2-40B4-BE49-F238E27FC236}">
                <a16:creationId xmlns:a16="http://schemas.microsoft.com/office/drawing/2014/main" id="{1B9D13D4-9732-C146-BA63-08214E099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14801"/>
            <a:ext cx="73056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00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>
            <a:extLst>
              <a:ext uri="{FF2B5EF4-FFF2-40B4-BE49-F238E27FC236}">
                <a16:creationId xmlns:a16="http://schemas.microsoft.com/office/drawing/2014/main" id="{D23EFBCB-2A65-8F44-B459-4B6E047D0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437064"/>
            <a:ext cx="3986213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4">
            <a:extLst>
              <a:ext uri="{FF2B5EF4-FFF2-40B4-BE49-F238E27FC236}">
                <a16:creationId xmlns:a16="http://schemas.microsoft.com/office/drawing/2014/main" id="{DD1FD8FA-1E7B-1E4B-B9D2-DC4868AAF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76200"/>
            <a:ext cx="87661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1. </a:t>
            </a:r>
            <a:r>
              <a:rPr lang="en-US" altLang="en-US" sz="1800" i="1" u="sng">
                <a:solidFill>
                  <a:srgbClr val="000099"/>
                </a:solidFill>
              </a:rPr>
              <a:t>Wave Model</a:t>
            </a:r>
            <a:endParaRPr lang="en-US" altLang="en-US" sz="1800">
              <a:solidFill>
                <a:srgbClr val="000099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i.)     represented by a sinusoidal wave traveling in space with an oscillating electric field and perpendicular magnetic field. (electric field is what is considered or used in most spectroscopic methods – except NMR)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ii.) </a:t>
            </a:r>
            <a:r>
              <a:rPr lang="en-US" altLang="en-US" sz="1600">
                <a:solidFill>
                  <a:srgbClr val="660066"/>
                </a:solidFill>
              </a:rPr>
              <a:t>description of wave model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1) </a:t>
            </a:r>
            <a:r>
              <a:rPr lang="en-US" altLang="en-US" sz="1600">
                <a:solidFill>
                  <a:srgbClr val="CC3300"/>
                </a:solidFill>
              </a:rPr>
              <a:t>amplitude (A)</a:t>
            </a:r>
            <a:r>
              <a:rPr lang="en-US" altLang="en-US" sz="1600"/>
              <a:t>  – height of wave’s electric vector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2) </a:t>
            </a:r>
            <a:r>
              <a:rPr lang="en-US" altLang="en-US" sz="1600">
                <a:solidFill>
                  <a:srgbClr val="CC3300"/>
                </a:solidFill>
              </a:rPr>
              <a:t>wavelength (</a:t>
            </a:r>
            <a:r>
              <a:rPr lang="en-US" altLang="en-US" sz="1600">
                <a:solidFill>
                  <a:srgbClr val="CC3300"/>
                </a:solidFill>
                <a:latin typeface="Symbol" pitchFamily="2" charset="2"/>
              </a:rPr>
              <a:t>l</a:t>
            </a:r>
            <a:r>
              <a:rPr lang="en-US" altLang="en-US" sz="1600">
                <a:solidFill>
                  <a:srgbClr val="CC3300"/>
                </a:solidFill>
              </a:rPr>
              <a:t>)</a:t>
            </a:r>
            <a:r>
              <a:rPr lang="en-US" altLang="en-US" sz="1600"/>
              <a:t> – distance (nm, cm, m) from peak to peak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	a) wave number (</a:t>
            </a:r>
            <a:r>
              <a:rPr lang="en-US" altLang="en-US" sz="1600">
                <a:latin typeface="Symbol" pitchFamily="2" charset="2"/>
              </a:rPr>
              <a:t>  ) = 1/l </a:t>
            </a:r>
            <a:r>
              <a:rPr lang="en-US" altLang="en-US" sz="1600">
                <a:latin typeface="Times New Roman" panose="02020603050405020304" pitchFamily="18" charset="0"/>
              </a:rPr>
              <a:t>(cm</a:t>
            </a:r>
            <a:r>
              <a:rPr lang="en-US" altLang="en-US" sz="1600" baseline="30000">
                <a:latin typeface="Times New Roman" panose="02020603050405020304" pitchFamily="18" charset="0"/>
              </a:rPr>
              <a:t>-1</a:t>
            </a:r>
            <a:r>
              <a:rPr lang="en-US" altLang="en-US" sz="1600">
                <a:latin typeface="Times New Roman" panose="02020603050405020304" pitchFamily="18" charset="0"/>
              </a:rPr>
              <a:t>)</a:t>
            </a:r>
            <a:r>
              <a:rPr lang="en-US" altLang="en-US" sz="1600"/>
              <a:t>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</a:t>
            </a:r>
          </a:p>
        </p:txBody>
      </p:sp>
      <p:sp>
        <p:nvSpPr>
          <p:cNvPr id="17411" name="Rectangle 8">
            <a:extLst>
              <a:ext uri="{FF2B5EF4-FFF2-40B4-BE49-F238E27FC236}">
                <a16:creationId xmlns:a16="http://schemas.microsoft.com/office/drawing/2014/main" id="{1832D835-E2A7-9144-8F7C-FD3F9F767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7412" name="Object 7">
            <a:extLst>
              <a:ext uri="{FF2B5EF4-FFF2-40B4-BE49-F238E27FC236}">
                <a16:creationId xmlns:a16="http://schemas.microsoft.com/office/drawing/2014/main" id="{E026CB14-8D54-E14C-AABB-FCBC3F5565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1" y="4295776"/>
          <a:ext cx="2190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4" imgW="2921000" imgH="3797300" progId="Equation.3">
                  <p:embed/>
                </p:oleObj>
              </mc:Choice>
              <mc:Fallback>
                <p:oleObj name="Equation" r:id="rId4" imgW="2921000" imgH="3797300" progId="Equation.3">
                  <p:embed/>
                  <p:pic>
                    <p:nvPicPr>
                      <p:cNvPr id="17412" name="Object 7">
                        <a:extLst>
                          <a:ext uri="{FF2B5EF4-FFF2-40B4-BE49-F238E27FC236}">
                            <a16:creationId xmlns:a16="http://schemas.microsoft.com/office/drawing/2014/main" id="{E026CB14-8D54-E14C-AABB-FCBC3F5565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4295776"/>
                        <a:ext cx="2190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8" descr="0601b.jpg">
            <a:extLst>
              <a:ext uri="{FF2B5EF4-FFF2-40B4-BE49-F238E27FC236}">
                <a16:creationId xmlns:a16="http://schemas.microsoft.com/office/drawing/2014/main" id="{2B142898-4DF9-844D-B842-102534684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8"/>
          <a:stretch>
            <a:fillRect/>
          </a:stretch>
        </p:blipFill>
        <p:spPr bwMode="auto">
          <a:xfrm>
            <a:off x="4343400" y="1905001"/>
            <a:ext cx="3505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03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>
            <a:extLst>
              <a:ext uri="{FF2B5EF4-FFF2-40B4-BE49-F238E27FC236}">
                <a16:creationId xmlns:a16="http://schemas.microsoft.com/office/drawing/2014/main" id="{CDF2590A-1EB0-164B-B630-DE19958B1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76200"/>
            <a:ext cx="8766175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1. </a:t>
            </a:r>
            <a:r>
              <a:rPr lang="en-US" altLang="en-US" sz="1800" i="1" u="sng">
                <a:solidFill>
                  <a:srgbClr val="000099"/>
                </a:solidFill>
              </a:rPr>
              <a:t>Wave Model</a:t>
            </a:r>
            <a:endParaRPr lang="en-US" altLang="en-US" sz="180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ii.) </a:t>
            </a:r>
            <a:r>
              <a:rPr lang="en-US" altLang="en-US" sz="1600">
                <a:solidFill>
                  <a:srgbClr val="660066"/>
                </a:solidFill>
              </a:rPr>
              <a:t>description of wave model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3) </a:t>
            </a:r>
            <a:r>
              <a:rPr lang="en-US" altLang="en-US" sz="1600">
                <a:solidFill>
                  <a:srgbClr val="CC3300"/>
                </a:solidFill>
              </a:rPr>
              <a:t>frequency (</a:t>
            </a:r>
            <a:r>
              <a:rPr lang="en-US" altLang="en-US" sz="1800">
                <a:solidFill>
                  <a:srgbClr val="CC3300"/>
                </a:solidFill>
                <a:latin typeface="Symbol" pitchFamily="2" charset="2"/>
              </a:rPr>
              <a:t>n</a:t>
            </a:r>
            <a:r>
              <a:rPr lang="en-US" altLang="en-US" sz="1600">
                <a:solidFill>
                  <a:srgbClr val="CC3300"/>
                </a:solidFill>
              </a:rPr>
              <a:t>)</a:t>
            </a:r>
            <a:r>
              <a:rPr lang="en-US" altLang="en-US" sz="1600"/>
              <a:t> – number of cycles or oscillations per second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	a) hertz (Hz) or s</a:t>
            </a:r>
            <a:r>
              <a:rPr lang="en-US" altLang="en-US" sz="1600" baseline="30000"/>
              <a:t>-1</a:t>
            </a:r>
            <a:r>
              <a:rPr lang="en-US" altLang="en-US" sz="1600"/>
              <a:t>.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4) </a:t>
            </a:r>
            <a:r>
              <a:rPr lang="en-US" altLang="en-US" sz="1600">
                <a:solidFill>
                  <a:srgbClr val="CC3300"/>
                </a:solidFill>
              </a:rPr>
              <a:t>velocity of propagation (v</a:t>
            </a:r>
            <a:r>
              <a:rPr lang="en-US" altLang="en-US" sz="1600" baseline="-25000">
                <a:solidFill>
                  <a:srgbClr val="CC3300"/>
                </a:solidFill>
              </a:rPr>
              <a:t>i</a:t>
            </a:r>
            <a:r>
              <a:rPr lang="en-US" altLang="en-US" sz="1600">
                <a:solidFill>
                  <a:srgbClr val="CC3300"/>
                </a:solidFill>
              </a:rPr>
              <a:t>)</a:t>
            </a:r>
            <a:r>
              <a:rPr lang="en-US" altLang="en-US" sz="1600"/>
              <a:t> – rate of travel through space, dependent on 				          composition of medium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	a) v</a:t>
            </a:r>
            <a:r>
              <a:rPr lang="en-US" altLang="en-US" sz="1600" baseline="-25000"/>
              <a:t>i</a:t>
            </a:r>
            <a:r>
              <a:rPr lang="en-US" altLang="en-US" sz="1600"/>
              <a:t> = </a:t>
            </a:r>
            <a:r>
              <a:rPr lang="en-US" altLang="en-US" sz="1600">
                <a:latin typeface="Symbol" pitchFamily="2" charset="2"/>
              </a:rPr>
              <a:t>nl</a:t>
            </a:r>
            <a:r>
              <a:rPr lang="en-US" altLang="en-US" sz="1600" baseline="-25000"/>
              <a:t>i</a:t>
            </a:r>
            <a:r>
              <a:rPr lang="en-US" altLang="en-US" sz="1600"/>
              <a:t>	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	b) maximum velocity (c) – speed of light in a vacuum (3.00 x10</a:t>
            </a:r>
            <a:r>
              <a:rPr lang="en-US" altLang="en-US" sz="1600" baseline="30000"/>
              <a:t>8</a:t>
            </a:r>
            <a:r>
              <a:rPr lang="en-US" altLang="en-US" sz="1600"/>
              <a:t> m/s)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	c) slower in other media (~ 0.03% slower in air)	</a:t>
            </a:r>
          </a:p>
        </p:txBody>
      </p:sp>
      <p:pic>
        <p:nvPicPr>
          <p:cNvPr id="18434" name="Picture 2" descr="sine2.gif">
            <a:extLst>
              <a:ext uri="{FF2B5EF4-FFF2-40B4-BE49-F238E27FC236}">
                <a16:creationId xmlns:a16="http://schemas.microsoft.com/office/drawing/2014/main" id="{F441076F-7424-524A-A5BF-A631AF056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24001"/>
            <a:ext cx="40481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ltm.gif">
            <a:extLst>
              <a:ext uri="{FF2B5EF4-FFF2-40B4-BE49-F238E27FC236}">
                <a16:creationId xmlns:a16="http://schemas.microsoft.com/office/drawing/2014/main" id="{4623AC10-DDA6-C047-92C3-0E125162A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57801"/>
            <a:ext cx="3124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0602.jpg">
            <a:extLst>
              <a:ext uri="{FF2B5EF4-FFF2-40B4-BE49-F238E27FC236}">
                <a16:creationId xmlns:a16="http://schemas.microsoft.com/office/drawing/2014/main" id="{3297D876-54FF-BF4A-8792-34D567C88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4953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8">
            <a:extLst>
              <a:ext uri="{FF2B5EF4-FFF2-40B4-BE49-F238E27FC236}">
                <a16:creationId xmlns:a16="http://schemas.microsoft.com/office/drawing/2014/main" id="{004EBCAF-1FA5-E04B-AE99-B9584CECC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304801"/>
            <a:ext cx="876617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 2. </a:t>
            </a:r>
            <a:r>
              <a:rPr lang="en-US" altLang="en-US" sz="1800" i="1" u="sng">
                <a:solidFill>
                  <a:srgbClr val="000099"/>
                </a:solidFill>
              </a:rPr>
              <a:t>Particle Model</a:t>
            </a:r>
            <a:r>
              <a:rPr lang="en-US" altLang="en-US" sz="1800" i="1">
                <a:solidFill>
                  <a:srgbClr val="000099"/>
                </a:solidFill>
              </a:rPr>
              <a:t> (max plank):particle properties of light:</a:t>
            </a:r>
            <a:endParaRPr lang="en-US" altLang="en-US" sz="1800">
              <a:solidFill>
                <a:srgbClr val="000099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i.)     light viewed as discrete particles of energy called photons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a) like other particles, light can be scattered, counted (quantized) , etc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ii. )	Energy of wave/particle: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	</a:t>
            </a:r>
            <a:r>
              <a:rPr lang="en-US" altLang="en-US" sz="1800">
                <a:solidFill>
                  <a:srgbClr val="000099"/>
                </a:solidFill>
              </a:rPr>
              <a:t>E = h</a:t>
            </a:r>
            <a:r>
              <a:rPr lang="en-US" altLang="en-US" sz="1800">
                <a:solidFill>
                  <a:srgbClr val="000099"/>
                </a:solidFill>
                <a:latin typeface="Symbol" pitchFamily="2" charset="2"/>
              </a:rPr>
              <a:t>n</a:t>
            </a:r>
            <a:r>
              <a:rPr lang="en-US" altLang="en-US" sz="1800">
                <a:solidFill>
                  <a:srgbClr val="000099"/>
                </a:solidFill>
              </a:rPr>
              <a:t> = hc/</a:t>
            </a:r>
            <a:r>
              <a:rPr lang="en-US" altLang="en-US" sz="1800">
                <a:solidFill>
                  <a:srgbClr val="000099"/>
                </a:solidFill>
                <a:latin typeface="Symbol" pitchFamily="2" charset="2"/>
              </a:rPr>
              <a:t>l</a:t>
            </a:r>
            <a:r>
              <a:rPr lang="en-US" altLang="en-US" sz="1800">
                <a:solidFill>
                  <a:srgbClr val="000099"/>
                </a:solidFill>
              </a:rPr>
              <a:t> = hc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</a:rPr>
              <a:t>		</a:t>
            </a:r>
            <a:r>
              <a:rPr lang="en-US" altLang="en-US" sz="1600"/>
              <a:t>h = Plank’s constant (6.63 x 10</a:t>
            </a:r>
            <a:r>
              <a:rPr lang="en-US" altLang="en-US" sz="1600" baseline="30000"/>
              <a:t>-34</a:t>
            </a:r>
            <a:r>
              <a:rPr lang="en-US" altLang="en-US" sz="1600"/>
              <a:t> J</a:t>
            </a:r>
            <a:r>
              <a:rPr lang="en-US" altLang="en-US" sz="1600" baseline="30000"/>
              <a:t>.</a:t>
            </a:r>
            <a:r>
              <a:rPr lang="en-US" altLang="en-US" sz="1600"/>
              <a:t>S)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	</a:t>
            </a:r>
            <a:r>
              <a:rPr lang="en-US" altLang="en-US" sz="1600">
                <a:latin typeface="Symbol" pitchFamily="2" charset="2"/>
              </a:rPr>
              <a:t>n</a:t>
            </a:r>
            <a:r>
              <a:rPr lang="en-US" altLang="en-US" sz="1600"/>
              <a:t> = frequency, </a:t>
            </a:r>
            <a:r>
              <a:rPr lang="en-US" altLang="en-US" sz="1600">
                <a:latin typeface="Symbol" pitchFamily="2" charset="2"/>
              </a:rPr>
              <a:t>l</a:t>
            </a:r>
            <a:r>
              <a:rPr lang="en-US" altLang="en-US" sz="1600"/>
              <a:t> = wavelength,    =wave number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</a:t>
            </a:r>
            <a:r>
              <a:rPr lang="en-US" altLang="en-US" sz="1600" i="1"/>
              <a:t>note:</a:t>
            </a:r>
            <a:r>
              <a:rPr lang="en-US" altLang="en-US" sz="1600"/>
              <a:t> 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	energy is proportional to frequency and wave number   </a:t>
            </a:r>
            <a:r>
              <a:rPr lang="en-US" altLang="en-US" sz="1600">
                <a:latin typeface="Times New Roman" panose="02020603050405020304" pitchFamily="18" charset="0"/>
              </a:rPr>
              <a:t>(</a:t>
            </a:r>
            <a:r>
              <a:rPr lang="en-US" altLang="en-US" sz="1600">
                <a:latin typeface="Wingdings" pitchFamily="2" charset="2"/>
              </a:rPr>
              <a:t>á</a:t>
            </a:r>
            <a:r>
              <a:rPr lang="en-US" altLang="en-US" sz="1600">
                <a:solidFill>
                  <a:schemeClr val="tx2"/>
                </a:solidFill>
                <a:latin typeface="Symbol" pitchFamily="2" charset="2"/>
              </a:rPr>
              <a:t>n</a:t>
            </a:r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600">
                <a:latin typeface="Wingdings" pitchFamily="2" charset="2"/>
              </a:rPr>
              <a:t>óá</a:t>
            </a:r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E)</a:t>
            </a:r>
            <a:endParaRPr lang="en-US" altLang="en-US" sz="1600"/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		energy is inversely proportional to wavelength 	       </a:t>
            </a:r>
            <a:r>
              <a:rPr lang="en-US" altLang="en-US" sz="1600">
                <a:latin typeface="Times New Roman" panose="02020603050405020304" pitchFamily="18" charset="0"/>
              </a:rPr>
              <a:t>(</a:t>
            </a:r>
            <a:r>
              <a:rPr lang="en-US" altLang="en-US" sz="1600">
                <a:latin typeface="Wingdings" pitchFamily="2" charset="2"/>
              </a:rPr>
              <a:t>á</a:t>
            </a:r>
            <a:r>
              <a:rPr lang="en-US" altLang="en-US" sz="1600">
                <a:solidFill>
                  <a:schemeClr val="tx2"/>
                </a:solidFill>
                <a:latin typeface="Symbol" pitchFamily="2" charset="2"/>
              </a:rPr>
              <a:t>l </a:t>
            </a:r>
            <a:r>
              <a:rPr lang="en-US" altLang="en-US" sz="1600">
                <a:latin typeface="Wingdings" pitchFamily="2" charset="2"/>
              </a:rPr>
              <a:t>óâ</a:t>
            </a:r>
            <a:r>
              <a:rPr lang="en-US" altLang="en-US" sz="1600">
                <a:solidFill>
                  <a:schemeClr val="tx2"/>
                </a:solidFill>
                <a:latin typeface="Symbol" pitchFamily="2" charset="2"/>
              </a:rPr>
              <a:t>E</a:t>
            </a:r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endParaRPr lang="en-US" altLang="en-US" sz="1600">
              <a:latin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graphicFrame>
        <p:nvGraphicFramePr>
          <p:cNvPr id="19458" name="Object 9">
            <a:extLst>
              <a:ext uri="{FF2B5EF4-FFF2-40B4-BE49-F238E27FC236}">
                <a16:creationId xmlns:a16="http://schemas.microsoft.com/office/drawing/2014/main" id="{4B2D3A70-D362-7D43-89FF-64A9F82F9B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1" y="1447800"/>
          <a:ext cx="27987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CorelDRAW" r:id="rId3" imgW="2654300" imgH="1041400" progId="CorelDRAW.Graphic.11">
                  <p:embed/>
                </p:oleObj>
              </mc:Choice>
              <mc:Fallback>
                <p:oleObj name="CorelDRAW" r:id="rId3" imgW="2654300" imgH="1041400" progId="CorelDRAW.Graphic.11">
                  <p:embed/>
                  <p:pic>
                    <p:nvPicPr>
                      <p:cNvPr id="19458" name="Object 9">
                        <a:extLst>
                          <a:ext uri="{FF2B5EF4-FFF2-40B4-BE49-F238E27FC236}">
                            <a16:creationId xmlns:a16="http://schemas.microsoft.com/office/drawing/2014/main" id="{4B2D3A70-D362-7D43-89FF-64A9F82F9B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1447800"/>
                        <a:ext cx="2798763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10">
            <a:extLst>
              <a:ext uri="{FF2B5EF4-FFF2-40B4-BE49-F238E27FC236}">
                <a16:creationId xmlns:a16="http://schemas.microsoft.com/office/drawing/2014/main" id="{9D111E38-D897-C74A-A60C-88616D9D2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600200"/>
            <a:ext cx="2819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2"/>
                </a:solidFill>
                <a:latin typeface="Times New Roman" panose="02020603050405020304" pitchFamily="18" charset="0"/>
              </a:rPr>
              <a:t>Energy required of photon to give this transition: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2"/>
                </a:solidFill>
                <a:latin typeface="Symbol" pitchFamily="2" charset="2"/>
              </a:rPr>
              <a:t> </a:t>
            </a:r>
            <a:r>
              <a:rPr lang="en-US" altLang="en-US" sz="2000">
                <a:solidFill>
                  <a:srgbClr val="CC3300"/>
                </a:solidFill>
                <a:latin typeface="Symbol" pitchFamily="2" charset="2"/>
              </a:rPr>
              <a:t>DE = E</a:t>
            </a:r>
            <a:r>
              <a:rPr lang="en-US" altLang="en-US" sz="2000" baseline="-25000">
                <a:solidFill>
                  <a:srgbClr val="CC3300"/>
                </a:solidFill>
                <a:latin typeface="Symbol" pitchFamily="2" charset="2"/>
              </a:rPr>
              <a:t>1</a:t>
            </a:r>
            <a:r>
              <a:rPr lang="en-US" altLang="en-US" sz="2000">
                <a:solidFill>
                  <a:srgbClr val="CC3300"/>
                </a:solidFill>
                <a:latin typeface="Symbol" pitchFamily="2" charset="2"/>
              </a:rPr>
              <a:t> - E</a:t>
            </a:r>
            <a:r>
              <a:rPr lang="en-US" altLang="en-US" sz="2000" baseline="-25000">
                <a:solidFill>
                  <a:srgbClr val="CC3300"/>
                </a:solidFill>
                <a:latin typeface="Symbol" pitchFamily="2" charset="2"/>
              </a:rPr>
              <a:t>o</a:t>
            </a:r>
          </a:p>
        </p:txBody>
      </p:sp>
      <p:sp>
        <p:nvSpPr>
          <p:cNvPr id="19460" name="Rectangle 14">
            <a:extLst>
              <a:ext uri="{FF2B5EF4-FFF2-40B4-BE49-F238E27FC236}">
                <a16:creationId xmlns:a16="http://schemas.microsoft.com/office/drawing/2014/main" id="{10A70101-24D1-A849-8AED-FBA48DAE2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06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9461" name="Object 13">
            <a:extLst>
              <a:ext uri="{FF2B5EF4-FFF2-40B4-BE49-F238E27FC236}">
                <a16:creationId xmlns:a16="http://schemas.microsoft.com/office/drawing/2014/main" id="{A09DC480-E92F-3D40-A62E-98D96D385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1" y="3810001"/>
          <a:ext cx="2190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5" imgW="2921000" imgH="3797300" progId="Equation.3">
                  <p:embed/>
                </p:oleObj>
              </mc:Choice>
              <mc:Fallback>
                <p:oleObj name="Equation" r:id="rId5" imgW="2921000" imgH="3797300" progId="Equation.3">
                  <p:embed/>
                  <p:pic>
                    <p:nvPicPr>
                      <p:cNvPr id="19461" name="Object 13">
                        <a:extLst>
                          <a:ext uri="{FF2B5EF4-FFF2-40B4-BE49-F238E27FC236}">
                            <a16:creationId xmlns:a16="http://schemas.microsoft.com/office/drawing/2014/main" id="{A09DC480-E92F-3D40-A62E-98D96D385C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3810001"/>
                        <a:ext cx="2190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15">
            <a:extLst>
              <a:ext uri="{FF2B5EF4-FFF2-40B4-BE49-F238E27FC236}">
                <a16:creationId xmlns:a16="http://schemas.microsoft.com/office/drawing/2014/main" id="{FD8BB76F-E0D6-AF4A-9D5D-A82754F636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1" y="4624389"/>
          <a:ext cx="2190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7" imgW="2921000" imgH="3797300" progId="Equation.3">
                  <p:embed/>
                </p:oleObj>
              </mc:Choice>
              <mc:Fallback>
                <p:oleObj name="Equation" r:id="rId7" imgW="2921000" imgH="3797300" progId="Equation.3">
                  <p:embed/>
                  <p:pic>
                    <p:nvPicPr>
                      <p:cNvPr id="19462" name="Object 15">
                        <a:extLst>
                          <a:ext uri="{FF2B5EF4-FFF2-40B4-BE49-F238E27FC236}">
                            <a16:creationId xmlns:a16="http://schemas.microsoft.com/office/drawing/2014/main" id="{FD8BB76F-E0D6-AF4A-9D5D-A82754F636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4624389"/>
                        <a:ext cx="2190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53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B272E1-FB5F-C743-91F6-F268A76B890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381000"/>
            <a:ext cx="8534400" cy="5406032"/>
          </a:xfrm>
          <a:prstGeom prst="rect">
            <a:avLst/>
          </a:prstGeom>
          <a:blipFill>
            <a:blip r:embed="rId2"/>
            <a:stretch>
              <a:fillRect l="-5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4077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>
            <a:extLst>
              <a:ext uri="{FF2B5EF4-FFF2-40B4-BE49-F238E27FC236}">
                <a16:creationId xmlns:a16="http://schemas.microsoft.com/office/drawing/2014/main" id="{C01CB515-9330-CD4A-856C-C7D0091C4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6" y="1219200"/>
            <a:ext cx="70008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7">
            <a:extLst>
              <a:ext uri="{FF2B5EF4-FFF2-40B4-BE49-F238E27FC236}">
                <a16:creationId xmlns:a16="http://schemas.microsoft.com/office/drawing/2014/main" id="{7C3AF08C-08A7-304A-8DC2-1FAB177FF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100"/>
            <a:ext cx="73914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CC3300"/>
                </a:solidFill>
                <a:latin typeface="Times New Roman" panose="02020603050405020304" pitchFamily="18" charset="0"/>
              </a:rPr>
              <a:t>Wide Range of Types of Electromagnetic Radiation in nature.</a:t>
            </a:r>
            <a:r>
              <a:rPr lang="en-US" altLang="en-US" sz="180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Only a small fraction (350-780 nM is visible light).  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The complete variety of electromagnetic radiation is used throughout spectroscopy.  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600">
                <a:solidFill>
                  <a:schemeClr val="tx2"/>
                </a:solidFill>
                <a:latin typeface="Times New Roman" panose="02020603050405020304" pitchFamily="18" charset="0"/>
              </a:rPr>
              <a:t>Different energies allow monitoring of different types of interactions with matter.</a:t>
            </a:r>
          </a:p>
        </p:txBody>
      </p:sp>
    </p:spTree>
    <p:extLst>
      <p:ext uri="{BB962C8B-B14F-4D97-AF65-F5344CB8AC3E}">
        <p14:creationId xmlns:p14="http://schemas.microsoft.com/office/powerpoint/2010/main" val="365633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>
            <a:extLst>
              <a:ext uri="{FF2B5EF4-FFF2-40B4-BE49-F238E27FC236}">
                <a16:creationId xmlns:a16="http://schemas.microsoft.com/office/drawing/2014/main" id="{1417885E-F25B-4F46-98AD-2AF4B9C5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66701"/>
            <a:ext cx="678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99"/>
                </a:solidFill>
                <a:latin typeface="Times New Roman" panose="02020603050405020304" pitchFamily="18" charset="0"/>
              </a:rPr>
              <a:t>Common Spectroscopic Methods Based on Electromagnetic Radiation</a:t>
            </a:r>
          </a:p>
        </p:txBody>
      </p:sp>
      <p:graphicFrame>
        <p:nvGraphicFramePr>
          <p:cNvPr id="22634" name="Group 106">
            <a:extLst>
              <a:ext uri="{FF2B5EF4-FFF2-40B4-BE49-F238E27FC236}">
                <a16:creationId xmlns:a16="http://schemas.microsoft.com/office/drawing/2014/main" id="{623E55BB-41DD-E34C-877A-C162366233CC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990601"/>
          <a:ext cx="6096000" cy="547061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8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Type of Spectroscopy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Usual Wavelength Range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Usual Wave number Range, cm</a:t>
                      </a:r>
                      <a:r>
                        <a:rPr kumimoji="0" lang="en-US" alt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Type of Quantum Transition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Gamma-ray emission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0.005-1.4 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_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Nuclear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X-ray absorption, emission, fluorescence, and diffraction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0.1-100 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_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Inner electron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Vacuum ultraviolet absorption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10-180 nm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1x10</a:t>
                      </a:r>
                      <a:r>
                        <a:rPr kumimoji="0" lang="en-US" alt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to 5x10</a:t>
                      </a:r>
                      <a:r>
                        <a:rPr kumimoji="0" lang="en-US" alt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Bonding electrons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8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Ultraviolet visible absorption, emission, fluorescence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180 -780 nm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5x10</a:t>
                      </a:r>
                      <a:r>
                        <a:rPr kumimoji="0" lang="en-US" alt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to 1.3x10</a:t>
                      </a:r>
                      <a:r>
                        <a:rPr kumimoji="0" lang="en-US" alt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Bonding electrons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Infrared absorption and Raman scattering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0.78-300 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2" charset="2"/>
                        </a:rPr>
                        <a:t>m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1.3x10</a:t>
                      </a:r>
                      <a:r>
                        <a:rPr kumimoji="0" lang="en-US" alt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to 3.3x10</a:t>
                      </a:r>
                      <a:r>
                        <a:rPr kumimoji="0" lang="en-US" alt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Rotation/vibration of molecules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Microwave absorption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0.75-3.75 mm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13-27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Rotation of molecules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7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Electron spin resonance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cm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Spin of electrons in a magnetic field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Nuclear magnetic resonance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0.6-10 m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1.7x10</a:t>
                      </a:r>
                      <a:r>
                        <a:rPr kumimoji="0" lang="en-US" alt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to 1x10</a:t>
                      </a:r>
                      <a:r>
                        <a:rPr kumimoji="0" lang="en-US" alt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Spin of nuclei in a magnetic field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53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870</Words>
  <Application>Microsoft Macintosh PowerPoint</Application>
  <PresentationFormat>Widescreen</PresentationFormat>
  <Paragraphs>132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Equation</vt:lpstr>
      <vt:lpstr>CorelDRAW</vt:lpstr>
      <vt:lpstr>Spectroscopy</vt:lpstr>
      <vt:lpstr>Spectroscopy and Spectroscopic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2020-01-11T19:28:11Z</dcterms:created>
  <dcterms:modified xsi:type="dcterms:W3CDTF">2020-05-17T19:05:28Z</dcterms:modified>
</cp:coreProperties>
</file>