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5"/>
  </p:notesMasterIdLst>
  <p:sldIdLst>
    <p:sldId id="256"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0B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64" autoAdjust="0"/>
  </p:normalViewPr>
  <p:slideViewPr>
    <p:cSldViewPr snapToGrid="0">
      <p:cViewPr varScale="1">
        <p:scale>
          <a:sx n="66" d="100"/>
          <a:sy n="66" d="100"/>
        </p:scale>
        <p:origin x="7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5698C1-421C-4DB5-9330-7B66B8622B3C}" type="datetimeFigureOut">
              <a:rPr lang="en-US" smtClean="0"/>
              <a:t>5/29/2023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E6AFF5-3EEE-469D-9DD8-62170C66480C}" type="slidenum">
              <a:rPr lang="en-US" smtClean="0"/>
              <a:t>‹#›</a:t>
            </a:fld>
            <a:endParaRPr lang="en-US"/>
          </a:p>
        </p:txBody>
      </p:sp>
    </p:spTree>
    <p:extLst>
      <p:ext uri="{BB962C8B-B14F-4D97-AF65-F5344CB8AC3E}">
        <p14:creationId xmlns:p14="http://schemas.microsoft.com/office/powerpoint/2010/main" val="2116784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6AFF5-3EEE-469D-9DD8-62170C66480C}" type="slidenum">
              <a:rPr lang="en-US" smtClean="0"/>
              <a:t>2</a:t>
            </a:fld>
            <a:endParaRPr lang="en-US"/>
          </a:p>
        </p:txBody>
      </p:sp>
    </p:spTree>
    <p:extLst>
      <p:ext uri="{BB962C8B-B14F-4D97-AF65-F5344CB8AC3E}">
        <p14:creationId xmlns:p14="http://schemas.microsoft.com/office/powerpoint/2010/main" val="1482519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4ADCE65-551D-41AD-B915-4890E0748AC0}" type="datetimeFigureOut">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F9D5A-50AB-40E4-8DA0-718A40EDFABF}" type="slidenum">
              <a:rPr lang="en-US" smtClean="0"/>
              <a:t>‹#›</a:t>
            </a:fld>
            <a:endParaRPr lang="en-US"/>
          </a:p>
        </p:txBody>
      </p:sp>
    </p:spTree>
    <p:extLst>
      <p:ext uri="{BB962C8B-B14F-4D97-AF65-F5344CB8AC3E}">
        <p14:creationId xmlns:p14="http://schemas.microsoft.com/office/powerpoint/2010/main" val="10853096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ADCE65-551D-41AD-B915-4890E0748AC0}"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F9D5A-50AB-40E4-8DA0-718A40EDFABF}" type="slidenum">
              <a:rPr lang="en-US" smtClean="0"/>
              <a:t>‹#›</a:t>
            </a:fld>
            <a:endParaRPr lang="en-US"/>
          </a:p>
        </p:txBody>
      </p:sp>
    </p:spTree>
    <p:extLst>
      <p:ext uri="{BB962C8B-B14F-4D97-AF65-F5344CB8AC3E}">
        <p14:creationId xmlns:p14="http://schemas.microsoft.com/office/powerpoint/2010/main" val="2925698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ADCE65-551D-41AD-B915-4890E0748AC0}"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F9D5A-50AB-40E4-8DA0-718A40EDFABF}" type="slidenum">
              <a:rPr lang="en-US" smtClean="0"/>
              <a:t>‹#›</a:t>
            </a:fld>
            <a:endParaRPr lang="en-US"/>
          </a:p>
        </p:txBody>
      </p:sp>
    </p:spTree>
    <p:extLst>
      <p:ext uri="{BB962C8B-B14F-4D97-AF65-F5344CB8AC3E}">
        <p14:creationId xmlns:p14="http://schemas.microsoft.com/office/powerpoint/2010/main" val="2465026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ADCE65-551D-41AD-B915-4890E0748AC0}" type="datetimeFigureOut">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F9D5A-50AB-40E4-8DA0-718A40EDFABF}" type="slidenum">
              <a:rPr lang="en-US" smtClean="0"/>
              <a:t>‹#›</a:t>
            </a:fld>
            <a:endParaRPr lang="en-US"/>
          </a:p>
        </p:txBody>
      </p:sp>
    </p:spTree>
    <p:extLst>
      <p:ext uri="{BB962C8B-B14F-4D97-AF65-F5344CB8AC3E}">
        <p14:creationId xmlns:p14="http://schemas.microsoft.com/office/powerpoint/2010/main" val="1432797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B4ADCE65-551D-41AD-B915-4890E0748AC0}" type="datetimeFigureOut">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F9D5A-50AB-40E4-8DA0-718A40EDFABF}" type="slidenum">
              <a:rPr lang="en-US" smtClean="0"/>
              <a:t>‹#›</a:t>
            </a:fld>
            <a:endParaRPr lang="en-US"/>
          </a:p>
        </p:txBody>
      </p:sp>
    </p:spTree>
    <p:extLst>
      <p:ext uri="{BB962C8B-B14F-4D97-AF65-F5344CB8AC3E}">
        <p14:creationId xmlns:p14="http://schemas.microsoft.com/office/powerpoint/2010/main" val="1043019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B4ADCE65-551D-41AD-B915-4890E0748AC0}" type="datetimeFigureOut">
              <a:rPr lang="en-US" smtClean="0"/>
              <a:t>5/29/2023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04AF9D5A-50AB-40E4-8DA0-718A40EDFABF}" type="slidenum">
              <a:rPr lang="en-US" smtClean="0"/>
              <a:t>‹#›</a:t>
            </a:fld>
            <a:endParaRPr lang="en-US"/>
          </a:p>
        </p:txBody>
      </p:sp>
    </p:spTree>
    <p:extLst>
      <p:ext uri="{BB962C8B-B14F-4D97-AF65-F5344CB8AC3E}">
        <p14:creationId xmlns:p14="http://schemas.microsoft.com/office/powerpoint/2010/main" val="4203213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B4ADCE65-551D-41AD-B915-4890E0748AC0}" type="datetimeFigureOut">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F9D5A-50AB-40E4-8DA0-718A40EDFABF}"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623173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ADCE65-551D-41AD-B915-4890E0748AC0}" type="datetimeFigureOut">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F9D5A-50AB-40E4-8DA0-718A40EDFABF}" type="slidenum">
              <a:rPr lang="en-US" smtClean="0"/>
              <a:t>‹#›</a:t>
            </a:fld>
            <a:endParaRPr lang="en-US"/>
          </a:p>
        </p:txBody>
      </p:sp>
    </p:spTree>
    <p:extLst>
      <p:ext uri="{BB962C8B-B14F-4D97-AF65-F5344CB8AC3E}">
        <p14:creationId xmlns:p14="http://schemas.microsoft.com/office/powerpoint/2010/main" val="1145994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DCE65-551D-41AD-B915-4890E0748AC0}" type="datetimeFigureOut">
              <a:rPr lang="en-US" smtClean="0"/>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F9D5A-50AB-40E4-8DA0-718A40EDFABF}" type="slidenum">
              <a:rPr lang="en-US" smtClean="0"/>
              <a:t>‹#›</a:t>
            </a:fld>
            <a:endParaRPr lang="en-US"/>
          </a:p>
        </p:txBody>
      </p:sp>
    </p:spTree>
    <p:extLst>
      <p:ext uri="{BB962C8B-B14F-4D97-AF65-F5344CB8AC3E}">
        <p14:creationId xmlns:p14="http://schemas.microsoft.com/office/powerpoint/2010/main" val="2001168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B4ADCE65-551D-41AD-B915-4890E0748AC0}" type="datetimeFigureOut">
              <a:rPr lang="en-US" smtClean="0"/>
              <a:t>5/29/2023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04AF9D5A-50AB-40E4-8DA0-718A40EDFABF}" type="slidenum">
              <a:rPr lang="en-US" smtClean="0"/>
              <a:t>‹#›</a:t>
            </a:fld>
            <a:endParaRPr lang="en-US"/>
          </a:p>
        </p:txBody>
      </p:sp>
    </p:spTree>
    <p:extLst>
      <p:ext uri="{BB962C8B-B14F-4D97-AF65-F5344CB8AC3E}">
        <p14:creationId xmlns:p14="http://schemas.microsoft.com/office/powerpoint/2010/main" val="3536332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ADCE65-551D-41AD-B915-4890E0748AC0}" type="datetimeFigureOut">
              <a:rPr lang="en-US" smtClean="0"/>
              <a:t>5/29/2023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04AF9D5A-50AB-40E4-8DA0-718A40EDFABF}" type="slidenum">
              <a:rPr lang="en-US" smtClean="0"/>
              <a:t>‹#›</a:t>
            </a:fld>
            <a:endParaRPr lang="en-US"/>
          </a:p>
        </p:txBody>
      </p:sp>
    </p:spTree>
    <p:extLst>
      <p:ext uri="{BB962C8B-B14F-4D97-AF65-F5344CB8AC3E}">
        <p14:creationId xmlns:p14="http://schemas.microsoft.com/office/powerpoint/2010/main" val="4114061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ADCE65-551D-41AD-B915-4890E0748AC0}" type="datetimeFigureOut">
              <a:rPr lang="en-US" smtClean="0"/>
              <a:t>5/29/2023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4AF9D5A-50AB-40E4-8DA0-718A40EDFABF}" type="slidenum">
              <a:rPr lang="en-US" smtClean="0"/>
              <a:t>‹#›</a:t>
            </a:fld>
            <a:endParaRPr lang="en-US"/>
          </a:p>
        </p:txBody>
      </p:sp>
    </p:spTree>
    <p:extLst>
      <p:ext uri="{BB962C8B-B14F-4D97-AF65-F5344CB8AC3E}">
        <p14:creationId xmlns:p14="http://schemas.microsoft.com/office/powerpoint/2010/main" val="1363583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144378" y="4797308"/>
            <a:ext cx="12015537" cy="2944772"/>
          </a:xfrm>
        </p:spPr>
        <p:txBody>
          <a:bodyPr>
            <a:normAutofit fontScale="92500"/>
          </a:bodyPr>
          <a:lstStyle/>
          <a:p>
            <a:r>
              <a:rPr lang="en-US" sz="11500" b="1" dirty="0" smtClean="0">
                <a:solidFill>
                  <a:srgbClr val="FFFF00"/>
                </a:solidFill>
                <a:latin typeface="+mj-lt"/>
              </a:rPr>
              <a:t>Dairy Cattle Barns </a:t>
            </a:r>
            <a:endParaRPr lang="en-US" sz="11500" dirty="0">
              <a:solidFill>
                <a:srgbClr val="FFFF00"/>
              </a:solidFill>
              <a:latin typeface="+mj-lt"/>
            </a:endParaRPr>
          </a:p>
        </p:txBody>
      </p:sp>
      <p:sp>
        <p:nvSpPr>
          <p:cNvPr id="2" name="Rectangle 1"/>
          <p:cNvSpPr/>
          <p:nvPr/>
        </p:nvSpPr>
        <p:spPr>
          <a:xfrm>
            <a:off x="4122057" y="1611086"/>
            <a:ext cx="5413829" cy="188685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ln w="0"/>
                <a:solidFill>
                  <a:sysClr val="windowText" lastClr="000000"/>
                </a:solidFill>
                <a:effectLst>
                  <a:outerShdw blurRad="38100" dist="19050" dir="2700000" algn="tl" rotWithShape="0">
                    <a:schemeClr val="dk1">
                      <a:alpha val="40000"/>
                    </a:schemeClr>
                  </a:outerShdw>
                </a:effectLst>
                <a:latin typeface="+mj-lt"/>
              </a:rPr>
              <a:t> </a:t>
            </a:r>
            <a:r>
              <a:rPr lang="en-US" dirty="0" smtClean="0">
                <a:ln w="0"/>
                <a:solidFill>
                  <a:sysClr val="windowText" lastClr="000000"/>
                </a:solidFill>
                <a:effectLst>
                  <a:outerShdw blurRad="38100" dist="19050" dir="2700000" algn="tl" rotWithShape="0">
                    <a:schemeClr val="dk1">
                      <a:alpha val="40000"/>
                    </a:schemeClr>
                  </a:outerShdw>
                </a:effectLst>
                <a:latin typeface="+mj-lt"/>
              </a:rPr>
              <a:t>LEC. SHIREEN IHSAN </a:t>
            </a:r>
          </a:p>
          <a:p>
            <a:pPr algn="ctr"/>
            <a:r>
              <a:rPr lang="en-US" dirty="0" smtClean="0">
                <a:ln w="0"/>
                <a:solidFill>
                  <a:sysClr val="windowText" lastClr="000000"/>
                </a:solidFill>
                <a:effectLst>
                  <a:outerShdw blurRad="38100" dist="19050" dir="2700000" algn="tl" rotWithShape="0">
                    <a:schemeClr val="dk1">
                      <a:alpha val="40000"/>
                    </a:schemeClr>
                  </a:outerShdw>
                </a:effectLst>
                <a:latin typeface="+mj-lt"/>
              </a:rPr>
              <a:t>ANIMAL RESOURCE DEPARTMENT </a:t>
            </a:r>
          </a:p>
          <a:p>
            <a:pPr algn="ctr"/>
            <a:r>
              <a:rPr lang="en-US" dirty="0" smtClean="0">
                <a:ln w="0"/>
                <a:solidFill>
                  <a:sysClr val="windowText" lastClr="000000"/>
                </a:solidFill>
                <a:effectLst>
                  <a:outerShdw blurRad="38100" dist="19050" dir="2700000" algn="tl" rotWithShape="0">
                    <a:schemeClr val="dk1">
                      <a:alpha val="40000"/>
                    </a:schemeClr>
                  </a:outerShdw>
                </a:effectLst>
                <a:latin typeface="+mj-lt"/>
              </a:rPr>
              <a:t>STAGE 4 </a:t>
            </a:r>
          </a:p>
          <a:p>
            <a:pPr algn="ctr"/>
            <a:r>
              <a:rPr lang="en-US" dirty="0" smtClean="0">
                <a:ln w="0"/>
                <a:solidFill>
                  <a:sysClr val="windowText" lastClr="000000"/>
                </a:solidFill>
                <a:effectLst>
                  <a:outerShdw blurRad="38100" dist="19050" dir="2700000" algn="tl" rotWithShape="0">
                    <a:schemeClr val="dk1">
                      <a:alpha val="40000"/>
                    </a:schemeClr>
                  </a:outerShdw>
                </a:effectLst>
                <a:latin typeface="+mj-lt"/>
              </a:rPr>
              <a:t>DAIRY CATTLE PRODUCTION – PRACTICAL </a:t>
            </a:r>
          </a:p>
          <a:p>
            <a:pPr algn="ctr"/>
            <a:r>
              <a:rPr lang="en-US" dirty="0" smtClean="0">
                <a:ln w="0"/>
                <a:solidFill>
                  <a:sysClr val="windowText" lastClr="000000"/>
                </a:solidFill>
                <a:effectLst>
                  <a:outerShdw blurRad="38100" dist="19050" dir="2700000" algn="tl" rotWithShape="0">
                    <a:schemeClr val="dk1">
                      <a:alpha val="40000"/>
                    </a:schemeClr>
                  </a:outerShdw>
                </a:effectLst>
                <a:latin typeface="+mj-lt"/>
              </a:rPr>
              <a:t>2022-2023 </a:t>
            </a:r>
            <a:endParaRPr lang="en-US" dirty="0" smtClean="0">
              <a:ln w="0"/>
              <a:solidFill>
                <a:sysClr val="windowText" lastClr="000000"/>
              </a:solidFill>
              <a:effectLst>
                <a:outerShdw blurRad="38100" dist="19050" dir="2700000" algn="tl" rotWithShape="0">
                  <a:schemeClr val="dk1">
                    <a:alpha val="40000"/>
                  </a:schemeClr>
                </a:outerShdw>
              </a:effectLst>
              <a:latin typeface="+mj-lt"/>
            </a:endParaRPr>
          </a:p>
          <a:p>
            <a:pPr algn="ctr"/>
            <a:r>
              <a:rPr lang="en-US" dirty="0" smtClean="0">
                <a:ln w="0"/>
                <a:solidFill>
                  <a:sysClr val="windowText" lastClr="000000"/>
                </a:solidFill>
                <a:effectLst>
                  <a:outerShdw blurRad="38100" dist="19050" dir="2700000" algn="tl" rotWithShape="0">
                    <a:schemeClr val="dk1">
                      <a:alpha val="40000"/>
                    </a:schemeClr>
                  </a:outerShdw>
                </a:effectLst>
                <a:latin typeface="+mj-lt"/>
              </a:rPr>
              <a:t>SECOND SEMESTER</a:t>
            </a:r>
            <a:endParaRPr lang="en-US" dirty="0">
              <a:ln w="0"/>
              <a:solidFill>
                <a:sysClr val="windowText" lastClr="000000"/>
              </a:solidFill>
              <a:effectLst>
                <a:outerShdw blurRad="38100" dist="19050" dir="2700000" algn="tl" rotWithShape="0">
                  <a:schemeClr val="dk1">
                    <a:alpha val="40000"/>
                  </a:schemeClr>
                </a:outerShdw>
              </a:effectLst>
              <a:latin typeface="+mj-lt"/>
            </a:endParaRPr>
          </a:p>
        </p:txBody>
      </p:sp>
    </p:spTree>
    <p:extLst>
      <p:ext uri="{BB962C8B-B14F-4D97-AF65-F5344CB8AC3E}">
        <p14:creationId xmlns:p14="http://schemas.microsoft.com/office/powerpoint/2010/main" val="4140641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770" y="268006"/>
            <a:ext cx="11727543" cy="1444680"/>
          </a:xfrm>
        </p:spPr>
        <p:txBody>
          <a:bodyPr>
            <a:normAutofit/>
          </a:bodyPr>
          <a:lstStyle/>
          <a:p>
            <a:r>
              <a:rPr lang="en-US" sz="4400" b="1" cap="none" dirty="0" smtClean="0"/>
              <a:t>Dairy Cattle Barns  </a:t>
            </a:r>
            <a:endParaRPr lang="en-US" sz="4400" cap="none" dirty="0"/>
          </a:p>
        </p:txBody>
      </p:sp>
      <p:sp>
        <p:nvSpPr>
          <p:cNvPr id="3" name="Content Placeholder 2"/>
          <p:cNvSpPr>
            <a:spLocks noGrp="1"/>
          </p:cNvSpPr>
          <p:nvPr>
            <p:ph idx="1"/>
          </p:nvPr>
        </p:nvSpPr>
        <p:spPr>
          <a:xfrm>
            <a:off x="275770" y="2162628"/>
            <a:ext cx="11727544" cy="3577399"/>
          </a:xfrm>
        </p:spPr>
        <p:txBody>
          <a:bodyPr>
            <a:normAutofit/>
          </a:bodyPr>
          <a:lstStyle/>
          <a:p>
            <a:pPr marL="0" indent="0" algn="just">
              <a:buNone/>
            </a:pPr>
            <a:r>
              <a:rPr lang="en-US" sz="3200" dirty="0" smtClean="0">
                <a:latin typeface="+mj-lt"/>
              </a:rPr>
              <a:t>It </a:t>
            </a:r>
            <a:r>
              <a:rPr lang="en-US" sz="3200" dirty="0">
                <a:latin typeface="+mj-lt"/>
              </a:rPr>
              <a:t>is known that environmental factors significantly affect animal productivity and ability to express its genetic capacity and its productive properties, as well as its impact on animal health and activity. Therefore, the provision of suitable pens should be necessary for animal husbandry. </a:t>
            </a:r>
            <a:r>
              <a:rPr lang="en-US" sz="3200" dirty="0"/>
              <a:t>Therefore, when establishing a livestock breeding project, when constructing barns:</a:t>
            </a:r>
          </a:p>
          <a:p>
            <a:pPr marL="0" indent="0" algn="just">
              <a:buNone/>
            </a:pPr>
            <a:endParaRPr lang="en-US" sz="3200" dirty="0">
              <a:latin typeface="+mj-lt"/>
            </a:endParaRPr>
          </a:p>
        </p:txBody>
      </p:sp>
    </p:spTree>
    <p:extLst>
      <p:ext uri="{BB962C8B-B14F-4D97-AF65-F5344CB8AC3E}">
        <p14:creationId xmlns:p14="http://schemas.microsoft.com/office/powerpoint/2010/main" val="2894672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728" y="322998"/>
            <a:ext cx="11382233" cy="400333"/>
          </a:xfrm>
        </p:spPr>
        <p:txBody>
          <a:bodyPr>
            <a:normAutofit fontScale="90000"/>
          </a:bodyPr>
          <a:lstStyle/>
          <a:p>
            <a:pPr algn="ctr"/>
            <a:r>
              <a:rPr lang="en-US" b="1" dirty="0">
                <a:ln w="0"/>
                <a:solidFill>
                  <a:schemeClr val="tx1"/>
                </a:solidFill>
              </a:rPr>
              <a:t>Daily Field </a:t>
            </a:r>
            <a:r>
              <a:rPr lang="en-US" b="1" dirty="0" smtClean="0">
                <a:ln w="0"/>
                <a:solidFill>
                  <a:schemeClr val="tx1"/>
                </a:solidFill>
              </a:rPr>
              <a:t>Operations</a:t>
            </a:r>
            <a:endParaRPr lang="en-US" b="1" dirty="0">
              <a:ln w="0"/>
              <a:solidFill>
                <a:schemeClr val="tx1"/>
              </a:solidFill>
            </a:endParaRPr>
          </a:p>
        </p:txBody>
      </p:sp>
      <p:pic>
        <p:nvPicPr>
          <p:cNvPr id="4" name="Picture 3"/>
          <p:cNvPicPr>
            <a:picLocks noChangeAspect="1"/>
          </p:cNvPicPr>
          <p:nvPr/>
        </p:nvPicPr>
        <p:blipFill rotWithShape="1">
          <a:blip r:embed="rId2"/>
          <a:srcRect l="28742" t="56670" r="29061" b="13444"/>
          <a:stretch/>
        </p:blipFill>
        <p:spPr>
          <a:xfrm>
            <a:off x="4451690" y="3862321"/>
            <a:ext cx="7531044" cy="2729550"/>
          </a:xfrm>
          <a:prstGeom prst="rect">
            <a:avLst/>
          </a:prstGeom>
        </p:spPr>
      </p:pic>
      <p:sp>
        <p:nvSpPr>
          <p:cNvPr id="3" name="Content Placeholder 2"/>
          <p:cNvSpPr>
            <a:spLocks noGrp="1"/>
          </p:cNvSpPr>
          <p:nvPr>
            <p:ph idx="1"/>
          </p:nvPr>
        </p:nvSpPr>
        <p:spPr>
          <a:xfrm>
            <a:off x="436728" y="723331"/>
            <a:ext cx="11382233" cy="5349924"/>
          </a:xfrm>
        </p:spPr>
        <p:txBody>
          <a:bodyPr>
            <a:noAutofit/>
          </a:bodyPr>
          <a:lstStyle/>
          <a:p>
            <a:pPr marL="45720" indent="0" algn="just">
              <a:buNone/>
            </a:pPr>
            <a:r>
              <a:rPr lang="en-US" sz="3200" b="1" dirty="0" smtClean="0">
                <a:solidFill>
                  <a:schemeClr val="tx1">
                    <a:lumMod val="95000"/>
                    <a:lumOff val="5000"/>
                  </a:schemeClr>
                </a:solidFill>
                <a:latin typeface="Times New Roman" panose="02020603050405020304" pitchFamily="18" charset="0"/>
                <a:cs typeface="Times New Roman" panose="02020603050405020304" pitchFamily="18" charset="0"/>
              </a:rPr>
              <a:t>1. Cleaning   </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Barns</a:t>
            </a:r>
            <a:r>
              <a:rPr lang="ar-IQ"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marL="45720" indent="0" algn="just">
              <a:buNone/>
            </a:pPr>
            <a:r>
              <a:rPr lang="en-US" sz="2800" dirty="0" smtClean="0">
                <a:solidFill>
                  <a:schemeClr val="tx1">
                    <a:lumMod val="95000"/>
                    <a:lumOff val="5000"/>
                  </a:schemeClr>
                </a:solidFill>
                <a:latin typeface="Times New Roman" panose="02020603050405020304" pitchFamily="18" charset="0"/>
                <a:cs typeface="Times New Roman" panose="02020603050405020304" pitchFamily="18" charset="0"/>
              </a:rPr>
              <a:t>These </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operations must be conducted daily using mechanization in cleaning barns, especially breeding calves barns because the accumulation of dung and increase moisture in barns can lead to animal injury various diseases, especially in the winter diseases such as respiratory and skin diseases and rotting hooves, because it becomes a suitable environment for the growth of microorganisms that cause these diseases.</a:t>
            </a:r>
          </a:p>
          <a:p>
            <a:pPr marL="45720" indent="0">
              <a:buNone/>
            </a:pPr>
            <a:r>
              <a:rPr lang="tr-TR" sz="2800" dirty="0" smtClean="0">
                <a:solidFill>
                  <a:schemeClr val="tx1"/>
                </a:solidFill>
                <a:latin typeface="Times New Roman" panose="02020603050405020304" pitchFamily="18" charset="0"/>
                <a:cs typeface="Times New Roman" panose="02020603050405020304" pitchFamily="18" charset="0"/>
              </a:rPr>
              <a:t> </a:t>
            </a:r>
            <a:endParaRPr lang="en-US" sz="2800" dirty="0" smtClean="0">
              <a:solidFill>
                <a:schemeClr val="tx1"/>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272955" y="5826913"/>
            <a:ext cx="4178735" cy="5056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2400" b="1" dirty="0" smtClean="0">
                <a:solidFill>
                  <a:schemeClr val="tx1">
                    <a:lumMod val="95000"/>
                    <a:lumOff val="5000"/>
                  </a:schemeClr>
                </a:solidFill>
                <a:latin typeface="Times New Roman" panose="02020603050405020304" pitchFamily="18" charset="0"/>
                <a:cs typeface="Times New Roman" panose="02020603050405020304" pitchFamily="18" charset="0"/>
              </a:rPr>
              <a:t>Figure (1)</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Cleaning </a:t>
            </a:r>
            <a:r>
              <a:rPr lang="en-US" sz="2400" b="1" dirty="0" smtClean="0">
                <a:solidFill>
                  <a:schemeClr val="tx1">
                    <a:lumMod val="95000"/>
                    <a:lumOff val="5000"/>
                  </a:schemeClr>
                </a:solidFill>
                <a:latin typeface="Times New Roman" panose="02020603050405020304" pitchFamily="18" charset="0"/>
                <a:cs typeface="Times New Roman" panose="02020603050405020304" pitchFamily="18" charset="0"/>
              </a:rPr>
              <a:t>dung </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duct</a:t>
            </a:r>
            <a:r>
              <a:rPr lang="tr-TR" sz="24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8194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1033</TotalTime>
  <Words>166</Words>
  <Application>Microsoft Office PowerPoint</Application>
  <PresentationFormat>Widescreen</PresentationFormat>
  <Paragraphs>15</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Parcel</vt:lpstr>
      <vt:lpstr>PowerPoint Presentation</vt:lpstr>
      <vt:lpstr>Dairy Cattle Barns  </vt:lpstr>
      <vt:lpstr>Daily Field Operations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Dairy cattle barns</dc:title>
  <dc:creator>Sheeren</dc:creator>
  <cp:lastModifiedBy>Sheeren</cp:lastModifiedBy>
  <cp:revision>97</cp:revision>
  <dcterms:created xsi:type="dcterms:W3CDTF">2019-02-23T12:46:22Z</dcterms:created>
  <dcterms:modified xsi:type="dcterms:W3CDTF">2023-05-29T18:19:37Z</dcterms:modified>
</cp:coreProperties>
</file>