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embeddedFontLst>
    <p:embeddedFont>
      <p:font typeface="RIGRID+TimesNewRomanPS-BoldMT"/>
      <p:regular r:id="rId17"/>
    </p:embeddedFont>
    <p:embeddedFont>
      <p:font typeface="MWJNGG+ArialMT"/>
      <p:regular r:id="rId18"/>
    </p:embeddedFont>
    <p:embeddedFont>
      <p:font typeface="UMJSJH+Arial-BoldMT"/>
      <p:regular r:id="rId19"/>
    </p:embeddedFont>
    <p:embeddedFont>
      <p:font typeface="MCOFTF+TimesNewRomanPSMT"/>
      <p:regular r:id="rId20"/>
    </p:embeddedFont>
    <p:embeddedFont>
      <p:font typeface="DGMVTR+Calibri-Light,Bold"/>
      <p:regular r:id="rId21"/>
    </p:embeddedFont>
    <p:embeddedFont>
      <p:font typeface="JDAKJF+Calibri-Light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font" Target="fonts/font1.fntdata" /><Relationship Id="rId18" Type="http://schemas.openxmlformats.org/officeDocument/2006/relationships/font" Target="fonts/font2.fntdata" /><Relationship Id="rId19" Type="http://schemas.openxmlformats.org/officeDocument/2006/relationships/font" Target="fonts/font3.fntdata" /><Relationship Id="rId2" Type="http://schemas.openxmlformats.org/officeDocument/2006/relationships/tableStyles" Target="tableStyles.xml" /><Relationship Id="rId20" Type="http://schemas.openxmlformats.org/officeDocument/2006/relationships/font" Target="fonts/font4.fntdata" /><Relationship Id="rId21" Type="http://schemas.openxmlformats.org/officeDocument/2006/relationships/font" Target="fonts/font5.fntdata" /><Relationship Id="rId22" Type="http://schemas.openxmlformats.org/officeDocument/2006/relationships/font" Target="fonts/font6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free-powerpoint-templates-design.com" TargetMode="External" /><Relationship Id="rId3" Type="http://schemas.openxmlformats.org/officeDocument/2006/relationships/image" Target="../media/image1.png" /><Relationship Id="rId4" Type="http://schemas.openxmlformats.org/officeDocument/2006/relationships/hyperlink" Target="http://www.free-powerpoint-templates-design.com/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2547" y="2148605"/>
            <a:ext cx="7170160" cy="87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000000"/>
                </a:solidFill>
                <a:latin typeface="Calibri"/>
                <a:cs typeface="Calibri"/>
              </a:rPr>
              <a:t>Evaluate</a:t>
            </a:r>
            <a:r>
              <a:rPr dirty="0" sz="6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6600" b="1">
                <a:solidFill>
                  <a:srgbClr val="000000"/>
                </a:solidFill>
                <a:latin typeface="Calibri"/>
                <a:cs typeface="Calibri"/>
              </a:rPr>
              <a:t>Beef</a:t>
            </a:r>
            <a:r>
              <a:rPr dirty="0" sz="6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6600" b="1">
                <a:solidFill>
                  <a:srgbClr val="000000"/>
                </a:solidFill>
                <a:latin typeface="Calibri"/>
                <a:cs typeface="Calibri"/>
              </a:rPr>
              <a:t>Cattle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337" y="4364742"/>
            <a:ext cx="4303166" cy="18616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7173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Lec.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Shireen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Ihsan</a:t>
            </a:r>
          </a:p>
          <a:p>
            <a:pPr marL="0" marR="0">
              <a:lnSpc>
                <a:spcPts val="3543"/>
              </a:lnSpc>
              <a:spcBef>
                <a:spcPts val="68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Beef</a:t>
            </a:r>
            <a:r>
              <a:rPr dirty="0" sz="32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Cattle</a:t>
            </a:r>
            <a:r>
              <a:rPr dirty="0" sz="32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Production</a:t>
            </a:r>
            <a:r>
              <a:rPr dirty="0" sz="3200" spc="-36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-</a:t>
            </a:r>
          </a:p>
          <a:p>
            <a:pPr marL="1589385" marR="0">
              <a:lnSpc>
                <a:spcPts val="2214"/>
              </a:lnSpc>
              <a:spcBef>
                <a:spcPts val="474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Practical</a:t>
            </a:r>
          </a:p>
          <a:p>
            <a:pPr marL="126504" marR="0">
              <a:lnSpc>
                <a:spcPts val="2214"/>
              </a:lnSpc>
              <a:spcBef>
                <a:spcPts val="42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Collage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Agricultural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Engineering</a:t>
            </a:r>
          </a:p>
          <a:p>
            <a:pPr marL="1624310" marR="0">
              <a:lnSpc>
                <a:spcPts val="2214"/>
              </a:lnSpc>
              <a:spcBef>
                <a:spcPts val="47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Sciences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7204" y="6242311"/>
            <a:ext cx="4773807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Animal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Resource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Department</a:t>
            </a:r>
            <a:r>
              <a:rPr dirty="0" sz="2000" spc="359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(2022-2023)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6266" y="6577591"/>
            <a:ext cx="3346915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Salahaddin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RIGRID+TimesNewRomanPS-BoldMT"/>
                <a:cs typeface="RIGRID+TimesNewRomanPS-Bold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Erbil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51390" y="6668340"/>
            <a:ext cx="28462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u="sng">
                <a:solidFill>
                  <a:srgbClr val="0000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51699" y="4906856"/>
            <a:ext cx="3862274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Calibri"/>
                <a:cs typeface="Calibri"/>
              </a:rPr>
              <a:t>THANK</a:t>
            </a:r>
            <a:r>
              <a:rPr dirty="0" sz="6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60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3293" y="916052"/>
            <a:ext cx="5651431" cy="81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MWJNGG+ArialMT"/>
                <a:cs typeface="MWJNGG+ArialMT"/>
              </a:rPr>
              <a:t>Ou</a:t>
            </a:r>
            <a:r>
              <a:rPr dirty="0" sz="5400" spc="1197">
                <a:solidFill>
                  <a:srgbClr val="000000"/>
                </a:solidFill>
                <a:latin typeface="MWJNGG+ArialMT"/>
                <a:cs typeface="MWJNGG+ArialMT"/>
              </a:rPr>
              <a:t> </a:t>
            </a:r>
            <a:r>
              <a:rPr dirty="0" sz="5400">
                <a:solidFill>
                  <a:srgbClr val="000000"/>
                </a:solidFill>
                <a:latin typeface="MWJNGG+ArialMT"/>
                <a:cs typeface="MWJNGG+ArialMT"/>
              </a:rPr>
              <a:t>ine</a:t>
            </a:r>
            <a:r>
              <a:rPr dirty="0" sz="5400" spc="18697">
                <a:solidFill>
                  <a:srgbClr val="000000"/>
                </a:solidFill>
                <a:latin typeface="MWJNGG+ArialMT"/>
                <a:cs typeface="MWJNGG+ArialMT"/>
              </a:rPr>
              <a:t> </a:t>
            </a:r>
            <a:r>
              <a:rPr dirty="0" sz="5400" b="1">
                <a:solidFill>
                  <a:srgbClr val="1ffbfd"/>
                </a:solidFill>
                <a:latin typeface="UMJSJH+Arial-BoldMT"/>
                <a:cs typeface="UMJSJH+Arial-BoldMT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0695" y="1095419"/>
            <a:ext cx="2971937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ffbfd"/>
                </a:solidFill>
                <a:latin typeface="UMJSJH+Arial-BoldMT"/>
                <a:cs typeface="UMJSJH+Arial-BoldMT"/>
              </a:rPr>
              <a:t>Cattle</a:t>
            </a:r>
            <a:r>
              <a:rPr dirty="0" sz="3200" b="1">
                <a:solidFill>
                  <a:srgbClr val="1ffbfd"/>
                </a:solidFill>
                <a:latin typeface="UMJSJH+Arial-BoldMT"/>
                <a:cs typeface="UMJSJH+Arial-BoldMT"/>
              </a:rPr>
              <a:t> </a:t>
            </a:r>
            <a:r>
              <a:rPr dirty="0" sz="3200" b="1">
                <a:solidFill>
                  <a:srgbClr val="1ffbfd"/>
                </a:solidFill>
                <a:latin typeface="UMJSJH+Arial-BoldMT"/>
                <a:cs typeface="UMJSJH+Arial-BoldMT"/>
              </a:rPr>
              <a:t>Judging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611" y="2348912"/>
            <a:ext cx="915218" cy="36406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aa6ed"/>
                </a:solidFill>
                <a:latin typeface="UMJSJH+Arial-BoldMT"/>
                <a:cs typeface="UMJSJH+Arial-BoldMT"/>
              </a:rPr>
              <a:t>02</a:t>
            </a:r>
          </a:p>
          <a:p>
            <a:pPr marL="0" marR="0">
              <a:lnSpc>
                <a:spcPts val="6032"/>
              </a:lnSpc>
              <a:spcBef>
                <a:spcPts val="5184"/>
              </a:spcBef>
              <a:spcAft>
                <a:spcPts val="0"/>
              </a:spcAft>
            </a:pPr>
            <a:r>
              <a:rPr dirty="0" sz="5400" b="1">
                <a:solidFill>
                  <a:srgbClr val="0085f2"/>
                </a:solidFill>
                <a:latin typeface="UMJSJH+Arial-BoldMT"/>
                <a:cs typeface="UMJSJH+Arial-BoldMT"/>
              </a:rPr>
              <a:t>03</a:t>
            </a:r>
          </a:p>
          <a:p>
            <a:pPr marL="0" marR="0">
              <a:lnSpc>
                <a:spcPts val="6032"/>
              </a:lnSpc>
              <a:spcBef>
                <a:spcPts val="5184"/>
              </a:spcBef>
              <a:spcAft>
                <a:spcPts val="0"/>
              </a:spcAft>
            </a:pPr>
            <a:r>
              <a:rPr dirty="0" sz="5400" b="1">
                <a:solidFill>
                  <a:srgbClr val="125ac4"/>
                </a:solidFill>
                <a:latin typeface="UMJSJH+Arial-BoldMT"/>
                <a:cs typeface="UMJSJH+Arial-BoldMT"/>
              </a:rPr>
              <a:t>04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25161" y="2461913"/>
            <a:ext cx="4620017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aa6ed"/>
                </a:solidFill>
                <a:latin typeface="UMJSJH+Arial-BoldMT"/>
                <a:cs typeface="UMJSJH+Arial-BoldMT"/>
              </a:rPr>
              <a:t>Importance</a:t>
            </a:r>
            <a:r>
              <a:rPr dirty="0" sz="3200" b="1">
                <a:solidFill>
                  <a:srgbClr val="0aa6ed"/>
                </a:solidFill>
                <a:latin typeface="UMJSJH+Arial-BoldMT"/>
                <a:cs typeface="UMJSJH+Arial-BoldMT"/>
              </a:rPr>
              <a:t> </a:t>
            </a:r>
            <a:r>
              <a:rPr dirty="0" sz="3200" b="1">
                <a:solidFill>
                  <a:srgbClr val="0aa6ed"/>
                </a:solidFill>
                <a:latin typeface="UMJSJH+Arial-BoldMT"/>
                <a:cs typeface="UMJSJH+Arial-BoldMT"/>
              </a:rPr>
              <a:t>of</a:t>
            </a:r>
            <a:r>
              <a:rPr dirty="0" sz="3200" b="1">
                <a:solidFill>
                  <a:srgbClr val="0aa6ed"/>
                </a:solidFill>
                <a:latin typeface="UMJSJH+Arial-BoldMT"/>
                <a:cs typeface="UMJSJH+Arial-BoldMT"/>
              </a:rPr>
              <a:t> </a:t>
            </a:r>
            <a:r>
              <a:rPr dirty="0" sz="3200" b="1">
                <a:solidFill>
                  <a:srgbClr val="0aa6ed"/>
                </a:solidFill>
                <a:latin typeface="UMJSJH+Arial-BoldMT"/>
                <a:cs typeface="UMJSJH+Arial-BoldMT"/>
              </a:rPr>
              <a:t>Evaluate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25161" y="3932477"/>
            <a:ext cx="4580596" cy="18954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85f2"/>
                </a:solidFill>
                <a:latin typeface="UMJSJH+Arial-BoldMT"/>
                <a:cs typeface="UMJSJH+Arial-BoldMT"/>
              </a:rPr>
              <a:t>Parts</a:t>
            </a:r>
            <a:r>
              <a:rPr dirty="0" sz="3200" b="1">
                <a:solidFill>
                  <a:srgbClr val="0085f2"/>
                </a:solidFill>
                <a:latin typeface="UMJSJH+Arial-BoldMT"/>
                <a:cs typeface="UMJSJH+Arial-BoldMT"/>
              </a:rPr>
              <a:t> </a:t>
            </a:r>
            <a:r>
              <a:rPr dirty="0" sz="3200" b="1">
                <a:solidFill>
                  <a:srgbClr val="0085f2"/>
                </a:solidFill>
                <a:latin typeface="UMJSJH+Arial-BoldMT"/>
                <a:cs typeface="UMJSJH+Arial-BoldMT"/>
              </a:rPr>
              <a:t>of</a:t>
            </a:r>
            <a:r>
              <a:rPr dirty="0" sz="3200" b="1">
                <a:solidFill>
                  <a:srgbClr val="0085f2"/>
                </a:solidFill>
                <a:latin typeface="UMJSJH+Arial-BoldMT"/>
                <a:cs typeface="UMJSJH+Arial-BoldMT"/>
              </a:rPr>
              <a:t> </a:t>
            </a:r>
            <a:r>
              <a:rPr dirty="0" sz="3200" b="1">
                <a:solidFill>
                  <a:srgbClr val="0085f2"/>
                </a:solidFill>
                <a:latin typeface="UMJSJH+Arial-BoldMT"/>
                <a:cs typeface="UMJSJH+Arial-BoldMT"/>
              </a:rPr>
              <a:t>Animal's</a:t>
            </a:r>
            <a:r>
              <a:rPr dirty="0" sz="3200" b="1">
                <a:solidFill>
                  <a:srgbClr val="0085f2"/>
                </a:solidFill>
                <a:latin typeface="UMJSJH+Arial-BoldMT"/>
                <a:cs typeface="UMJSJH+Arial-BoldMT"/>
              </a:rPr>
              <a:t> </a:t>
            </a:r>
            <a:r>
              <a:rPr dirty="0" sz="3200" b="1">
                <a:solidFill>
                  <a:srgbClr val="0085f2"/>
                </a:solidFill>
                <a:latin typeface="UMJSJH+Arial-BoldMT"/>
                <a:cs typeface="UMJSJH+Arial-BoldMT"/>
              </a:rPr>
              <a:t>Body</a:t>
            </a:r>
          </a:p>
          <a:p>
            <a:pPr marL="0" marR="0">
              <a:lnSpc>
                <a:spcPts val="3575"/>
              </a:lnSpc>
              <a:spcBef>
                <a:spcPts val="7424"/>
              </a:spcBef>
              <a:spcAft>
                <a:spcPts val="0"/>
              </a:spcAft>
            </a:pPr>
            <a:r>
              <a:rPr dirty="0" sz="3200" b="1">
                <a:solidFill>
                  <a:srgbClr val="125ac4"/>
                </a:solidFill>
                <a:latin typeface="UMJSJH+Arial-BoldMT"/>
                <a:cs typeface="UMJSJH+Arial-BoldMT"/>
              </a:rPr>
              <a:t>Beef</a:t>
            </a:r>
            <a:r>
              <a:rPr dirty="0" sz="3200" b="1">
                <a:solidFill>
                  <a:srgbClr val="125ac4"/>
                </a:solidFill>
                <a:latin typeface="UMJSJH+Arial-BoldMT"/>
                <a:cs typeface="UMJSJH+Arial-BoldMT"/>
              </a:rPr>
              <a:t> </a:t>
            </a:r>
            <a:r>
              <a:rPr dirty="0" sz="3200" b="1">
                <a:solidFill>
                  <a:srgbClr val="125ac4"/>
                </a:solidFill>
                <a:latin typeface="UMJSJH+Arial-BoldMT"/>
                <a:cs typeface="UMJSJH+Arial-BoldMT"/>
              </a:rPr>
              <a:t>Animal</a:t>
            </a:r>
            <a:r>
              <a:rPr dirty="0" sz="3200" b="1">
                <a:solidFill>
                  <a:srgbClr val="125ac4"/>
                </a:solidFill>
                <a:latin typeface="UMJSJH+Arial-BoldMT"/>
                <a:cs typeface="UMJSJH+Arial-BoldMT"/>
              </a:rPr>
              <a:t> </a:t>
            </a:r>
            <a:r>
              <a:rPr dirty="0" sz="3200" b="1">
                <a:solidFill>
                  <a:srgbClr val="125ac4"/>
                </a:solidFill>
                <a:latin typeface="UMJSJH+Arial-BoldMT"/>
                <a:cs typeface="UMJSJH+Arial-BoldMT"/>
              </a:rPr>
              <a:t>Selection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238" y="460956"/>
            <a:ext cx="3187550" cy="544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Cattle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Judging: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38" y="1142383"/>
            <a:ext cx="11705559" cy="15317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are</a:t>
            </a:r>
            <a:r>
              <a:rPr dirty="0" sz="32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2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process</a:t>
            </a:r>
            <a:r>
              <a:rPr dirty="0" sz="32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2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judging</a:t>
            </a:r>
            <a:r>
              <a:rPr dirty="0" sz="32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</a:t>
            </a:r>
            <a:r>
              <a:rPr dirty="0" sz="32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series</a:t>
            </a:r>
            <a:r>
              <a:rPr dirty="0" sz="32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2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cattle</a:t>
            </a:r>
            <a:r>
              <a:rPr dirty="0" sz="32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  <a:r>
              <a:rPr dirty="0" sz="32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pronouncing</a:t>
            </a:r>
            <a:r>
              <a:rPr dirty="0" sz="32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</a:t>
            </a:r>
            <a:r>
              <a:rPr dirty="0" sz="32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first,</a:t>
            </a:r>
          </a:p>
          <a:p>
            <a:pPr marL="0" marR="0">
              <a:lnSpc>
                <a:spcPts val="3543"/>
              </a:lnSpc>
              <a:spcBef>
                <a:spcPts val="61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second</a:t>
            </a:r>
            <a:r>
              <a:rPr dirty="0" sz="3200" spc="10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  <a:r>
              <a:rPr dirty="0" sz="3200" spc="9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third</a:t>
            </a:r>
            <a:r>
              <a:rPr dirty="0" sz="3200" spc="9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place</a:t>
            </a:r>
            <a:r>
              <a:rPr dirty="0" sz="3200" spc="10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animal</a:t>
            </a:r>
            <a:r>
              <a:rPr dirty="0" sz="3200" spc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based</a:t>
            </a:r>
            <a:r>
              <a:rPr dirty="0" sz="3200" spc="10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on</a:t>
            </a:r>
            <a:r>
              <a:rPr dirty="0" sz="3200" spc="9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each</a:t>
            </a:r>
            <a:r>
              <a:rPr dirty="0" sz="3200" spc="10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animal's</a:t>
            </a:r>
            <a:r>
              <a:rPr dirty="0" sz="3200" spc="10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individual</a:t>
            </a:r>
          </a:p>
          <a:p>
            <a:pPr marL="0" marR="0">
              <a:lnSpc>
                <a:spcPts val="3543"/>
              </a:lnSpc>
              <a:spcBef>
                <a:spcPts val="56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compared</a:t>
            </a:r>
            <a:r>
              <a:rPr dirty="0" sz="32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to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that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others.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238" y="2872020"/>
            <a:ext cx="4772336" cy="544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Importance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of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Evaluate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38" y="3525977"/>
            <a:ext cx="11706108" cy="2926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</a:t>
            </a:r>
            <a:r>
              <a:rPr dirty="0" sz="32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livestock</a:t>
            </a:r>
            <a:r>
              <a:rPr dirty="0" sz="320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producer</a:t>
            </a:r>
            <a:r>
              <a:rPr dirty="0" sz="3200" spc="5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must</a:t>
            </a:r>
            <a:r>
              <a:rPr dirty="0" sz="32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possess</a:t>
            </a:r>
            <a:r>
              <a:rPr dirty="0" sz="32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2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proper</a:t>
            </a:r>
            <a:r>
              <a:rPr dirty="0" sz="32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understanding</a:t>
            </a:r>
            <a:r>
              <a:rPr dirty="0" sz="32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2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live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animal</a:t>
            </a:r>
            <a:r>
              <a:rPr dirty="0" sz="32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  <a:r>
              <a:rPr dirty="0" sz="32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carcass</a:t>
            </a:r>
            <a:r>
              <a:rPr dirty="0" sz="32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evaluation</a:t>
            </a:r>
            <a:r>
              <a:rPr dirty="0" sz="32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in</a:t>
            </a:r>
            <a:r>
              <a:rPr dirty="0" sz="32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order</a:t>
            </a:r>
            <a:r>
              <a:rPr dirty="0" sz="32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to</a:t>
            </a:r>
            <a:r>
              <a:rPr dirty="0" sz="32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remain</a:t>
            </a:r>
            <a:r>
              <a:rPr dirty="0" sz="32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competitive</a:t>
            </a:r>
            <a:r>
              <a:rPr dirty="0" sz="32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(rekabet)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in</a:t>
            </a:r>
            <a:r>
              <a:rPr dirty="0" sz="3200" spc="7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today's</a:t>
            </a:r>
            <a:r>
              <a:rPr dirty="0" sz="3200" spc="7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changing</a:t>
            </a:r>
            <a:r>
              <a:rPr dirty="0" sz="3200" spc="7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marketplace.</a:t>
            </a:r>
            <a:r>
              <a:rPr dirty="0" sz="320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Furthermore,</a:t>
            </a:r>
            <a:r>
              <a:rPr dirty="0" sz="3200" spc="7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20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producer</a:t>
            </a:r>
            <a:r>
              <a:rPr dirty="0" sz="3200" spc="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should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develop</a:t>
            </a:r>
            <a:r>
              <a:rPr dirty="0" sz="32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</a:t>
            </a:r>
            <a:r>
              <a:rPr dirty="0" sz="32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ability</a:t>
            </a:r>
            <a:r>
              <a:rPr dirty="0" sz="32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to</a:t>
            </a:r>
            <a:r>
              <a:rPr dirty="0" sz="32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correlate</a:t>
            </a:r>
            <a:r>
              <a:rPr dirty="0" sz="32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these</a:t>
            </a:r>
            <a:r>
              <a:rPr dirty="0" sz="32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factors</a:t>
            </a:r>
            <a:r>
              <a:rPr dirty="0" sz="32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with</a:t>
            </a:r>
            <a:r>
              <a:rPr dirty="0" sz="32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2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conformation</a:t>
            </a:r>
            <a:r>
              <a:rPr dirty="0" sz="32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or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shape</a:t>
            </a:r>
            <a:r>
              <a:rPr dirty="0" sz="32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2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2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live</a:t>
            </a:r>
            <a:r>
              <a:rPr dirty="0" sz="32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animal.</a:t>
            </a:r>
            <a:r>
              <a:rPr dirty="0" sz="32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Most</a:t>
            </a:r>
            <a:r>
              <a:rPr dirty="0" sz="32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market</a:t>
            </a:r>
            <a:r>
              <a:rPr dirty="0" sz="32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animals</a:t>
            </a:r>
            <a:r>
              <a:rPr dirty="0" sz="32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are</a:t>
            </a:r>
            <a:r>
              <a:rPr dirty="0" sz="32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bought</a:t>
            </a:r>
            <a:r>
              <a:rPr dirty="0" sz="32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  <a:r>
              <a:rPr dirty="0" sz="32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sold</a:t>
            </a:r>
            <a:r>
              <a:rPr dirty="0" sz="32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on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basis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visual</a:t>
            </a:r>
            <a:r>
              <a:rPr dirty="0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MCOFTF+TimesNewRomanPSMT"/>
                <a:cs typeface="MCOFTF+TimesNewRomanPSMT"/>
              </a:rPr>
              <a:t>estimation.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12105" y="2739040"/>
            <a:ext cx="1632703" cy="1715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UMJSJH+Arial-BoldMT"/>
                <a:cs typeface="UMJSJH+Arial-BoldMT"/>
              </a:rPr>
              <a:t>Figure</a:t>
            </a:r>
            <a:r>
              <a:rPr dirty="0" sz="2800" b="1">
                <a:solidFill>
                  <a:srgbClr val="000000"/>
                </a:solidFill>
                <a:latin typeface="UMJSJH+Arial-BoldMT"/>
                <a:cs typeface="UMJSJH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UMJSJH+Arial-BoldMT"/>
                <a:cs typeface="UMJSJH+Arial-BoldMT"/>
              </a:rPr>
              <a:t>1.</a:t>
            </a:r>
          </a:p>
          <a:p>
            <a:pPr marL="78581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UMJSJH+Arial-BoldMT"/>
                <a:cs typeface="UMJSJH+Arial-BoldMT"/>
              </a:rPr>
              <a:t>Parts</a:t>
            </a:r>
            <a:r>
              <a:rPr dirty="0" sz="2800" b="1">
                <a:solidFill>
                  <a:srgbClr val="000000"/>
                </a:solidFill>
                <a:latin typeface="UMJSJH+Arial-BoldMT"/>
                <a:cs typeface="UMJSJH+Arial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UMJSJH+Arial-BoldMT"/>
                <a:cs typeface="UMJSJH+Arial-BoldMT"/>
              </a:rPr>
              <a:t>of</a:t>
            </a:r>
          </a:p>
          <a:p>
            <a:pPr marL="7143" marR="0">
              <a:lnSpc>
                <a:spcPts val="3128"/>
              </a:lnSpc>
              <a:spcBef>
                <a:spcPts val="231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UMJSJH+Arial-BoldMT"/>
                <a:cs typeface="UMJSJH+Arial-BoldMT"/>
              </a:rPr>
              <a:t>Animal's</a:t>
            </a:r>
          </a:p>
          <a:p>
            <a:pPr marL="296068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UMJSJH+Arial-BoldMT"/>
                <a:cs typeface="UMJSJH+Arial-BoldMT"/>
              </a:rPr>
              <a:t>Body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0640" y="981509"/>
            <a:ext cx="4572024" cy="544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Beef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Animal</a:t>
            </a:r>
            <a:r>
              <a:rPr dirty="0" sz="36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3600" spc="-2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Selection: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640" y="1716613"/>
            <a:ext cx="9691034" cy="3911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2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1.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Growth,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Frame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and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Skeletal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Size:</a:t>
            </a:r>
          </a:p>
          <a:p>
            <a:pPr marL="171450" marR="0">
              <a:lnSpc>
                <a:spcPts val="3986"/>
              </a:lnSpc>
              <a:spcBef>
                <a:spcPts val="481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600" spc="1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Beef</a:t>
            </a:r>
            <a:r>
              <a:rPr dirty="0" sz="3600" spc="1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Industry</a:t>
            </a:r>
            <a:r>
              <a:rPr dirty="0" sz="3600" spc="1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has</a:t>
            </a:r>
            <a:r>
              <a:rPr dirty="0" sz="3600" spc="1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ideal</a:t>
            </a:r>
            <a:r>
              <a:rPr dirty="0" sz="3600" spc="1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final</a:t>
            </a:r>
            <a:r>
              <a:rPr dirty="0" sz="3600" spc="1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weights</a:t>
            </a:r>
            <a:r>
              <a:rPr dirty="0" sz="3600" spc="1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</a:p>
          <a:p>
            <a:pPr marL="171450" marR="0">
              <a:lnSpc>
                <a:spcPts val="3986"/>
              </a:lnSpc>
              <a:spcBef>
                <a:spcPts val="333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carcass</a:t>
            </a:r>
            <a:r>
              <a:rPr dirty="0" sz="36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weights</a:t>
            </a:r>
            <a:r>
              <a:rPr dirty="0" sz="36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6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550</a:t>
            </a:r>
            <a:r>
              <a:rPr dirty="0" sz="3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-</a:t>
            </a:r>
            <a:r>
              <a:rPr dirty="0" sz="36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600</a:t>
            </a:r>
            <a:r>
              <a:rPr dirty="0" sz="3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kg</a:t>
            </a:r>
            <a:r>
              <a:rPr dirty="0" sz="3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  <a:r>
              <a:rPr dirty="0" sz="36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300</a:t>
            </a:r>
            <a:r>
              <a:rPr dirty="0" sz="3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–</a:t>
            </a:r>
            <a:r>
              <a:rPr dirty="0" sz="3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400</a:t>
            </a:r>
            <a:r>
              <a:rPr dirty="0" sz="36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kg.</a:t>
            </a:r>
          </a:p>
          <a:p>
            <a:pPr marL="171450" marR="0">
              <a:lnSpc>
                <a:spcPts val="3986"/>
              </a:lnSpc>
              <a:spcBef>
                <a:spcPts val="333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Market</a:t>
            </a:r>
            <a:r>
              <a:rPr dirty="0" sz="36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ready</a:t>
            </a:r>
            <a:r>
              <a:rPr dirty="0" sz="36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animals</a:t>
            </a:r>
            <a:r>
              <a:rPr dirty="0" sz="36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can</a:t>
            </a:r>
            <a:r>
              <a:rPr dirty="0" sz="36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be</a:t>
            </a:r>
            <a:r>
              <a:rPr dirty="0" sz="36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too</a:t>
            </a:r>
            <a:r>
              <a:rPr dirty="0" sz="36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small</a:t>
            </a:r>
            <a:r>
              <a:rPr dirty="0" sz="36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(less</a:t>
            </a:r>
            <a:r>
              <a:rPr dirty="0" sz="360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than</a:t>
            </a:r>
          </a:p>
          <a:p>
            <a:pPr marL="171450" marR="0">
              <a:lnSpc>
                <a:spcPts val="3986"/>
              </a:lnSpc>
              <a:spcBef>
                <a:spcPts val="383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450</a:t>
            </a:r>
            <a:r>
              <a:rPr dirty="0" sz="36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kg)</a:t>
            </a:r>
            <a:r>
              <a:rPr dirty="0" sz="36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  <a:r>
              <a:rPr dirty="0" sz="36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cost</a:t>
            </a:r>
            <a:r>
              <a:rPr dirty="0" sz="36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6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industry</a:t>
            </a:r>
            <a:r>
              <a:rPr dirty="0" sz="36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more</a:t>
            </a:r>
            <a:r>
              <a:rPr dirty="0" sz="36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per</a:t>
            </a:r>
            <a:r>
              <a:rPr dirty="0" sz="36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kilogram</a:t>
            </a:r>
            <a:r>
              <a:rPr dirty="0" sz="3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or</a:t>
            </a:r>
          </a:p>
          <a:p>
            <a:pPr marL="171450" marR="0">
              <a:lnSpc>
                <a:spcPts val="3986"/>
              </a:lnSpc>
              <a:spcBef>
                <a:spcPts val="333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too</a:t>
            </a:r>
            <a:r>
              <a:rPr dirty="0" sz="3600" spc="1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large</a:t>
            </a:r>
            <a:r>
              <a:rPr dirty="0" sz="3600" spc="16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(650</a:t>
            </a:r>
            <a:r>
              <a:rPr dirty="0" sz="3600" spc="1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kg)</a:t>
            </a:r>
            <a:r>
              <a:rPr dirty="0" sz="3600" spc="1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for</a:t>
            </a:r>
            <a:r>
              <a:rPr dirty="0" sz="3600" spc="17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handling</a:t>
            </a:r>
            <a:r>
              <a:rPr dirty="0" sz="3600" spc="17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facilities</a:t>
            </a:r>
            <a:r>
              <a:rPr dirty="0" sz="3600" spc="17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or</a:t>
            </a:r>
          </a:p>
          <a:p>
            <a:pPr marL="171450" marR="0">
              <a:lnSpc>
                <a:spcPts val="3986"/>
              </a:lnSpc>
              <a:spcBef>
                <a:spcPts val="333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consumers.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0640" y="1023757"/>
            <a:ext cx="8005574" cy="1168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2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1.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Growth,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Frame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and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Skeletal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RIGRID+TimesNewRomanPS-BoldMT"/>
                <a:cs typeface="RIGRID+TimesNewRomanPS-BoldMT"/>
              </a:rPr>
              <a:t>Size:</a:t>
            </a:r>
          </a:p>
          <a:p>
            <a:pPr marL="171450" marR="0">
              <a:lnSpc>
                <a:spcPts val="3986"/>
              </a:lnSpc>
              <a:spcBef>
                <a:spcPts val="481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Indicators</a:t>
            </a:r>
            <a:r>
              <a:rPr dirty="0" sz="36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size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are: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2090" y="2190415"/>
            <a:ext cx="6798716" cy="1648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MCOFTF+TimesNewRomanPSMT"/>
                <a:cs typeface="MCOFTF+TimesNewRomanPSMT"/>
              </a:rPr>
              <a:t>1.</a:t>
            </a:r>
            <a:r>
              <a:rPr dirty="0" sz="3650" spc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length</a:t>
            </a:r>
            <a:r>
              <a:rPr dirty="0" sz="36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body</a:t>
            </a:r>
          </a:p>
          <a:p>
            <a:pPr marL="0" marR="0">
              <a:lnSpc>
                <a:spcPts val="4042"/>
              </a:lnSpc>
              <a:spcBef>
                <a:spcPts val="327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MCOFTF+TimesNewRomanPSMT"/>
                <a:cs typeface="MCOFTF+TimesNewRomanPSMT"/>
              </a:rPr>
              <a:t>2.</a:t>
            </a:r>
            <a:r>
              <a:rPr dirty="0" sz="3650" spc="3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height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at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the</a:t>
            </a:r>
            <a:r>
              <a:rPr dirty="0" sz="3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hip</a:t>
            </a:r>
          </a:p>
          <a:p>
            <a:pPr marL="0" marR="0">
              <a:lnSpc>
                <a:spcPts val="4042"/>
              </a:lnSpc>
              <a:spcBef>
                <a:spcPts val="277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MCOFTF+TimesNewRomanPSMT"/>
                <a:cs typeface="MCOFTF+TimesNewRomanPSMT"/>
              </a:rPr>
              <a:t>3.</a:t>
            </a:r>
            <a:r>
              <a:rPr dirty="0" sz="3650" spc="3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length</a:t>
            </a:r>
            <a:r>
              <a:rPr dirty="0" sz="36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size</a:t>
            </a:r>
            <a:r>
              <a:rPr dirty="0" sz="36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cannon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bone.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2090" y="4390633"/>
            <a:ext cx="9526403" cy="1093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Below</a:t>
            </a:r>
            <a:r>
              <a:rPr dirty="0" sz="36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is</a:t>
            </a:r>
            <a:r>
              <a:rPr dirty="0" sz="36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</a:t>
            </a:r>
            <a:r>
              <a:rPr dirty="0" sz="36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picture</a:t>
            </a:r>
            <a:r>
              <a:rPr dirty="0" sz="3600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of</a:t>
            </a:r>
            <a:r>
              <a:rPr dirty="0" sz="36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</a:t>
            </a:r>
            <a:r>
              <a:rPr dirty="0" sz="36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small,</a:t>
            </a:r>
            <a:r>
              <a:rPr dirty="0" sz="3600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medium</a:t>
            </a:r>
            <a:r>
              <a:rPr dirty="0" sz="36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and</a:t>
            </a:r>
            <a:r>
              <a:rPr dirty="0" sz="3600" spc="5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large</a:t>
            </a:r>
          </a:p>
          <a:p>
            <a:pPr marL="0" marR="0">
              <a:lnSpc>
                <a:spcPts val="3986"/>
              </a:lnSpc>
              <a:spcBef>
                <a:spcPts val="333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frame</a:t>
            </a:r>
            <a:r>
              <a:rPr dirty="0" sz="3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MCOFTF+TimesNewRomanPSMT"/>
                <a:cs typeface="MCOFTF+TimesNewRomanPSMT"/>
              </a:rPr>
              <a:t>steer.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76276" y="6188912"/>
            <a:ext cx="7407872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Figure</a:t>
            </a:r>
            <a:r>
              <a:rPr dirty="0" sz="5400" spc="-126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2.</a:t>
            </a:r>
            <a:r>
              <a:rPr dirty="0" sz="5400" spc="-128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Cattle</a:t>
            </a:r>
            <a:r>
              <a:rPr dirty="0" sz="5400" spc="-127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Frame</a:t>
            </a:r>
            <a:r>
              <a:rPr dirty="0" sz="5400" spc="-508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Size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5278" y="6188912"/>
            <a:ext cx="8866657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Figure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 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3.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 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Skeletal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 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System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 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of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 </a:t>
            </a:r>
            <a:r>
              <a:rPr dirty="0" sz="5400">
                <a:solidFill>
                  <a:srgbClr val="262626"/>
                </a:solidFill>
                <a:latin typeface="JDAKJF+Calibri-Light"/>
                <a:cs typeface="JDAKJF+Calibri-Light"/>
              </a:rPr>
              <a:t>Bull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81967" y="1160043"/>
            <a:ext cx="3583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37133" y="2145064"/>
            <a:ext cx="148378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Hip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Height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1967" y="5086454"/>
            <a:ext cx="3583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0349" y="6188912"/>
            <a:ext cx="10507175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Figure</a:t>
            </a:r>
            <a:r>
              <a:rPr dirty="0" sz="5400" spc="-126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 spc="-70">
                <a:solidFill>
                  <a:srgbClr val="262626"/>
                </a:solidFill>
                <a:latin typeface="DGMVTR+Calibri-Light,Bold"/>
                <a:cs typeface="DGMVTR+Calibri-Light,Bold"/>
              </a:rPr>
              <a:t>4.</a:t>
            </a:r>
            <a:r>
              <a:rPr dirty="0" sz="5400" spc="-50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Body</a:t>
            </a:r>
            <a:r>
              <a:rPr dirty="0" sz="5400" spc="-132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Measurements</a:t>
            </a:r>
            <a:r>
              <a:rPr dirty="0" sz="5400" spc="-131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of</a:t>
            </a:r>
            <a:r>
              <a:rPr dirty="0" sz="5400" spc="-131">
                <a:solidFill>
                  <a:srgbClr val="262626"/>
                </a:solidFill>
                <a:latin typeface="DGMVTR+Calibri-Light,Bold"/>
                <a:cs typeface="DGMVTR+Calibri-Light,Bold"/>
              </a:rPr>
              <a:t> </a:t>
            </a:r>
            <a:r>
              <a:rPr dirty="0" sz="5400">
                <a:solidFill>
                  <a:srgbClr val="262626"/>
                </a:solidFill>
                <a:latin typeface="DGMVTR+Calibri-Light,Bold"/>
                <a:cs typeface="DGMVTR+Calibri-Light,Bold"/>
              </a:rPr>
              <a:t>Beef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2023-05-29T13:11:24-05:00</dcterms:modified>
</cp:coreProperties>
</file>