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431D533-DE33-42DA-9121-2F3880345071}" type="datetimeFigureOut">
              <a:rPr lang="ar-IQ" smtClean="0"/>
              <a:t>24/03/1442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CC9F558-8C44-4D16-8B67-4CFAAFF8F1EA}"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431D533-DE33-42DA-9121-2F3880345071}" type="datetimeFigureOut">
              <a:rPr lang="ar-IQ" smtClean="0"/>
              <a:t>24/03/1442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CC9F558-8C44-4D16-8B67-4CFAAFF8F1EA}"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431D533-DE33-42DA-9121-2F3880345071}" type="datetimeFigureOut">
              <a:rPr lang="ar-IQ" smtClean="0"/>
              <a:t>24/03/1442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CC9F558-8C44-4D16-8B67-4CFAAFF8F1EA}"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431D533-DE33-42DA-9121-2F3880345071}" type="datetimeFigureOut">
              <a:rPr lang="ar-IQ" smtClean="0"/>
              <a:t>24/03/1442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CC9F558-8C44-4D16-8B67-4CFAAFF8F1EA}"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31D533-DE33-42DA-9121-2F3880345071}" type="datetimeFigureOut">
              <a:rPr lang="ar-IQ" smtClean="0"/>
              <a:t>24/03/1442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CC9F558-8C44-4D16-8B67-4CFAAFF8F1EA}"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431D533-DE33-42DA-9121-2F3880345071}" type="datetimeFigureOut">
              <a:rPr lang="ar-IQ" smtClean="0"/>
              <a:t>24/03/1442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CC9F558-8C44-4D16-8B67-4CFAAFF8F1EA}"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431D533-DE33-42DA-9121-2F3880345071}" type="datetimeFigureOut">
              <a:rPr lang="ar-IQ" smtClean="0"/>
              <a:t>24/03/1442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CC9F558-8C44-4D16-8B67-4CFAAFF8F1EA}"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431D533-DE33-42DA-9121-2F3880345071}" type="datetimeFigureOut">
              <a:rPr lang="ar-IQ" smtClean="0"/>
              <a:t>24/03/1442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CC9F558-8C44-4D16-8B67-4CFAAFF8F1EA}"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31D533-DE33-42DA-9121-2F3880345071}" type="datetimeFigureOut">
              <a:rPr lang="ar-IQ" smtClean="0"/>
              <a:t>24/03/1442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CC9F558-8C44-4D16-8B67-4CFAAFF8F1EA}"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1D533-DE33-42DA-9121-2F3880345071}" type="datetimeFigureOut">
              <a:rPr lang="ar-IQ" smtClean="0"/>
              <a:t>24/03/1442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CC9F558-8C44-4D16-8B67-4CFAAFF8F1EA}"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31D533-DE33-42DA-9121-2F3880345071}" type="datetimeFigureOut">
              <a:rPr lang="ar-IQ" smtClean="0"/>
              <a:t>24/03/1442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CC9F558-8C44-4D16-8B67-4CFAAFF8F1EA}"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431D533-DE33-42DA-9121-2F3880345071}" type="datetimeFigureOut">
              <a:rPr lang="ar-IQ" smtClean="0"/>
              <a:t>24/03/1442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CC9F558-8C44-4D16-8B67-4CFAAFF8F1EA}"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coursehero.com/lit/Robinson-Crusoe/author/" TargetMode="External"/><Relationship Id="rId2" Type="http://schemas.openxmlformats.org/officeDocument/2006/relationships/hyperlink" Target="https://www.coursehero.com/lit/Robinson-Crusoe/character-analysi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oursehero.com/lit/Robinson-Crusoe/character-analysi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00043"/>
            <a:ext cx="7772400" cy="1500197"/>
          </a:xfrm>
        </p:spPr>
        <p:txBody>
          <a:bodyPr/>
          <a:lstStyle/>
          <a:p>
            <a:r>
              <a:rPr lang="en-US" dirty="0" smtClean="0"/>
              <a:t>Themes in Robinson Crusoe</a:t>
            </a:r>
            <a:endParaRPr lang="ar-IQ" dirty="0"/>
          </a:p>
        </p:txBody>
      </p:sp>
      <p:sp>
        <p:nvSpPr>
          <p:cNvPr id="3" name="Subtitle 2"/>
          <p:cNvSpPr>
            <a:spLocks noGrp="1"/>
          </p:cNvSpPr>
          <p:nvPr>
            <p:ph type="subTitle" idx="1"/>
          </p:nvPr>
        </p:nvSpPr>
        <p:spPr>
          <a:xfrm>
            <a:off x="1371600" y="2143116"/>
            <a:ext cx="6400800" cy="3495684"/>
          </a:xfrm>
        </p:spPr>
        <p:txBody>
          <a:bodyPr>
            <a:normAutofit fontScale="85000" lnSpcReduction="20000"/>
          </a:bodyPr>
          <a:lstStyle/>
          <a:p>
            <a:pPr algn="just" rtl="0"/>
            <a:r>
              <a:rPr lang="en-US" dirty="0"/>
              <a:t>The major event in </a:t>
            </a:r>
            <a:r>
              <a:rPr lang="en-US" i="1" dirty="0"/>
              <a:t>Robinson Crusoe</a:t>
            </a:r>
            <a:r>
              <a:rPr lang="en-US" dirty="0"/>
              <a:t> is the shipwreck that lands Robinson Crusoe on a remote, unpopulated island. In many ways it is paradise—a wild, pristine, completely undeveloped place that offers Crusoe everything he needs to survive and prosper, but one that requires him to build his life there from scratch. In telling this story, Defoe explores a number of themes a reader would naturally tie to such an enterprise.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Self-Reliance</a:t>
            </a:r>
            <a:r>
              <a:rPr lang="en-US" dirty="0"/>
              <a:t/>
            </a:r>
            <a:br>
              <a:rPr lang="en-US" dirty="0"/>
            </a:br>
            <a:endParaRPr lang="ar-IQ" dirty="0"/>
          </a:p>
        </p:txBody>
      </p:sp>
      <p:sp>
        <p:nvSpPr>
          <p:cNvPr id="3" name="Content Placeholder 2"/>
          <p:cNvSpPr>
            <a:spLocks noGrp="1"/>
          </p:cNvSpPr>
          <p:nvPr>
            <p:ph idx="1"/>
          </p:nvPr>
        </p:nvSpPr>
        <p:spPr/>
        <p:txBody>
          <a:bodyPr>
            <a:normAutofit fontScale="70000" lnSpcReduction="20000"/>
          </a:bodyPr>
          <a:lstStyle/>
          <a:p>
            <a:pPr algn="just" rtl="0"/>
            <a:r>
              <a:rPr lang="en-US" i="1" dirty="0"/>
              <a:t>Robinson Crusoe</a:t>
            </a:r>
            <a:r>
              <a:rPr lang="en-US" dirty="0"/>
              <a:t> is at its core a story of adventure, and true to its nature the hero must rely upon his wits and courage to survive. Throughout the novel readers see this theme in action. </a:t>
            </a:r>
            <a:r>
              <a:rPr lang="en-US" dirty="0">
                <a:hlinkClick r:id="rId2"/>
              </a:rPr>
              <a:t>Robinson Crusoe</a:t>
            </a:r>
            <a:r>
              <a:rPr lang="en-US" dirty="0"/>
              <a:t> chooses the right moment to escape from his slave master and thinks quickly to push the Moor accompanying him on the boat overboard. He demonstrates self-reliance in building his plantation in Brazil. And most clearly and indefatigably, he uses his self-reliance to survive on the island. </a:t>
            </a:r>
            <a:r>
              <a:rPr lang="en-US" dirty="0">
                <a:hlinkClick r:id="rId3"/>
              </a:rPr>
              <a:t>Defoe</a:t>
            </a:r>
            <a:r>
              <a:rPr lang="en-US" dirty="0"/>
              <a:t> goes to extraordinary lengths to tell how Crusoe sorts through the goods on the wrecked ship to find just what he needs to survive and how he builds his rafts to bring it all ashore. It describes how he builds his castle for both comfort and defense. Crusoe has few materials available to him, but he manages to use what he does have in creative ways to build a comfortable and safe home on the island.</a:t>
            </a:r>
          </a:p>
          <a:p>
            <a:pPr algn="just" rtl="0"/>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Civilization</a:t>
            </a:r>
            <a:r>
              <a:rPr lang="en-US" dirty="0"/>
              <a:t/>
            </a:r>
            <a:br>
              <a:rPr lang="en-US" dirty="0"/>
            </a:br>
            <a:endParaRPr lang="ar-IQ" dirty="0"/>
          </a:p>
        </p:txBody>
      </p:sp>
      <p:sp>
        <p:nvSpPr>
          <p:cNvPr id="3" name="Content Placeholder 2"/>
          <p:cNvSpPr>
            <a:spLocks noGrp="1"/>
          </p:cNvSpPr>
          <p:nvPr>
            <p:ph idx="1"/>
          </p:nvPr>
        </p:nvSpPr>
        <p:spPr/>
        <p:txBody>
          <a:bodyPr>
            <a:normAutofit fontScale="62500" lnSpcReduction="20000"/>
          </a:bodyPr>
          <a:lstStyle/>
          <a:p>
            <a:pPr algn="just" rtl="0"/>
            <a:r>
              <a:rPr lang="en-US" dirty="0"/>
              <a:t>A system of rules and order governs Crusoe's life, even when he is isolated from organized and civil society. Importantly, his concept of civilization is based on his experience with European culture and civilization, so he does not recognize that the natives he encounters have civilizations of their own. As a result, he insists that </a:t>
            </a:r>
            <a:r>
              <a:rPr lang="en-US" dirty="0">
                <a:hlinkClick r:id="rId2"/>
              </a:rPr>
              <a:t>Friday</a:t>
            </a:r>
            <a:r>
              <a:rPr lang="en-US" dirty="0"/>
              <a:t> give up his cannibal ways, wear clothing, and learn to speak English. Readers are never given a hint that Crusoe makes any effort to learn Friday's language. And remarkably, it seems Crusoe himself never adopts any of the cultural habits of the natives with which he interacts. Yet the Spaniards who were cast ashore on Trinidad, and thus at the mercy of the natives, do learn to speak their language. Friday and the other natives have lived and thrived in the environment that Crusoe has been cast into for untold thousands of years, and yet he does not adopt any technique that they use that might be useful for him. It could be noted, however, that Crusoe does at least acknowledge that, although the natives are cannibals, he finally recognizes that it is ingrained in their culture and that they do not see it as a sin.</a:t>
            </a:r>
          </a:p>
          <a:p>
            <a:pPr algn="just" rtl="0"/>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Progress</a:t>
            </a:r>
            <a:r>
              <a:rPr lang="en-US" dirty="0"/>
              <a:t/>
            </a:r>
            <a:br>
              <a:rPr lang="en-US" dirty="0"/>
            </a:br>
            <a:endParaRPr lang="ar-IQ" dirty="0"/>
          </a:p>
        </p:txBody>
      </p:sp>
      <p:sp>
        <p:nvSpPr>
          <p:cNvPr id="3" name="Content Placeholder 2"/>
          <p:cNvSpPr>
            <a:spLocks noGrp="1"/>
          </p:cNvSpPr>
          <p:nvPr>
            <p:ph idx="1"/>
          </p:nvPr>
        </p:nvSpPr>
        <p:spPr/>
        <p:txBody>
          <a:bodyPr>
            <a:normAutofit lnSpcReduction="10000"/>
          </a:bodyPr>
          <a:lstStyle/>
          <a:p>
            <a:pPr algn="just" rtl="0"/>
            <a:r>
              <a:rPr lang="en-US" dirty="0"/>
              <a:t>During his time on the island, Crusoe moves from pure survival in the wild to hunting and farming, which raises him to a kind of relative prosperity. He makes his own tools and furniture, domesticates animals, plants crops, and eventually even establishes a small colony on his island as he gathers about him various groups of castaways and natives. The kind of progress and mobility he is able to achieve was rare in the England of his day</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Nature</a:t>
            </a:r>
            <a:r>
              <a:rPr lang="en-US" dirty="0"/>
              <a:t/>
            </a:r>
            <a:br>
              <a:rPr lang="en-US" dirty="0"/>
            </a:br>
            <a:endParaRPr lang="ar-IQ" dirty="0"/>
          </a:p>
        </p:txBody>
      </p:sp>
      <p:sp>
        <p:nvSpPr>
          <p:cNvPr id="3" name="Content Placeholder 2"/>
          <p:cNvSpPr>
            <a:spLocks noGrp="1"/>
          </p:cNvSpPr>
          <p:nvPr>
            <p:ph idx="1"/>
          </p:nvPr>
        </p:nvSpPr>
        <p:spPr/>
        <p:txBody>
          <a:bodyPr>
            <a:normAutofit fontScale="70000" lnSpcReduction="20000"/>
          </a:bodyPr>
          <a:lstStyle/>
          <a:p>
            <a:pPr algn="just" rtl="0"/>
            <a:r>
              <a:rPr lang="en-US" dirty="0"/>
              <a:t>In </a:t>
            </a:r>
            <a:r>
              <a:rPr lang="en-US" i="1" dirty="0"/>
              <a:t>Robinson Crusoe</a:t>
            </a:r>
            <a:r>
              <a:rPr lang="en-US" dirty="0"/>
              <a:t>, nature is one of the chief actors in guiding the plot. It is nature that blows Crusoe's ship onto the sand near the island and that casts Crusoe alone of all the men on that ship onto the shores of the island. It is nature that provides calm seas so Crusoe can salvage all the tools, food, and other supplies from the wrecked ship. It is nature that wrecks the Spaniard's ship, and later on that sends the wolves and bear to attack Crusoe's party as they journey to England. It is also nature that provides all the plenty that Crusoe enjoys on the island, from the goats that nourish him to the parrot that keeps him company to the seeds that grow and become the source of much of his food during his years on the island. Crusoe learns during the novel that nature can provide bounty if cultivated—or destruction, if not treated with caution. Crusoe discovers that even his most diligent work cannot overcome some of the forces of nature, which he comes to believe strongly over the course of his time on the island is God's hand at work.</a:t>
            </a:r>
          </a:p>
          <a:p>
            <a:pPr algn="just" rtl="0"/>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776</Words>
  <Application>Microsoft Office PowerPoint</Application>
  <PresentationFormat>On-screen Show (4:3)</PresentationFormat>
  <Paragraphs>10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Themes in Robinson Crusoe</vt:lpstr>
      <vt:lpstr>Self-Reliance </vt:lpstr>
      <vt:lpstr>Civilization </vt:lpstr>
      <vt:lpstr>Progress </vt:lpstr>
      <vt:lpstr>Nature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Themes in Robinson Crusoe</dc:title>
  <dc:creator>MICROSOFT</dc:creator>
  <cp:lastModifiedBy>MICROSOFT</cp:lastModifiedBy>
  <cp:revision>2</cp:revision>
  <dcterms:created xsi:type="dcterms:W3CDTF">2020-11-09T05:39:23Z</dcterms:created>
  <dcterms:modified xsi:type="dcterms:W3CDTF">2020-11-09T05:49:08Z</dcterms:modified>
</cp:coreProperties>
</file>