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3AD712E-AB6B-4D83-851F-2C9BE894BB86}" type="datetimeFigureOut">
              <a:rPr lang="ar-IQ" smtClean="0"/>
              <a:pPr/>
              <a:t>03/04/1435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82A905C-94FD-466F-BA72-7755F037C983}"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D1963B12-07A6-4FD9-BB09-F6BFE2BFEF43}" type="slidenum">
              <a:rPr lang="en-US" smtClean="0"/>
              <a:pPr/>
              <a:t>1</a:t>
            </a:fld>
            <a:endParaRPr lang="en-US"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endParaRPr lang="ar-IQ"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B461BA76-DDB6-424F-8887-784C2D677D04}" type="slidenum">
              <a:rPr lang="en-US" smtClean="0"/>
              <a:pPr/>
              <a:t>14</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endParaRPr lang="ar-IQ"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2/3/2014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2/3/2014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17500" y="842963"/>
            <a:ext cx="8637588" cy="641350"/>
          </a:xfrm>
        </p:spPr>
        <p:txBody>
          <a:bodyPr/>
          <a:lstStyle/>
          <a:p>
            <a:pPr eaLnBrk="1" hangingPunct="1"/>
            <a:r>
              <a:rPr lang="en-US" sz="3600" smtClean="0"/>
              <a:t>Plato: Republic</a:t>
            </a:r>
          </a:p>
        </p:txBody>
      </p:sp>
      <p:sp>
        <p:nvSpPr>
          <p:cNvPr id="3075" name="Text Box 4"/>
          <p:cNvSpPr txBox="1">
            <a:spLocks noChangeArrowheads="1"/>
          </p:cNvSpPr>
          <p:nvPr/>
        </p:nvSpPr>
        <p:spPr bwMode="auto">
          <a:xfrm>
            <a:off x="962025" y="2590800"/>
            <a:ext cx="2403287" cy="369332"/>
          </a:xfrm>
          <a:prstGeom prst="rect">
            <a:avLst/>
          </a:prstGeom>
          <a:noFill/>
          <a:ln w="9525">
            <a:noFill/>
            <a:miter lim="800000"/>
            <a:headEnd/>
            <a:tailEnd/>
          </a:ln>
        </p:spPr>
        <p:txBody>
          <a:bodyPr wrap="none">
            <a:spAutoFit/>
          </a:bodyPr>
          <a:lstStyle/>
          <a:p>
            <a:pPr algn="ctr" eaLnBrk="0" hangingPunct="0"/>
            <a:r>
              <a:rPr lang="en-US" dirty="0" smtClean="0">
                <a:latin typeface="Arial" charset="0"/>
              </a:rPr>
              <a:t>Dr. </a:t>
            </a:r>
            <a:r>
              <a:rPr lang="en-US" dirty="0" err="1" smtClean="0">
                <a:latin typeface="Arial" charset="0"/>
              </a:rPr>
              <a:t>Shireen</a:t>
            </a:r>
            <a:r>
              <a:rPr lang="en-US" dirty="0" smtClean="0">
                <a:latin typeface="Arial" charset="0"/>
              </a:rPr>
              <a:t> S. Rashid</a:t>
            </a:r>
            <a:endParaRPr lang="en-US" dirty="0">
              <a:latin typeface="Arial" charset="0"/>
            </a:endParaRPr>
          </a:p>
        </p:txBody>
      </p:sp>
      <p:pic>
        <p:nvPicPr>
          <p:cNvPr id="3076" name="Picture 19" descr="image001"/>
          <p:cNvPicPr>
            <a:picLocks noChangeAspect="1" noChangeArrowheads="1"/>
          </p:cNvPicPr>
          <p:nvPr/>
        </p:nvPicPr>
        <p:blipFill>
          <a:blip r:embed="rId3"/>
          <a:srcRect/>
          <a:stretch>
            <a:fillRect/>
          </a:stretch>
        </p:blipFill>
        <p:spPr bwMode="auto">
          <a:xfrm>
            <a:off x="5146675" y="2162175"/>
            <a:ext cx="2863850" cy="4086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Argument for Analysis:</a:t>
            </a:r>
          </a:p>
        </p:txBody>
      </p:sp>
      <p:sp>
        <p:nvSpPr>
          <p:cNvPr id="12291" name="Rectangle 3"/>
          <p:cNvSpPr>
            <a:spLocks noGrp="1" noChangeArrowheads="1"/>
          </p:cNvSpPr>
          <p:nvPr>
            <p:ph idx="1"/>
          </p:nvPr>
        </p:nvSpPr>
        <p:spPr/>
        <p:txBody>
          <a:bodyPr/>
          <a:lstStyle/>
          <a:p>
            <a:pPr eaLnBrk="1" hangingPunct="1">
              <a:lnSpc>
                <a:spcPct val="80000"/>
              </a:lnSpc>
              <a:buFont typeface="Wingdings" pitchFamily="2" charset="2"/>
              <a:buNone/>
            </a:pPr>
            <a:r>
              <a:rPr lang="en-US" sz="2000" smtClean="0"/>
              <a:t>	The more real something is, the more permanent and unchanging it will be.  Things that are really permanent, forever unchangeable, must therefore be the most real things of all.  Physical objects like tables and chairs change regularly, so they must be less real.  Fundamental ideas are permanent and unchanging– for example, you can’t change the number two by erasing its symbol from the board.  So ideas must be more real than physical objects. </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smtClean="0"/>
              <a:t>	True knowledge can only be knowledge of things that are permanent and unchanging.  Since ideas are the only things that are permanent and unchanging, the only true knowledge we can have must be knowledge of ideas.  There can be no real knowledge of changeable physical objects. </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252413" y="177800"/>
            <a:ext cx="8637587" cy="522288"/>
          </a:xfrm>
        </p:spPr>
        <p:txBody>
          <a:bodyPr/>
          <a:lstStyle/>
          <a:p>
            <a:r>
              <a:rPr lang="en-US" sz="2800" b="1" smtClean="0"/>
              <a:t>On the </a:t>
            </a:r>
            <a:r>
              <a:rPr lang="en-US" sz="2800" b="1" i="1" smtClean="0"/>
              <a:t>feeling</a:t>
            </a:r>
            <a:r>
              <a:rPr lang="en-US" sz="2800" b="1" smtClean="0"/>
              <a:t> of crazy passionate love:</a:t>
            </a:r>
            <a:endParaRPr lang="en-US" sz="2800" smtClean="0"/>
          </a:p>
        </p:txBody>
      </p:sp>
      <p:sp>
        <p:nvSpPr>
          <p:cNvPr id="104451" name="Content Placeholder 2"/>
          <p:cNvSpPr>
            <a:spLocks noGrp="1"/>
          </p:cNvSpPr>
          <p:nvPr>
            <p:ph idx="1"/>
          </p:nvPr>
        </p:nvSpPr>
        <p:spPr/>
        <p:txBody>
          <a:bodyPr/>
          <a:lstStyle/>
          <a:p>
            <a:r>
              <a:rPr lang="en-US" sz="2400" smtClean="0"/>
              <a:t>SAPPHO, Fragment 31:  “He seems to me equal to gods, that man whoever he is who opposite you sits close and listens to your sweet speaking and lovely laughing. Oh, it puts the heart in my chest on wings. For when I look at you, even a moment, no speaking is left  in me. No!  My tongue breaks and thin fire races under my skin, in my eyes there is no sight, drumming fills my ears, cold sweat holds me, and shaking grips me all.  I am paler than dried grass, and seem in my madness to be little better than dead!  But I am compelled to dare everything…”  </a:t>
            </a:r>
          </a:p>
          <a:p>
            <a:endParaRPr lang="en-US" smtClean="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Content Placeholder 2"/>
          <p:cNvSpPr>
            <a:spLocks noGrp="1"/>
          </p:cNvSpPr>
          <p:nvPr>
            <p:ph idx="1"/>
          </p:nvPr>
        </p:nvSpPr>
        <p:spPr/>
        <p:txBody>
          <a:bodyPr/>
          <a:lstStyle/>
          <a:p>
            <a:pPr>
              <a:buFont typeface="Wingdings" pitchFamily="2" charset="2"/>
              <a:buNone/>
            </a:pPr>
            <a:r>
              <a:rPr lang="en-US" b="1" smtClean="0"/>
              <a:t>Also from Sappho: </a:t>
            </a:r>
          </a:p>
          <a:p>
            <a:pPr>
              <a:buFont typeface="Wingdings" pitchFamily="2" charset="2"/>
              <a:buNone/>
            </a:pPr>
            <a:endParaRPr lang="en-US" smtClean="0"/>
          </a:p>
          <a:p>
            <a:pPr>
              <a:buFont typeface="Wingdings" pitchFamily="2" charset="2"/>
              <a:buNone/>
            </a:pPr>
            <a:r>
              <a:rPr lang="en-US" smtClean="0"/>
              <a:t>“Eros shakes my soul, a wind on the mountain overwhelming the oaks.”</a:t>
            </a:r>
          </a:p>
          <a:p>
            <a:pPr>
              <a:buFont typeface="Wingdings" pitchFamily="2" charset="2"/>
              <a:buNone/>
            </a:pPr>
            <a:endParaRPr lang="en-US" smtClean="0"/>
          </a:p>
          <a:p>
            <a:pPr>
              <a:buFont typeface="Wingdings" pitchFamily="2" charset="2"/>
              <a:buNone/>
            </a:pPr>
            <a:r>
              <a:rPr lang="en-US" smtClean="0"/>
              <a:t>"If you're squeamish, don't prod the beach rubble."</a:t>
            </a:r>
          </a:p>
          <a:p>
            <a:endParaRPr lang="en-US" smtClean="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p:nvPr>
        </p:nvSpPr>
        <p:spPr>
          <a:xfrm>
            <a:off x="252413" y="177800"/>
            <a:ext cx="8637587" cy="522288"/>
          </a:xfrm>
        </p:spPr>
        <p:txBody>
          <a:bodyPr/>
          <a:lstStyle/>
          <a:p>
            <a:r>
              <a:rPr lang="en-US" sz="2800" b="1" smtClean="0"/>
              <a:t>Plato: Love is a Serious Mental Disease</a:t>
            </a:r>
            <a:endParaRPr lang="en-US" sz="2800" smtClean="0"/>
          </a:p>
        </p:txBody>
      </p:sp>
      <p:sp>
        <p:nvSpPr>
          <p:cNvPr id="106499" name="Content Placeholder 2"/>
          <p:cNvSpPr>
            <a:spLocks noGrp="1"/>
          </p:cNvSpPr>
          <p:nvPr>
            <p:ph idx="1"/>
          </p:nvPr>
        </p:nvSpPr>
        <p:spPr>
          <a:xfrm>
            <a:off x="295275" y="1266825"/>
            <a:ext cx="8208963" cy="4114800"/>
          </a:xfrm>
        </p:spPr>
        <p:txBody>
          <a:bodyPr>
            <a:normAutofit fontScale="92500"/>
          </a:bodyPr>
          <a:lstStyle/>
          <a:p>
            <a:r>
              <a:rPr lang="en-US" sz="2400" smtClean="0"/>
              <a:t>REPUBLIC: Republic 329b-d, Character of Cephalus:  </a:t>
            </a:r>
          </a:p>
          <a:p>
            <a:endParaRPr lang="en-US" sz="2400" smtClean="0"/>
          </a:p>
          <a:p>
            <a:pPr>
              <a:buFont typeface="Wingdings" pitchFamily="2" charset="2"/>
              <a:buNone/>
            </a:pPr>
            <a:r>
              <a:rPr lang="en-US" sz="2400" smtClean="0"/>
              <a:t>	“I was once present when someone asked the poet Sophocles:   “How are you as far as sex goes, Sophocles?  Can you still make love with a woman?”  “Quiet man,” the poet replied, “I am very glad to have escaped from all that, like a slave who has escaped from a savage and tyrannical master.”  I thought at the time that he was right, and I still do, for old age brings peace and freedom from such things.  When the appetites relax and cease to importune us, everything Sophocles said comes to pass, and we escape from many mad masters.”</a:t>
            </a:r>
          </a:p>
          <a:p>
            <a:endParaRPr lang="en-US" smtClean="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p:nvPr>
        </p:nvSpPr>
        <p:spPr>
          <a:xfrm>
            <a:off x="252413" y="177800"/>
            <a:ext cx="8637587" cy="522288"/>
          </a:xfrm>
        </p:spPr>
        <p:txBody>
          <a:bodyPr/>
          <a:lstStyle/>
          <a:p>
            <a:r>
              <a:rPr lang="en-US" sz="2800" b="1" smtClean="0"/>
              <a:t>Plato: Love is a Serious Mental Disease</a:t>
            </a:r>
            <a:endParaRPr lang="en-US" sz="2800" smtClean="0"/>
          </a:p>
        </p:txBody>
      </p:sp>
      <p:sp>
        <p:nvSpPr>
          <p:cNvPr id="107523" name="Content Placeholder 2"/>
          <p:cNvSpPr>
            <a:spLocks noGrp="1"/>
          </p:cNvSpPr>
          <p:nvPr>
            <p:ph idx="1"/>
          </p:nvPr>
        </p:nvSpPr>
        <p:spPr>
          <a:xfrm>
            <a:off x="306388" y="1277938"/>
            <a:ext cx="8208962" cy="4114800"/>
          </a:xfrm>
        </p:spPr>
        <p:txBody>
          <a:bodyPr/>
          <a:lstStyle/>
          <a:p>
            <a:r>
              <a:rPr lang="en-US" smtClean="0"/>
              <a:t>Two Philosophical Perspectives from Pheadrus:</a:t>
            </a:r>
          </a:p>
          <a:p>
            <a:pPr>
              <a:buFont typeface="Wingdings" pitchFamily="2" charset="2"/>
              <a:buNone/>
            </a:pPr>
            <a:endParaRPr lang="en-US" smtClean="0"/>
          </a:p>
          <a:p>
            <a:pPr lvl="1"/>
            <a:r>
              <a:rPr lang="en-US" smtClean="0"/>
              <a:t>View from the rim of heaven” 	</a:t>
            </a:r>
          </a:p>
          <a:p>
            <a:pPr lvl="1">
              <a:buFont typeface="Wingdings" pitchFamily="2" charset="2"/>
              <a:buNone/>
            </a:pPr>
            <a:r>
              <a:rPr lang="en-US" smtClean="0"/>
              <a:t>	(Pheadrus 247b)</a:t>
            </a:r>
          </a:p>
          <a:p>
            <a:pPr lvl="1">
              <a:buFont typeface="Wingdings" pitchFamily="2" charset="2"/>
              <a:buNone/>
            </a:pPr>
            <a:endParaRPr lang="en-US" smtClean="0"/>
          </a:p>
          <a:p>
            <a:pPr lvl="1"/>
            <a:r>
              <a:rPr lang="en-US" smtClean="0"/>
              <a:t>View from the Chariot: (Pheadrus246b)</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p:txBody>
          <a:bodyPr/>
          <a:lstStyle/>
          <a:p>
            <a:endParaRPr lang="ar-IQ" smtClean="0"/>
          </a:p>
        </p:txBody>
      </p:sp>
      <p:sp>
        <p:nvSpPr>
          <p:cNvPr id="108547" name="Content Placeholder 2"/>
          <p:cNvSpPr>
            <a:spLocks noGrp="1"/>
          </p:cNvSpPr>
          <p:nvPr>
            <p:ph idx="1"/>
          </p:nvPr>
        </p:nvSpPr>
        <p:spPr/>
        <p:txBody>
          <a:bodyPr/>
          <a:lstStyle/>
          <a:p>
            <a:endParaRPr lang="ar-IQ" smtClean="0"/>
          </a:p>
        </p:txBody>
      </p:sp>
      <p:pic>
        <p:nvPicPr>
          <p:cNvPr id="108548" name="Picture 2" descr="C:\Users\Clark Wolf\Desktop\chariot.jpg"/>
          <p:cNvPicPr>
            <a:picLocks noChangeAspect="1" noChangeArrowheads="1"/>
          </p:cNvPicPr>
          <p:nvPr/>
        </p:nvPicPr>
        <p:blipFill>
          <a:blip r:embed="rId2"/>
          <a:srcRect/>
          <a:stretch>
            <a:fillRect/>
          </a:stretch>
        </p:blipFill>
        <p:spPr bwMode="auto">
          <a:xfrm>
            <a:off x="0" y="0"/>
            <a:ext cx="9166225" cy="6858000"/>
          </a:xfrm>
          <a:prstGeom prst="rect">
            <a:avLst/>
          </a:prstGeom>
          <a:noFill/>
          <a:ln w="9525">
            <a:noFill/>
            <a:miter lim="800000"/>
            <a:headEnd/>
            <a:tailEnd/>
          </a:ln>
        </p:spPr>
      </p:pic>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p:cNvSpPr>
            <a:spLocks noGrp="1"/>
          </p:cNvSpPr>
          <p:nvPr>
            <p:ph type="title"/>
          </p:nvPr>
        </p:nvSpPr>
        <p:spPr>
          <a:xfrm>
            <a:off x="252413" y="177800"/>
            <a:ext cx="8637587" cy="522288"/>
          </a:xfrm>
        </p:spPr>
        <p:txBody>
          <a:bodyPr/>
          <a:lstStyle/>
          <a:p>
            <a:r>
              <a:rPr lang="en-US" sz="2800" b="1" smtClean="0"/>
              <a:t>Plato: Love is a Serious Mental Disease</a:t>
            </a:r>
            <a:endParaRPr lang="en-US" sz="2800" smtClean="0"/>
          </a:p>
        </p:txBody>
      </p:sp>
      <p:sp>
        <p:nvSpPr>
          <p:cNvPr id="109571" name="Content Placeholder 2"/>
          <p:cNvSpPr>
            <a:spLocks noGrp="1"/>
          </p:cNvSpPr>
          <p:nvPr>
            <p:ph idx="1"/>
          </p:nvPr>
        </p:nvSpPr>
        <p:spPr>
          <a:xfrm>
            <a:off x="328613" y="1560513"/>
            <a:ext cx="8208962" cy="4114800"/>
          </a:xfrm>
        </p:spPr>
        <p:txBody>
          <a:bodyPr>
            <a:normAutofit lnSpcReduction="10000"/>
          </a:bodyPr>
          <a:lstStyle/>
          <a:p>
            <a:r>
              <a:rPr lang="en-US" smtClean="0"/>
              <a:t>Symposium (189d-193d), Speech of Aristophanes: A myth about the origin of sex—once human beings were completely round, with back and sides in a circle and with four legs and arms.  We were separated by Zeus who, as a punishment, divided each into two separate individuals.  Sundered from our “other half,” we run about trying to reconnect and so to become whole again.</a:t>
            </a:r>
          </a:p>
          <a:p>
            <a:endParaRPr lang="en-US" smtClean="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a:xfrm>
            <a:off x="252413" y="177800"/>
            <a:ext cx="8637587" cy="522288"/>
          </a:xfrm>
        </p:spPr>
        <p:txBody>
          <a:bodyPr/>
          <a:lstStyle/>
          <a:p>
            <a:r>
              <a:rPr lang="en-US" sz="2800" b="1" smtClean="0"/>
              <a:t>Plato: Love is a Serious Mental Disease</a:t>
            </a:r>
            <a:endParaRPr lang="en-US" sz="2800" smtClean="0"/>
          </a:p>
        </p:txBody>
      </p:sp>
      <p:sp>
        <p:nvSpPr>
          <p:cNvPr id="110595" name="Content Placeholder 2"/>
          <p:cNvSpPr>
            <a:spLocks noGrp="1"/>
          </p:cNvSpPr>
          <p:nvPr>
            <p:ph idx="1"/>
          </p:nvPr>
        </p:nvSpPr>
        <p:spPr>
          <a:xfrm>
            <a:off x="263525" y="984250"/>
            <a:ext cx="8208963" cy="4114800"/>
          </a:xfrm>
        </p:spPr>
        <p:txBody>
          <a:bodyPr>
            <a:normAutofit lnSpcReduction="10000"/>
          </a:bodyPr>
          <a:lstStyle/>
          <a:p>
            <a:r>
              <a:rPr lang="en-US" sz="2400" smtClean="0"/>
              <a:t>Symposium (190e-191a) Zeus “cut those human beings in two, the way people cut sorb-apples before they dry them or the way they cut eggs with a  hair.  As he cut each one, he commanded Apollo to turn its face and half its neck toward the wound, so that each person could see that he’d been cut and keep better order.  [Then Apollo] …drew skin from all sides over what is now called the stomach, and there he made one mouth, as in a pouch, with a drawstring and fastened it at the center of the stomach. [Then he shaped people] using some such tool as shoemakers have for smoothing wrinkles out of leather on the form.  But he left a few wrinkles around the stomach and navel…”</a:t>
            </a:r>
          </a:p>
          <a:p>
            <a:endParaRPr lang="en-US" smtClean="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a:xfrm>
            <a:off x="317500" y="38100"/>
            <a:ext cx="8637588" cy="1446213"/>
          </a:xfrm>
        </p:spPr>
        <p:txBody>
          <a:bodyPr/>
          <a:lstStyle/>
          <a:p>
            <a:r>
              <a:rPr lang="en-US" smtClean="0"/>
              <a:t>Plato: Love as a serious mental disease</a:t>
            </a:r>
          </a:p>
        </p:txBody>
      </p:sp>
      <p:sp>
        <p:nvSpPr>
          <p:cNvPr id="111619" name="Content Placeholder 2"/>
          <p:cNvSpPr>
            <a:spLocks noGrp="1"/>
          </p:cNvSpPr>
          <p:nvPr>
            <p:ph idx="1"/>
          </p:nvPr>
        </p:nvSpPr>
        <p:spPr/>
        <p:txBody>
          <a:bodyPr/>
          <a:lstStyle/>
          <a:p>
            <a:r>
              <a:rPr lang="en-US" smtClean="0"/>
              <a:t>Symposium (191a-c), Aristophanes:  “Now since their natural form had been cut in two, each one longed for its own other half, and so they would throw their arms about each other, weaving themselves together, wanting to grow together.  In that condition they would die from hunger and general idleness, because they would not do anything apart from each other.”</a:t>
            </a:r>
          </a:p>
          <a:p>
            <a:endParaRPr lang="en-US" smtClean="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4608513"/>
          </a:xfrm>
        </p:spPr>
        <p:txBody>
          <a:bodyPr>
            <a:normAutofit fontScale="92500" lnSpcReduction="20000"/>
          </a:bodyPr>
          <a:lstStyle/>
          <a:p>
            <a:pPr>
              <a:defRPr/>
            </a:pPr>
            <a:r>
              <a:rPr lang="en-US" sz="2400" dirty="0" smtClean="0"/>
              <a:t>Nussbaum on the silliness of this story &amp; the absurdity of sex:  </a:t>
            </a:r>
          </a:p>
          <a:p>
            <a:pPr>
              <a:defRPr/>
            </a:pPr>
            <a:endParaRPr lang="en-US" sz="2400" dirty="0" smtClean="0"/>
          </a:p>
          <a:p>
            <a:pPr>
              <a:defRPr/>
            </a:pPr>
            <a:r>
              <a:rPr lang="en-US" sz="2400" dirty="0" smtClean="0"/>
              <a:t>“From the point of view of desire,… the penetration of a part of one’s own body into some opening in the loved one’s body is an event of excitement and beauty.  From the outside it just looks peculiar, or even grotesque; (…) As we hear Aristophanes’ distant myth of this passionate groping and grasping, we are invited to think how odd, after all, it is that bodies should have these holes and projections in them, odd that the insertion of a projection into an opening should be though,  by ambitious and intelligent beings, a matter of the deepest concern. (…) From the outside, we cannot help laughing.  They want to be gods—and here they are running around anxiously trying to thrust a piece of themselves inside a hole; or perhaps more comical still, </a:t>
            </a:r>
            <a:r>
              <a:rPr lang="en-US" sz="2400" dirty="0" err="1" smtClean="0"/>
              <a:t>waitin</a:t>
            </a:r>
            <a:r>
              <a:rPr lang="en-US" sz="2400" dirty="0" smtClean="0"/>
              <a:t> in the hope that some hole of theirs will have something thrust into it.”  </a:t>
            </a:r>
          </a:p>
          <a:p>
            <a:pPr lvl="1">
              <a:defRPr/>
            </a:pPr>
            <a:r>
              <a:rPr lang="en-US" sz="2000" dirty="0" smtClean="0">
                <a:ea typeface="+mn-ea"/>
                <a:cs typeface="+mn-cs"/>
              </a:rPr>
              <a:t>Martha Nussbaum, 1986.The Fragility of Goodness, 172-3</a:t>
            </a:r>
            <a:endParaRPr lang="en-US" sz="2000"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Content Placeholder 2"/>
          <p:cNvSpPr>
            <a:spLocks noGrp="1"/>
          </p:cNvSpPr>
          <p:nvPr>
            <p:ph idx="1"/>
          </p:nvPr>
        </p:nvSpPr>
        <p:spPr>
          <a:xfrm>
            <a:off x="0" y="0"/>
            <a:ext cx="9144000" cy="6705600"/>
          </a:xfrm>
        </p:spPr>
        <p:txBody>
          <a:bodyPr/>
          <a:lstStyle/>
          <a:p>
            <a:r>
              <a:rPr lang="en-US" sz="2400" smtClean="0"/>
              <a:t>Symposium (211c-d) “Ladder of Love”:  Speech of Socrates/Diotima:   </a:t>
            </a:r>
          </a:p>
          <a:p>
            <a:endParaRPr lang="en-US" sz="2400" smtClean="0"/>
          </a:p>
          <a:p>
            <a:pPr>
              <a:buFont typeface="Wingdings" pitchFamily="2" charset="2"/>
              <a:buNone/>
            </a:pPr>
            <a:r>
              <a:rPr lang="en-US" sz="2400" smtClean="0"/>
              <a:t>	</a:t>
            </a:r>
            <a:r>
              <a:rPr lang="en-US" sz="2800" smtClean="0"/>
              <a:t>“This is what is is to go aright, or to be led by another, into the mystery of love: one goes always upwards for the sake of this Beauty, starting out from beautiful things and using them like rising stairs: from one body to two and from two to all beautiful bodies, then from beautiful bodies to beautiful customs, and from customs to learning beautiful things, and from these lessons he arrives in the end at this lesson, which is learning of this very beauty so that in the end he comes to know just what it is to be beautiful.”</a:t>
            </a:r>
            <a:endParaRPr lang="en-US" smtClean="0"/>
          </a:p>
          <a:p>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0" y="0"/>
            <a:ext cx="9144000" cy="6858000"/>
          </a:xfrm>
        </p:spPr>
        <p:txBody>
          <a:bodyPr/>
          <a:lstStyle/>
          <a:p>
            <a:pPr eaLnBrk="1" hangingPunct="1">
              <a:lnSpc>
                <a:spcPct val="80000"/>
              </a:lnSpc>
              <a:buFont typeface="Wingdings" pitchFamily="2" charset="2"/>
              <a:buNone/>
            </a:pPr>
            <a:r>
              <a:rPr lang="en-US" sz="1400" smtClean="0"/>
              <a:t>	</a:t>
            </a:r>
          </a:p>
          <a:p>
            <a:pPr eaLnBrk="1" hangingPunct="1">
              <a:lnSpc>
                <a:spcPct val="80000"/>
              </a:lnSpc>
              <a:buFont typeface="Wingdings" pitchFamily="2" charset="2"/>
              <a:buNone/>
            </a:pPr>
            <a:r>
              <a:rPr lang="en-US" sz="1400" smtClean="0"/>
              <a:t>	</a:t>
            </a:r>
            <a:r>
              <a:rPr lang="en-US" sz="1400" b="1" smtClean="0"/>
              <a:t>Argument 1: </a:t>
            </a:r>
            <a:endParaRPr lang="en-US" sz="1400" smtClean="0"/>
          </a:p>
          <a:p>
            <a:pPr eaLnBrk="1" hangingPunct="1">
              <a:lnSpc>
                <a:spcPct val="80000"/>
              </a:lnSpc>
              <a:buFont typeface="Wingdings" pitchFamily="2" charset="2"/>
              <a:buNone/>
            </a:pPr>
            <a:r>
              <a:rPr lang="en-US" sz="1400" smtClean="0"/>
              <a:t>	The more real something is, the more permanent and unchanging it will be.  Things that are really permanent, forever unchangeable, must therefore be the most real things of all.  Physical objects like tables and chairs change regularly, so they must be less real.  Fundamental ideas are permanent and unchanging– for example, you can’t change the number two by erasing its symbol from the board.  So ideas must be more real than physical objects. </a:t>
            </a:r>
          </a:p>
          <a:p>
            <a:pPr eaLnBrk="1" hangingPunct="1">
              <a:lnSpc>
                <a:spcPct val="80000"/>
              </a:lnSpc>
              <a:buFont typeface="Wingdings" pitchFamily="2" charset="2"/>
              <a:buNone/>
            </a:pPr>
            <a:endParaRPr lang="en-US" sz="1400" smtClean="0"/>
          </a:p>
          <a:p>
            <a:pPr eaLnBrk="1" hangingPunct="1">
              <a:lnSpc>
                <a:spcPct val="80000"/>
              </a:lnSpc>
              <a:buFont typeface="Wingdings" pitchFamily="2" charset="2"/>
              <a:buNone/>
            </a:pPr>
            <a:r>
              <a:rPr lang="en-US" sz="1400" smtClean="0"/>
              <a:t>	</a:t>
            </a:r>
            <a:r>
              <a:rPr lang="en-US" sz="1400" b="1" smtClean="0"/>
              <a:t>Argument 2: </a:t>
            </a:r>
            <a:endParaRPr lang="en-US" sz="1400" smtClean="0"/>
          </a:p>
          <a:p>
            <a:pPr eaLnBrk="1" hangingPunct="1">
              <a:lnSpc>
                <a:spcPct val="80000"/>
              </a:lnSpc>
              <a:buFont typeface="Wingdings" pitchFamily="2" charset="2"/>
              <a:buNone/>
            </a:pPr>
            <a:r>
              <a:rPr lang="en-US" sz="1400" smtClean="0"/>
              <a:t>	True knowledge can only be knowledge of things that are permanent and unchanging.  Since ideas are the only things that are permanent and unchanging, the only true knowledge we can have must be knowledge of ideas.  There can be no real knowledge of changeable physical objects. </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smtClean="0"/>
              <a:t>	</a:t>
            </a:r>
            <a:r>
              <a:rPr lang="en-US" sz="1800" smtClean="0"/>
              <a:t>1) Things are more real when they are more permanent.</a:t>
            </a:r>
          </a:p>
          <a:p>
            <a:pPr eaLnBrk="1" hangingPunct="1">
              <a:lnSpc>
                <a:spcPct val="80000"/>
              </a:lnSpc>
              <a:buFont typeface="Wingdings" pitchFamily="2" charset="2"/>
              <a:buNone/>
            </a:pPr>
            <a:r>
              <a:rPr lang="en-US" sz="1800" smtClean="0"/>
              <a:t>	2) Physical objects are less permanent than fundamental ideas.</a:t>
            </a:r>
          </a:p>
          <a:p>
            <a:pPr eaLnBrk="1" hangingPunct="1">
              <a:lnSpc>
                <a:spcPct val="80000"/>
              </a:lnSpc>
              <a:buFont typeface="Wingdings" pitchFamily="2" charset="2"/>
              <a:buNone/>
            </a:pPr>
            <a:r>
              <a:rPr lang="en-US" sz="1800" smtClean="0"/>
              <a:t>	3) Fundamental ideas are more real than physical objects. </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	1) We can only have knowledge about things that are permanent and unchanging. </a:t>
            </a:r>
          </a:p>
          <a:p>
            <a:pPr eaLnBrk="1" hangingPunct="1">
              <a:lnSpc>
                <a:spcPct val="80000"/>
              </a:lnSpc>
              <a:buFont typeface="Wingdings" pitchFamily="2" charset="2"/>
              <a:buNone/>
            </a:pPr>
            <a:r>
              <a:rPr lang="en-US" sz="1800" smtClean="0"/>
              <a:t>	2) Ideas are the only things that are permanent and unchanging. </a:t>
            </a:r>
          </a:p>
          <a:p>
            <a:pPr eaLnBrk="1" hangingPunct="1">
              <a:lnSpc>
                <a:spcPct val="80000"/>
              </a:lnSpc>
              <a:buFont typeface="Wingdings" pitchFamily="2" charset="2"/>
              <a:buNone/>
            </a:pPr>
            <a:r>
              <a:rPr lang="en-US" sz="1800" smtClean="0"/>
              <a:t>	3) Ideas are the only things we can know. </a:t>
            </a:r>
          </a:p>
          <a:p>
            <a:pPr eaLnBrk="1" hangingPunct="1">
              <a:lnSpc>
                <a:spcPct val="80000"/>
              </a:lnSpc>
              <a:buFont typeface="Wingdings" pitchFamily="2" charset="2"/>
              <a:buNone/>
            </a:pPr>
            <a:endParaRPr lang="en-US" sz="1800" smtClean="0"/>
          </a:p>
          <a:p>
            <a:pPr eaLnBrk="1" hangingPunct="1">
              <a:lnSpc>
                <a:spcPct val="80000"/>
              </a:lnSpc>
              <a:buFont typeface="Wingdings" pitchFamily="2" charset="2"/>
              <a:buNone/>
            </a:pPr>
            <a:r>
              <a:rPr lang="en-US" sz="1800" smtClean="0"/>
              <a:t>	1) We can only have knowledge of things that are permanent and unchanging. </a:t>
            </a:r>
          </a:p>
          <a:p>
            <a:pPr eaLnBrk="1" hangingPunct="1">
              <a:lnSpc>
                <a:spcPct val="80000"/>
              </a:lnSpc>
              <a:buFont typeface="Wingdings" pitchFamily="2" charset="2"/>
              <a:buNone/>
            </a:pPr>
            <a:r>
              <a:rPr lang="en-US" sz="1800" smtClean="0"/>
              <a:t>	2) Physical objects are not permanent and unchanging. </a:t>
            </a:r>
          </a:p>
          <a:p>
            <a:pPr eaLnBrk="1" hangingPunct="1">
              <a:lnSpc>
                <a:spcPct val="80000"/>
              </a:lnSpc>
              <a:buFont typeface="Wingdings" pitchFamily="2" charset="2"/>
              <a:buNone/>
            </a:pPr>
            <a:r>
              <a:rPr lang="en-US" sz="1800" smtClean="0"/>
              <a:t>	3) We can never have knowledge of physical objects.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7" end="7"/>
                                            </p:txEl>
                                          </p:spTgt>
                                        </p:tgtEl>
                                        <p:attrNameLst>
                                          <p:attrName>style.visibility</p:attrName>
                                        </p:attrNameLst>
                                      </p:cBhvr>
                                      <p:to>
                                        <p:strVal val="visible"/>
                                      </p:to>
                                    </p:set>
                                    <p:anim calcmode="lin" valueType="num">
                                      <p:cBhvr additive="base">
                                        <p:cTn id="7" dur="5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43">
                                            <p:txEl>
                                              <p:pRg st="8" end="8"/>
                                            </p:txEl>
                                          </p:spTgt>
                                        </p:tgtEl>
                                        <p:attrNameLst>
                                          <p:attrName>style.visibility</p:attrName>
                                        </p:attrNameLst>
                                      </p:cBhvr>
                                      <p:to>
                                        <p:strVal val="visible"/>
                                      </p:to>
                                    </p:set>
                                    <p:anim calcmode="lin" valueType="num">
                                      <p:cBhvr additive="base">
                                        <p:cTn id="11" dur="500" fill="hold"/>
                                        <p:tgtEl>
                                          <p:spTgt spid="1024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243">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243">
                                            <p:txEl>
                                              <p:pRg st="9" end="9"/>
                                            </p:txEl>
                                          </p:spTgt>
                                        </p:tgtEl>
                                        <p:attrNameLst>
                                          <p:attrName>style.visibility</p:attrName>
                                        </p:attrNameLst>
                                      </p:cBhvr>
                                      <p:to>
                                        <p:strVal val="visible"/>
                                      </p:to>
                                    </p:set>
                                    <p:anim calcmode="lin" valueType="num">
                                      <p:cBhvr additive="base">
                                        <p:cTn id="15" dur="500" fill="hold"/>
                                        <p:tgtEl>
                                          <p:spTgt spid="10243">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24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10243">
                                            <p:txEl>
                                              <p:pRg st="11" end="11"/>
                                            </p:txEl>
                                          </p:spTgt>
                                        </p:tgtEl>
                                        <p:attrNameLst>
                                          <p:attrName>style.visibility</p:attrName>
                                        </p:attrNameLst>
                                      </p:cBhvr>
                                      <p:to>
                                        <p:strVal val="visible"/>
                                      </p:to>
                                    </p:set>
                                    <p:anim calcmode="lin" valueType="num">
                                      <p:cBhvr additive="base">
                                        <p:cTn id="21" dur="500" fill="hold"/>
                                        <p:tgtEl>
                                          <p:spTgt spid="10243">
                                            <p:txEl>
                                              <p:pRg st="11" end="1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243">
                                            <p:txEl>
                                              <p:pRg st="11" end="11"/>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243">
                                            <p:txEl>
                                              <p:pRg st="12" end="12"/>
                                            </p:txEl>
                                          </p:spTgt>
                                        </p:tgtEl>
                                        <p:attrNameLst>
                                          <p:attrName>style.visibility</p:attrName>
                                        </p:attrNameLst>
                                      </p:cBhvr>
                                      <p:to>
                                        <p:strVal val="visible"/>
                                      </p:to>
                                    </p:set>
                                    <p:anim calcmode="lin" valueType="num">
                                      <p:cBhvr additive="base">
                                        <p:cTn id="25" dur="500" fill="hold"/>
                                        <p:tgtEl>
                                          <p:spTgt spid="10243">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12" end="1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0243">
                                            <p:txEl>
                                              <p:pRg st="13" end="13"/>
                                            </p:txEl>
                                          </p:spTgt>
                                        </p:tgtEl>
                                        <p:attrNameLst>
                                          <p:attrName>style.visibility</p:attrName>
                                        </p:attrNameLst>
                                      </p:cBhvr>
                                      <p:to>
                                        <p:strVal val="visible"/>
                                      </p:to>
                                    </p:set>
                                    <p:anim calcmode="lin" valueType="num">
                                      <p:cBhvr additive="base">
                                        <p:cTn id="29" dur="500" fill="hold"/>
                                        <p:tgtEl>
                                          <p:spTgt spid="10243">
                                            <p:txEl>
                                              <p:pRg st="13" end="1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024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10243">
                                            <p:txEl>
                                              <p:pRg st="15" end="15"/>
                                            </p:txEl>
                                          </p:spTgt>
                                        </p:tgtEl>
                                        <p:attrNameLst>
                                          <p:attrName>style.visibility</p:attrName>
                                        </p:attrNameLst>
                                      </p:cBhvr>
                                      <p:to>
                                        <p:strVal val="visible"/>
                                      </p:to>
                                    </p:set>
                                    <p:anim calcmode="lin" valueType="num">
                                      <p:cBhvr additive="base">
                                        <p:cTn id="35" dur="500" fill="hold"/>
                                        <p:tgtEl>
                                          <p:spTgt spid="10243">
                                            <p:txEl>
                                              <p:pRg st="15" end="1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0243">
                                            <p:txEl>
                                              <p:pRg st="15" end="15"/>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0243">
                                            <p:txEl>
                                              <p:pRg st="16" end="16"/>
                                            </p:txEl>
                                          </p:spTgt>
                                        </p:tgtEl>
                                        <p:attrNameLst>
                                          <p:attrName>style.visibility</p:attrName>
                                        </p:attrNameLst>
                                      </p:cBhvr>
                                      <p:to>
                                        <p:strVal val="visible"/>
                                      </p:to>
                                    </p:set>
                                    <p:anim calcmode="lin" valueType="num">
                                      <p:cBhvr additive="base">
                                        <p:cTn id="39" dur="500" fill="hold"/>
                                        <p:tgtEl>
                                          <p:spTgt spid="10243">
                                            <p:txEl>
                                              <p:pRg st="16" end="1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0243">
                                            <p:txEl>
                                              <p:pRg st="16" end="1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0243">
                                            <p:txEl>
                                              <p:pRg st="17" end="17"/>
                                            </p:txEl>
                                          </p:spTgt>
                                        </p:tgtEl>
                                        <p:attrNameLst>
                                          <p:attrName>style.visibility</p:attrName>
                                        </p:attrNameLst>
                                      </p:cBhvr>
                                      <p:to>
                                        <p:strVal val="visible"/>
                                      </p:to>
                                    </p:set>
                                    <p:anim calcmode="lin" valueType="num">
                                      <p:cBhvr additive="base">
                                        <p:cTn id="43" dur="500" fill="hold"/>
                                        <p:tgtEl>
                                          <p:spTgt spid="10243">
                                            <p:txEl>
                                              <p:pRg st="17" end="1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4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p:txBody>
          <a:bodyPr/>
          <a:lstStyle/>
          <a:p>
            <a:r>
              <a:rPr lang="en-US" dirty="0" smtClean="0"/>
              <a:t>To be continued…</a:t>
            </a:r>
          </a:p>
        </p:txBody>
      </p:sp>
      <p:sp>
        <p:nvSpPr>
          <p:cNvPr id="114691" name="Content Placeholder 2"/>
          <p:cNvSpPr>
            <a:spLocks noGrp="1"/>
          </p:cNvSpPr>
          <p:nvPr>
            <p:ph idx="1"/>
          </p:nvPr>
        </p:nvSpPr>
        <p:spPr/>
        <p:txBody>
          <a:bodyPr/>
          <a:lstStyle/>
          <a:p>
            <a:endParaRPr lang="ar-IQ"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50838" y="0"/>
            <a:ext cx="8637587" cy="566738"/>
          </a:xfrm>
        </p:spPr>
        <p:txBody>
          <a:bodyPr>
            <a:normAutofit fontScale="90000"/>
          </a:bodyPr>
          <a:lstStyle/>
          <a:p>
            <a:r>
              <a:rPr lang="en-US" smtClean="0"/>
              <a:t>Argument for Analysis</a:t>
            </a:r>
          </a:p>
        </p:txBody>
      </p:sp>
      <p:sp>
        <p:nvSpPr>
          <p:cNvPr id="14339" name="Content Placeholder 2"/>
          <p:cNvSpPr>
            <a:spLocks noGrp="1"/>
          </p:cNvSpPr>
          <p:nvPr>
            <p:ph idx="1"/>
          </p:nvPr>
        </p:nvSpPr>
        <p:spPr>
          <a:xfrm>
            <a:off x="0" y="490538"/>
            <a:ext cx="9144000" cy="6181725"/>
          </a:xfrm>
        </p:spPr>
        <p:txBody>
          <a:bodyPr/>
          <a:lstStyle/>
          <a:p>
            <a:pPr>
              <a:buFont typeface="Wingdings" pitchFamily="2" charset="2"/>
              <a:buNone/>
            </a:pPr>
            <a:r>
              <a:rPr lang="en-US" sz="2400" smtClean="0"/>
              <a:t>	People aren’t responsible for things we do from ignorance.  For example, we don’t hold people legally responsible who act under delusions, or who didn’t understand that their actions would harm others.  This is even clearer in the case of </a:t>
            </a:r>
            <a:r>
              <a:rPr lang="en-US" sz="2400" i="1" smtClean="0"/>
              <a:t>moral</a:t>
            </a:r>
            <a:r>
              <a:rPr lang="en-US" sz="2400" smtClean="0"/>
              <a:t> responsibility: if someone had no reason to believe that her action would be harmful to others, then we should not hold her blameworthy for harms she would not have perpetrated if she had only understood what she was doing.  But as Plato shows us, people who do wrong or unjust actions are </a:t>
            </a:r>
            <a:r>
              <a:rPr lang="en-US" sz="2400" i="1" smtClean="0"/>
              <a:t>always </a:t>
            </a:r>
            <a:r>
              <a:rPr lang="en-US" sz="2400" smtClean="0"/>
              <a:t>ignorant in one way or another:  all wrong, unjust, or immoral actions are things people wouldn’t do if they properly understood that they were behaving </a:t>
            </a:r>
            <a:r>
              <a:rPr lang="en-US" sz="2400" i="1" smtClean="0"/>
              <a:t>badly.</a:t>
            </a:r>
            <a:r>
              <a:rPr lang="en-US" sz="2400" smtClean="0"/>
              <a:t>  To recognize an action as </a:t>
            </a:r>
            <a:r>
              <a:rPr lang="en-US" sz="2400" i="1" smtClean="0"/>
              <a:t>bad</a:t>
            </a:r>
            <a:r>
              <a:rPr lang="en-US" sz="2400" smtClean="0"/>
              <a:t> is to recognize that it’s not choiceworthy.  People who act wrongly are mistaken about the choiceworthiness of the actions they consider.  So people never act voluntarily when they do what is wrong or unjust.  For this reason, they’re not properly responsible for what they’ve done.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0" y="0"/>
            <a:ext cx="9144000" cy="6858000"/>
          </a:xfrm>
        </p:spPr>
        <p:txBody>
          <a:bodyPr/>
          <a:lstStyle/>
          <a:p>
            <a:pPr>
              <a:buFont typeface="Wingdings" pitchFamily="2" charset="2"/>
              <a:buNone/>
            </a:pPr>
            <a:r>
              <a:rPr lang="en-US" sz="2400" smtClean="0"/>
              <a:t>	</a:t>
            </a:r>
            <a:r>
              <a:rPr lang="en-US" sz="1600" smtClean="0"/>
              <a:t>People aren’t responsible for things we do from ignorance.  For example, we don’t hold people legally responsible who act under delusions, or who didn’t understand that their actions would harm others.  This is even clearer in the case of </a:t>
            </a:r>
            <a:r>
              <a:rPr lang="en-US" sz="1600" i="1" smtClean="0"/>
              <a:t>moral</a:t>
            </a:r>
            <a:r>
              <a:rPr lang="en-US" sz="1600" smtClean="0"/>
              <a:t> responsibility: if someone had no reason to believe that her action would be harmful to others, then we should not hold her blameworthy for harms she would not have perpetrated if she had only understood what she was doing.  But as Plato shows us, people who do wrong or unjust actions are </a:t>
            </a:r>
            <a:r>
              <a:rPr lang="en-US" sz="1600" i="1" smtClean="0"/>
              <a:t>always </a:t>
            </a:r>
            <a:r>
              <a:rPr lang="en-US" sz="1600" smtClean="0"/>
              <a:t>ignorant in one way or another:  all wrong, unjust, or immoral actions are things people wouldn’t do if they properly understood that they were behaving </a:t>
            </a:r>
            <a:r>
              <a:rPr lang="en-US" sz="1600" i="1" smtClean="0"/>
              <a:t>badly.</a:t>
            </a:r>
            <a:r>
              <a:rPr lang="en-US" sz="1600" smtClean="0"/>
              <a:t>  To recognize an action as </a:t>
            </a:r>
            <a:r>
              <a:rPr lang="en-US" sz="1600" i="1" smtClean="0"/>
              <a:t>bad</a:t>
            </a:r>
            <a:r>
              <a:rPr lang="en-US" sz="1600" smtClean="0"/>
              <a:t> is to recognize that it’s not choiceworthy.  So people never act voluntarily when they do what is wrong or unjust.  For this reason, they’re not properly responsible for what they’ve done. </a:t>
            </a:r>
          </a:p>
          <a:p>
            <a:pPr>
              <a:buFont typeface="Wingdings" pitchFamily="2" charset="2"/>
              <a:buNone/>
            </a:pPr>
            <a:endParaRPr lang="en-US" sz="1600" smtClean="0"/>
          </a:p>
          <a:p>
            <a:pPr>
              <a:buFont typeface="Wingdings" pitchFamily="2" charset="2"/>
              <a:buNone/>
            </a:pPr>
            <a:endParaRPr lang="en-US" sz="1600" smtClean="0"/>
          </a:p>
          <a:p>
            <a:pPr>
              <a:buFont typeface="Wingdings" pitchFamily="2" charset="2"/>
              <a:buNone/>
            </a:pPr>
            <a:r>
              <a:rPr lang="en-US" sz="1600" smtClean="0"/>
              <a:t>	1) Wrong, bad, and unjust  actions are not choiceworthy.</a:t>
            </a:r>
          </a:p>
          <a:p>
            <a:pPr>
              <a:buFont typeface="Wingdings" pitchFamily="2" charset="2"/>
              <a:buNone/>
            </a:pPr>
            <a:r>
              <a:rPr lang="en-US" sz="1600" smtClean="0"/>
              <a:t>	2) If one recognizes an action as bad is then one knows it’s not choiceworthy.</a:t>
            </a:r>
          </a:p>
          <a:p>
            <a:pPr>
              <a:buFont typeface="Wingdings" pitchFamily="2" charset="2"/>
              <a:buNone/>
            </a:pPr>
            <a:r>
              <a:rPr lang="en-US" sz="1600" smtClean="0"/>
              <a:t>	3) No one voluntarily chooses to perform an action if he recognizes it as not-choiceworthy.</a:t>
            </a:r>
          </a:p>
          <a:p>
            <a:pPr>
              <a:buFont typeface="Wingdings" pitchFamily="2" charset="2"/>
              <a:buNone/>
            </a:pPr>
            <a:r>
              <a:rPr lang="en-US" sz="1600" smtClean="0"/>
              <a:t>	4) So people who perform  such actions are acting from ignorance.</a:t>
            </a:r>
          </a:p>
          <a:p>
            <a:pPr>
              <a:buFont typeface="Wingdings" pitchFamily="2" charset="2"/>
              <a:buNone/>
            </a:pPr>
            <a:r>
              <a:rPr lang="en-US" sz="1600" smtClean="0"/>
              <a:t>	5) Actions that arise from ignorance are not voluntary.</a:t>
            </a:r>
          </a:p>
          <a:p>
            <a:pPr>
              <a:buFont typeface="Wingdings" pitchFamily="2" charset="2"/>
              <a:buNone/>
            </a:pPr>
            <a:r>
              <a:rPr lang="en-US" sz="1600" smtClean="0"/>
              <a:t>	Conclusion:   Wrong, bad, and unjust actions are not voluntary.</a:t>
            </a:r>
          </a:p>
          <a:p>
            <a:pPr>
              <a:buFont typeface="Wingdings" pitchFamily="2" charset="2"/>
              <a:buNone/>
            </a:pPr>
            <a:endParaRPr lang="en-US" sz="16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9" descr="image001"/>
          <p:cNvPicPr>
            <a:picLocks noChangeAspect="1" noChangeArrowheads="1"/>
          </p:cNvPicPr>
          <p:nvPr/>
        </p:nvPicPr>
        <p:blipFill>
          <a:blip r:embed="rId3"/>
          <a:srcRect/>
          <a:stretch>
            <a:fillRect/>
          </a:stretch>
        </p:blipFill>
        <p:spPr bwMode="auto">
          <a:xfrm>
            <a:off x="2076450" y="0"/>
            <a:ext cx="4803775" cy="6853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17500" y="330200"/>
            <a:ext cx="8637588" cy="762000"/>
          </a:xfrm>
        </p:spPr>
        <p:txBody>
          <a:bodyPr/>
          <a:lstStyle/>
          <a:p>
            <a:pPr eaLnBrk="1" hangingPunct="1"/>
            <a:r>
              <a:rPr lang="en-US" smtClean="0"/>
              <a:t>Some Background on Plato:</a:t>
            </a:r>
          </a:p>
        </p:txBody>
      </p:sp>
      <p:sp>
        <p:nvSpPr>
          <p:cNvPr id="17411" name="Rectangle 3"/>
          <p:cNvSpPr>
            <a:spLocks noGrp="1" noChangeArrowheads="1"/>
          </p:cNvSpPr>
          <p:nvPr>
            <p:ph idx="1"/>
          </p:nvPr>
        </p:nvSpPr>
        <p:spPr>
          <a:xfrm>
            <a:off x="317500" y="1298575"/>
            <a:ext cx="8826500" cy="5559425"/>
          </a:xfrm>
        </p:spPr>
        <p:txBody>
          <a:bodyPr/>
          <a:lstStyle/>
          <a:p>
            <a:pPr eaLnBrk="1" hangingPunct="1">
              <a:lnSpc>
                <a:spcPct val="90000"/>
              </a:lnSpc>
            </a:pPr>
            <a:r>
              <a:rPr lang="en-US" smtClean="0"/>
              <a:t>Plato: 427-347 BCE</a:t>
            </a:r>
          </a:p>
          <a:p>
            <a:pPr eaLnBrk="1" hangingPunct="1">
              <a:lnSpc>
                <a:spcPct val="90000"/>
              </a:lnSpc>
            </a:pPr>
            <a:endParaRPr lang="en-US" smtClean="0"/>
          </a:p>
          <a:p>
            <a:pPr eaLnBrk="1" hangingPunct="1">
              <a:lnSpc>
                <a:spcPct val="90000"/>
              </a:lnSpc>
            </a:pPr>
            <a:r>
              <a:rPr lang="en-US" smtClean="0"/>
              <a:t>Athens in 400-300 BCE: a place of high culture and intellect, in which philosophic dialogue could flourish (this may have been possible only because Athenians held slaves.) </a:t>
            </a:r>
          </a:p>
          <a:p>
            <a:pPr eaLnBrk="1" hangingPunct="1">
              <a:lnSpc>
                <a:spcPct val="90000"/>
              </a:lnSpc>
            </a:pPr>
            <a:r>
              <a:rPr lang="en-US" smtClean="0"/>
              <a:t>Plato lived during a time of turmoil in Athens: by the time this dialogue became available, many of the people named in it had died, executed or in political struggle.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Reading Plato: </a:t>
            </a:r>
          </a:p>
        </p:txBody>
      </p:sp>
      <p:sp>
        <p:nvSpPr>
          <p:cNvPr id="14339" name="Rectangle 3"/>
          <p:cNvSpPr>
            <a:spLocks noGrp="1" noChangeArrowheads="1"/>
          </p:cNvSpPr>
          <p:nvPr>
            <p:ph idx="1"/>
          </p:nvPr>
        </p:nvSpPr>
        <p:spPr>
          <a:xfrm>
            <a:off x="328613" y="1941513"/>
            <a:ext cx="8412162" cy="4667250"/>
          </a:xfrm>
        </p:spPr>
        <p:txBody>
          <a:bodyPr/>
          <a:lstStyle/>
          <a:p>
            <a:pPr eaLnBrk="1" hangingPunct="1">
              <a:lnSpc>
                <a:spcPct val="80000"/>
              </a:lnSpc>
            </a:pPr>
            <a:r>
              <a:rPr lang="en-US" sz="2000" b="1" smtClean="0"/>
              <a:t>Dialogue form:</a:t>
            </a:r>
            <a:r>
              <a:rPr lang="en-US" sz="2000" smtClean="0"/>
              <a:t> Plato's writings are in the form of dialogues- careful philosophical conversations, in which one character (usually Socrates) propounds Plato's own views. Other characters in the dialogues usually have lots of lines like "Yes Socrates." "Oh of course Socrates" "Why of course, you've made that perfectly clear Socrates, you're so clever and wise..." </a:t>
            </a:r>
            <a:br>
              <a:rPr lang="en-US" sz="2000" smtClean="0"/>
            </a:br>
            <a:endParaRPr lang="en-US" sz="2000" smtClean="0"/>
          </a:p>
          <a:p>
            <a:pPr eaLnBrk="1" hangingPunct="1">
              <a:lnSpc>
                <a:spcPct val="80000"/>
              </a:lnSpc>
            </a:pPr>
            <a:r>
              <a:rPr lang="en-US" sz="2000" smtClean="0"/>
              <a:t>Others, like Thrasymachus in Republic Book I, are usually passionate and bullying, and are driven to mouth frothing fury by the inexorable reason of Socrates.</a:t>
            </a:r>
            <a:br>
              <a:rPr lang="en-US" sz="2000" smtClean="0"/>
            </a:br>
            <a:endParaRPr lang="en-US" sz="2000" b="1" smtClean="0"/>
          </a:p>
          <a:p>
            <a:pPr eaLnBrk="1" hangingPunct="1">
              <a:lnSpc>
                <a:spcPct val="80000"/>
              </a:lnSpc>
            </a:pPr>
            <a:r>
              <a:rPr lang="en-US" sz="2000" b="1" smtClean="0"/>
              <a:t>Sophists:</a:t>
            </a:r>
            <a:r>
              <a:rPr lang="en-US" sz="2000" smtClean="0"/>
              <a:t> ['sophistry'] Traveling teachers who took money for teaching. Plato looked down on them, and his contempt is usually reflected in the writings of contemporary philosophers, who nevertheless accept their paychecks. [Plato was independently wealthy, and apparently despised those who weren't.]  Thrasymachus was a real person– a sophist who taught public speaking and reasoning skills.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ox(in)">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checkerboard(across)">
                                      <p:cBhvr>
                                        <p:cTn id="17"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Reading Plato: </a:t>
            </a:r>
          </a:p>
        </p:txBody>
      </p:sp>
      <p:sp>
        <p:nvSpPr>
          <p:cNvPr id="376835" name="Rectangle 3"/>
          <p:cNvSpPr>
            <a:spLocks noGrp="1" noChangeArrowheads="1"/>
          </p:cNvSpPr>
          <p:nvPr>
            <p:ph idx="1"/>
          </p:nvPr>
        </p:nvSpPr>
        <p:spPr>
          <a:xfrm>
            <a:off x="328613" y="1941513"/>
            <a:ext cx="8499475" cy="4535487"/>
          </a:xfrm>
        </p:spPr>
        <p:txBody>
          <a:bodyPr/>
          <a:lstStyle/>
          <a:p>
            <a:pPr eaLnBrk="1" hangingPunct="1">
              <a:lnSpc>
                <a:spcPct val="80000"/>
              </a:lnSpc>
            </a:pPr>
            <a:r>
              <a:rPr lang="en-US" sz="1600" b="1" smtClean="0"/>
              <a:t>Socrates (469-399 BC)</a:t>
            </a:r>
            <a:br>
              <a:rPr lang="en-US" sz="1600" b="1" smtClean="0"/>
            </a:br>
            <a:r>
              <a:rPr lang="en-US" sz="1600" smtClean="0"/>
              <a:t>-neglected his work and family to wander streets and talk</a:t>
            </a:r>
            <a:br>
              <a:rPr lang="en-US" sz="1600" smtClean="0"/>
            </a:br>
            <a:r>
              <a:rPr lang="en-US" sz="1600" smtClean="0"/>
              <a:t>-Oracle at Delphi claimed that he was the wisest man alive. But Socrates believed that he knew nothing. Reasoned that if the Oracle was right, it must be because he at least </a:t>
            </a:r>
            <a:r>
              <a:rPr lang="en-US" sz="1600" i="1" smtClean="0"/>
              <a:t>knew</a:t>
            </a:r>
            <a:r>
              <a:rPr lang="en-US" sz="1600" smtClean="0"/>
              <a:t> that he was ignorant, while others falsely believed that they had knowledge.</a:t>
            </a:r>
            <a:br>
              <a:rPr lang="en-US" sz="1600" smtClean="0"/>
            </a:br>
            <a:endParaRPr lang="en-US" sz="1600" b="1" smtClean="0"/>
          </a:p>
          <a:p>
            <a:pPr eaLnBrk="1" hangingPunct="1">
              <a:lnSpc>
                <a:spcPct val="80000"/>
              </a:lnSpc>
            </a:pPr>
            <a:r>
              <a:rPr lang="en-US" sz="1600" b="1" smtClean="0"/>
              <a:t>Socratic Method-</a:t>
            </a:r>
            <a:r>
              <a:rPr lang="en-US" sz="1600" smtClean="0"/>
              <a:t> asking questions and offering counterexamples in a manner which ultimately leads the other person to reach the right (or at least a better) conclusion.</a:t>
            </a:r>
            <a:br>
              <a:rPr lang="en-US" sz="1600" smtClean="0"/>
            </a:br>
            <a:endParaRPr lang="en-US" sz="1600" smtClean="0"/>
          </a:p>
          <a:p>
            <a:pPr eaLnBrk="1" hangingPunct="1">
              <a:lnSpc>
                <a:spcPct val="80000"/>
              </a:lnSpc>
            </a:pPr>
            <a:r>
              <a:rPr lang="en-US" sz="1600" smtClean="0"/>
              <a:t>Philosopher as “gadfly” (to prick at complacently held prejudice, and ill founded opinion) or MIDWIFE (to help others to give birth to truth, by asking the right questions to help them to figure out what the answer might be). </a:t>
            </a:r>
          </a:p>
          <a:p>
            <a:pPr eaLnBrk="1" hangingPunct="1">
              <a:lnSpc>
                <a:spcPct val="80000"/>
              </a:lnSpc>
            </a:pPr>
            <a:endParaRPr lang="en-US" sz="1600" smtClean="0"/>
          </a:p>
          <a:p>
            <a:pPr eaLnBrk="1" hangingPunct="1">
              <a:lnSpc>
                <a:spcPct val="80000"/>
              </a:lnSpc>
            </a:pPr>
            <a:r>
              <a:rPr lang="en-US" sz="1600" b="1" smtClean="0"/>
              <a:t>Meiutic method: </a:t>
            </a:r>
            <a:r>
              <a:rPr lang="en-US" sz="1600" smtClean="0"/>
              <a:t>Philosophical dialogue aims to help people to give birth to their own ideas, not simply to persuade others or provide them with information.</a:t>
            </a:r>
            <a:br>
              <a:rPr lang="en-US" sz="1600" smtClean="0"/>
            </a:br>
            <a:endParaRPr lang="en-US" sz="1600" smtClean="0"/>
          </a:p>
          <a:p>
            <a:pPr eaLnBrk="1" hangingPunct="1">
              <a:lnSpc>
                <a:spcPct val="80000"/>
              </a:lnSpc>
            </a:pPr>
            <a:r>
              <a:rPr lang="en-US" sz="1600" smtClean="0"/>
              <a:t>Socrates was condemned to death for being "an evil doer and a curious person, searching into things under the earth and above the heaven; and making the worse appear the better cause, and teaching all this to others” and for “corrupting the youth of the city” by teaching them philosophy.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76835">
                                            <p:txEl>
                                              <p:pRg st="0" end="0"/>
                                            </p:txEl>
                                          </p:spTgt>
                                        </p:tgtEl>
                                        <p:attrNameLst>
                                          <p:attrName>style.visibility</p:attrName>
                                        </p:attrNameLst>
                                      </p:cBhvr>
                                      <p:to>
                                        <p:strVal val="visible"/>
                                      </p:to>
                                    </p:set>
                                    <p:anim calcmode="lin" valueType="num">
                                      <p:cBhvr additive="base">
                                        <p:cTn id="7" dur="500" fill="hold"/>
                                        <p:tgtEl>
                                          <p:spTgt spid="3768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68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76835">
                                            <p:txEl>
                                              <p:pRg st="1" end="1"/>
                                            </p:txEl>
                                          </p:spTgt>
                                        </p:tgtEl>
                                        <p:attrNameLst>
                                          <p:attrName>style.visibility</p:attrName>
                                        </p:attrNameLst>
                                      </p:cBhvr>
                                      <p:to>
                                        <p:strVal val="visible"/>
                                      </p:to>
                                    </p:set>
                                    <p:anim calcmode="lin" valueType="num">
                                      <p:cBhvr additive="base">
                                        <p:cTn id="13" dur="500" fill="hold"/>
                                        <p:tgtEl>
                                          <p:spTgt spid="3768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68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76835">
                                            <p:txEl>
                                              <p:pRg st="2" end="2"/>
                                            </p:txEl>
                                          </p:spTgt>
                                        </p:tgtEl>
                                        <p:attrNameLst>
                                          <p:attrName>style.visibility</p:attrName>
                                        </p:attrNameLst>
                                      </p:cBhvr>
                                      <p:to>
                                        <p:strVal val="visible"/>
                                      </p:to>
                                    </p:set>
                                    <p:anim calcmode="lin" valueType="num">
                                      <p:cBhvr additive="base">
                                        <p:cTn id="19" dur="500" fill="hold"/>
                                        <p:tgtEl>
                                          <p:spTgt spid="3768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68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76835">
                                            <p:txEl>
                                              <p:pRg st="4" end="4"/>
                                            </p:txEl>
                                          </p:spTgt>
                                        </p:tgtEl>
                                        <p:attrNameLst>
                                          <p:attrName>style.visibility</p:attrName>
                                        </p:attrNameLst>
                                      </p:cBhvr>
                                      <p:to>
                                        <p:strVal val="visible"/>
                                      </p:to>
                                    </p:set>
                                    <p:anim calcmode="lin" valueType="num">
                                      <p:cBhvr additive="base">
                                        <p:cTn id="25" dur="500" fill="hold"/>
                                        <p:tgtEl>
                                          <p:spTgt spid="37683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768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76835">
                                            <p:txEl>
                                              <p:pRg st="5" end="5"/>
                                            </p:txEl>
                                          </p:spTgt>
                                        </p:tgtEl>
                                        <p:attrNameLst>
                                          <p:attrName>style.visibility</p:attrName>
                                        </p:attrNameLst>
                                      </p:cBhvr>
                                      <p:to>
                                        <p:strVal val="visible"/>
                                      </p:to>
                                    </p:set>
                                    <p:anim calcmode="lin" valueType="num">
                                      <p:cBhvr additive="base">
                                        <p:cTn id="31" dur="500" fill="hold"/>
                                        <p:tgtEl>
                                          <p:spTgt spid="37683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768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Reading Plato:</a:t>
            </a:r>
          </a:p>
        </p:txBody>
      </p:sp>
      <p:sp>
        <p:nvSpPr>
          <p:cNvPr id="20483" name="Rectangle 3"/>
          <p:cNvSpPr>
            <a:spLocks noGrp="1" noChangeArrowheads="1"/>
          </p:cNvSpPr>
          <p:nvPr>
            <p:ph idx="1"/>
          </p:nvPr>
        </p:nvSpPr>
        <p:spPr>
          <a:xfrm>
            <a:off x="285750" y="1690688"/>
            <a:ext cx="8326438" cy="4608512"/>
          </a:xfrm>
        </p:spPr>
        <p:txBody>
          <a:bodyPr>
            <a:normAutofit lnSpcReduction="10000"/>
          </a:bodyPr>
          <a:lstStyle/>
          <a:p>
            <a:pPr eaLnBrk="1" hangingPunct="1">
              <a:lnSpc>
                <a:spcPct val="90000"/>
              </a:lnSpc>
            </a:pPr>
            <a:r>
              <a:rPr lang="en-US" sz="2400" b="1" smtClean="0"/>
              <a:t>Plato</a:t>
            </a:r>
            <a:br>
              <a:rPr lang="en-US" sz="2400" b="1" smtClean="0"/>
            </a:br>
            <a:endParaRPr lang="en-US" sz="2400" b="1" smtClean="0"/>
          </a:p>
          <a:p>
            <a:pPr eaLnBrk="1" hangingPunct="1">
              <a:lnSpc>
                <a:spcPct val="90000"/>
              </a:lnSpc>
            </a:pPr>
            <a:r>
              <a:rPr lang="en-US" sz="2400" b="1" smtClean="0"/>
              <a:t> </a:t>
            </a:r>
            <a:r>
              <a:rPr lang="en-US" sz="2400" smtClean="0"/>
              <a:t>-Socrates most celebrated student</a:t>
            </a:r>
          </a:p>
          <a:p>
            <a:pPr eaLnBrk="1" hangingPunct="1">
              <a:lnSpc>
                <a:spcPct val="90000"/>
              </a:lnSpc>
            </a:pPr>
            <a:endParaRPr lang="en-US" sz="2400" smtClean="0"/>
          </a:p>
          <a:p>
            <a:pPr eaLnBrk="1" hangingPunct="1">
              <a:lnSpc>
                <a:spcPct val="90000"/>
              </a:lnSpc>
            </a:pPr>
            <a:r>
              <a:rPr lang="en-US" sz="2400" smtClean="0"/>
              <a:t>Two older brothers (Glaucon and Adiamantus) who figure in the Republic. All were fortunate to come from a wealthy and important family. Related on fathers side to last king of Athens, on mothers to Solon, founder of Athenian Law. </a:t>
            </a:r>
          </a:p>
          <a:p>
            <a:pPr eaLnBrk="1" hangingPunct="1">
              <a:lnSpc>
                <a:spcPct val="90000"/>
              </a:lnSpc>
            </a:pPr>
            <a:endParaRPr lang="en-US" sz="2400" smtClean="0"/>
          </a:p>
          <a:p>
            <a:pPr eaLnBrk="1" hangingPunct="1">
              <a:lnSpc>
                <a:spcPct val="90000"/>
              </a:lnSpc>
            </a:pPr>
            <a:r>
              <a:rPr lang="en-US" sz="2400" smtClean="0"/>
              <a:t>Plato originally named Aristocles after his father Ariston, but was nicknamed Plato by his wrestling coach, since Plato is the Greek word for 'broad.' (Probably referred to the width of his forehead or shoulders.)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Some Influences on Plato:</a:t>
            </a:r>
          </a:p>
        </p:txBody>
      </p:sp>
      <p:sp>
        <p:nvSpPr>
          <p:cNvPr id="378883" name="Rectangle 3"/>
          <p:cNvSpPr>
            <a:spLocks noGrp="1" noChangeArrowheads="1"/>
          </p:cNvSpPr>
          <p:nvPr>
            <p:ph idx="1"/>
          </p:nvPr>
        </p:nvSpPr>
        <p:spPr>
          <a:xfrm>
            <a:off x="328613" y="1941513"/>
            <a:ext cx="8208962" cy="4651375"/>
          </a:xfrm>
        </p:spPr>
        <p:txBody>
          <a:bodyPr/>
          <a:lstStyle/>
          <a:p>
            <a:pPr eaLnBrk="1" hangingPunct="1">
              <a:lnSpc>
                <a:spcPct val="80000"/>
              </a:lnSpc>
            </a:pPr>
            <a:r>
              <a:rPr lang="en-US" sz="2400" b="1" smtClean="0"/>
              <a:t>Influence of Parmenides: </a:t>
            </a:r>
            <a:r>
              <a:rPr lang="en-US" sz="2400" smtClean="0"/>
              <a:t>Parmenides argued that reality must be timeless and changeless. </a:t>
            </a:r>
            <a:br>
              <a:rPr lang="en-US" sz="2400" smtClean="0"/>
            </a:br>
            <a:endParaRPr lang="en-US" sz="2400" smtClean="0"/>
          </a:p>
          <a:p>
            <a:pPr eaLnBrk="1" hangingPunct="1">
              <a:lnSpc>
                <a:spcPct val="80000"/>
              </a:lnSpc>
              <a:buFont typeface="Wingdings" pitchFamily="2" charset="2"/>
              <a:buNone/>
            </a:pPr>
            <a:r>
              <a:rPr lang="en-US" sz="2400" smtClean="0"/>
              <a:t>	Plato: True knowledge is knowledge of the timeless and unchanging. </a:t>
            </a:r>
            <a:br>
              <a:rPr lang="en-US" sz="2400" smtClean="0"/>
            </a:br>
            <a:endParaRPr lang="en-US" sz="2400" b="1" smtClean="0"/>
          </a:p>
          <a:p>
            <a:pPr eaLnBrk="1" hangingPunct="1">
              <a:lnSpc>
                <a:spcPct val="80000"/>
              </a:lnSpc>
            </a:pPr>
            <a:r>
              <a:rPr lang="en-US" sz="2400" b="1" smtClean="0"/>
              <a:t>Influence of Heraclitus: </a:t>
            </a:r>
            <a:r>
              <a:rPr lang="en-US" sz="2400" smtClean="0"/>
              <a:t>Nothing is permanent in the sensible world. </a:t>
            </a:r>
            <a:br>
              <a:rPr lang="en-US" sz="2400" smtClean="0"/>
            </a:br>
            <a:endParaRPr lang="en-US" sz="2400" smtClean="0"/>
          </a:p>
          <a:p>
            <a:pPr eaLnBrk="1" hangingPunct="1">
              <a:lnSpc>
                <a:spcPct val="80000"/>
              </a:lnSpc>
              <a:buFont typeface="Wingdings" pitchFamily="2" charset="2"/>
              <a:buNone/>
            </a:pPr>
            <a:r>
              <a:rPr lang="en-US" sz="2400" smtClean="0"/>
              <a:t>	Plato: We cannot get knowledge of the timeless and unchanging truths by using our senses alone. </a:t>
            </a:r>
            <a:br>
              <a:rPr lang="en-US" sz="2400" smtClean="0"/>
            </a:br>
            <a:endParaRPr lang="en-US" sz="2400" smtClean="0"/>
          </a:p>
          <a:p>
            <a:pPr eaLnBrk="1" hangingPunct="1">
              <a:lnSpc>
                <a:spcPct val="80000"/>
              </a:lnSpc>
              <a:buFont typeface="Wingdings" pitchFamily="2" charset="2"/>
              <a:buNone/>
            </a:pPr>
            <a:r>
              <a:rPr lang="en-US" sz="2400" smtClean="0"/>
              <a:t>	</a:t>
            </a:r>
            <a:r>
              <a:rPr lang="en-US" sz="2400" b="1" smtClean="0"/>
              <a:t>Consequence for Plato:</a:t>
            </a:r>
            <a:r>
              <a:rPr lang="en-US" sz="2400" smtClean="0"/>
              <a:t> Knowledge is not derived from the senses but from the intellect.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78883">
                                            <p:txEl>
                                              <p:pRg st="0" end="0"/>
                                            </p:txEl>
                                          </p:spTgt>
                                        </p:tgtEl>
                                        <p:attrNameLst>
                                          <p:attrName>style.visibility</p:attrName>
                                        </p:attrNameLst>
                                      </p:cBhvr>
                                      <p:to>
                                        <p:strVal val="visible"/>
                                      </p:to>
                                    </p:set>
                                    <p:anim calcmode="lin" valueType="num">
                                      <p:cBhvr additive="base">
                                        <p:cTn id="7" dur="500" fill="hold"/>
                                        <p:tgtEl>
                                          <p:spTgt spid="3788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88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78883">
                                            <p:txEl>
                                              <p:pRg st="1" end="1"/>
                                            </p:txEl>
                                          </p:spTgt>
                                        </p:tgtEl>
                                        <p:attrNameLst>
                                          <p:attrName>style.visibility</p:attrName>
                                        </p:attrNameLst>
                                      </p:cBhvr>
                                      <p:to>
                                        <p:strVal val="visible"/>
                                      </p:to>
                                    </p:set>
                                    <p:anim calcmode="lin" valueType="num">
                                      <p:cBhvr additive="base">
                                        <p:cTn id="11" dur="500" fill="hold"/>
                                        <p:tgtEl>
                                          <p:spTgt spid="37888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788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78883">
                                            <p:txEl>
                                              <p:pRg st="2" end="2"/>
                                            </p:txEl>
                                          </p:spTgt>
                                        </p:tgtEl>
                                        <p:attrNameLst>
                                          <p:attrName>style.visibility</p:attrName>
                                        </p:attrNameLst>
                                      </p:cBhvr>
                                      <p:to>
                                        <p:strVal val="visible"/>
                                      </p:to>
                                    </p:set>
                                    <p:anim calcmode="lin" valueType="num">
                                      <p:cBhvr additive="base">
                                        <p:cTn id="17" dur="500" fill="hold"/>
                                        <p:tgtEl>
                                          <p:spTgt spid="37888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7888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78883">
                                            <p:txEl>
                                              <p:pRg st="3" end="3"/>
                                            </p:txEl>
                                          </p:spTgt>
                                        </p:tgtEl>
                                        <p:attrNameLst>
                                          <p:attrName>style.visibility</p:attrName>
                                        </p:attrNameLst>
                                      </p:cBhvr>
                                      <p:to>
                                        <p:strVal val="visible"/>
                                      </p:to>
                                    </p:set>
                                    <p:anim calcmode="lin" valueType="num">
                                      <p:cBhvr additive="base">
                                        <p:cTn id="21" dur="500" fill="hold"/>
                                        <p:tgtEl>
                                          <p:spTgt spid="37888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788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78883">
                                            <p:txEl>
                                              <p:pRg st="4" end="4"/>
                                            </p:txEl>
                                          </p:spTgt>
                                        </p:tgtEl>
                                        <p:attrNameLst>
                                          <p:attrName>style.visibility</p:attrName>
                                        </p:attrNameLst>
                                      </p:cBhvr>
                                      <p:to>
                                        <p:strVal val="visible"/>
                                      </p:to>
                                    </p:set>
                                    <p:anim calcmode="lin" valueType="num">
                                      <p:cBhvr additive="base">
                                        <p:cTn id="27" dur="500" fill="hold"/>
                                        <p:tgtEl>
                                          <p:spTgt spid="37888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788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15913" y="0"/>
            <a:ext cx="8637587" cy="519113"/>
          </a:xfrm>
        </p:spPr>
        <p:txBody>
          <a:bodyPr/>
          <a:lstStyle/>
          <a:p>
            <a:pPr eaLnBrk="1" hangingPunct="1"/>
            <a:r>
              <a:rPr lang="en-US" sz="2800" smtClean="0"/>
              <a:t>Argument for Analysis:</a:t>
            </a:r>
          </a:p>
        </p:txBody>
      </p:sp>
      <p:sp>
        <p:nvSpPr>
          <p:cNvPr id="4099" name="Rectangle 3"/>
          <p:cNvSpPr>
            <a:spLocks noGrp="1" noChangeArrowheads="1"/>
          </p:cNvSpPr>
          <p:nvPr>
            <p:ph idx="1"/>
          </p:nvPr>
        </p:nvSpPr>
        <p:spPr>
          <a:xfrm>
            <a:off x="0" y="495300"/>
            <a:ext cx="9144000" cy="6362700"/>
          </a:xfrm>
        </p:spPr>
        <p:txBody>
          <a:bodyPr/>
          <a:lstStyle/>
          <a:p>
            <a:pPr eaLnBrk="1" hangingPunct="1">
              <a:lnSpc>
                <a:spcPct val="80000"/>
              </a:lnSpc>
              <a:buFontTx/>
              <a:buNone/>
            </a:pPr>
            <a:r>
              <a:rPr lang="en-US" sz="1600" b="1" smtClean="0"/>
              <a:t>	Soujourner Truth,</a:t>
            </a:r>
            <a:r>
              <a:rPr lang="en-US" sz="1600" smtClean="0"/>
              <a:t>  </a:t>
            </a:r>
            <a:r>
              <a:rPr lang="en-US" sz="1600" b="1" smtClean="0"/>
              <a:t>Women's Convention in Akron, Ohio, 1851:</a:t>
            </a:r>
            <a:r>
              <a:rPr lang="en-US" sz="1600" smtClean="0"/>
              <a:t> </a:t>
            </a:r>
          </a:p>
          <a:p>
            <a:pPr eaLnBrk="1" hangingPunct="1">
              <a:lnSpc>
                <a:spcPct val="80000"/>
              </a:lnSpc>
            </a:pPr>
            <a:endParaRPr lang="en-US" sz="1600" smtClean="0"/>
          </a:p>
          <a:p>
            <a:pPr eaLnBrk="1" hangingPunct="1">
              <a:lnSpc>
                <a:spcPct val="80000"/>
              </a:lnSpc>
              <a:buFontTx/>
              <a:buNone/>
            </a:pPr>
            <a:r>
              <a:rPr lang="en-US" sz="1600" smtClean="0"/>
              <a:t>	“Well, children, where there is so much racket there must be something out of kilter. I think that 'twixt the negroes of the South and the women at the North, all talking about rights, the white men will be in a fix pretty soon. But what's all this here talking about? </a:t>
            </a:r>
          </a:p>
          <a:p>
            <a:pPr eaLnBrk="1" hangingPunct="1">
              <a:lnSpc>
                <a:spcPct val="80000"/>
              </a:lnSpc>
              <a:buFontTx/>
              <a:buNone/>
            </a:pPr>
            <a:endParaRPr lang="en-US" sz="1600" smtClean="0"/>
          </a:p>
          <a:p>
            <a:pPr eaLnBrk="1" hangingPunct="1">
              <a:lnSpc>
                <a:spcPct val="80000"/>
              </a:lnSpc>
              <a:buFontTx/>
              <a:buNone/>
            </a:pPr>
            <a:r>
              <a:rPr lang="en-US" sz="1600" smtClean="0"/>
              <a:t>	That man over there says that women need to be helped into carriages, and lifted over ditches, and to have the best place everywhere. Nobody ever helps me into carriages, or over mud-puddles, or gives me any best place! And ain't I a woman? Look at me! Look at my arm! I have ploughed and planted, and gathered into barns, and no man could head me! And ain't I a woman? I could work as much and eat as much as a man - when I could get it - and bear the lash as well! And ain't I a woman? I have borne thirteen children, and seen most all sold off to slavery, and when I cried out with my mother's grief, none but Jesus heard me! And ain't I a woman? </a:t>
            </a:r>
          </a:p>
          <a:p>
            <a:pPr eaLnBrk="1" hangingPunct="1">
              <a:lnSpc>
                <a:spcPct val="80000"/>
              </a:lnSpc>
              <a:buFontTx/>
              <a:buNone/>
            </a:pPr>
            <a:endParaRPr lang="en-US" sz="1600" smtClean="0"/>
          </a:p>
          <a:p>
            <a:pPr eaLnBrk="1" hangingPunct="1">
              <a:lnSpc>
                <a:spcPct val="80000"/>
              </a:lnSpc>
              <a:buFontTx/>
              <a:buNone/>
            </a:pPr>
            <a:r>
              <a:rPr lang="en-US" sz="1600" smtClean="0"/>
              <a:t>	Then they talk about this thing in the head; what's this they call it? [member of audience whispers, "intellect"] That's it, honey. What's that got to do with women's rights or negroes' rights? If my cup won't hold but a pint, and yours holds a quart, wouldn't you be mean not to let me have my little half measure full? </a:t>
            </a:r>
          </a:p>
          <a:p>
            <a:pPr eaLnBrk="1" hangingPunct="1">
              <a:lnSpc>
                <a:spcPct val="80000"/>
              </a:lnSpc>
              <a:buFontTx/>
              <a:buNone/>
            </a:pPr>
            <a:endParaRPr lang="en-US" sz="1600" smtClean="0"/>
          </a:p>
          <a:p>
            <a:pPr eaLnBrk="1" hangingPunct="1">
              <a:lnSpc>
                <a:spcPct val="80000"/>
              </a:lnSpc>
              <a:buFontTx/>
              <a:buNone/>
            </a:pPr>
            <a:r>
              <a:rPr lang="en-US" sz="1600" smtClean="0"/>
              <a:t>	Then that little man in black there, he says women can't have as much rights as men, 'cause Christ wasn't a woman! Where did your Christ come from? Where did your Christ come from? From God and a woman! Man had nothing to do with Him. </a:t>
            </a:r>
          </a:p>
          <a:p>
            <a:pPr eaLnBrk="1" hangingPunct="1">
              <a:lnSpc>
                <a:spcPct val="80000"/>
              </a:lnSpc>
              <a:buFontTx/>
              <a:buNone/>
            </a:pPr>
            <a:endParaRPr lang="en-US" sz="1600" smtClean="0"/>
          </a:p>
          <a:p>
            <a:pPr eaLnBrk="1" hangingPunct="1">
              <a:lnSpc>
                <a:spcPct val="80000"/>
              </a:lnSpc>
              <a:buFontTx/>
              <a:buNone/>
            </a:pPr>
            <a:r>
              <a:rPr lang="en-US" sz="1600" smtClean="0"/>
              <a:t>	If the first woman God ever made was strong enough to turn the world upside down all alone, these women together ought to be able to turn it back , and get it right side up again! And now they is asking to do it, the men better let them. </a:t>
            </a:r>
          </a:p>
          <a:p>
            <a:pPr eaLnBrk="1" hangingPunct="1">
              <a:lnSpc>
                <a:spcPct val="80000"/>
              </a:lnSpc>
              <a:buFontTx/>
              <a:buNone/>
            </a:pPr>
            <a:endParaRPr lang="en-US" sz="1600" smtClean="0"/>
          </a:p>
          <a:p>
            <a:pPr eaLnBrk="1" hangingPunct="1">
              <a:lnSpc>
                <a:spcPct val="80000"/>
              </a:lnSpc>
              <a:buFontTx/>
              <a:buNone/>
            </a:pPr>
            <a:r>
              <a:rPr lang="en-US" sz="1600" smtClean="0"/>
              <a:t>	Obliged to you for hearing me, and now old Sojourner ain't got nothing more to say.”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17500" y="374650"/>
            <a:ext cx="8637588" cy="762000"/>
          </a:xfrm>
        </p:spPr>
        <p:txBody>
          <a:bodyPr/>
          <a:lstStyle/>
          <a:p>
            <a:pPr eaLnBrk="1" hangingPunct="1"/>
            <a:r>
              <a:rPr lang="en-US" smtClean="0"/>
              <a:t>Plato’s Works: </a:t>
            </a:r>
          </a:p>
        </p:txBody>
      </p:sp>
      <p:sp>
        <p:nvSpPr>
          <p:cNvPr id="18435" name="Rectangle 3"/>
          <p:cNvSpPr>
            <a:spLocks noGrp="1" noChangeArrowheads="1"/>
          </p:cNvSpPr>
          <p:nvPr>
            <p:ph idx="1"/>
          </p:nvPr>
        </p:nvSpPr>
        <p:spPr>
          <a:xfrm>
            <a:off x="0" y="1476375"/>
            <a:ext cx="8828088" cy="5173663"/>
          </a:xfrm>
        </p:spPr>
        <p:txBody>
          <a:bodyPr/>
          <a:lstStyle/>
          <a:p>
            <a:pPr eaLnBrk="1" hangingPunct="1">
              <a:lnSpc>
                <a:spcPct val="80000"/>
              </a:lnSpc>
            </a:pPr>
            <a:r>
              <a:rPr lang="en-US" sz="2000" b="1" smtClean="0"/>
              <a:t>Three Periods:</a:t>
            </a:r>
            <a:br>
              <a:rPr lang="en-US" sz="2000" b="1" smtClean="0"/>
            </a:br>
            <a:endParaRPr lang="en-US" sz="2000" b="1" smtClean="0"/>
          </a:p>
          <a:p>
            <a:pPr eaLnBrk="1" hangingPunct="1">
              <a:lnSpc>
                <a:spcPct val="80000"/>
              </a:lnSpc>
            </a:pPr>
            <a:r>
              <a:rPr lang="en-US" sz="2000" smtClean="0"/>
              <a:t>1) Early "aporetic" dialogues: (Laches, Apologia, Crito, Euthyphro) Socrates doesn't advance new views, just knocks down those of other people.  Form: “What is x?”</a:t>
            </a:r>
            <a:br>
              <a:rPr lang="en-US" sz="2000" smtClean="0"/>
            </a:br>
            <a:endParaRPr lang="en-US" sz="2000" smtClean="0"/>
          </a:p>
          <a:p>
            <a:pPr eaLnBrk="1" hangingPunct="1">
              <a:lnSpc>
                <a:spcPct val="80000"/>
              </a:lnSpc>
            </a:pPr>
            <a:r>
              <a:rPr lang="en-US" sz="2000" smtClean="0"/>
              <a:t>2) Middle- offers positive theories of his own. For example, in The Republic, a paradigmatic middle dialogue, Socrates presents his theory of justice for the state, of justice for the individual, and his theory of forms. </a:t>
            </a:r>
            <a:br>
              <a:rPr lang="en-US" sz="2000" smtClean="0"/>
            </a:br>
            <a:endParaRPr lang="en-US" sz="2000" smtClean="0"/>
          </a:p>
          <a:p>
            <a:pPr eaLnBrk="1" hangingPunct="1">
              <a:lnSpc>
                <a:spcPct val="80000"/>
              </a:lnSpc>
            </a:pPr>
            <a:r>
              <a:rPr lang="en-US" sz="2000" smtClean="0"/>
              <a:t>3) Late- Finally, in his later dialogues, (Laws, Theatetus, Timias, Sophist) Plato shies away from positive exposition. In his later years, he conceived of philosophy as a never-ending process, since he concludes that we love only what we do not have. As lovers of knowledge, then, we must be without knowledge. Socrates is often not even portrayed in the later dialogues, and there is considerable controversy as to how much of the various dialogues should be attributed to Socrates and how much to Plato. Clearly there is more of Plato (and less of Socrates) in the later dialogues.</a:t>
            </a:r>
            <a:br>
              <a:rPr lang="en-US" sz="2000" smtClean="0"/>
            </a:b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animEffect transition="in" filter="diamond(in)">
                                      <p:cBhvr>
                                        <p:cTn id="7" dur="2000"/>
                                        <p:tgtEl>
                                          <p:spTgt spid="1843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8435">
                                            <p:txEl>
                                              <p:pRg st="2" end="2"/>
                                            </p:txEl>
                                          </p:spTgt>
                                        </p:tgtEl>
                                        <p:attrNameLst>
                                          <p:attrName>style.visibility</p:attrName>
                                        </p:attrNameLst>
                                      </p:cBhvr>
                                      <p:to>
                                        <p:strVal val="visible"/>
                                      </p:to>
                                    </p:set>
                                    <p:anim calcmode="lin" valueType="num">
                                      <p:cBhvr additive="base">
                                        <p:cTn id="12"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18"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Aporea:</a:t>
            </a:r>
          </a:p>
        </p:txBody>
      </p:sp>
      <p:sp>
        <p:nvSpPr>
          <p:cNvPr id="23555" name="Rectangle 3"/>
          <p:cNvSpPr>
            <a:spLocks noGrp="1" noChangeArrowheads="1"/>
          </p:cNvSpPr>
          <p:nvPr>
            <p:ph idx="1"/>
          </p:nvPr>
        </p:nvSpPr>
        <p:spPr/>
        <p:txBody>
          <a:bodyPr/>
          <a:lstStyle/>
          <a:p>
            <a:pPr eaLnBrk="1" hangingPunct="1"/>
            <a:r>
              <a:rPr lang="en-US" smtClean="0"/>
              <a:t>State of suspended judgment. </a:t>
            </a:r>
          </a:p>
          <a:p>
            <a:pPr eaLnBrk="1" hangingPunct="1"/>
            <a:endParaRPr lang="en-US" smtClean="0"/>
          </a:p>
          <a:p>
            <a:pPr eaLnBrk="1" hangingPunct="1"/>
            <a:r>
              <a:rPr lang="en-US" smtClean="0"/>
              <a:t>The ‘aporetic’ dialogues leave us with a suspension of our false beliefs, but don’t replace them with The Truth.</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How to Read Plato:</a:t>
            </a:r>
          </a:p>
        </p:txBody>
      </p:sp>
      <p:sp>
        <p:nvSpPr>
          <p:cNvPr id="24579" name="Rectangle 3"/>
          <p:cNvSpPr>
            <a:spLocks noGrp="1" noChangeArrowheads="1"/>
          </p:cNvSpPr>
          <p:nvPr>
            <p:ph idx="1"/>
          </p:nvPr>
        </p:nvSpPr>
        <p:spPr>
          <a:xfrm>
            <a:off x="328613" y="1941513"/>
            <a:ext cx="8513762" cy="4608512"/>
          </a:xfrm>
        </p:spPr>
        <p:txBody>
          <a:bodyPr/>
          <a:lstStyle/>
          <a:p>
            <a:pPr eaLnBrk="1" hangingPunct="1">
              <a:lnSpc>
                <a:spcPct val="80000"/>
              </a:lnSpc>
              <a:buFont typeface="Wingdings" pitchFamily="2" charset="2"/>
              <a:buNone/>
            </a:pPr>
            <a:r>
              <a:rPr lang="en-US" sz="2400" smtClean="0"/>
              <a:t>	1) First, read the story line, catching the main subjects discussed and the main divisions marking change of subject or direction.</a:t>
            </a:r>
            <a:br>
              <a:rPr lang="en-US" sz="2400" smtClean="0"/>
            </a:br>
            <a:endParaRPr lang="en-US" sz="2400" smtClean="0"/>
          </a:p>
          <a:p>
            <a:pPr eaLnBrk="1" hangingPunct="1">
              <a:lnSpc>
                <a:spcPct val="80000"/>
              </a:lnSpc>
              <a:buFont typeface="Wingdings" pitchFamily="2" charset="2"/>
              <a:buNone/>
            </a:pPr>
            <a:r>
              <a:rPr lang="en-US" sz="2400" smtClean="0"/>
              <a:t>	2) Then Go Back and read for more specific content of the arguments. Tease out the structure of the dialogue and the patterns of reasoning, the claims being made, the arguments being offered.</a:t>
            </a:r>
            <a:br>
              <a:rPr lang="en-US" sz="2400" smtClean="0"/>
            </a:br>
            <a:endParaRPr lang="en-US" sz="2400" smtClean="0"/>
          </a:p>
          <a:p>
            <a:pPr eaLnBrk="1" hangingPunct="1">
              <a:lnSpc>
                <a:spcPct val="80000"/>
              </a:lnSpc>
              <a:buFont typeface="Wingdings" pitchFamily="2" charset="2"/>
              <a:buNone/>
            </a:pPr>
            <a:r>
              <a:rPr lang="en-US" sz="2400" smtClean="0"/>
              <a:t>	3) Reconstruct the argument in your own terms, including consideration of possible objections or alternatives. </a:t>
            </a:r>
          </a:p>
          <a:p>
            <a:pPr eaLnBrk="1" hangingPunct="1">
              <a:lnSpc>
                <a:spcPct val="80000"/>
              </a:lnSpc>
              <a:buFont typeface="Wingdings" pitchFamily="2" charset="2"/>
              <a:buNone/>
            </a:pPr>
            <a:endParaRPr lang="en-US" sz="2400" smtClean="0"/>
          </a:p>
          <a:p>
            <a:pPr eaLnBrk="1" hangingPunct="1">
              <a:lnSpc>
                <a:spcPct val="80000"/>
              </a:lnSpc>
              <a:buFont typeface="Wingdings" pitchFamily="2" charset="2"/>
              <a:buNone/>
            </a:pPr>
            <a:r>
              <a:rPr lang="en-US" sz="2400" smtClean="0"/>
              <a:t>	4) Go back and see whether Plato has actually addressed your objections or worries.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17500" y="52388"/>
            <a:ext cx="8637588" cy="1431925"/>
          </a:xfrm>
        </p:spPr>
        <p:txBody>
          <a:bodyPr>
            <a:normAutofit fontScale="90000"/>
          </a:bodyPr>
          <a:lstStyle/>
          <a:p>
            <a:pPr eaLnBrk="1" hangingPunct="1"/>
            <a:r>
              <a:rPr lang="en-US" smtClean="0"/>
              <a:t>Can we learn philosophy from a book?</a:t>
            </a:r>
          </a:p>
        </p:txBody>
      </p:sp>
      <p:sp>
        <p:nvSpPr>
          <p:cNvPr id="25603" name="Rectangle 3"/>
          <p:cNvSpPr>
            <a:spLocks noGrp="1" noChangeArrowheads="1"/>
          </p:cNvSpPr>
          <p:nvPr>
            <p:ph idx="1"/>
          </p:nvPr>
        </p:nvSpPr>
        <p:spPr/>
        <p:txBody>
          <a:bodyPr/>
          <a:lstStyle/>
          <a:p>
            <a:pPr eaLnBrk="1" hangingPunct="1"/>
            <a:r>
              <a:rPr lang="en-US" smtClean="0"/>
              <a:t>PLATO, in fact, had a serious mistrust of books </a:t>
            </a:r>
          </a:p>
          <a:p>
            <a:pPr eaLnBrk="1" hangingPunct="1"/>
            <a:endParaRPr lang="en-US" smtClean="0"/>
          </a:p>
          <a:p>
            <a:pPr eaLnBrk="1" hangingPunct="1"/>
            <a:r>
              <a:rPr lang="en-US" smtClean="0"/>
              <a:t>See Phaedrus ([274b-277a].</a:t>
            </a:r>
          </a:p>
          <a:p>
            <a:pPr eaLnBrk="1" hangingPunct="1"/>
            <a:endParaRPr lang="en-US" smtClean="0"/>
          </a:p>
          <a:p>
            <a:pPr eaLnBrk="1" hangingPunct="1">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From Pheadrus:</a:t>
            </a:r>
          </a:p>
        </p:txBody>
      </p:sp>
      <p:sp>
        <p:nvSpPr>
          <p:cNvPr id="26627" name="Rectangle 3"/>
          <p:cNvSpPr>
            <a:spLocks noGrp="1" noChangeArrowheads="1"/>
          </p:cNvSpPr>
          <p:nvPr>
            <p:ph idx="1"/>
          </p:nvPr>
        </p:nvSpPr>
        <p:spPr/>
        <p:txBody>
          <a:bodyPr/>
          <a:lstStyle/>
          <a:p>
            <a:pPr eaLnBrk="1" hangingPunct="1">
              <a:lnSpc>
                <a:spcPct val="80000"/>
              </a:lnSpc>
            </a:pPr>
            <a:r>
              <a:rPr lang="en-US" sz="2000" smtClean="0"/>
              <a:t>Socrates:  [Socrates tells of the response of Thamis, King of Egypt, to Theuth,  the inventor of letters.]  O most ingenious Theuth, the parent or inventor of an art is not always the best judge of the utility or inutility of his own inventions to the users of them. And in this instance, you who are the father of letters, from a paternal love of your own children have been led to attribute to them a quality which they cannot have; for this discovery of yours will create forgetfulness in the learners' souls, because they will not use their memories; they will trust to the external written characters and not remember of themselves. The specific which you have discovered is an aid not to memory, but to reminiscence, and you give your disciples not truth, but only the semblance of truth; they will be hearers of many things and will have learned nothing; they will appear to be omniscient and will generally know nothing; they will be tiresome company, having the show of wisdom without the reality.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p:txBody>
          <a:bodyPr/>
          <a:lstStyle/>
          <a:p>
            <a:pPr eaLnBrk="1" hangingPunct="1">
              <a:lnSpc>
                <a:spcPct val="80000"/>
              </a:lnSpc>
            </a:pPr>
            <a:r>
              <a:rPr lang="en-US" sz="2000" smtClean="0"/>
              <a:t>"Books cannot answer back and respond to the objections they provoke; there is no real dialogue of minds between writer and reader, only between two people actually engaged in philosophical discussion. Plato is deeply influenced by the idea that true knowledge is something that can only be gained by each individual in his or her own case, by thinking things through and questioning everything accepted. There is no short cut to understanding by passively reading a book. ...Plato would be less disturbed by an articulately hostile objection than by a passively uncritical acceptance. He is giving us the truth as he sees it; but it is a truth that each of us must rediscover for ourselves before we can properly be said to possess it." </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smtClean="0"/>
              <a:t>	Julia Annas,  Introduction to Plato’s Republic, [OUP] pp. 2-3)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17500" y="-7938"/>
            <a:ext cx="8637588" cy="769938"/>
          </a:xfrm>
        </p:spPr>
        <p:txBody>
          <a:bodyPr/>
          <a:lstStyle/>
          <a:p>
            <a:pPr eaLnBrk="1" hangingPunct="1"/>
            <a:r>
              <a:rPr lang="en-US" smtClean="0"/>
              <a:t>Plato on the Value of philosophy?</a:t>
            </a:r>
          </a:p>
        </p:txBody>
      </p:sp>
      <p:sp>
        <p:nvSpPr>
          <p:cNvPr id="28675" name="Content Placeholder 2"/>
          <p:cNvSpPr>
            <a:spLocks noGrp="1"/>
          </p:cNvSpPr>
          <p:nvPr>
            <p:ph idx="1"/>
          </p:nvPr>
        </p:nvSpPr>
        <p:spPr>
          <a:xfrm>
            <a:off x="0" y="908050"/>
            <a:ext cx="9144000" cy="5949950"/>
          </a:xfrm>
        </p:spPr>
        <p:txBody>
          <a:bodyPr/>
          <a:lstStyle/>
          <a:p>
            <a:pPr eaLnBrk="1" hangingPunct="1">
              <a:buFont typeface="Wingdings" pitchFamily="2" charset="2"/>
              <a:buNone/>
            </a:pPr>
            <a:r>
              <a:rPr lang="en-US" smtClean="0"/>
              <a:t>	Plato:  Most people are effectively in chains, because they do not understand the nature of the world they live in, and do not understand what is valuable in life.  They spend their lives pursuing worthless, useless goals instead of pursuing what matters.  Philosophy </a:t>
            </a:r>
            <a:r>
              <a:rPr lang="en-US" i="1" smtClean="0"/>
              <a:t>makes us free </a:t>
            </a:r>
            <a:r>
              <a:rPr lang="en-US" smtClean="0"/>
              <a:t>by removing the chains of ignorance. Through careful philosophical enquiry, we can discover what truly matters, what makes good lives good and meaningful.  Then we’ll know how to pursue </a:t>
            </a:r>
            <a:r>
              <a:rPr lang="en-US" i="1" smtClean="0"/>
              <a:t>those</a:t>
            </a:r>
            <a:r>
              <a:rPr lang="en-US" smtClean="0"/>
              <a:t> things instead of worthless illusions.</a:t>
            </a:r>
            <a:endParaRPr lang="en-US" i="1"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317500" y="38100"/>
            <a:ext cx="8637588" cy="1446213"/>
          </a:xfrm>
        </p:spPr>
        <p:txBody>
          <a:bodyPr/>
          <a:lstStyle/>
          <a:p>
            <a:pPr eaLnBrk="1" hangingPunct="1"/>
            <a:r>
              <a:rPr lang="en-US" smtClean="0"/>
              <a:t>How do people organize </a:t>
            </a:r>
            <a:br>
              <a:rPr lang="en-US" smtClean="0"/>
            </a:br>
            <a:r>
              <a:rPr lang="en-US" smtClean="0"/>
              <a:t>their lives?</a:t>
            </a:r>
          </a:p>
        </p:txBody>
      </p:sp>
      <p:sp>
        <p:nvSpPr>
          <p:cNvPr id="29699" name="Content Placeholder 2"/>
          <p:cNvSpPr>
            <a:spLocks noGrp="1"/>
          </p:cNvSpPr>
          <p:nvPr>
            <p:ph idx="1"/>
          </p:nvPr>
        </p:nvSpPr>
        <p:spPr>
          <a:xfrm>
            <a:off x="133350" y="1462088"/>
            <a:ext cx="9010650" cy="5395912"/>
          </a:xfrm>
        </p:spPr>
        <p:txBody>
          <a:bodyPr/>
          <a:lstStyle/>
          <a:p>
            <a:pPr eaLnBrk="1" hangingPunct="1"/>
            <a:r>
              <a:rPr lang="en-US" smtClean="0"/>
              <a:t>Plato: For the most part, people follow whatever desires they happen to have at the time. </a:t>
            </a:r>
          </a:p>
          <a:p>
            <a:pPr eaLnBrk="1" hangingPunct="1"/>
            <a:endParaRPr lang="en-US" smtClean="0"/>
          </a:p>
          <a:p>
            <a:pPr eaLnBrk="1" hangingPunct="1"/>
            <a:r>
              <a:rPr lang="en-US" smtClean="0"/>
              <a:t>People “hand over the rule of themselves to each appetite as it comes along until it is replenished, as if it had chosen the lot for that office, and then turn to another dishonoring none but fostering all appetites equally.” (516b)</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17500" y="38100"/>
            <a:ext cx="8637588" cy="1446213"/>
          </a:xfrm>
        </p:spPr>
        <p:txBody>
          <a:bodyPr/>
          <a:lstStyle/>
          <a:p>
            <a:pPr eaLnBrk="1" hangingPunct="1"/>
            <a:r>
              <a:rPr lang="en-US" smtClean="0"/>
              <a:t>How </a:t>
            </a:r>
            <a:r>
              <a:rPr lang="en-US" i="1" smtClean="0"/>
              <a:t>should</a:t>
            </a:r>
            <a:r>
              <a:rPr lang="en-US" smtClean="0"/>
              <a:t> people </a:t>
            </a:r>
            <a:br>
              <a:rPr lang="en-US" smtClean="0"/>
            </a:br>
            <a:r>
              <a:rPr lang="en-US" smtClean="0"/>
              <a:t>organize their lives?</a:t>
            </a:r>
          </a:p>
        </p:txBody>
      </p:sp>
      <p:sp>
        <p:nvSpPr>
          <p:cNvPr id="30723" name="Content Placeholder 2"/>
          <p:cNvSpPr>
            <a:spLocks noGrp="1"/>
          </p:cNvSpPr>
          <p:nvPr>
            <p:ph idx="1"/>
          </p:nvPr>
        </p:nvSpPr>
        <p:spPr/>
        <p:txBody>
          <a:bodyPr/>
          <a:lstStyle/>
          <a:p>
            <a:pPr eaLnBrk="1" hangingPunct="1"/>
            <a:r>
              <a:rPr lang="en-US" smtClean="0"/>
              <a:t>Plato: Since we’re usually confused about what is valuable, we should begin by discovering which things have </a:t>
            </a:r>
            <a:r>
              <a:rPr lang="en-US" i="1" smtClean="0"/>
              <a:t>true</a:t>
            </a:r>
            <a:r>
              <a:rPr lang="en-US" smtClean="0"/>
              <a:t> value so that we can organize our lives around </a:t>
            </a:r>
            <a:r>
              <a:rPr lang="en-US" i="1" smtClean="0"/>
              <a:t>those</a:t>
            </a:r>
            <a:r>
              <a:rPr lang="en-US" smtClean="0"/>
              <a:t> things.</a:t>
            </a:r>
          </a:p>
          <a:p>
            <a:pPr eaLnBrk="1" hangingPunct="1"/>
            <a:endParaRPr lang="en-US" smtClean="0"/>
          </a:p>
          <a:p>
            <a:pPr eaLnBrk="1" hangingPunct="1"/>
            <a:r>
              <a:rPr lang="en-US" smtClean="0"/>
              <a:t>The Myth of the Cave: Republic VII</a:t>
            </a:r>
          </a:p>
          <a:p>
            <a:pPr eaLnBrk="1" hangingPunct="1">
              <a:buFont typeface="Wingdings" pitchFamily="2" charset="2"/>
              <a:buNone/>
            </a:pPr>
            <a:r>
              <a:rPr lang="en-US" smtClean="0"/>
              <a:t>	(514A) Cahn p. 160</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endParaRPr lang="ar-IQ" smtClean="0"/>
          </a:p>
        </p:txBody>
      </p:sp>
      <p:pic>
        <p:nvPicPr>
          <p:cNvPr id="31747" name="Picture 4" descr="PlatosCave[3]"/>
          <p:cNvPicPr>
            <a:picLocks noGrp="1" noChangeAspect="1" noChangeArrowheads="1"/>
          </p:cNvPicPr>
          <p:nvPr>
            <p:ph idx="1"/>
          </p:nvPr>
        </p:nvPicPr>
        <p:blipFill>
          <a:blip r:embed="rId2"/>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17500" y="0"/>
            <a:ext cx="8637588" cy="762000"/>
          </a:xfrm>
        </p:spPr>
        <p:txBody>
          <a:bodyPr>
            <a:normAutofit fontScale="90000"/>
          </a:bodyPr>
          <a:lstStyle/>
          <a:p>
            <a:r>
              <a:rPr lang="en-US" smtClean="0"/>
              <a:t>Argument for Analysis</a:t>
            </a:r>
          </a:p>
        </p:txBody>
      </p:sp>
      <p:sp>
        <p:nvSpPr>
          <p:cNvPr id="5123" name="Content Placeholder 2"/>
          <p:cNvSpPr>
            <a:spLocks noGrp="1"/>
          </p:cNvSpPr>
          <p:nvPr>
            <p:ph idx="1"/>
          </p:nvPr>
        </p:nvSpPr>
        <p:spPr>
          <a:xfrm>
            <a:off x="0" y="968375"/>
            <a:ext cx="9144000" cy="5889625"/>
          </a:xfrm>
        </p:spPr>
        <p:txBody>
          <a:bodyPr/>
          <a:lstStyle/>
          <a:p>
            <a:pPr>
              <a:buFont typeface="Wingdings" pitchFamily="2" charset="2"/>
              <a:buNone/>
            </a:pPr>
            <a:r>
              <a:rPr lang="en-US" smtClean="0"/>
              <a:t>	1) If women are equally capable, they deserve rights, same as men. </a:t>
            </a:r>
          </a:p>
          <a:p>
            <a:pPr>
              <a:buFont typeface="Wingdings" pitchFamily="2" charset="2"/>
              <a:buNone/>
            </a:pPr>
            <a:r>
              <a:rPr lang="en-US" smtClean="0"/>
              <a:t>	2) Women are equally capable. </a:t>
            </a:r>
          </a:p>
          <a:p>
            <a:pPr>
              <a:buFont typeface="Wingdings" pitchFamily="2" charset="2"/>
              <a:buNone/>
            </a:pPr>
            <a:r>
              <a:rPr lang="en-US" sz="1800" smtClean="0"/>
              <a:t>		(Look at me! I’m capable, and ain’t I a woman?)</a:t>
            </a:r>
          </a:p>
          <a:p>
            <a:pPr>
              <a:buFont typeface="Wingdings" pitchFamily="2" charset="2"/>
              <a:buNone/>
            </a:pPr>
            <a:r>
              <a:rPr lang="en-US" smtClean="0"/>
              <a:t> 	3) Women deserve rights same as men. </a:t>
            </a:r>
          </a:p>
          <a:p>
            <a:pPr>
              <a:buFont typeface="Wingdings" pitchFamily="2" charset="2"/>
              <a:buNone/>
            </a:pPr>
            <a:endParaRPr lang="en-US" smtClean="0"/>
          </a:p>
          <a:p>
            <a:pPr>
              <a:buFont typeface="Wingdings" pitchFamily="2" charset="2"/>
              <a:buNone/>
            </a:pPr>
            <a:r>
              <a:rPr lang="en-US" smtClean="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endParaRPr lang="ar-IQ" smtClean="0"/>
          </a:p>
        </p:txBody>
      </p:sp>
      <p:sp>
        <p:nvSpPr>
          <p:cNvPr id="32771" name="Rectangle 3"/>
          <p:cNvSpPr>
            <a:spLocks noGrp="1" noChangeArrowheads="1"/>
          </p:cNvSpPr>
          <p:nvPr>
            <p:ph idx="1"/>
          </p:nvPr>
        </p:nvSpPr>
        <p:spPr/>
        <p:txBody>
          <a:bodyPr/>
          <a:lstStyle/>
          <a:p>
            <a:pPr eaLnBrk="1" hangingPunct="1"/>
            <a:endParaRPr lang="ar-IQ" smtClean="0"/>
          </a:p>
        </p:txBody>
      </p:sp>
      <p:pic>
        <p:nvPicPr>
          <p:cNvPr id="32772" name="Picture 4" descr="PlatosCave[4]"/>
          <p:cNvPicPr>
            <a:picLocks noChangeAspect="1" noChangeArrowheads="1"/>
          </p:cNvPicPr>
          <p:nvPr/>
        </p:nvPicPr>
        <p:blipFill>
          <a:blip r:embed="rId2"/>
          <a:srcRect/>
          <a:stretch>
            <a:fillRect/>
          </a:stretch>
        </p:blipFill>
        <p:spPr bwMode="auto">
          <a:xfrm>
            <a:off x="-990600" y="350520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17500" y="38100"/>
            <a:ext cx="8637588" cy="1446213"/>
          </a:xfrm>
        </p:spPr>
        <p:txBody>
          <a:bodyPr/>
          <a:lstStyle/>
          <a:p>
            <a:pPr eaLnBrk="1" hangingPunct="1"/>
            <a:r>
              <a:rPr lang="en-US" smtClean="0"/>
              <a:t>What does philosophy </a:t>
            </a:r>
            <a:br>
              <a:rPr lang="en-US" smtClean="0"/>
            </a:br>
            <a:r>
              <a:rPr lang="en-US" smtClean="0"/>
              <a:t>have to offer?</a:t>
            </a:r>
          </a:p>
        </p:txBody>
      </p:sp>
      <p:sp>
        <p:nvSpPr>
          <p:cNvPr id="33795" name="Content Placeholder 2"/>
          <p:cNvSpPr>
            <a:spLocks noGrp="1"/>
          </p:cNvSpPr>
          <p:nvPr>
            <p:ph idx="1"/>
          </p:nvPr>
        </p:nvSpPr>
        <p:spPr/>
        <p:txBody>
          <a:bodyPr/>
          <a:lstStyle/>
          <a:p>
            <a:pPr eaLnBrk="1" hangingPunct="1"/>
            <a:r>
              <a:rPr lang="en-US" b="1" smtClean="0"/>
              <a:t>Plato:  </a:t>
            </a:r>
            <a:r>
              <a:rPr lang="en-US" smtClean="0"/>
              <a:t>Enlightenment, Knowledge, Meaning, and Freedom </a:t>
            </a:r>
          </a:p>
          <a:p>
            <a:pPr eaLnBrk="1" hangingPunct="1"/>
            <a:endParaRPr lang="en-US" smtClean="0"/>
          </a:p>
          <a:p>
            <a:pPr eaLnBrk="1" hangingPunct="1">
              <a:buFont typeface="Wingdings" pitchFamily="2" charset="2"/>
              <a:buNone/>
            </a:pPr>
            <a:r>
              <a:rPr lang="en-US" smtClean="0"/>
              <a:t>	“None are more truly enslaved than those who falsely believe themselves to be free.”</a:t>
            </a:r>
          </a:p>
          <a:p>
            <a:pPr eaLnBrk="1" hangingPunct="1">
              <a:buFont typeface="Wingdings" pitchFamily="2" charset="2"/>
              <a:buNone/>
            </a:pPr>
            <a:r>
              <a:rPr lang="en-US" smtClean="0"/>
              <a:t>		-Goethe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17500" y="319088"/>
            <a:ext cx="8637588" cy="762000"/>
          </a:xfrm>
        </p:spPr>
        <p:txBody>
          <a:bodyPr/>
          <a:lstStyle/>
          <a:p>
            <a:r>
              <a:rPr lang="en-US" smtClean="0"/>
              <a:t>Questions for Plato:</a:t>
            </a:r>
          </a:p>
        </p:txBody>
      </p:sp>
      <p:sp>
        <p:nvSpPr>
          <p:cNvPr id="34819" name="Content Placeholder 2"/>
          <p:cNvSpPr>
            <a:spLocks noGrp="1"/>
          </p:cNvSpPr>
          <p:nvPr>
            <p:ph idx="1"/>
          </p:nvPr>
        </p:nvSpPr>
        <p:spPr>
          <a:xfrm>
            <a:off x="228600" y="1698625"/>
            <a:ext cx="8308975" cy="4357688"/>
          </a:xfrm>
        </p:spPr>
        <p:txBody>
          <a:bodyPr>
            <a:normAutofit lnSpcReduction="10000"/>
          </a:bodyPr>
          <a:lstStyle/>
          <a:p>
            <a:r>
              <a:rPr lang="en-US" smtClean="0"/>
              <a:t>What is justice?</a:t>
            </a:r>
          </a:p>
          <a:p>
            <a:r>
              <a:rPr lang="en-US" smtClean="0"/>
              <a:t>What are the values I should pursue in life? (How should we live?)</a:t>
            </a:r>
          </a:p>
          <a:p>
            <a:r>
              <a:rPr lang="en-US" smtClean="0"/>
              <a:t>What does it mean to be a good person?</a:t>
            </a:r>
          </a:p>
          <a:p>
            <a:r>
              <a:rPr lang="en-US" smtClean="0"/>
              <a:t>What is real, and what illusion among the things I perceive around me?</a:t>
            </a:r>
          </a:p>
          <a:p>
            <a:r>
              <a:rPr lang="en-US" smtClean="0"/>
              <a:t>What is the knowledge that can free us from the chains of illusion?</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Reading Plato: </a:t>
            </a:r>
          </a:p>
        </p:txBody>
      </p:sp>
      <p:sp>
        <p:nvSpPr>
          <p:cNvPr id="35843" name="Rectangle 3"/>
          <p:cNvSpPr>
            <a:spLocks noGrp="1" noChangeArrowheads="1"/>
          </p:cNvSpPr>
          <p:nvPr>
            <p:ph idx="1"/>
          </p:nvPr>
        </p:nvSpPr>
        <p:spPr/>
        <p:txBody>
          <a:bodyPr/>
          <a:lstStyle/>
          <a:p>
            <a:pPr eaLnBrk="1" hangingPunct="1">
              <a:lnSpc>
                <a:spcPct val="80000"/>
              </a:lnSpc>
            </a:pPr>
            <a:r>
              <a:rPr lang="en-US" sz="2800" smtClean="0"/>
              <a:t>Plato died almost 2400 years ago.  Socrates died almost exactly that long ago.</a:t>
            </a:r>
          </a:p>
          <a:p>
            <a:pPr eaLnBrk="1" hangingPunct="1">
              <a:lnSpc>
                <a:spcPct val="80000"/>
              </a:lnSpc>
              <a:buFont typeface="Wingdings" pitchFamily="2" charset="2"/>
              <a:buNone/>
            </a:pPr>
            <a:endParaRPr lang="en-US" sz="2800" smtClean="0"/>
          </a:p>
          <a:p>
            <a:pPr eaLnBrk="1" hangingPunct="1">
              <a:lnSpc>
                <a:spcPct val="80000"/>
              </a:lnSpc>
            </a:pPr>
            <a:r>
              <a:rPr lang="en-US" sz="2800" smtClean="0"/>
              <a:t>Claim: Reading Plato is not just an exercise in intellectual archaeology.  Plato’s project is a continuing project, a continuous conversation that has been taking place for more than 2000 years.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Reading Plato:</a:t>
            </a:r>
          </a:p>
        </p:txBody>
      </p:sp>
      <p:sp>
        <p:nvSpPr>
          <p:cNvPr id="3" name="Content Placeholder 2"/>
          <p:cNvSpPr>
            <a:spLocks noGrp="1"/>
          </p:cNvSpPr>
          <p:nvPr>
            <p:ph idx="1"/>
          </p:nvPr>
        </p:nvSpPr>
        <p:spPr/>
        <p:txBody>
          <a:bodyPr/>
          <a:lstStyle/>
          <a:p>
            <a:pPr>
              <a:defRPr/>
            </a:pPr>
            <a:r>
              <a:rPr lang="en-US" sz="2000" b="1" dirty="0" smtClean="0"/>
              <a:t>“When evening has come, I return to my house and go into my study. At the door I take off my clothes of the day, covered with mud and mire, and I put on my regal and courtly garments; and decently </a:t>
            </a:r>
            <a:r>
              <a:rPr lang="en-US" sz="2000" b="1" dirty="0" err="1" smtClean="0"/>
              <a:t>reclothed</a:t>
            </a:r>
            <a:r>
              <a:rPr lang="en-US" sz="2000" b="1" dirty="0" smtClean="0"/>
              <a:t>, I enter the an­cient courts of ancient men, where, received by them lovingly, I feed on the food that alone is mine and that I was born for. There I am not ashamed to speak with them and to ask them the reason for their actions; and they in their humanity reply to me. And for the space of four hours I feel no boredom, I forget every pain, I do not fear poverty, death does not frighten me. I deliver myself entirely to them.”  </a:t>
            </a:r>
          </a:p>
          <a:p>
            <a:pPr lvl="1">
              <a:defRPr/>
            </a:pPr>
            <a:r>
              <a:rPr lang="en-US" sz="1600" b="1" dirty="0" smtClean="0">
                <a:ea typeface="+mn-ea"/>
                <a:cs typeface="+mn-cs"/>
              </a:rPr>
              <a:t>-</a:t>
            </a:r>
            <a:r>
              <a:rPr lang="en-US" sz="1600" b="1" dirty="0" err="1" smtClean="0">
                <a:ea typeface="+mn-ea"/>
                <a:cs typeface="+mn-cs"/>
              </a:rPr>
              <a:t>Niccolo</a:t>
            </a:r>
            <a:r>
              <a:rPr lang="en-US" sz="1600" b="1" dirty="0" smtClean="0">
                <a:ea typeface="+mn-ea"/>
                <a:cs typeface="+mn-cs"/>
              </a:rPr>
              <a:t> Machiavelli, Letter to </a:t>
            </a:r>
            <a:r>
              <a:rPr lang="en-US" sz="1600" b="1" dirty="0" err="1" smtClean="0">
                <a:ea typeface="+mn-ea"/>
                <a:cs typeface="+mn-cs"/>
              </a:rPr>
              <a:t>Vettori</a:t>
            </a:r>
            <a:r>
              <a:rPr lang="en-US" sz="1600" b="1" dirty="0" smtClean="0">
                <a:ea typeface="+mn-ea"/>
                <a:cs typeface="+mn-cs"/>
              </a:rPr>
              <a:t> 1531</a:t>
            </a:r>
            <a:endParaRPr lang="en-US" sz="1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mtClean="0"/>
              <a:t>REPUBLIC I: </a:t>
            </a:r>
          </a:p>
        </p:txBody>
      </p:sp>
      <p:sp>
        <p:nvSpPr>
          <p:cNvPr id="37891" name="Rectangle 3"/>
          <p:cNvSpPr>
            <a:spLocks noGrp="1" noChangeArrowheads="1"/>
          </p:cNvSpPr>
          <p:nvPr>
            <p:ph idx="1"/>
          </p:nvPr>
        </p:nvSpPr>
        <p:spPr>
          <a:xfrm>
            <a:off x="328613" y="1941513"/>
            <a:ext cx="8586787" cy="4730750"/>
          </a:xfrm>
        </p:spPr>
        <p:txBody>
          <a:bodyPr/>
          <a:lstStyle/>
          <a:p>
            <a:pPr eaLnBrk="1" hangingPunct="1">
              <a:lnSpc>
                <a:spcPct val="90000"/>
              </a:lnSpc>
            </a:pPr>
            <a:r>
              <a:rPr lang="en-US" sz="2800" smtClean="0"/>
              <a:t>Dialogue in Book I:</a:t>
            </a:r>
          </a:p>
          <a:p>
            <a:pPr lvl="1" eaLnBrk="1" hangingPunct="1">
              <a:lnSpc>
                <a:spcPct val="90000"/>
              </a:lnSpc>
            </a:pPr>
            <a:r>
              <a:rPr lang="en-US" sz="2400" smtClean="0"/>
              <a:t>Discussion with Cephalus &amp; Polemarchus</a:t>
            </a:r>
          </a:p>
          <a:p>
            <a:pPr lvl="2" eaLnBrk="1" hangingPunct="1">
              <a:lnSpc>
                <a:spcPct val="90000"/>
              </a:lnSpc>
            </a:pPr>
            <a:r>
              <a:rPr lang="en-US" sz="2000" smtClean="0"/>
              <a:t>Justice is “paying ones debts and telling the truth” (331c)</a:t>
            </a:r>
          </a:p>
          <a:p>
            <a:pPr lvl="2" eaLnBrk="1" hangingPunct="1">
              <a:lnSpc>
                <a:spcPct val="90000"/>
              </a:lnSpc>
            </a:pPr>
            <a:r>
              <a:rPr lang="en-US" sz="2000" smtClean="0"/>
              <a:t>Justice is “giving to each what he is due” (331e)</a:t>
            </a:r>
          </a:p>
          <a:p>
            <a:pPr lvl="2" eaLnBrk="1" hangingPunct="1">
              <a:lnSpc>
                <a:spcPct val="90000"/>
              </a:lnSpc>
            </a:pPr>
            <a:r>
              <a:rPr lang="en-US" sz="2000" smtClean="0"/>
              <a:t>Justice is “doing good to friends, harm to enemies.” (332a-b)</a:t>
            </a:r>
          </a:p>
          <a:p>
            <a:pPr lvl="2" eaLnBrk="1" hangingPunct="1">
              <a:lnSpc>
                <a:spcPct val="90000"/>
              </a:lnSpc>
            </a:pPr>
            <a:r>
              <a:rPr lang="en-US" sz="2000" smtClean="0"/>
              <a:t>Discussion of this idea (332c-336a)</a:t>
            </a:r>
          </a:p>
          <a:p>
            <a:pPr lvl="1" eaLnBrk="1" hangingPunct="1">
              <a:lnSpc>
                <a:spcPct val="90000"/>
              </a:lnSpc>
            </a:pPr>
            <a:r>
              <a:rPr lang="en-US" sz="2400" smtClean="0"/>
              <a:t>Entrance of Thrasymachus: (336b)</a:t>
            </a:r>
          </a:p>
          <a:p>
            <a:pPr lvl="2" eaLnBrk="1" hangingPunct="1">
              <a:lnSpc>
                <a:spcPct val="90000"/>
              </a:lnSpc>
            </a:pPr>
            <a:r>
              <a:rPr lang="en-US" sz="2000" smtClean="0"/>
              <a:t>Justice as “the advantage of the stronger” (338c)</a:t>
            </a:r>
          </a:p>
          <a:p>
            <a:pPr lvl="2" eaLnBrk="1" hangingPunct="1">
              <a:lnSpc>
                <a:spcPct val="90000"/>
              </a:lnSpc>
            </a:pPr>
            <a:r>
              <a:rPr lang="en-US" sz="2000" smtClean="0"/>
              <a:t>Socrates’s maundering response… (338d-343b)</a:t>
            </a:r>
          </a:p>
          <a:p>
            <a:pPr lvl="2" eaLnBrk="1" hangingPunct="1">
              <a:lnSpc>
                <a:spcPct val="90000"/>
              </a:lnSpc>
            </a:pPr>
            <a:r>
              <a:rPr lang="en-US" sz="2000" smtClean="0"/>
              <a:t>Justice as “another’s good” (343c)</a:t>
            </a:r>
          </a:p>
          <a:p>
            <a:pPr lvl="2" eaLnBrk="1" hangingPunct="1">
              <a:lnSpc>
                <a:spcPct val="90000"/>
              </a:lnSpc>
            </a:pPr>
            <a:r>
              <a:rPr lang="en-US" sz="2000" smtClean="0"/>
              <a:t>Just people will do worse, so it’s stupid to be just. (343c-344d)</a:t>
            </a:r>
          </a:p>
          <a:p>
            <a:pPr lvl="2" eaLnBrk="1" hangingPunct="1">
              <a:lnSpc>
                <a:spcPct val="90000"/>
              </a:lnSpc>
            </a:pPr>
            <a:r>
              <a:rPr lang="en-US" sz="2000" smtClean="0"/>
              <a:t>Socrates’s (unsatisfactory?) responses. (344d-end of book I)</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Justice in Republic I:</a:t>
            </a:r>
          </a:p>
        </p:txBody>
      </p:sp>
      <p:sp>
        <p:nvSpPr>
          <p:cNvPr id="38915" name="Rectangle 3"/>
          <p:cNvSpPr>
            <a:spLocks noGrp="1" noChangeArrowheads="1"/>
          </p:cNvSpPr>
          <p:nvPr>
            <p:ph idx="1"/>
          </p:nvPr>
        </p:nvSpPr>
        <p:spPr>
          <a:xfrm>
            <a:off x="0" y="1941513"/>
            <a:ext cx="8537575" cy="4114800"/>
          </a:xfrm>
        </p:spPr>
        <p:txBody>
          <a:bodyPr/>
          <a:lstStyle/>
          <a:p>
            <a:pPr eaLnBrk="1" hangingPunct="1">
              <a:lnSpc>
                <a:spcPct val="80000"/>
              </a:lnSpc>
            </a:pPr>
            <a:r>
              <a:rPr lang="en-US" sz="2800" smtClean="0"/>
              <a:t>Cephalus: “Justice is telling the truth and paying one’s debts.” (331c)</a:t>
            </a:r>
          </a:p>
          <a:p>
            <a:pPr eaLnBrk="1" hangingPunct="1">
              <a:lnSpc>
                <a:spcPct val="80000"/>
              </a:lnSpc>
            </a:pPr>
            <a:r>
              <a:rPr lang="en-US" sz="2800" smtClean="0"/>
              <a:t>Polemarchus: “Justice is giving to each person what he is due.” (331e)</a:t>
            </a:r>
          </a:p>
          <a:p>
            <a:pPr eaLnBrk="1" hangingPunct="1">
              <a:lnSpc>
                <a:spcPct val="80000"/>
              </a:lnSpc>
            </a:pPr>
            <a:r>
              <a:rPr lang="en-US" sz="2800" smtClean="0"/>
              <a:t>Polemarchus: “Justice is doing good to our friends and harm to our enemies.” (332a-b)</a:t>
            </a:r>
          </a:p>
          <a:p>
            <a:pPr eaLnBrk="1" hangingPunct="1">
              <a:lnSpc>
                <a:spcPct val="80000"/>
              </a:lnSpc>
            </a:pPr>
            <a:r>
              <a:rPr lang="en-US" sz="2800" smtClean="0"/>
              <a:t>Thrasymachus: Justice is the “advantage of the stronger”(338c)</a:t>
            </a:r>
          </a:p>
          <a:p>
            <a:pPr eaLnBrk="1" hangingPunct="1">
              <a:lnSpc>
                <a:spcPct val="80000"/>
              </a:lnSpc>
            </a:pPr>
            <a:r>
              <a:rPr lang="en-US" sz="2800" smtClean="0"/>
              <a:t>Thrasymachus: Justice is ‘another’s good.” It is disadvantageous to those who practice it. (343c-344d)</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17500" y="177800"/>
            <a:ext cx="8637588" cy="762000"/>
          </a:xfrm>
        </p:spPr>
        <p:txBody>
          <a:bodyPr/>
          <a:lstStyle/>
          <a:p>
            <a:pPr eaLnBrk="1" hangingPunct="1"/>
            <a:r>
              <a:rPr lang="en-US" smtClean="0"/>
              <a:t>Justice in Republic I:</a:t>
            </a:r>
          </a:p>
        </p:txBody>
      </p:sp>
      <p:sp>
        <p:nvSpPr>
          <p:cNvPr id="29699" name="Rectangle 3"/>
          <p:cNvSpPr>
            <a:spLocks noGrp="1" noChangeArrowheads="1"/>
          </p:cNvSpPr>
          <p:nvPr>
            <p:ph idx="1"/>
          </p:nvPr>
        </p:nvSpPr>
        <p:spPr>
          <a:xfrm>
            <a:off x="261938" y="1349375"/>
            <a:ext cx="8707437" cy="5291138"/>
          </a:xfrm>
        </p:spPr>
        <p:txBody>
          <a:bodyPr/>
          <a:lstStyle/>
          <a:p>
            <a:pPr eaLnBrk="1" hangingPunct="1">
              <a:lnSpc>
                <a:spcPct val="80000"/>
              </a:lnSpc>
              <a:buFont typeface="Wingdings" pitchFamily="2" charset="2"/>
              <a:buNone/>
            </a:pPr>
            <a:r>
              <a:rPr lang="en-US" sz="1800" smtClean="0"/>
              <a:t>	ANALYSIS ONE: Cephalus) Justice is telling the truth, returning what has been borrowed, paying one's debts. [331c] </a:t>
            </a:r>
            <a:br>
              <a:rPr lang="en-US" sz="1800" smtClean="0"/>
            </a:br>
            <a:endParaRPr lang="en-US" sz="1800" smtClean="0"/>
          </a:p>
          <a:p>
            <a:pPr eaLnBrk="1" hangingPunct="1">
              <a:lnSpc>
                <a:spcPct val="80000"/>
              </a:lnSpc>
              <a:buFont typeface="Wingdings" pitchFamily="2" charset="2"/>
              <a:buNone/>
            </a:pPr>
            <a:r>
              <a:rPr lang="en-US" sz="1800" smtClean="0"/>
              <a:t>	TEXTUAL CLUES: Should we consider whether Cephalus represents </a:t>
            </a:r>
            <a:r>
              <a:rPr lang="en-US" sz="1800" i="1" smtClean="0"/>
              <a:t>compacency and apathy?</a:t>
            </a:r>
            <a:r>
              <a:rPr lang="en-US" sz="1800" smtClean="0"/>
              <a:t>  (Note his discussion of sexual desire-- he's glad to be relieved of it, "as from a cruel master.“)   Perhaps not, since he is also presented as a ‘wise old man’ who has conquered appetites and done well.</a:t>
            </a:r>
            <a:br>
              <a:rPr lang="en-US" sz="1800" smtClean="0"/>
            </a:br>
            <a:endParaRPr lang="en-US" sz="1800" smtClean="0"/>
          </a:p>
          <a:p>
            <a:pPr eaLnBrk="1" hangingPunct="1">
              <a:lnSpc>
                <a:spcPct val="80000"/>
              </a:lnSpc>
              <a:buFont typeface="Wingdings" pitchFamily="2" charset="2"/>
              <a:buNone/>
            </a:pPr>
            <a:r>
              <a:rPr lang="en-US" sz="1800" smtClean="0"/>
              <a:t>	1) Socrates objects that there must be more to justice than merely always telling the truth and returning what's borrowed, since it would surely prohibit one from returning a weapon to an enraged, murderous friend, or telling potentially dangerous truths to a madman. </a:t>
            </a:r>
            <a:br>
              <a:rPr lang="en-US" sz="1800" smtClean="0"/>
            </a:br>
            <a:endParaRPr lang="en-US" sz="1800" smtClean="0"/>
          </a:p>
          <a:p>
            <a:pPr eaLnBrk="1" hangingPunct="1">
              <a:lnSpc>
                <a:spcPct val="80000"/>
              </a:lnSpc>
              <a:buFont typeface="Wingdings" pitchFamily="2" charset="2"/>
              <a:buNone/>
            </a:pPr>
            <a:r>
              <a:rPr lang="en-US" sz="1800" smtClean="0"/>
              <a:t>	2) This gives only EXAMPLES of justice, not the characteristic that makes just acts JUST.</a:t>
            </a:r>
            <a:br>
              <a:rPr lang="en-US" sz="1800" smtClean="0"/>
            </a:br>
            <a:endParaRPr lang="en-US" sz="1800" smtClean="0"/>
          </a:p>
          <a:p>
            <a:pPr eaLnBrk="1" hangingPunct="1">
              <a:lnSpc>
                <a:spcPct val="80000"/>
              </a:lnSpc>
              <a:buFont typeface="Wingdings" pitchFamily="2" charset="2"/>
              <a:buNone/>
            </a:pPr>
            <a:r>
              <a:rPr lang="en-US" sz="1800" smtClean="0"/>
              <a:t>	At this point Cephalus leaves the dialogue, and Polymarchus takes over, claiming that justice is giving to each person what she is due.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anim calcmode="lin" valueType="num">
                                      <p:cBhvr additive="base">
                                        <p:cTn id="7"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9699">
                                            <p:txEl>
                                              <p:pRg st="3" end="3"/>
                                            </p:txEl>
                                          </p:spTgt>
                                        </p:tgtEl>
                                        <p:attrNameLst>
                                          <p:attrName>style.visibility</p:attrName>
                                        </p:attrNameLst>
                                      </p:cBhvr>
                                      <p:to>
                                        <p:strVal val="visible"/>
                                      </p:to>
                                    </p:set>
                                    <p:anim calcmode="lin" valueType="num">
                                      <p:cBhvr additive="base">
                                        <p:cTn id="13" dur="5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9699">
                                            <p:txEl>
                                              <p:pRg st="4" end="4"/>
                                            </p:txEl>
                                          </p:spTgt>
                                        </p:tgtEl>
                                        <p:attrNameLst>
                                          <p:attrName>style.visibility</p:attrName>
                                        </p:attrNameLst>
                                      </p:cBhvr>
                                      <p:to>
                                        <p:strVal val="visible"/>
                                      </p:to>
                                    </p:set>
                                    <p:anim calcmode="lin" valueType="num">
                                      <p:cBhvr additive="base">
                                        <p:cTn id="17" dur="500" fill="hold"/>
                                        <p:tgtEl>
                                          <p:spTgt spid="2969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96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9" name="Rectangle 3"/>
          <p:cNvSpPr>
            <a:spLocks noGrp="1" noChangeArrowheads="1"/>
          </p:cNvSpPr>
          <p:nvPr>
            <p:ph idx="1"/>
          </p:nvPr>
        </p:nvSpPr>
        <p:spPr>
          <a:xfrm>
            <a:off x="0" y="188913"/>
            <a:ext cx="9144000" cy="6669087"/>
          </a:xfrm>
        </p:spPr>
        <p:txBody>
          <a:bodyPr/>
          <a:lstStyle/>
          <a:p>
            <a:pPr eaLnBrk="1" hangingPunct="1">
              <a:lnSpc>
                <a:spcPct val="80000"/>
              </a:lnSpc>
              <a:defRPr/>
            </a:pPr>
            <a:r>
              <a:rPr lang="en-US" sz="1800" b="1" dirty="0" smtClean="0">
                <a:solidFill>
                  <a:schemeClr val="accent1">
                    <a:lumMod val="60000"/>
                    <a:lumOff val="40000"/>
                  </a:schemeClr>
                </a:solidFill>
              </a:rPr>
              <a:t>ANALYSIS TWO: </a:t>
            </a:r>
            <a:r>
              <a:rPr lang="en-US" sz="1800" b="1" dirty="0" err="1" smtClean="0">
                <a:solidFill>
                  <a:schemeClr val="accent1">
                    <a:lumMod val="60000"/>
                    <a:lumOff val="40000"/>
                  </a:schemeClr>
                </a:solidFill>
              </a:rPr>
              <a:t>Polemarchus</a:t>
            </a:r>
            <a:r>
              <a:rPr lang="en-US" sz="1800" b="1" dirty="0" smtClean="0">
                <a:solidFill>
                  <a:schemeClr val="accent1">
                    <a:lumMod val="60000"/>
                    <a:lumOff val="40000"/>
                  </a:schemeClr>
                </a:solidFill>
              </a:rPr>
              <a:t>– (from </a:t>
            </a:r>
            <a:r>
              <a:rPr lang="en-US" sz="1800" b="1" dirty="0" err="1" smtClean="0">
                <a:solidFill>
                  <a:schemeClr val="accent1">
                    <a:lumMod val="60000"/>
                    <a:lumOff val="40000"/>
                  </a:schemeClr>
                </a:solidFill>
              </a:rPr>
              <a:t>Simonides</a:t>
            </a:r>
            <a:r>
              <a:rPr lang="en-US" sz="1800" b="1" dirty="0" smtClean="0">
                <a:solidFill>
                  <a:schemeClr val="accent1">
                    <a:lumMod val="60000"/>
                    <a:lumOff val="40000"/>
                  </a:schemeClr>
                </a:solidFill>
              </a:rPr>
              <a:t>) Two Parts: </a:t>
            </a:r>
            <a:br>
              <a:rPr lang="en-US" sz="1800" b="1" dirty="0" smtClean="0">
                <a:solidFill>
                  <a:schemeClr val="accent1">
                    <a:lumMod val="60000"/>
                    <a:lumOff val="40000"/>
                  </a:schemeClr>
                </a:solidFill>
              </a:rPr>
            </a:br>
            <a:r>
              <a:rPr lang="en-US" sz="1800" b="1" dirty="0" smtClean="0">
                <a:solidFill>
                  <a:schemeClr val="accent1">
                    <a:lumMod val="60000"/>
                    <a:lumOff val="40000"/>
                  </a:schemeClr>
                </a:solidFill>
              </a:rPr>
              <a:t>1) Justice is Giving each person what  is due.</a:t>
            </a:r>
            <a:br>
              <a:rPr lang="en-US" sz="1800" b="1" dirty="0" smtClean="0">
                <a:solidFill>
                  <a:schemeClr val="accent1">
                    <a:lumMod val="60000"/>
                    <a:lumOff val="40000"/>
                  </a:schemeClr>
                </a:solidFill>
              </a:rPr>
            </a:br>
            <a:r>
              <a:rPr lang="en-US" sz="1800" b="1" dirty="0" smtClean="0">
                <a:solidFill>
                  <a:schemeClr val="accent1">
                    <a:lumMod val="60000"/>
                    <a:lumOff val="40000"/>
                  </a:schemeClr>
                </a:solidFill>
              </a:rPr>
              <a:t>2) This means giving good to one's friends and evil to one's enemies. </a:t>
            </a:r>
            <a:r>
              <a:rPr lang="en-US" sz="1800" dirty="0" smtClean="0"/>
              <a:t/>
            </a:r>
            <a:br>
              <a:rPr lang="en-US" sz="1800" dirty="0" smtClean="0"/>
            </a:br>
            <a:endParaRPr lang="en-US" sz="1800" dirty="0" smtClean="0"/>
          </a:p>
          <a:p>
            <a:pPr eaLnBrk="1" hangingPunct="1">
              <a:lnSpc>
                <a:spcPct val="80000"/>
              </a:lnSpc>
              <a:buFont typeface="Wingdings" pitchFamily="2" charset="2"/>
              <a:buNone/>
              <a:defRPr/>
            </a:pPr>
            <a:endParaRPr lang="en-US" sz="1800" dirty="0" smtClean="0"/>
          </a:p>
          <a:p>
            <a:pPr eaLnBrk="1" hangingPunct="1">
              <a:lnSpc>
                <a:spcPct val="80000"/>
              </a:lnSpc>
              <a:buFont typeface="Wingdings" pitchFamily="2" charset="2"/>
              <a:buNone/>
              <a:defRPr/>
            </a:pPr>
            <a:r>
              <a:rPr lang="en-US" sz="1800" dirty="0" smtClean="0"/>
              <a:t>	SOCRATES RESPONSE TO POLEMARCHUS: Four Objections</a:t>
            </a:r>
            <a:br>
              <a:rPr lang="en-US" sz="1800" dirty="0" smtClean="0"/>
            </a:br>
            <a:endParaRPr lang="en-US" sz="1800" dirty="0" smtClean="0"/>
          </a:p>
          <a:p>
            <a:pPr eaLnBrk="1" hangingPunct="1">
              <a:lnSpc>
                <a:spcPct val="80000"/>
              </a:lnSpc>
              <a:buFont typeface="Wingdings" pitchFamily="2" charset="2"/>
              <a:buNone/>
              <a:defRPr/>
            </a:pPr>
            <a:r>
              <a:rPr lang="en-US" sz="1800" dirty="0" smtClean="0"/>
              <a:t>	1) If Justice is giving everyone what is due, then it is trivial, because there is no special field for it to be concerned with. (Medicine is the skill concerned with cures for the body, cookery with palatable food... What skill is the field of Justice concerned with?)</a:t>
            </a:r>
            <a:br>
              <a:rPr lang="en-US" sz="1800" dirty="0" smtClean="0"/>
            </a:br>
            <a:endParaRPr lang="en-US" sz="1800" dirty="0" smtClean="0"/>
          </a:p>
          <a:p>
            <a:pPr eaLnBrk="1" hangingPunct="1">
              <a:lnSpc>
                <a:spcPct val="80000"/>
              </a:lnSpc>
              <a:buFont typeface="Wingdings" pitchFamily="2" charset="2"/>
              <a:buNone/>
              <a:defRPr/>
            </a:pPr>
            <a:r>
              <a:rPr lang="en-US" sz="1800" dirty="0" smtClean="0"/>
              <a:t>	</a:t>
            </a:r>
            <a:r>
              <a:rPr lang="en-US" sz="1800" dirty="0" err="1" smtClean="0"/>
              <a:t>Polymarchus</a:t>
            </a:r>
            <a:r>
              <a:rPr lang="en-US" sz="1800" dirty="0" smtClean="0"/>
              <a:t>' Response: The scope of justice is to do Good to your friends and harm to your enemies. [332d] </a:t>
            </a:r>
          </a:p>
          <a:p>
            <a:pPr eaLnBrk="1" hangingPunct="1">
              <a:lnSpc>
                <a:spcPct val="80000"/>
              </a:lnSpc>
              <a:buFont typeface="Wingdings" pitchFamily="2" charset="2"/>
              <a:buNone/>
              <a:defRPr/>
            </a:pPr>
            <a:r>
              <a:rPr lang="en-US" sz="1800" dirty="0" smtClean="0"/>
              <a:t/>
            </a:r>
            <a:br>
              <a:rPr lang="en-US" sz="1800" dirty="0" smtClean="0"/>
            </a:br>
            <a:r>
              <a:rPr lang="en-US" sz="1800" dirty="0" smtClean="0"/>
              <a:t>The Objection Carried Further:   What's the just person good for? To be good to your friends, you must help them in some specific way. But the best person to help you when you are ill is the doctor, when you are at sea, the navigator. On </a:t>
            </a:r>
            <a:r>
              <a:rPr lang="en-US" sz="1800" dirty="0" err="1" smtClean="0"/>
              <a:t>Polymarchus</a:t>
            </a:r>
            <a:r>
              <a:rPr lang="en-US" sz="1800" dirty="0" smtClean="0"/>
              <a:t>' account, the Just person still has no expertise of her own.</a:t>
            </a:r>
            <a:br>
              <a:rPr lang="en-US" sz="1800" dirty="0" smtClean="0"/>
            </a:br>
            <a:endParaRPr lang="en-US" sz="1800" dirty="0" smtClean="0"/>
          </a:p>
          <a:p>
            <a:pPr eaLnBrk="1" hangingPunct="1">
              <a:lnSpc>
                <a:spcPct val="80000"/>
              </a:lnSpc>
              <a:buFont typeface="Wingdings" pitchFamily="2" charset="2"/>
              <a:buNone/>
              <a:defRPr/>
            </a:pPr>
            <a:r>
              <a:rPr lang="en-US" sz="1800" dirty="0" smtClean="0"/>
              <a:t>	2) This </a:t>
            </a:r>
            <a:r>
              <a:rPr lang="en-US" sz="1800" dirty="0" err="1" smtClean="0"/>
              <a:t>Df</a:t>
            </a:r>
            <a:r>
              <a:rPr lang="en-US" sz="1800" dirty="0" smtClean="0"/>
              <a:t>. is cut off from the AIMS of the just person. The person with the ability to keep a thing safe also has the ability to steal it. It is not essential to </a:t>
            </a:r>
            <a:r>
              <a:rPr lang="en-US" sz="1800" dirty="0" err="1" smtClean="0"/>
              <a:t>Polymarchus</a:t>
            </a:r>
            <a:r>
              <a:rPr lang="en-US" sz="1800" dirty="0" smtClean="0"/>
              <a:t>' </a:t>
            </a:r>
            <a:r>
              <a:rPr lang="en-US" sz="1800" dirty="0" err="1" smtClean="0"/>
              <a:t>Df</a:t>
            </a:r>
            <a:r>
              <a:rPr lang="en-US" sz="1800" dirty="0" smtClean="0"/>
              <a:t> of Justice that it must have a good aim: it is simply MEANS/END reasoning.</a:t>
            </a:r>
            <a:br>
              <a:rPr lang="en-US" sz="1800" dirty="0" smtClean="0"/>
            </a:br>
            <a:endParaRPr lang="en-US" sz="1800" dirty="0" smtClean="0"/>
          </a:p>
          <a:p>
            <a:pPr eaLnBrk="1" hangingPunct="1">
              <a:lnSpc>
                <a:spcPct val="80000"/>
              </a:lnSpc>
              <a:buFont typeface="Wingdings" pitchFamily="2" charset="2"/>
              <a:buNone/>
              <a:defRPr/>
            </a:pPr>
            <a:r>
              <a:rPr lang="en-US" sz="1800" dirty="0" smtClean="0"/>
              <a:t>	3) We may be wrong in our judgment of who our friends are... What is meant by 'Friend' and 'Enemy?'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88099">
                                            <p:txEl>
                                              <p:pRg st="3" end="3"/>
                                            </p:txEl>
                                          </p:spTgt>
                                        </p:tgtEl>
                                        <p:attrNameLst>
                                          <p:attrName>style.visibility</p:attrName>
                                        </p:attrNameLst>
                                      </p:cBhvr>
                                      <p:to>
                                        <p:strVal val="visible"/>
                                      </p:to>
                                    </p:set>
                                    <p:anim calcmode="lin" valueType="num">
                                      <p:cBhvr additive="base">
                                        <p:cTn id="7" dur="500" fill="hold"/>
                                        <p:tgtEl>
                                          <p:spTgt spid="388099">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8099">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88099">
                                            <p:txEl>
                                              <p:pRg st="4" end="4"/>
                                            </p:txEl>
                                          </p:spTgt>
                                        </p:tgtEl>
                                        <p:attrNameLst>
                                          <p:attrName>style.visibility</p:attrName>
                                        </p:attrNameLst>
                                      </p:cBhvr>
                                      <p:to>
                                        <p:strVal val="visible"/>
                                      </p:to>
                                    </p:set>
                                    <p:anim calcmode="lin" valueType="num">
                                      <p:cBhvr additive="base">
                                        <p:cTn id="11" dur="500" fill="hold"/>
                                        <p:tgtEl>
                                          <p:spTgt spid="388099">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88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88099">
                                            <p:txEl>
                                              <p:pRg st="5" end="5"/>
                                            </p:txEl>
                                          </p:spTgt>
                                        </p:tgtEl>
                                        <p:attrNameLst>
                                          <p:attrName>style.visibility</p:attrName>
                                        </p:attrNameLst>
                                      </p:cBhvr>
                                      <p:to>
                                        <p:strVal val="visible"/>
                                      </p:to>
                                    </p:set>
                                    <p:anim calcmode="lin" valueType="num">
                                      <p:cBhvr additive="base">
                                        <p:cTn id="17" dur="500" fill="hold"/>
                                        <p:tgtEl>
                                          <p:spTgt spid="388099">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88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388099">
                                            <p:txEl>
                                              <p:pRg st="6" end="6"/>
                                            </p:txEl>
                                          </p:spTgt>
                                        </p:tgtEl>
                                        <p:attrNameLst>
                                          <p:attrName>style.visibility</p:attrName>
                                        </p:attrNameLst>
                                      </p:cBhvr>
                                      <p:to>
                                        <p:strVal val="visible"/>
                                      </p:to>
                                    </p:set>
                                    <p:anim calcmode="lin" valueType="num">
                                      <p:cBhvr additive="base">
                                        <p:cTn id="23" dur="500" fill="hold"/>
                                        <p:tgtEl>
                                          <p:spTgt spid="388099">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88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388099">
                                            <p:txEl>
                                              <p:pRg st="7" end="7"/>
                                            </p:txEl>
                                          </p:spTgt>
                                        </p:tgtEl>
                                        <p:attrNameLst>
                                          <p:attrName>style.visibility</p:attrName>
                                        </p:attrNameLst>
                                      </p:cBhvr>
                                      <p:to>
                                        <p:strVal val="visible"/>
                                      </p:to>
                                    </p:set>
                                    <p:anim calcmode="lin" valueType="num">
                                      <p:cBhvr additive="base">
                                        <p:cTn id="29" dur="500" fill="hold"/>
                                        <p:tgtEl>
                                          <p:spTgt spid="388099">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8809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t>Who are my Friends?</a:t>
            </a:r>
          </a:p>
        </p:txBody>
      </p:sp>
      <p:sp>
        <p:nvSpPr>
          <p:cNvPr id="31747" name="Content Placeholder 2"/>
          <p:cNvSpPr>
            <a:spLocks noGrp="1"/>
          </p:cNvSpPr>
          <p:nvPr>
            <p:ph idx="1"/>
          </p:nvPr>
        </p:nvSpPr>
        <p:spPr/>
        <p:txBody>
          <a:bodyPr>
            <a:normAutofit lnSpcReduction="10000"/>
          </a:bodyPr>
          <a:lstStyle/>
          <a:p>
            <a:pPr eaLnBrk="1" hangingPunct="1">
              <a:buFont typeface="Wingdings" pitchFamily="2" charset="2"/>
              <a:buNone/>
            </a:pPr>
            <a:r>
              <a:rPr lang="en-US" b="1" smtClean="0"/>
              <a:t>	Polemarchus:</a:t>
            </a:r>
            <a:r>
              <a:rPr lang="en-US" smtClean="0"/>
              <a:t> A persons friends are those he thinks are Good, enemies those he thinks are Bad.</a:t>
            </a:r>
          </a:p>
          <a:p>
            <a:pPr eaLnBrk="1" hangingPunct="1">
              <a:buFont typeface="Wingdings" pitchFamily="2" charset="2"/>
              <a:buNone/>
            </a:pPr>
            <a:r>
              <a:rPr lang="en-US" smtClean="0"/>
              <a:t/>
            </a:r>
            <a:br>
              <a:rPr lang="en-US" smtClean="0"/>
            </a:br>
            <a:r>
              <a:rPr lang="en-US" b="1" smtClean="0"/>
              <a:t>Socrates:</a:t>
            </a:r>
            <a:r>
              <a:rPr lang="en-US" smtClean="0"/>
              <a:t> But we may be wrong in such judgments, so by this account, just actions may harm those who are 'On our side,' and who are REALLY Good, though we don't recognize their goodness.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Argument for Analysis</a:t>
            </a:r>
          </a:p>
        </p:txBody>
      </p:sp>
      <p:sp>
        <p:nvSpPr>
          <p:cNvPr id="6147" name="Rectangle 3"/>
          <p:cNvSpPr>
            <a:spLocks noGrp="1" noChangeArrowheads="1"/>
          </p:cNvSpPr>
          <p:nvPr>
            <p:ph idx="1"/>
          </p:nvPr>
        </p:nvSpPr>
        <p:spPr/>
        <p:txBody>
          <a:bodyPr/>
          <a:lstStyle/>
          <a:p>
            <a:pPr eaLnBrk="1" hangingPunct="1">
              <a:lnSpc>
                <a:spcPct val="90000"/>
              </a:lnSpc>
              <a:buFont typeface="Wingdings" pitchFamily="2" charset="2"/>
              <a:buNone/>
            </a:pPr>
            <a:r>
              <a:rPr lang="en-US" sz="2400" smtClean="0"/>
              <a:t>	It’s wrong to say that people are always selfish just because our voluntary actions involve pursuit of our own ends.  We can see unselfish actions all the time!  Sometimes people even act in ways that are dramatically selfless, sacrificing their central interests and even their lives for the sake of others.  To say that an action is selfish is not just to say that it’s done in pursuit of the actor’s own ends, it’s to say that it’s done for the sake of </a:t>
            </a:r>
            <a:r>
              <a:rPr lang="en-US" sz="2400" i="1" smtClean="0"/>
              <a:t>selfish</a:t>
            </a:r>
            <a:r>
              <a:rPr lang="en-US" sz="2400" smtClean="0"/>
              <a:t> or </a:t>
            </a:r>
            <a:r>
              <a:rPr lang="en-US" sz="2400" i="1" smtClean="0"/>
              <a:t>narrowly self-interested </a:t>
            </a:r>
            <a:r>
              <a:rPr lang="en-US" sz="2400" smtClean="0"/>
              <a:t>ends.  If a person aims to benefit others around her, she’s not selfish even if her voluntary efforts to achieve this aim are efforts to achieve an aim that is </a:t>
            </a:r>
            <a:r>
              <a:rPr lang="en-US" sz="2400" i="1" smtClean="0"/>
              <a:t>her</a:t>
            </a:r>
            <a:r>
              <a:rPr lang="en-US" sz="2400" smtClean="0"/>
              <a:t> aim.</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Justice and Harm</a:t>
            </a:r>
          </a:p>
        </p:txBody>
      </p:sp>
      <p:sp>
        <p:nvSpPr>
          <p:cNvPr id="43011" name="Content Placeholder 2"/>
          <p:cNvSpPr>
            <a:spLocks noGrp="1"/>
          </p:cNvSpPr>
          <p:nvPr>
            <p:ph idx="1"/>
          </p:nvPr>
        </p:nvSpPr>
        <p:spPr/>
        <p:txBody>
          <a:bodyPr/>
          <a:lstStyle/>
          <a:p>
            <a:r>
              <a:rPr lang="en-US" smtClean="0"/>
              <a:t>Can justice </a:t>
            </a:r>
            <a:r>
              <a:rPr lang="en-US" i="1" smtClean="0"/>
              <a:t>harm</a:t>
            </a:r>
            <a:r>
              <a:rPr lang="en-US" smtClean="0"/>
              <a:t> people on whom it is practiced?</a:t>
            </a:r>
          </a:p>
          <a:p>
            <a:endParaRPr lang="en-US" smtClean="0"/>
          </a:p>
          <a:p>
            <a:r>
              <a:rPr lang="en-US" smtClean="0"/>
              <a:t>Are people who are justly punished </a:t>
            </a:r>
            <a:r>
              <a:rPr lang="en-US" i="1" smtClean="0"/>
              <a:t>harmed</a:t>
            </a:r>
            <a:r>
              <a:rPr lang="en-US" smtClean="0"/>
              <a:t> by their punishment?</a:t>
            </a:r>
          </a:p>
          <a:p>
            <a:endParaRPr lang="en-US" smtClean="0"/>
          </a:p>
          <a:p>
            <a:r>
              <a:rPr lang="en-US" smtClean="0"/>
              <a:t>Argument: 335b-e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0" y="0"/>
            <a:ext cx="9144000" cy="6716713"/>
          </a:xfrm>
        </p:spPr>
        <p:txBody>
          <a:bodyPr/>
          <a:lstStyle/>
          <a:p>
            <a:pPr eaLnBrk="1" hangingPunct="1">
              <a:lnSpc>
                <a:spcPct val="80000"/>
              </a:lnSpc>
              <a:buFont typeface="Wingdings" pitchFamily="2" charset="2"/>
              <a:buNone/>
            </a:pPr>
            <a:r>
              <a:rPr lang="en-US" sz="1800" smtClean="0"/>
              <a:t>	4) Justice cannot HARM anyone, even one's enemies [335b-e]</a:t>
            </a:r>
            <a:br>
              <a:rPr lang="en-US" sz="1800" smtClean="0"/>
            </a:br>
            <a:endParaRPr lang="en-US" sz="1800" smtClean="0"/>
          </a:p>
          <a:p>
            <a:pPr eaLnBrk="1" hangingPunct="1">
              <a:lnSpc>
                <a:spcPct val="80000"/>
              </a:lnSpc>
              <a:buFont typeface="Wingdings" pitchFamily="2" charset="2"/>
              <a:buNone/>
            </a:pPr>
            <a:r>
              <a:rPr lang="en-US" sz="1800" smtClean="0"/>
              <a:t>Is it the role of the just man to harm anyone?</a:t>
            </a:r>
          </a:p>
          <a:p>
            <a:pPr eaLnBrk="1" hangingPunct="1">
              <a:lnSpc>
                <a:spcPct val="80000"/>
              </a:lnSpc>
              <a:buFont typeface="Wingdings" pitchFamily="2" charset="2"/>
              <a:buNone/>
            </a:pPr>
            <a:r>
              <a:rPr lang="en-US" sz="1800" smtClean="0"/>
              <a:t>Certainly, he must harm those who are both bad and enemies.</a:t>
            </a:r>
          </a:p>
          <a:p>
            <a:pPr eaLnBrk="1" hangingPunct="1">
              <a:lnSpc>
                <a:spcPct val="80000"/>
              </a:lnSpc>
              <a:buFont typeface="Wingdings" pitchFamily="2" charset="2"/>
              <a:buNone/>
            </a:pPr>
            <a:r>
              <a:rPr lang="en-US" sz="1800" smtClean="0"/>
              <a:t>Do horses become better or worse when they are harmed?</a:t>
            </a:r>
          </a:p>
          <a:p>
            <a:pPr eaLnBrk="1" hangingPunct="1">
              <a:lnSpc>
                <a:spcPct val="80000"/>
              </a:lnSpc>
              <a:buFont typeface="Wingdings" pitchFamily="2" charset="2"/>
              <a:buNone/>
            </a:pPr>
            <a:r>
              <a:rPr lang="en-US" sz="1800" smtClean="0"/>
              <a:t>Worse.</a:t>
            </a:r>
          </a:p>
          <a:p>
            <a:pPr eaLnBrk="1" hangingPunct="1">
              <a:lnSpc>
                <a:spcPct val="80000"/>
              </a:lnSpc>
              <a:buFont typeface="Wingdings" pitchFamily="2" charset="2"/>
              <a:buNone/>
            </a:pPr>
            <a:r>
              <a:rPr lang="en-US" sz="1800" smtClean="0"/>
              <a:t>With respect to the virtue that makes dogs good, or the one that makes horses good?</a:t>
            </a:r>
          </a:p>
          <a:p>
            <a:pPr eaLnBrk="1" hangingPunct="1">
              <a:lnSpc>
                <a:spcPct val="80000"/>
              </a:lnSpc>
              <a:buFont typeface="Wingdings" pitchFamily="2" charset="2"/>
              <a:buNone/>
            </a:pPr>
            <a:r>
              <a:rPr lang="en-US" sz="1800" smtClean="0"/>
              <a:t>The one that makes horses good.</a:t>
            </a:r>
          </a:p>
          <a:p>
            <a:pPr eaLnBrk="1" hangingPunct="1">
              <a:lnSpc>
                <a:spcPct val="80000"/>
              </a:lnSpc>
              <a:buFont typeface="Wingdings" pitchFamily="2" charset="2"/>
              <a:buNone/>
            </a:pPr>
            <a:r>
              <a:rPr lang="en-US" sz="1800" smtClean="0"/>
              <a:t>And when dogs are harmed, they become worse in the virtue that makes dogs good, not horses?</a:t>
            </a:r>
          </a:p>
          <a:p>
            <a:pPr eaLnBrk="1" hangingPunct="1">
              <a:lnSpc>
                <a:spcPct val="80000"/>
              </a:lnSpc>
              <a:buFont typeface="Wingdings" pitchFamily="2" charset="2"/>
              <a:buNone/>
            </a:pPr>
            <a:r>
              <a:rPr lang="en-US" sz="1800" smtClean="0"/>
              <a:t>Necessarily.</a:t>
            </a:r>
          </a:p>
          <a:p>
            <a:pPr eaLnBrk="1" hangingPunct="1">
              <a:lnSpc>
                <a:spcPct val="80000"/>
              </a:lnSpc>
              <a:buFont typeface="Wingdings" pitchFamily="2" charset="2"/>
              <a:buNone/>
            </a:pPr>
            <a:r>
              <a:rPr lang="en-US" sz="1800" smtClean="0"/>
              <a:t>Then won’t we say the same about human beings too, that when they are harmed they become worse in human virtue?</a:t>
            </a:r>
          </a:p>
          <a:p>
            <a:pPr eaLnBrk="1" hangingPunct="1">
              <a:lnSpc>
                <a:spcPct val="80000"/>
              </a:lnSpc>
              <a:buFont typeface="Wingdings" pitchFamily="2" charset="2"/>
              <a:buNone/>
            </a:pPr>
            <a:r>
              <a:rPr lang="en-US" sz="1800" smtClean="0"/>
              <a:t>Indeed. </a:t>
            </a:r>
          </a:p>
          <a:p>
            <a:pPr eaLnBrk="1" hangingPunct="1">
              <a:lnSpc>
                <a:spcPct val="80000"/>
              </a:lnSpc>
              <a:buFont typeface="Wingdings" pitchFamily="2" charset="2"/>
              <a:buNone/>
            </a:pPr>
            <a:r>
              <a:rPr lang="en-US" sz="1800" smtClean="0"/>
              <a:t>But isn’t justice the human virtue?</a:t>
            </a:r>
          </a:p>
          <a:p>
            <a:pPr eaLnBrk="1" hangingPunct="1">
              <a:lnSpc>
                <a:spcPct val="80000"/>
              </a:lnSpc>
              <a:buFont typeface="Wingdings" pitchFamily="2" charset="2"/>
              <a:buNone/>
            </a:pPr>
            <a:r>
              <a:rPr lang="en-US" sz="1800" smtClean="0"/>
              <a:t>Yes certainly. </a:t>
            </a:r>
          </a:p>
          <a:p>
            <a:pPr eaLnBrk="1" hangingPunct="1">
              <a:lnSpc>
                <a:spcPct val="80000"/>
              </a:lnSpc>
              <a:buFont typeface="Wingdings" pitchFamily="2" charset="2"/>
              <a:buNone/>
            </a:pPr>
            <a:r>
              <a:rPr lang="en-US" sz="1800" smtClean="0"/>
              <a:t>Then people who are harmed become more unjust?</a:t>
            </a:r>
          </a:p>
          <a:p>
            <a:pPr eaLnBrk="1" hangingPunct="1">
              <a:lnSpc>
                <a:spcPct val="80000"/>
              </a:lnSpc>
              <a:buFont typeface="Wingdings" pitchFamily="2" charset="2"/>
              <a:buNone/>
            </a:pPr>
            <a:r>
              <a:rPr lang="en-US" sz="1800" smtClean="0"/>
              <a:t>So it seems.</a:t>
            </a:r>
          </a:p>
          <a:p>
            <a:pPr eaLnBrk="1" hangingPunct="1">
              <a:lnSpc>
                <a:spcPct val="80000"/>
              </a:lnSpc>
              <a:buFont typeface="Wingdings" pitchFamily="2" charset="2"/>
              <a:buNone/>
            </a:pPr>
            <a:r>
              <a:rPr lang="en-US" sz="1800" smtClean="0"/>
              <a:t>Can musicians make people unmusical through music?</a:t>
            </a:r>
          </a:p>
          <a:p>
            <a:pPr eaLnBrk="1" hangingPunct="1">
              <a:lnSpc>
                <a:spcPct val="80000"/>
              </a:lnSpc>
              <a:buFont typeface="Wingdings" pitchFamily="2" charset="2"/>
              <a:buNone/>
            </a:pPr>
            <a:r>
              <a:rPr lang="en-US" sz="1800" smtClean="0"/>
              <a:t>They cannot.  </a:t>
            </a:r>
          </a:p>
          <a:p>
            <a:pPr eaLnBrk="1" hangingPunct="1">
              <a:lnSpc>
                <a:spcPct val="80000"/>
              </a:lnSpc>
              <a:buFont typeface="Wingdings" pitchFamily="2" charset="2"/>
              <a:buNone/>
            </a:pPr>
            <a:r>
              <a:rPr lang="en-US" sz="1800" smtClean="0"/>
              <a:t>Or horsemen  make people more horsemanlike through horsemanship?</a:t>
            </a:r>
          </a:p>
          <a:p>
            <a:pPr eaLnBrk="1" hangingPunct="1">
              <a:lnSpc>
                <a:spcPct val="80000"/>
              </a:lnSpc>
              <a:buFont typeface="Wingdings" pitchFamily="2" charset="2"/>
              <a:buNone/>
            </a:pPr>
            <a:r>
              <a:rPr lang="en-US" sz="1800" smtClean="0"/>
              <a:t>No. </a:t>
            </a:r>
          </a:p>
          <a:p>
            <a:pPr eaLnBrk="1" hangingPunct="1">
              <a:lnSpc>
                <a:spcPct val="80000"/>
              </a:lnSpc>
              <a:buFont typeface="Wingdings" pitchFamily="2" charset="2"/>
              <a:buNone/>
            </a:pPr>
            <a:r>
              <a:rPr lang="en-US" sz="1800" smtClean="0"/>
              <a:t>Well then can those who are just make  people unjust through justice? In a word, can those who are good make people bad through virtue?</a:t>
            </a:r>
          </a:p>
          <a:p>
            <a:pPr eaLnBrk="1" hangingPunct="1">
              <a:lnSpc>
                <a:spcPct val="80000"/>
              </a:lnSpc>
              <a:buFont typeface="Wingdings" pitchFamily="2" charset="2"/>
              <a:buNone/>
            </a:pPr>
            <a:r>
              <a:rPr lang="en-US" sz="1800" smtClean="0"/>
              <a:t>They cannot.</a:t>
            </a:r>
          </a:p>
          <a:p>
            <a:pPr eaLnBrk="1" hangingPunct="1"/>
            <a:endParaRPr 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38100"/>
            <a:ext cx="9144000" cy="1446213"/>
          </a:xfrm>
        </p:spPr>
        <p:txBody>
          <a:bodyPr/>
          <a:lstStyle/>
          <a:p>
            <a:pPr eaLnBrk="1" hangingPunct="1"/>
            <a:r>
              <a:rPr lang="en-US" smtClean="0"/>
              <a:t>Fourth Objection: Justice and Harm</a:t>
            </a:r>
          </a:p>
        </p:txBody>
      </p:sp>
      <p:sp>
        <p:nvSpPr>
          <p:cNvPr id="45059" name="Content Placeholder 2"/>
          <p:cNvSpPr>
            <a:spLocks noGrp="1"/>
          </p:cNvSpPr>
          <p:nvPr>
            <p:ph idx="1"/>
          </p:nvPr>
        </p:nvSpPr>
        <p:spPr>
          <a:xfrm>
            <a:off x="195263" y="1622425"/>
            <a:ext cx="8342312" cy="4433888"/>
          </a:xfrm>
        </p:spPr>
        <p:txBody>
          <a:bodyPr>
            <a:normAutofit lnSpcReduction="10000"/>
          </a:bodyPr>
          <a:lstStyle/>
          <a:p>
            <a:pPr eaLnBrk="1" hangingPunct="1">
              <a:lnSpc>
                <a:spcPct val="80000"/>
              </a:lnSpc>
              <a:buFont typeface="Wingdings" pitchFamily="2" charset="2"/>
              <a:buNone/>
            </a:pPr>
            <a:r>
              <a:rPr lang="en-US" sz="2000" smtClean="0"/>
              <a:t>	4) Justice cannot HARM anyone, even one's enemies [335b-e]</a:t>
            </a:r>
            <a:br>
              <a:rPr lang="en-US" sz="2000" smtClean="0"/>
            </a:br>
            <a:endParaRPr lang="en-US" sz="2000" smtClean="0"/>
          </a:p>
          <a:p>
            <a:pPr eaLnBrk="1" hangingPunct="1">
              <a:lnSpc>
                <a:spcPct val="80000"/>
              </a:lnSpc>
              <a:buFont typeface="Wingdings" pitchFamily="2" charset="2"/>
              <a:buNone/>
            </a:pPr>
            <a:r>
              <a:rPr lang="en-US" sz="2000" b="1" smtClean="0"/>
              <a:t>	An Interpretation of Socrates Counterargument:  </a:t>
            </a:r>
          </a:p>
          <a:p>
            <a:pPr eaLnBrk="1" hangingPunct="1">
              <a:lnSpc>
                <a:spcPct val="80000"/>
              </a:lnSpc>
              <a:buFont typeface="Wingdings" pitchFamily="2" charset="2"/>
              <a:buNone/>
            </a:pPr>
            <a:r>
              <a:rPr lang="en-US" sz="2000" b="1" smtClean="0"/>
              <a:t>	Justice cannot cause harm.</a:t>
            </a:r>
          </a:p>
          <a:p>
            <a:pPr eaLnBrk="1" hangingPunct="1">
              <a:lnSpc>
                <a:spcPct val="80000"/>
              </a:lnSpc>
              <a:buFont typeface="Wingdings" pitchFamily="2" charset="2"/>
              <a:buNone/>
            </a:pPr>
            <a:r>
              <a:rPr lang="en-US" sz="2000" smtClean="0"/>
              <a:t>	</a:t>
            </a:r>
          </a:p>
          <a:p>
            <a:pPr eaLnBrk="1" hangingPunct="1">
              <a:lnSpc>
                <a:spcPct val="80000"/>
              </a:lnSpc>
              <a:buFont typeface="Wingdings" pitchFamily="2" charset="2"/>
              <a:buNone/>
            </a:pPr>
            <a:r>
              <a:rPr lang="en-US" sz="2000" smtClean="0"/>
              <a:t>	1) A horse, when harmed, is a worse horse; a dog a worse dog: In general, they become worse specimens of their kind. </a:t>
            </a:r>
            <a:br>
              <a:rPr lang="en-US" sz="2000" smtClean="0"/>
            </a:br>
            <a:r>
              <a:rPr lang="en-US" sz="2000" smtClean="0"/>
              <a:t>2) SO: When a person is harmed, she or he becomes a worse person: worse in respect to human excellence.</a:t>
            </a:r>
            <a:br>
              <a:rPr lang="en-US" sz="2000" smtClean="0"/>
            </a:br>
            <a:r>
              <a:rPr lang="en-US" sz="2000" smtClean="0"/>
              <a:t>3) Justice is the peculiar human excellence.  		</a:t>
            </a:r>
            <a:r>
              <a:rPr lang="en-US" sz="2000" b="1" i="1" smtClean="0">
                <a:latin typeface="Amienne" pitchFamily="82" charset="0"/>
              </a:rPr>
              <a:t>(from where?)</a:t>
            </a:r>
            <a:r>
              <a:rPr lang="en-US" sz="2000" smtClean="0"/>
              <a:t/>
            </a:r>
            <a:br>
              <a:rPr lang="en-US" sz="2000" smtClean="0"/>
            </a:br>
            <a:r>
              <a:rPr lang="en-US" sz="2000" smtClean="0"/>
              <a:t>4) So those who are harmed become worse with respect to justice (more unjust).</a:t>
            </a:r>
            <a:br>
              <a:rPr lang="en-US" sz="2000" smtClean="0"/>
            </a:br>
            <a:r>
              <a:rPr lang="en-US" sz="2000" smtClean="0"/>
              <a:t>5) But it is implausible to think that Justice would produce its opposite. 	</a:t>
            </a:r>
            <a:r>
              <a:rPr lang="en-US" sz="2000" smtClean="0">
                <a:latin typeface="Amienne" pitchFamily="82" charset="0"/>
              </a:rPr>
              <a:t>(Musicians, by their skill, don't make people deficient in music; heat makes other things hot, not cold... 		Just so, excellence makes things more excellent.)</a:t>
            </a:r>
            <a:r>
              <a:rPr lang="en-US" sz="2000" smtClean="0"/>
              <a:t/>
            </a:r>
            <a:br>
              <a:rPr lang="en-US" sz="2000" smtClean="0"/>
            </a:br>
            <a:r>
              <a:rPr lang="en-US" sz="2000" smtClean="0"/>
              <a:t>6) So those who are just cannot make people deficient in Justice.</a:t>
            </a:r>
            <a:br>
              <a:rPr lang="en-US" sz="2000" smtClean="0"/>
            </a:br>
            <a:r>
              <a:rPr lang="en-US" sz="2000" smtClean="0"/>
              <a:t>7) So justice cannot involve harming anyone.</a:t>
            </a:r>
            <a:r>
              <a:rPr lang="en-US" smtClean="0"/>
              <a:t/>
            </a:r>
            <a:br>
              <a:rPr lang="en-US" smtClean="0"/>
            </a:b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t>Justice and Harm:</a:t>
            </a:r>
          </a:p>
        </p:txBody>
      </p:sp>
      <p:sp>
        <p:nvSpPr>
          <p:cNvPr id="46083" name="Content Placeholder 2"/>
          <p:cNvSpPr>
            <a:spLocks noGrp="1"/>
          </p:cNvSpPr>
          <p:nvPr>
            <p:ph idx="1"/>
          </p:nvPr>
        </p:nvSpPr>
        <p:spPr/>
        <p:txBody>
          <a:bodyPr/>
          <a:lstStyle/>
          <a:p>
            <a:r>
              <a:rPr lang="en-US" smtClean="0"/>
              <a:t>What does Plato’s view imply about punishment?</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Thrasymachus’s Challenge:</a:t>
            </a:r>
          </a:p>
        </p:txBody>
      </p:sp>
      <p:sp>
        <p:nvSpPr>
          <p:cNvPr id="47107" name="Rectangle 3"/>
          <p:cNvSpPr>
            <a:spLocks noGrp="1" noChangeArrowheads="1"/>
          </p:cNvSpPr>
          <p:nvPr>
            <p:ph idx="1"/>
          </p:nvPr>
        </p:nvSpPr>
        <p:spPr>
          <a:xfrm>
            <a:off x="328613" y="1941513"/>
            <a:ext cx="8440737" cy="4564062"/>
          </a:xfrm>
        </p:spPr>
        <p:txBody>
          <a:bodyPr/>
          <a:lstStyle/>
          <a:p>
            <a:pPr eaLnBrk="1" hangingPunct="1">
              <a:lnSpc>
                <a:spcPct val="80000"/>
              </a:lnSpc>
            </a:pPr>
            <a:r>
              <a:rPr lang="en-US" sz="2000" b="1" smtClean="0"/>
              <a:t>Thrasymachus' Challenge: Winners make the rules, and 'nice' (just) people finish last. </a:t>
            </a:r>
            <a:br>
              <a:rPr lang="en-US" sz="2000" b="1" smtClean="0"/>
            </a:br>
            <a:endParaRPr lang="en-US" sz="2000" smtClean="0"/>
          </a:p>
          <a:p>
            <a:pPr eaLnBrk="1" hangingPunct="1">
              <a:lnSpc>
                <a:spcPct val="80000"/>
              </a:lnSpc>
            </a:pPr>
            <a:r>
              <a:rPr lang="en-US" sz="2000" smtClean="0"/>
              <a:t>Subject Questions: </a:t>
            </a:r>
          </a:p>
          <a:p>
            <a:pPr lvl="1" eaLnBrk="1" hangingPunct="1">
              <a:lnSpc>
                <a:spcPct val="80000"/>
              </a:lnSpc>
            </a:pPr>
            <a:r>
              <a:rPr lang="en-US" sz="2000" smtClean="0"/>
              <a:t>1) What is justice? </a:t>
            </a:r>
          </a:p>
          <a:p>
            <a:pPr lvl="1" eaLnBrk="1" hangingPunct="1">
              <a:lnSpc>
                <a:spcPct val="80000"/>
              </a:lnSpc>
            </a:pPr>
            <a:r>
              <a:rPr lang="en-US" sz="2000" smtClean="0"/>
              <a:t>2) Is justice beneficial to those who practice it?</a:t>
            </a:r>
            <a:r>
              <a:rPr lang="en-US" sz="1200" smtClean="0"/>
              <a:t/>
            </a:r>
            <a:br>
              <a:rPr lang="en-US" sz="1200" smtClean="0"/>
            </a:br>
            <a:endParaRPr lang="en-US" sz="1200" smtClean="0"/>
          </a:p>
          <a:p>
            <a:pPr eaLnBrk="1" hangingPunct="1">
              <a:lnSpc>
                <a:spcPct val="80000"/>
              </a:lnSpc>
            </a:pPr>
            <a:r>
              <a:rPr lang="en-US" sz="2000" smtClean="0"/>
              <a:t>Thrasymachus's First Claim: Justice is the advantage of the stronger. </a:t>
            </a:r>
            <a:br>
              <a:rPr lang="en-US" sz="2000" smtClean="0"/>
            </a:br>
            <a:r>
              <a:rPr lang="en-US" sz="2000" smtClean="0"/>
              <a:t>[Conventionalism &amp; Power makes conventions]</a:t>
            </a:r>
            <a:br>
              <a:rPr lang="en-US" sz="2000" smtClean="0"/>
            </a:br>
            <a:endParaRPr lang="en-US" sz="2000" smtClean="0"/>
          </a:p>
          <a:p>
            <a:pPr eaLnBrk="1" hangingPunct="1">
              <a:lnSpc>
                <a:spcPct val="80000"/>
              </a:lnSpc>
            </a:pPr>
            <a:r>
              <a:rPr lang="en-US" sz="2000" smtClean="0"/>
              <a:t>Thrasymachus's Second Claim: The Just will be Worse Off than the Unjust.</a:t>
            </a:r>
            <a:br>
              <a:rPr lang="en-US" sz="2000" smtClean="0"/>
            </a:br>
            <a:endParaRPr lang="en-US" sz="2000" smtClean="0"/>
          </a:p>
          <a:p>
            <a:pPr eaLnBrk="1" hangingPunct="1">
              <a:lnSpc>
                <a:spcPct val="80000"/>
              </a:lnSpc>
            </a:pPr>
            <a:r>
              <a:rPr lang="en-US" sz="2000" smtClean="0"/>
              <a:t>Question: Are these claims consistent? It is sometimes argued that they are not. </a:t>
            </a:r>
            <a:br>
              <a:rPr lang="en-US" sz="2000" smtClean="0"/>
            </a:br>
            <a:endParaRPr lang="en-US" sz="20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371475" y="592138"/>
            <a:ext cx="8208963" cy="4114800"/>
          </a:xfrm>
        </p:spPr>
        <p:txBody>
          <a:bodyPr/>
          <a:lstStyle/>
          <a:p>
            <a:pPr eaLnBrk="1" hangingPunct="1">
              <a:lnSpc>
                <a:spcPct val="80000"/>
              </a:lnSpc>
            </a:pPr>
            <a:r>
              <a:rPr lang="en-US" sz="2400" b="1" smtClean="0"/>
              <a:t>SOCRATES INITIAL RESPONSE: </a:t>
            </a:r>
            <a:br>
              <a:rPr lang="en-US" sz="2400" b="1" smtClean="0"/>
            </a:br>
            <a:endParaRPr lang="en-US" sz="2400" smtClean="0"/>
          </a:p>
          <a:p>
            <a:pPr eaLnBrk="1" hangingPunct="1">
              <a:lnSpc>
                <a:spcPct val="80000"/>
              </a:lnSpc>
            </a:pPr>
            <a:r>
              <a:rPr lang="en-US" sz="2400" smtClean="0"/>
              <a:t>1) The rulers may not always be </a:t>
            </a:r>
            <a:r>
              <a:rPr lang="en-US" sz="2400" i="1" u="sng" smtClean="0"/>
              <a:t>right</a:t>
            </a:r>
            <a:r>
              <a:rPr lang="en-US" sz="2400" smtClean="0"/>
              <a:t> about their advantage. We can distinguish between the </a:t>
            </a:r>
            <a:r>
              <a:rPr lang="en-US" sz="2400" i="1" u="sng" smtClean="0"/>
              <a:t>commands </a:t>
            </a:r>
            <a:r>
              <a:rPr lang="en-US" sz="2400" smtClean="0"/>
              <a:t>of the ruler and the </a:t>
            </a:r>
            <a:r>
              <a:rPr lang="en-US" sz="2400" i="1" u="sng" smtClean="0"/>
              <a:t>advantage</a:t>
            </a:r>
            <a:r>
              <a:rPr lang="en-US" sz="2400" smtClean="0"/>
              <a:t> of the ruler. [339c] </a:t>
            </a:r>
            <a:br>
              <a:rPr lang="en-US" sz="2400" smtClean="0"/>
            </a:br>
            <a:endParaRPr lang="en-US" sz="2400" smtClean="0"/>
          </a:p>
          <a:p>
            <a:pPr eaLnBrk="1" hangingPunct="1">
              <a:lnSpc>
                <a:spcPct val="80000"/>
              </a:lnSpc>
            </a:pPr>
            <a:r>
              <a:rPr lang="en-US" sz="2400" smtClean="0"/>
              <a:t>2) Crafts seek the perfection of some weaker thing, subject to the excellence of the craft. Thus Justice in rulers must seek the perfection of (thus the interest of) the weaker, not the stronger. [342d] </a:t>
            </a:r>
            <a:br>
              <a:rPr lang="en-US" sz="2400" smtClean="0"/>
            </a:br>
            <a:endParaRPr lang="en-US" sz="2400" smtClean="0"/>
          </a:p>
          <a:p>
            <a:pPr eaLnBrk="1" hangingPunct="1">
              <a:lnSpc>
                <a:spcPct val="80000"/>
              </a:lnSpc>
            </a:pPr>
            <a:r>
              <a:rPr lang="en-US" sz="2400" smtClean="0"/>
              <a:t>THRASYMACHUS: This is just </a:t>
            </a:r>
            <a:r>
              <a:rPr lang="en-US" sz="2400" i="1" smtClean="0"/>
              <a:t>naïve and foolish!</a:t>
            </a:r>
            <a:r>
              <a:rPr lang="en-US" sz="2400" smtClean="0"/>
              <a:t>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4"/>
          <p:cNvSpPr>
            <a:spLocks noGrp="1"/>
          </p:cNvSpPr>
          <p:nvPr>
            <p:ph type="title"/>
          </p:nvPr>
        </p:nvSpPr>
        <p:spPr>
          <a:xfrm>
            <a:off x="317500" y="900113"/>
            <a:ext cx="8637588" cy="584200"/>
          </a:xfrm>
        </p:spPr>
        <p:txBody>
          <a:bodyPr/>
          <a:lstStyle/>
          <a:p>
            <a:pPr eaLnBrk="1" hangingPunct="1"/>
            <a:r>
              <a:rPr lang="en-US" sz="3200" smtClean="0"/>
              <a:t>THRASYMACHUS' SOLILOQUY [343b]</a:t>
            </a:r>
          </a:p>
        </p:txBody>
      </p:sp>
      <p:sp>
        <p:nvSpPr>
          <p:cNvPr id="49155" name="Rectangle 3"/>
          <p:cNvSpPr>
            <a:spLocks noGrp="1" noChangeArrowheads="1"/>
          </p:cNvSpPr>
          <p:nvPr>
            <p:ph idx="1"/>
          </p:nvPr>
        </p:nvSpPr>
        <p:spPr/>
        <p:txBody>
          <a:bodyPr/>
          <a:lstStyle/>
          <a:p>
            <a:pPr eaLnBrk="1" hangingPunct="1">
              <a:lnSpc>
                <a:spcPct val="80000"/>
              </a:lnSpc>
              <a:buFont typeface="Wingdings" pitchFamily="2" charset="2"/>
              <a:buNone/>
            </a:pPr>
            <a:r>
              <a:rPr lang="en-US" sz="1800" smtClean="0"/>
              <a:t>	1) Shepherd Metaphor: [343b] </a:t>
            </a:r>
            <a:br>
              <a:rPr lang="en-US" sz="1800" smtClean="0"/>
            </a:br>
            <a:r>
              <a:rPr lang="en-US" sz="1800" smtClean="0"/>
              <a:t>2) Unjust person will GET MORE. [343d-e] </a:t>
            </a:r>
            <a:br>
              <a:rPr lang="en-US" sz="1800" smtClean="0"/>
            </a:br>
            <a:r>
              <a:rPr lang="en-US" sz="1800" smtClean="0"/>
              <a:t>a) contracts: When the just contract with the unjust, the unjust will do better. </a:t>
            </a:r>
            <a:br>
              <a:rPr lang="en-US" sz="1800" smtClean="0"/>
            </a:br>
            <a:r>
              <a:rPr lang="en-US" sz="1800" smtClean="0"/>
              <a:t>b) taxes: those who avoid 'em do better by being unjust. </a:t>
            </a:r>
            <a:br>
              <a:rPr lang="en-US" sz="1800" smtClean="0"/>
            </a:br>
            <a:r>
              <a:rPr lang="en-US" sz="1800" smtClean="0"/>
              <a:t>3) "Those who give injustice a bad name do so because they are afraid, not of practicing, but of suffering, injustice. [344c] </a:t>
            </a:r>
            <a:br>
              <a:rPr lang="en-US" sz="1800" smtClean="0"/>
            </a:br>
            <a:endParaRPr lang="en-US" sz="1800" smtClean="0"/>
          </a:p>
          <a:p>
            <a:pPr eaLnBrk="1" hangingPunct="1">
              <a:lnSpc>
                <a:spcPct val="80000"/>
              </a:lnSpc>
              <a:buFont typeface="Wingdings" pitchFamily="2" charset="2"/>
              <a:buNone/>
            </a:pPr>
            <a:r>
              <a:rPr lang="en-US" sz="1800" smtClean="0"/>
              <a:t>	We must recognize that a strong case has been made. Plato arms his opponent with the strongest argument he can, but still, Socrates is unconvinced. [“Am I to take my argument and pour it into your mind?!?” [345b]] </a:t>
            </a:r>
          </a:p>
          <a:p>
            <a:pPr eaLnBrk="1" hangingPunct="1">
              <a:lnSpc>
                <a:spcPct val="80000"/>
              </a:lnSpc>
            </a:pPr>
            <a:endParaRPr lang="en-US" sz="1800" smtClean="0"/>
          </a:p>
          <a:p>
            <a:pPr eaLnBrk="1" hangingPunct="1">
              <a:lnSpc>
                <a:spcPct val="80000"/>
              </a:lnSpc>
              <a:buFont typeface="Wingdings" pitchFamily="2" charset="2"/>
              <a:buNone/>
            </a:pPr>
            <a:r>
              <a:rPr lang="en-US" sz="1800" smtClean="0"/>
              <a:t>	THRASYMACHUS: Position is a kind of "Immoralism"- says that Justice may not merely be conventional, it may be (as he puts it) “</a:t>
            </a:r>
            <a:r>
              <a:rPr lang="en-US" sz="1800" b="1" i="1" u="sng" smtClean="0"/>
              <a:t>another’s good</a:t>
            </a:r>
            <a:r>
              <a:rPr lang="en-US" sz="1800" u="sng" smtClean="0"/>
              <a:t>.</a:t>
            </a:r>
            <a:r>
              <a:rPr lang="en-US" sz="1800" smtClean="0"/>
              <a:t>" But on this understanding, conforming to Justice is not in one's interest. The unjust, he claims, are better off. Who, after all, will look out for your good if you don't? The person who looks after herself first will simply do better than the person who spends energy looking out for others.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Thrasymachus’s Challenge:</a:t>
            </a:r>
          </a:p>
        </p:txBody>
      </p:sp>
      <p:sp>
        <p:nvSpPr>
          <p:cNvPr id="50179" name="Rectangle 3"/>
          <p:cNvSpPr>
            <a:spLocks noGrp="1" noChangeArrowheads="1"/>
          </p:cNvSpPr>
          <p:nvPr>
            <p:ph idx="1"/>
          </p:nvPr>
        </p:nvSpPr>
        <p:spPr/>
        <p:txBody>
          <a:bodyPr/>
          <a:lstStyle/>
          <a:p>
            <a:pPr eaLnBrk="1" hangingPunct="1">
              <a:lnSpc>
                <a:spcPct val="80000"/>
              </a:lnSpc>
            </a:pPr>
            <a:r>
              <a:rPr lang="en-US" sz="2000" smtClean="0"/>
              <a:t>QUESTION: Is this second of Thrasymachus' definitions of justice consistent with his former claim that "justice is the advantage of the stronger?" Perhaps not... </a:t>
            </a:r>
            <a:br>
              <a:rPr lang="en-US" sz="2000" smtClean="0"/>
            </a:br>
            <a:endParaRPr lang="en-US" sz="2000" smtClean="0"/>
          </a:p>
          <a:p>
            <a:pPr eaLnBrk="1" hangingPunct="1">
              <a:lnSpc>
                <a:spcPct val="80000"/>
              </a:lnSpc>
            </a:pPr>
            <a:r>
              <a:rPr lang="en-US" sz="2000" smtClean="0"/>
              <a:t>The former assumes conventionalism: Justice is whatever the conventions happen to be. </a:t>
            </a:r>
          </a:p>
          <a:p>
            <a:pPr eaLnBrk="1" hangingPunct="1">
              <a:lnSpc>
                <a:spcPct val="80000"/>
              </a:lnSpc>
            </a:pPr>
            <a:r>
              <a:rPr lang="en-US" sz="2000" smtClean="0"/>
              <a:t>The latter assumes that justice is the 'another's good.' But this won’t be true for the stronger, will it?</a:t>
            </a:r>
            <a:br>
              <a:rPr lang="en-US" sz="2000" smtClean="0"/>
            </a:br>
            <a:endParaRPr lang="en-US" sz="2000" smtClean="0"/>
          </a:p>
          <a:p>
            <a:pPr eaLnBrk="1" hangingPunct="1">
              <a:lnSpc>
                <a:spcPct val="80000"/>
              </a:lnSpc>
              <a:buFont typeface="Wingdings" pitchFamily="2" charset="2"/>
              <a:buNone/>
            </a:pPr>
            <a:r>
              <a:rPr lang="en-US" sz="2000" smtClean="0"/>
              <a:t>	It's not entirely consistent, perhaps, in the usage of the term 'justice.' But there may well be a consistent position behind this view: If conventionalism is true, and if the conventions work to the advantage of the strong, then all but the strong might be better off avoiding doing what's just.   Justice, on this view, is </a:t>
            </a:r>
            <a:r>
              <a:rPr lang="en-US" sz="2000" i="1" smtClean="0"/>
              <a:t>relative to individuals– different for those who set the rules, and for those who are supposed to follow them. </a:t>
            </a:r>
            <a:endParaRPr lang="en-US" sz="20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17500" y="52388"/>
            <a:ext cx="8637588" cy="1431925"/>
          </a:xfrm>
        </p:spPr>
        <p:txBody>
          <a:bodyPr>
            <a:normAutofit fontScale="90000"/>
          </a:bodyPr>
          <a:lstStyle/>
          <a:p>
            <a:pPr eaLnBrk="1" hangingPunct="1"/>
            <a:r>
              <a:rPr lang="en-US" smtClean="0"/>
              <a:t>Socrates Responses to Thrasymachus:</a:t>
            </a:r>
          </a:p>
        </p:txBody>
      </p:sp>
      <p:sp>
        <p:nvSpPr>
          <p:cNvPr id="51203" name="Rectangle 3"/>
          <p:cNvSpPr>
            <a:spLocks noGrp="1" noChangeArrowheads="1"/>
          </p:cNvSpPr>
          <p:nvPr>
            <p:ph idx="1"/>
          </p:nvPr>
        </p:nvSpPr>
        <p:spPr/>
        <p:txBody>
          <a:bodyPr/>
          <a:lstStyle/>
          <a:p>
            <a:pPr eaLnBrk="1" hangingPunct="1">
              <a:lnSpc>
                <a:spcPct val="90000"/>
              </a:lnSpc>
            </a:pPr>
            <a:r>
              <a:rPr lang="en-US" sz="2800" smtClean="0"/>
              <a:t>1) We define a craft separately from the payment one receives for practicing it. So crafts have </a:t>
            </a:r>
            <a:r>
              <a:rPr lang="en-US" sz="2800" i="1" smtClean="0"/>
              <a:t>internal goods, unrelated to the profit we pay.</a:t>
            </a:r>
            <a:r>
              <a:rPr lang="en-US" sz="2800" smtClean="0"/>
              <a:t> [346c] A </a:t>
            </a:r>
            <a:r>
              <a:rPr lang="en-US" sz="2800" i="1" smtClean="0"/>
              <a:t>good shepherd</a:t>
            </a:r>
            <a:r>
              <a:rPr lang="en-US" sz="2800" smtClean="0"/>
              <a:t> is one who cares well for her flock; and a </a:t>
            </a:r>
            <a:r>
              <a:rPr lang="en-US" sz="2800" i="1" smtClean="0"/>
              <a:t>good ruler</a:t>
            </a:r>
            <a:r>
              <a:rPr lang="en-US" sz="2800" smtClean="0"/>
              <a:t> is one who cares well for those in her charge. This is shown from the fact that crafts persons require payment for what they do.</a:t>
            </a:r>
            <a:br>
              <a:rPr lang="en-US" sz="2800" smtClean="0"/>
            </a:br>
            <a:endParaRPr lang="en-US" sz="280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17500" y="52388"/>
            <a:ext cx="8637588" cy="1431925"/>
          </a:xfrm>
        </p:spPr>
        <p:txBody>
          <a:bodyPr>
            <a:normAutofit fontScale="90000"/>
          </a:bodyPr>
          <a:lstStyle/>
          <a:p>
            <a:pPr eaLnBrk="1" hangingPunct="1"/>
            <a:r>
              <a:rPr lang="en-US" smtClean="0"/>
              <a:t>Socrates Responses to Thrasymachus:</a:t>
            </a:r>
          </a:p>
        </p:txBody>
      </p:sp>
      <p:sp>
        <p:nvSpPr>
          <p:cNvPr id="52227" name="Rectangle 3"/>
          <p:cNvSpPr>
            <a:spLocks noGrp="1" noChangeArrowheads="1"/>
          </p:cNvSpPr>
          <p:nvPr>
            <p:ph idx="1"/>
          </p:nvPr>
        </p:nvSpPr>
        <p:spPr/>
        <p:txBody>
          <a:bodyPr/>
          <a:lstStyle/>
          <a:p>
            <a:pPr eaLnBrk="1" hangingPunct="1"/>
            <a:r>
              <a:rPr lang="en-US" smtClean="0"/>
              <a:t>2) Good people must be </a:t>
            </a:r>
            <a:r>
              <a:rPr lang="en-US" i="1" smtClean="0"/>
              <a:t>forced</a:t>
            </a:r>
            <a:r>
              <a:rPr lang="en-US" smtClean="0"/>
              <a:t> to rule. They will not Rule for money or honor, for the benefits of ruling well go to the ruled, not the ruler. </a:t>
            </a:r>
          </a:p>
          <a:p>
            <a:pPr eaLnBrk="1" hangingPunct="1"/>
            <a:endParaRPr lang="en-US" smtClean="0"/>
          </a:p>
          <a:p>
            <a:pPr eaLnBrk="1" hangingPunct="1">
              <a:buFont typeface="Wingdings" pitchFamily="2" charset="2"/>
              <a:buNone/>
            </a:pPr>
            <a:r>
              <a:rPr lang="en-US" smtClean="0"/>
              <a:t>	[Plato in fact thought that the only people </a:t>
            </a:r>
            <a:r>
              <a:rPr lang="en-US" i="1" smtClean="0"/>
              <a:t>competent</a:t>
            </a:r>
            <a:r>
              <a:rPr lang="en-US" smtClean="0"/>
              <a:t> to rule would be those who don't want to do so.]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0" y="0"/>
            <a:ext cx="9144000" cy="6858000"/>
          </a:xfrm>
        </p:spPr>
        <p:txBody>
          <a:bodyPr/>
          <a:lstStyle/>
          <a:p>
            <a:pPr eaLnBrk="1" hangingPunct="1">
              <a:lnSpc>
                <a:spcPct val="90000"/>
              </a:lnSpc>
              <a:buFont typeface="Wingdings" pitchFamily="2" charset="2"/>
              <a:buNone/>
            </a:pPr>
            <a:r>
              <a:rPr lang="en-US" sz="1600" smtClean="0"/>
              <a:t>	It’s wrong to say that people are always selfish just because our voluntary actions involve pursuit of our own ends.  We can see unselfish actions all the time.  Sometimes people even act in ways that are dramatically selfless, sacrificing their central interests and even their lives for the sake of others.  To say that an action is selfish is not just to say that it’s done in pursuit of the actor’s own ends, it’s to say that it’s done for the sake of </a:t>
            </a:r>
            <a:r>
              <a:rPr lang="en-US" sz="1600" i="1" smtClean="0"/>
              <a:t>selfish</a:t>
            </a:r>
            <a:r>
              <a:rPr lang="en-US" sz="1600" smtClean="0"/>
              <a:t> or </a:t>
            </a:r>
            <a:r>
              <a:rPr lang="en-US" sz="1600" i="1" smtClean="0"/>
              <a:t>narrowly self-interested </a:t>
            </a:r>
            <a:r>
              <a:rPr lang="en-US" sz="1600" smtClean="0"/>
              <a:t>ends.  If a person aims to benefit others around her, she’s not selfish even if her voluntary efforts to achieve this aim are efforts to achieve an aim that is </a:t>
            </a:r>
            <a:r>
              <a:rPr lang="en-US" sz="1600" i="1" smtClean="0"/>
              <a:t>her</a:t>
            </a:r>
            <a:r>
              <a:rPr lang="en-US" sz="1600" smtClean="0"/>
              <a:t> aim.</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	</a:t>
            </a:r>
            <a:r>
              <a:rPr lang="en-US" sz="2000" b="1" smtClean="0"/>
              <a:t>Alternative Conclusions:  </a:t>
            </a:r>
          </a:p>
          <a:p>
            <a:pPr eaLnBrk="1" hangingPunct="1">
              <a:lnSpc>
                <a:spcPct val="90000"/>
              </a:lnSpc>
              <a:buFont typeface="Wingdings" pitchFamily="2" charset="2"/>
              <a:buNone/>
            </a:pPr>
            <a:r>
              <a:rPr lang="en-US" sz="2000" smtClean="0"/>
              <a:t>	C1) Psychological egoism (PE) is false. </a:t>
            </a:r>
          </a:p>
          <a:p>
            <a:pPr eaLnBrk="1" hangingPunct="1">
              <a:lnSpc>
                <a:spcPct val="90000"/>
              </a:lnSpc>
              <a:buFont typeface="Wingdings" pitchFamily="2" charset="2"/>
              <a:buNone/>
            </a:pPr>
            <a:r>
              <a:rPr lang="en-US" sz="2000" smtClean="0"/>
              <a:t>	C2) The fact that &lt;people always pursue their own ends&gt; does not imply that &lt;people are always selfish.&gt;</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	1) If PE were true, people would never act unselfishly. </a:t>
            </a:r>
          </a:p>
          <a:p>
            <a:pPr eaLnBrk="1" hangingPunct="1">
              <a:lnSpc>
                <a:spcPct val="90000"/>
              </a:lnSpc>
              <a:buFont typeface="Wingdings" pitchFamily="2" charset="2"/>
              <a:buNone/>
            </a:pPr>
            <a:r>
              <a:rPr lang="en-US" sz="2000" smtClean="0"/>
              <a:t>	2) People act unselfishly.  (“We can see unselfish actions all the time.”)</a:t>
            </a:r>
          </a:p>
          <a:p>
            <a:pPr eaLnBrk="1" hangingPunct="1">
              <a:lnSpc>
                <a:spcPct val="90000"/>
              </a:lnSpc>
              <a:buFont typeface="Wingdings" pitchFamily="2" charset="2"/>
              <a:buNone/>
            </a:pPr>
            <a:r>
              <a:rPr lang="en-US" sz="2000" smtClean="0"/>
              <a:t>	C1) Therefore PE is false. </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	1) People are selfish when they narrowly pursue selfish ends. </a:t>
            </a:r>
          </a:p>
          <a:p>
            <a:pPr eaLnBrk="1" hangingPunct="1">
              <a:lnSpc>
                <a:spcPct val="90000"/>
              </a:lnSpc>
              <a:buFont typeface="Wingdings" pitchFamily="2" charset="2"/>
              <a:buNone/>
            </a:pPr>
            <a:r>
              <a:rPr lang="en-US" sz="2000" smtClean="0"/>
              <a:t>	2) The fact that people’s ends are </a:t>
            </a:r>
            <a:r>
              <a:rPr lang="en-US" sz="2000" i="1" smtClean="0"/>
              <a:t>their own ends</a:t>
            </a:r>
            <a:r>
              <a:rPr lang="en-US" sz="2000" smtClean="0"/>
              <a:t> does not imply that they are selfish ends.</a:t>
            </a:r>
          </a:p>
          <a:p>
            <a:pPr eaLnBrk="1" hangingPunct="1">
              <a:lnSpc>
                <a:spcPct val="90000"/>
              </a:lnSpc>
              <a:buFont typeface="Wingdings" pitchFamily="2" charset="2"/>
              <a:buNone/>
            </a:pPr>
            <a:r>
              <a:rPr lang="en-US" sz="2000" smtClean="0"/>
              <a:t>	C2) The fact that &lt;people always pursue their own ends&gt; does not imply that &lt;people are always selfish&gt;.</a:t>
            </a:r>
            <a:endParaRPr lang="en-US"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anim calcmode="lin" valueType="num">
                                      <p:cBhvr additive="base">
                                        <p:cTn id="7"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099">
                                            <p:txEl>
                                              <p:pRg st="3" end="3"/>
                                            </p:txEl>
                                          </p:spTgt>
                                        </p:tgtEl>
                                        <p:attrNameLst>
                                          <p:attrName>style.visibility</p:attrName>
                                        </p:attrNameLst>
                                      </p:cBhvr>
                                      <p:to>
                                        <p:strVal val="visible"/>
                                      </p:to>
                                    </p:set>
                                    <p:anim calcmode="lin" valueType="num">
                                      <p:cBhvr additive="base">
                                        <p:cTn id="11"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9">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anim calcmode="lin" valueType="num">
                                      <p:cBhvr additive="base">
                                        <p:cTn id="15"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4099">
                                            <p:txEl>
                                              <p:pRg st="6" end="6"/>
                                            </p:txEl>
                                          </p:spTgt>
                                        </p:tgtEl>
                                        <p:attrNameLst>
                                          <p:attrName>style.visibility</p:attrName>
                                        </p:attrNameLst>
                                      </p:cBhvr>
                                      <p:to>
                                        <p:strVal val="visible"/>
                                      </p:to>
                                    </p:set>
                                    <p:animEffect transition="in" filter="checkerboard(across)">
                                      <p:cBhvr>
                                        <p:cTn id="21" dur="500"/>
                                        <p:tgtEl>
                                          <p:spTgt spid="4099">
                                            <p:txEl>
                                              <p:pRg st="6" end="6"/>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4099">
                                            <p:txEl>
                                              <p:pRg st="7" end="7"/>
                                            </p:txEl>
                                          </p:spTgt>
                                        </p:tgtEl>
                                        <p:attrNameLst>
                                          <p:attrName>style.visibility</p:attrName>
                                        </p:attrNameLst>
                                      </p:cBhvr>
                                      <p:to>
                                        <p:strVal val="visible"/>
                                      </p:to>
                                    </p:set>
                                    <p:animEffect transition="in" filter="checkerboard(across)">
                                      <p:cBhvr>
                                        <p:cTn id="24" dur="500"/>
                                        <p:tgtEl>
                                          <p:spTgt spid="4099">
                                            <p:txEl>
                                              <p:pRg st="7" end="7"/>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4099">
                                            <p:txEl>
                                              <p:pRg st="8" end="8"/>
                                            </p:txEl>
                                          </p:spTgt>
                                        </p:tgtEl>
                                        <p:attrNameLst>
                                          <p:attrName>style.visibility</p:attrName>
                                        </p:attrNameLst>
                                      </p:cBhvr>
                                      <p:to>
                                        <p:strVal val="visible"/>
                                      </p:to>
                                    </p:set>
                                    <p:animEffect transition="in" filter="checkerboard(across)">
                                      <p:cBhvr>
                                        <p:cTn id="27" dur="500"/>
                                        <p:tgtEl>
                                          <p:spTgt spid="4099">
                                            <p:txEl>
                                              <p:pRg st="8" end="8"/>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4099">
                                            <p:txEl>
                                              <p:pRg st="10" end="10"/>
                                            </p:txEl>
                                          </p:spTgt>
                                        </p:tgtEl>
                                        <p:attrNameLst>
                                          <p:attrName>style.visibility</p:attrName>
                                        </p:attrNameLst>
                                      </p:cBhvr>
                                      <p:to>
                                        <p:strVal val="visible"/>
                                      </p:to>
                                    </p:set>
                                    <p:animEffect transition="in" filter="box(in)">
                                      <p:cBhvr>
                                        <p:cTn id="32" dur="500"/>
                                        <p:tgtEl>
                                          <p:spTgt spid="4099">
                                            <p:txEl>
                                              <p:pRg st="10" end="10"/>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4099">
                                            <p:txEl>
                                              <p:pRg st="11" end="11"/>
                                            </p:txEl>
                                          </p:spTgt>
                                        </p:tgtEl>
                                        <p:attrNameLst>
                                          <p:attrName>style.visibility</p:attrName>
                                        </p:attrNameLst>
                                      </p:cBhvr>
                                      <p:to>
                                        <p:strVal val="visible"/>
                                      </p:to>
                                    </p:set>
                                    <p:animEffect transition="in" filter="box(in)">
                                      <p:cBhvr>
                                        <p:cTn id="35" dur="500"/>
                                        <p:tgtEl>
                                          <p:spTgt spid="4099">
                                            <p:txEl>
                                              <p:pRg st="11" end="11"/>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4099">
                                            <p:txEl>
                                              <p:pRg st="12" end="12"/>
                                            </p:txEl>
                                          </p:spTgt>
                                        </p:tgtEl>
                                        <p:attrNameLst>
                                          <p:attrName>style.visibility</p:attrName>
                                        </p:attrNameLst>
                                      </p:cBhvr>
                                      <p:to>
                                        <p:strVal val="visible"/>
                                      </p:to>
                                    </p:set>
                                    <p:animEffect transition="in" filter="box(in)">
                                      <p:cBhvr>
                                        <p:cTn id="38" dur="500"/>
                                        <p:tgtEl>
                                          <p:spTgt spid="409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17500" y="52388"/>
            <a:ext cx="8637588" cy="1431925"/>
          </a:xfrm>
        </p:spPr>
        <p:txBody>
          <a:bodyPr>
            <a:normAutofit fontScale="90000"/>
          </a:bodyPr>
          <a:lstStyle/>
          <a:p>
            <a:pPr eaLnBrk="1" hangingPunct="1"/>
            <a:r>
              <a:rPr lang="en-US" smtClean="0"/>
              <a:t>Socrates Responses to Thrasymachus:</a:t>
            </a:r>
          </a:p>
        </p:txBody>
      </p:sp>
      <p:sp>
        <p:nvSpPr>
          <p:cNvPr id="53251" name="Rectangle 3"/>
          <p:cNvSpPr>
            <a:spLocks noGrp="1" noChangeArrowheads="1"/>
          </p:cNvSpPr>
          <p:nvPr>
            <p:ph idx="1"/>
          </p:nvPr>
        </p:nvSpPr>
        <p:spPr/>
        <p:txBody>
          <a:bodyPr/>
          <a:lstStyle/>
          <a:p>
            <a:pPr eaLnBrk="1" hangingPunct="1">
              <a:lnSpc>
                <a:spcPct val="90000"/>
              </a:lnSpc>
            </a:pPr>
            <a:r>
              <a:rPr lang="en-US" sz="2400" smtClean="0"/>
              <a:t>3) [349a-350e] Thrasymachus characterizes the happy, well-off person as one who will always want more, and as the person who uses his brains. But, says Socrates, such a person is just a fool: Unlike such a person, the just person won't "overshoot the mark" by always trying for more. [Lyre example, 349d-e]. An expert lyre tuner will tune the lyre to the RIGHT pitch, not beyond. A wise person will not strive to out do such a person, but only to similarly hit the right mark. </a:t>
            </a:r>
          </a:p>
          <a:p>
            <a:pPr eaLnBrk="1" hangingPunct="1">
              <a:lnSpc>
                <a:spcPct val="90000"/>
              </a:lnSpc>
            </a:pPr>
            <a:endParaRPr lang="en-US" sz="2400" smtClean="0"/>
          </a:p>
          <a:p>
            <a:pPr eaLnBrk="1" hangingPunct="1">
              <a:lnSpc>
                <a:spcPct val="90000"/>
              </a:lnSpc>
            </a:pPr>
            <a:r>
              <a:rPr lang="en-US" sz="2400" smtClean="0"/>
              <a:t>NOTE: This argument presents justice as a “balance point” between too much and too little.  Foreshadows Aristotle?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17500" y="52388"/>
            <a:ext cx="8637588" cy="1431925"/>
          </a:xfrm>
        </p:spPr>
        <p:txBody>
          <a:bodyPr>
            <a:normAutofit fontScale="90000"/>
          </a:bodyPr>
          <a:lstStyle/>
          <a:p>
            <a:pPr eaLnBrk="1" hangingPunct="1"/>
            <a:r>
              <a:rPr lang="en-US" smtClean="0"/>
              <a:t>Socrates Responses to Thrasymachus:</a:t>
            </a:r>
          </a:p>
        </p:txBody>
      </p:sp>
      <p:sp>
        <p:nvSpPr>
          <p:cNvPr id="54275" name="Rectangle 3"/>
          <p:cNvSpPr>
            <a:spLocks noGrp="1" noChangeArrowheads="1"/>
          </p:cNvSpPr>
          <p:nvPr>
            <p:ph idx="1"/>
          </p:nvPr>
        </p:nvSpPr>
        <p:spPr/>
        <p:txBody>
          <a:bodyPr/>
          <a:lstStyle/>
          <a:p>
            <a:pPr eaLnBrk="1" hangingPunct="1">
              <a:lnSpc>
                <a:spcPct val="90000"/>
              </a:lnSpc>
            </a:pPr>
            <a:r>
              <a:rPr lang="en-US" sz="2400" smtClean="0"/>
              <a:t>4) [351a-352c] Thrasymachus associates Injustice with strength, and justice with weakness. The unjust person is powerful, and achieves great things, becoming a ruler of cities. Socrates argues that injustice causes fractions and hatreds, which preclude cooperation. Without cooperation, nothing will get done, and we will be </a:t>
            </a:r>
            <a:r>
              <a:rPr lang="en-US" sz="2400" i="1" smtClean="0"/>
              <a:t>weaker</a:t>
            </a:r>
            <a:r>
              <a:rPr lang="en-US" sz="2400" smtClean="0"/>
              <a:t>. On the individual level, the unjust person is supposed always to be at odds with herself: she can't achieve anything, because there are 'fractions' within her. </a:t>
            </a:r>
          </a:p>
          <a:p>
            <a:pPr eaLnBrk="1" hangingPunct="1">
              <a:lnSpc>
                <a:spcPct val="90000"/>
              </a:lnSpc>
            </a:pPr>
            <a:endParaRPr lang="en-US" sz="2400" smtClean="0"/>
          </a:p>
          <a:p>
            <a:pPr eaLnBrk="1" hangingPunct="1">
              <a:lnSpc>
                <a:spcPct val="90000"/>
              </a:lnSpc>
            </a:pPr>
            <a:r>
              <a:rPr lang="en-US" sz="2400" smtClean="0"/>
              <a:t>Question: Do individuals function in the same way as groups, as Plato suggests?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17500" y="52388"/>
            <a:ext cx="8637588" cy="1431925"/>
          </a:xfrm>
        </p:spPr>
        <p:txBody>
          <a:bodyPr>
            <a:normAutofit fontScale="90000"/>
          </a:bodyPr>
          <a:lstStyle/>
          <a:p>
            <a:pPr eaLnBrk="1" hangingPunct="1"/>
            <a:r>
              <a:rPr lang="en-US" smtClean="0"/>
              <a:t>Socrates Responses to Thrasymachus:</a:t>
            </a:r>
          </a:p>
        </p:txBody>
      </p:sp>
      <p:sp>
        <p:nvSpPr>
          <p:cNvPr id="55299" name="Rectangle 3"/>
          <p:cNvSpPr>
            <a:spLocks noGrp="1" noChangeArrowheads="1"/>
          </p:cNvSpPr>
          <p:nvPr>
            <p:ph idx="1"/>
          </p:nvPr>
        </p:nvSpPr>
        <p:spPr/>
        <p:txBody>
          <a:bodyPr>
            <a:normAutofit lnSpcReduction="10000"/>
          </a:bodyPr>
          <a:lstStyle/>
          <a:p>
            <a:pPr eaLnBrk="1" hangingPunct="1">
              <a:lnSpc>
                <a:spcPct val="90000"/>
              </a:lnSpc>
              <a:buFont typeface="Wingdings" pitchFamily="2" charset="2"/>
              <a:buNone/>
            </a:pPr>
            <a:r>
              <a:rPr lang="en-US" sz="2400" smtClean="0"/>
              <a:t>	5) AN IMPORTANT ARGUMENT: THE FUNCTION ARGUMENT, (foreshadowing Aristotle…?) [352d-354b] </a:t>
            </a:r>
          </a:p>
          <a:p>
            <a:pPr eaLnBrk="1" hangingPunct="1">
              <a:lnSpc>
                <a:spcPct val="90000"/>
              </a:lnSpc>
              <a:buFont typeface="Wingdings" pitchFamily="2" charset="2"/>
              <a:buNone/>
            </a:pPr>
            <a:endParaRPr lang="en-US" sz="2400" smtClean="0"/>
          </a:p>
          <a:p>
            <a:pPr eaLnBrk="1" hangingPunct="1">
              <a:lnSpc>
                <a:spcPct val="90000"/>
              </a:lnSpc>
              <a:buFont typeface="Wingdings" pitchFamily="2" charset="2"/>
              <a:buNone/>
            </a:pPr>
            <a:r>
              <a:rPr lang="en-US" sz="2400" smtClean="0"/>
              <a:t>	Socrates begins by getting Thrasymachus to agree that a variety of things have </a:t>
            </a:r>
            <a:r>
              <a:rPr lang="en-US" sz="2400" i="1" smtClean="0"/>
              <a:t>functions</a:t>
            </a:r>
            <a:r>
              <a:rPr lang="en-US" sz="2400" smtClean="0"/>
              <a:t>, and that for every function, there is a corresponding virtue, or excellence. (The function of a knife is to cut, and an excellent knife is one which cuts well). The function of the soul is to </a:t>
            </a:r>
            <a:r>
              <a:rPr lang="en-US" sz="2400" i="1" smtClean="0"/>
              <a:t>guide and direct the body-- t</a:t>
            </a:r>
            <a:r>
              <a:rPr lang="en-US" sz="2400" smtClean="0"/>
              <a:t>o direct a person’s life. </a:t>
            </a:r>
          </a:p>
          <a:p>
            <a:pPr eaLnBrk="1" hangingPunct="1">
              <a:lnSpc>
                <a:spcPct val="90000"/>
              </a:lnSpc>
              <a:buFont typeface="Wingdings" pitchFamily="2" charset="2"/>
              <a:buNone/>
            </a:pPr>
            <a:endParaRPr lang="en-US" sz="2400" smtClean="0"/>
          </a:p>
          <a:p>
            <a:pPr eaLnBrk="1" hangingPunct="1">
              <a:lnSpc>
                <a:spcPct val="90000"/>
              </a:lnSpc>
              <a:buFont typeface="Wingdings" pitchFamily="2" charset="2"/>
              <a:buNone/>
            </a:pPr>
            <a:r>
              <a:rPr lang="en-US" sz="2400" smtClean="0"/>
              <a:t>	Thrasymachus Agrees that the excellence of the soul is Justice, therefore the just person lives well, which is to be happy. Thus justice pays: The Just Person is Happy!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4"/>
          <p:cNvSpPr>
            <a:spLocks noGrp="1" noChangeArrowheads="1"/>
          </p:cNvSpPr>
          <p:nvPr>
            <p:ph type="title"/>
          </p:nvPr>
        </p:nvSpPr>
        <p:spPr>
          <a:noFill/>
        </p:spPr>
        <p:txBody>
          <a:bodyPr>
            <a:normAutofit fontScale="90000"/>
          </a:bodyPr>
          <a:lstStyle/>
          <a:p>
            <a:pPr eaLnBrk="1" hangingPunct="1"/>
            <a:r>
              <a:rPr lang="en-US" smtClean="0"/>
              <a:t>Socrates Responses to Thrasymachus:</a:t>
            </a:r>
          </a:p>
        </p:txBody>
      </p:sp>
      <p:sp>
        <p:nvSpPr>
          <p:cNvPr id="396291" name="Rectangle 3"/>
          <p:cNvSpPr>
            <a:spLocks noGrp="1" noChangeArrowheads="1"/>
          </p:cNvSpPr>
          <p:nvPr>
            <p:ph idx="1"/>
          </p:nvPr>
        </p:nvSpPr>
        <p:spPr>
          <a:xfrm>
            <a:off x="328613" y="1941513"/>
            <a:ext cx="8239125" cy="4332287"/>
          </a:xfrm>
        </p:spPr>
        <p:txBody>
          <a:bodyPr/>
          <a:lstStyle/>
          <a:p>
            <a:pPr eaLnBrk="1" hangingPunct="1">
              <a:lnSpc>
                <a:spcPct val="80000"/>
              </a:lnSpc>
              <a:buFont typeface="Wingdings" pitchFamily="2" charset="2"/>
              <a:buNone/>
            </a:pPr>
            <a:r>
              <a:rPr lang="en-US" sz="1800" smtClean="0"/>
              <a:t>	Function Argument: A Standard Form Interpretation </a:t>
            </a:r>
          </a:p>
          <a:p>
            <a:pPr eaLnBrk="1" hangingPunct="1">
              <a:lnSpc>
                <a:spcPct val="80000"/>
              </a:lnSpc>
            </a:pPr>
            <a:endParaRPr lang="en-US" sz="1800" smtClean="0"/>
          </a:p>
          <a:p>
            <a:pPr eaLnBrk="1" hangingPunct="1">
              <a:lnSpc>
                <a:spcPct val="80000"/>
              </a:lnSpc>
              <a:buFont typeface="Wingdings" pitchFamily="2" charset="2"/>
              <a:buNone/>
            </a:pPr>
            <a:r>
              <a:rPr lang="en-US" sz="1800" smtClean="0"/>
              <a:t>	(1) Justice is the excellence of the soul. (From nowhere?) </a:t>
            </a:r>
            <a:br>
              <a:rPr lang="en-US" sz="1800" smtClean="0"/>
            </a:br>
            <a:r>
              <a:rPr lang="en-US" sz="1800" smtClean="0"/>
              <a:t>(2) The person who is just must have a soul that is functioning properly. </a:t>
            </a:r>
            <a:br>
              <a:rPr lang="en-US" sz="1800" smtClean="0"/>
            </a:br>
            <a:r>
              <a:rPr lang="en-US" sz="1800" smtClean="0"/>
              <a:t>(3) To have a properly functioning soul is to live well. </a:t>
            </a:r>
            <a:br>
              <a:rPr lang="en-US" sz="1800" smtClean="0"/>
            </a:br>
            <a:r>
              <a:rPr lang="en-US" sz="1800" smtClean="0"/>
              <a:t>(4) To live well is to be happy. </a:t>
            </a:r>
            <a:br>
              <a:rPr lang="en-US" sz="1800" smtClean="0"/>
            </a:br>
            <a:r>
              <a:rPr lang="en-US" sz="1800" smtClean="0"/>
              <a:t>(5) Therefore the just person is happy. </a:t>
            </a:r>
            <a:br>
              <a:rPr lang="en-US" sz="1800" smtClean="0"/>
            </a:br>
            <a:endParaRPr lang="en-US" sz="1800" smtClean="0"/>
          </a:p>
          <a:p>
            <a:pPr eaLnBrk="1" hangingPunct="1">
              <a:lnSpc>
                <a:spcPct val="80000"/>
              </a:lnSpc>
              <a:buFont typeface="Wingdings" pitchFamily="2" charset="2"/>
              <a:buNone/>
            </a:pPr>
            <a:r>
              <a:rPr lang="en-US" sz="1800" smtClean="0"/>
              <a:t>	PROBLEM: The argument really depends on the contentious premise that 'the excellence of the soul is justice'. Thrasymachus says that he has agreed to this (where?) This characterization of justice is quite different from others considered, which all have to do with interpersonal morality. So this is an important premise, yet there has been, it seems, no argument for it or explanation of just what Socrates means by it! (In fact, the rest of the book can be understood as an extended argument for this premise.)</a:t>
            </a:r>
            <a:br>
              <a:rPr lang="en-US" sz="1800" smtClean="0"/>
            </a:br>
            <a:endParaRPr lang="en-US" sz="1800" smtClean="0"/>
          </a:p>
          <a:p>
            <a:pPr eaLnBrk="1" hangingPunct="1">
              <a:lnSpc>
                <a:spcPct val="80000"/>
              </a:lnSpc>
              <a:buFont typeface="Wingdings" pitchFamily="2" charset="2"/>
              <a:buNone/>
            </a:pPr>
            <a:r>
              <a:rPr lang="en-US" sz="1800" smtClean="0"/>
              <a:t>	But Thrasymachus is silenced, and goes off with a jibe at Socrates.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96291">
                                            <p:txEl>
                                              <p:pRg st="3" end="3"/>
                                            </p:txEl>
                                          </p:spTgt>
                                        </p:tgtEl>
                                        <p:attrNameLst>
                                          <p:attrName>style.visibility</p:attrName>
                                        </p:attrNameLst>
                                      </p:cBhvr>
                                      <p:to>
                                        <p:strVal val="visible"/>
                                      </p:to>
                                    </p:set>
                                    <p:anim calcmode="lin" valueType="num">
                                      <p:cBhvr additive="base">
                                        <p:cTn id="7" dur="500" fill="hold"/>
                                        <p:tgtEl>
                                          <p:spTgt spid="396291">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6291">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96291">
                                            <p:txEl>
                                              <p:pRg st="4" end="4"/>
                                            </p:txEl>
                                          </p:spTgt>
                                        </p:tgtEl>
                                        <p:attrNameLst>
                                          <p:attrName>style.visibility</p:attrName>
                                        </p:attrNameLst>
                                      </p:cBhvr>
                                      <p:to>
                                        <p:strVal val="visible"/>
                                      </p:to>
                                    </p:set>
                                    <p:anim calcmode="lin" valueType="num">
                                      <p:cBhvr additive="base">
                                        <p:cTn id="11" dur="500" fill="hold"/>
                                        <p:tgtEl>
                                          <p:spTgt spid="396291">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962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Republic I:</a:t>
            </a:r>
          </a:p>
        </p:txBody>
      </p:sp>
      <p:sp>
        <p:nvSpPr>
          <p:cNvPr id="57347" name="Rectangle 3"/>
          <p:cNvSpPr>
            <a:spLocks noGrp="1" noChangeArrowheads="1"/>
          </p:cNvSpPr>
          <p:nvPr>
            <p:ph idx="1"/>
          </p:nvPr>
        </p:nvSpPr>
        <p:spPr/>
        <p:txBody>
          <a:bodyPr/>
          <a:lstStyle/>
          <a:p>
            <a:pPr eaLnBrk="1" hangingPunct="1">
              <a:lnSpc>
                <a:spcPct val="90000"/>
              </a:lnSpc>
            </a:pPr>
            <a:r>
              <a:rPr lang="en-US" smtClean="0"/>
              <a:t>QUESTION: Why isn't Thrasymachus convinced, if Socrates argument is a good one? Meiutic arguments aren't supposed to silence opponents, but to convince them. Does the answer lie in Thrasymachus character and not in the argument?   Sometimes people are not convinced by arguments, even when they ought to be convinced.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mtClean="0"/>
              <a:t>Republic II: Glaucon’s Challenge</a:t>
            </a:r>
          </a:p>
        </p:txBody>
      </p:sp>
      <p:sp>
        <p:nvSpPr>
          <p:cNvPr id="58371" name="Rectangle 3"/>
          <p:cNvSpPr>
            <a:spLocks noGrp="1" noChangeArrowheads="1"/>
          </p:cNvSpPr>
          <p:nvPr>
            <p:ph idx="1"/>
          </p:nvPr>
        </p:nvSpPr>
        <p:spPr/>
        <p:txBody>
          <a:bodyPr/>
          <a:lstStyle/>
          <a:p>
            <a:pPr eaLnBrk="1" hangingPunct="1"/>
            <a:r>
              <a:rPr lang="en-US" smtClean="0"/>
              <a:t>Glaucon and Adiamantus' (Plato's Brothers) Take up Thrasymachus' position, and make it stronger, to see Socrates rebutting argument.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28613" y="298450"/>
            <a:ext cx="8637587" cy="762000"/>
          </a:xfrm>
        </p:spPr>
        <p:txBody>
          <a:bodyPr/>
          <a:lstStyle/>
          <a:p>
            <a:pPr eaLnBrk="1" hangingPunct="1"/>
            <a:r>
              <a:rPr lang="en-US" smtClean="0"/>
              <a:t>Republic II: Glaucon’s Challenge</a:t>
            </a:r>
          </a:p>
        </p:txBody>
      </p:sp>
      <p:sp>
        <p:nvSpPr>
          <p:cNvPr id="53251" name="Rectangle 3"/>
          <p:cNvSpPr>
            <a:spLocks noGrp="1" noChangeArrowheads="1"/>
          </p:cNvSpPr>
          <p:nvPr>
            <p:ph idx="1"/>
          </p:nvPr>
        </p:nvSpPr>
        <p:spPr>
          <a:xfrm>
            <a:off x="328613" y="1385888"/>
            <a:ext cx="8208962" cy="4114800"/>
          </a:xfrm>
        </p:spPr>
        <p:txBody>
          <a:bodyPr>
            <a:normAutofit fontScale="92500" lnSpcReduction="10000"/>
          </a:bodyPr>
          <a:lstStyle/>
          <a:p>
            <a:pPr eaLnBrk="1" hangingPunct="1">
              <a:lnSpc>
                <a:spcPct val="80000"/>
              </a:lnSpc>
              <a:buFont typeface="Wingdings" pitchFamily="2" charset="2"/>
              <a:buNone/>
            </a:pPr>
            <a:r>
              <a:rPr lang="en-US" sz="2000" smtClean="0"/>
              <a:t>	Three kinds of goods [357b-d]   (Glaucon) </a:t>
            </a:r>
            <a:br>
              <a:rPr lang="en-US" sz="2000" smtClean="0"/>
            </a:br>
            <a:endParaRPr lang="en-US" sz="2000" smtClean="0"/>
          </a:p>
          <a:p>
            <a:pPr eaLnBrk="1" hangingPunct="1">
              <a:lnSpc>
                <a:spcPct val="80000"/>
              </a:lnSpc>
              <a:buFont typeface="Wingdings" pitchFamily="2" charset="2"/>
              <a:buNone/>
            </a:pPr>
            <a:r>
              <a:rPr lang="en-US" sz="2000" smtClean="0"/>
              <a:t>	</a:t>
            </a:r>
          </a:p>
          <a:p>
            <a:pPr eaLnBrk="1" hangingPunct="1">
              <a:lnSpc>
                <a:spcPct val="80000"/>
              </a:lnSpc>
              <a:buFont typeface="Wingdings" pitchFamily="2" charset="2"/>
              <a:buNone/>
            </a:pPr>
            <a:r>
              <a:rPr lang="en-US" sz="2000" b="1" smtClean="0"/>
              <a:t>	Intrinsic- </a:t>
            </a:r>
            <a:r>
              <a:rPr lang="en-US" sz="2000" smtClean="0"/>
              <a:t>Good things that are desired 'for their own sake,' including pleasure and enjoyment. Activities like eating delicious food that isn’t good for us are desired in this way.</a:t>
            </a:r>
            <a:br>
              <a:rPr lang="en-US" sz="2000" smtClean="0"/>
            </a:br>
            <a:endParaRPr lang="en-US" sz="2000" b="1" smtClean="0"/>
          </a:p>
          <a:p>
            <a:pPr eaLnBrk="1" hangingPunct="1">
              <a:lnSpc>
                <a:spcPct val="80000"/>
              </a:lnSpc>
              <a:buFont typeface="Wingdings" pitchFamily="2" charset="2"/>
              <a:buNone/>
            </a:pPr>
            <a:r>
              <a:rPr lang="en-US" sz="2000" b="1" smtClean="0"/>
              <a:t>	Merely Extrinsic- </a:t>
            </a:r>
            <a:r>
              <a:rPr lang="en-US" sz="2000" smtClean="0"/>
              <a:t>Painful but beneficial" activities, corresponding to this category include working and uninspiring job, and getting painful medical treatment.</a:t>
            </a:r>
          </a:p>
          <a:p>
            <a:pPr eaLnBrk="1" hangingPunct="1">
              <a:lnSpc>
                <a:spcPct val="80000"/>
              </a:lnSpc>
            </a:pPr>
            <a:endParaRPr lang="en-US" sz="2000" b="1" smtClean="0"/>
          </a:p>
          <a:p>
            <a:pPr eaLnBrk="1" hangingPunct="1">
              <a:lnSpc>
                <a:spcPct val="80000"/>
              </a:lnSpc>
              <a:buFont typeface="Wingdings" pitchFamily="2" charset="2"/>
              <a:buNone/>
            </a:pPr>
            <a:r>
              <a:rPr lang="en-US" sz="2000" b="1" smtClean="0"/>
              <a:t>	Intrinsic and Extrinsic- </a:t>
            </a:r>
            <a:r>
              <a:rPr lang="en-US" sz="2000" smtClean="0"/>
              <a:t>We desire both for itself and its consequences, including health, sight, and knowledge. Activities corresponding to this category might include playing sports, eating a good tasting and healthy meal, and doing philosophy.</a:t>
            </a:r>
            <a:br>
              <a:rPr lang="en-US" sz="2000" smtClean="0"/>
            </a:br>
            <a:endParaRPr lang="en-US" sz="2000" smtClean="0"/>
          </a:p>
          <a:p>
            <a:pPr eaLnBrk="1" hangingPunct="1">
              <a:lnSpc>
                <a:spcPct val="80000"/>
              </a:lnSpc>
              <a:buFont typeface="Wingdings" pitchFamily="2" charset="2"/>
              <a:buNone/>
            </a:pPr>
            <a:r>
              <a:rPr lang="en-US" sz="2000" smtClean="0"/>
              <a:t>	Glaucon suggests that Justice corresponds to the third category, where Socrates insists that it belongs in the second.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2" end="2"/>
                                            </p:txEl>
                                          </p:spTgt>
                                        </p:tgtEl>
                                        <p:attrNameLst>
                                          <p:attrName>style.visibility</p:attrName>
                                        </p:attrNameLst>
                                      </p:cBhvr>
                                      <p:to>
                                        <p:strVal val="visible"/>
                                      </p:to>
                                    </p:set>
                                    <p:anim calcmode="lin" valueType="num">
                                      <p:cBhvr additive="base">
                                        <p:cTn id="7"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3" end="3"/>
                                            </p:txEl>
                                          </p:spTgt>
                                        </p:tgtEl>
                                        <p:attrNameLst>
                                          <p:attrName>style.visibility</p:attrName>
                                        </p:attrNameLst>
                                      </p:cBhvr>
                                      <p:to>
                                        <p:strVal val="visible"/>
                                      </p:to>
                                    </p:set>
                                    <p:anim calcmode="lin" valueType="num">
                                      <p:cBhvr additive="base">
                                        <p:cTn id="13"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3251">
                                            <p:txEl>
                                              <p:pRg st="5" end="5"/>
                                            </p:txEl>
                                          </p:spTgt>
                                        </p:tgtEl>
                                        <p:attrNameLst>
                                          <p:attrName>style.visibility</p:attrName>
                                        </p:attrNameLst>
                                      </p:cBhvr>
                                      <p:to>
                                        <p:strVal val="visible"/>
                                      </p:to>
                                    </p:set>
                                    <p:anim calcmode="lin" valueType="num">
                                      <p:cBhvr additive="base">
                                        <p:cTn id="19" dur="500" fill="hold"/>
                                        <p:tgtEl>
                                          <p:spTgt spid="53251">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251">
                                            <p:txEl>
                                              <p:pRg st="6" end="6"/>
                                            </p:txEl>
                                          </p:spTgt>
                                        </p:tgtEl>
                                        <p:attrNameLst>
                                          <p:attrName>style.visibility</p:attrName>
                                        </p:attrNameLst>
                                      </p:cBhvr>
                                      <p:to>
                                        <p:strVal val="visible"/>
                                      </p:to>
                                    </p:set>
                                    <p:anim calcmode="lin" valueType="num">
                                      <p:cBhvr additive="base">
                                        <p:cTn id="25" dur="500" fill="hold"/>
                                        <p:tgtEl>
                                          <p:spTgt spid="53251">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t>Republic II: Glaucon’s Challenge</a:t>
            </a:r>
          </a:p>
        </p:txBody>
      </p:sp>
      <p:sp>
        <p:nvSpPr>
          <p:cNvPr id="60419" name="Rectangle 3"/>
          <p:cNvSpPr>
            <a:spLocks noGrp="1" noChangeArrowheads="1"/>
          </p:cNvSpPr>
          <p:nvPr>
            <p:ph idx="1"/>
          </p:nvPr>
        </p:nvSpPr>
        <p:spPr/>
        <p:txBody>
          <a:bodyPr/>
          <a:lstStyle/>
          <a:p>
            <a:pPr eaLnBrk="1" hangingPunct="1">
              <a:lnSpc>
                <a:spcPct val="80000"/>
              </a:lnSpc>
            </a:pPr>
            <a:r>
              <a:rPr lang="en-US" sz="2800" smtClean="0"/>
              <a:t>Question: How can we form an ARGUMENT that something is an INTRINSIC GOOD?</a:t>
            </a:r>
            <a:br>
              <a:rPr lang="en-US" sz="2800" smtClean="0"/>
            </a:br>
            <a:r>
              <a:rPr lang="en-US" sz="2800" smtClean="0"/>
              <a:t> </a:t>
            </a:r>
          </a:p>
          <a:p>
            <a:pPr eaLnBrk="1" hangingPunct="1">
              <a:lnSpc>
                <a:spcPct val="80000"/>
              </a:lnSpc>
              <a:buFont typeface="Wingdings" pitchFamily="2" charset="2"/>
              <a:buNone/>
            </a:pPr>
            <a:r>
              <a:rPr lang="en-US" sz="2800" smtClean="0"/>
              <a:t>	1) Can't give reasons in terms of other goods, since this would make the basis extrinsic.</a:t>
            </a:r>
            <a:br>
              <a:rPr lang="en-US" sz="2800" smtClean="0"/>
            </a:br>
            <a:endParaRPr lang="en-US" sz="2800" smtClean="0"/>
          </a:p>
          <a:p>
            <a:pPr eaLnBrk="1" hangingPunct="1">
              <a:lnSpc>
                <a:spcPct val="80000"/>
              </a:lnSpc>
              <a:buFont typeface="Wingdings" pitchFamily="2" charset="2"/>
              <a:buNone/>
            </a:pPr>
            <a:r>
              <a:rPr lang="en-US" sz="2800" smtClean="0"/>
              <a:t>	2) Can't base Good on God's will somehow: If we do what is right only because God will punish us if we don't, our commitment to Justice is external, not internal. This is not enough. Socrates has a difficult task here...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mtClean="0"/>
              <a:t>Republic II: Glaucon’s Challenge</a:t>
            </a:r>
          </a:p>
        </p:txBody>
      </p:sp>
      <p:sp>
        <p:nvSpPr>
          <p:cNvPr id="61443" name="Rectangle 3"/>
          <p:cNvSpPr>
            <a:spLocks noGrp="1" noChangeArrowheads="1"/>
          </p:cNvSpPr>
          <p:nvPr>
            <p:ph idx="1"/>
          </p:nvPr>
        </p:nvSpPr>
        <p:spPr/>
        <p:txBody>
          <a:bodyPr/>
          <a:lstStyle/>
          <a:p>
            <a:pPr eaLnBrk="1" hangingPunct="1">
              <a:lnSpc>
                <a:spcPct val="80000"/>
              </a:lnSpc>
            </a:pPr>
            <a:r>
              <a:rPr lang="en-US" sz="2400" smtClean="0"/>
              <a:t>Glaucon’s Case Against Platonic Justice:</a:t>
            </a:r>
          </a:p>
          <a:p>
            <a:pPr eaLnBrk="1" hangingPunct="1">
              <a:lnSpc>
                <a:spcPct val="80000"/>
              </a:lnSpc>
            </a:pPr>
            <a:endParaRPr lang="en-US" sz="2400" smtClean="0"/>
          </a:p>
          <a:p>
            <a:pPr eaLnBrk="1" hangingPunct="1">
              <a:lnSpc>
                <a:spcPct val="80000"/>
              </a:lnSpc>
              <a:buFont typeface="Wingdings" pitchFamily="2" charset="2"/>
              <a:buNone/>
            </a:pPr>
            <a:r>
              <a:rPr lang="en-US" sz="2400" smtClean="0"/>
              <a:t>	1) Common opinions concerning the origin and nature of justice. (Justice as a contract.)  (358e)</a:t>
            </a:r>
            <a:br>
              <a:rPr lang="en-US" sz="2400" smtClean="0"/>
            </a:br>
            <a:endParaRPr lang="en-US" sz="2400" smtClean="0"/>
          </a:p>
          <a:p>
            <a:pPr eaLnBrk="1" hangingPunct="1">
              <a:lnSpc>
                <a:spcPct val="80000"/>
              </a:lnSpc>
              <a:buFont typeface="Wingdings" pitchFamily="2" charset="2"/>
              <a:buNone/>
            </a:pPr>
            <a:r>
              <a:rPr lang="en-US" sz="2400" smtClean="0"/>
              <a:t>	2) People are just only because they are coerced, not because they thing it is intrinsically in their interest.</a:t>
            </a:r>
            <a:br>
              <a:rPr lang="en-US" sz="2400" smtClean="0"/>
            </a:br>
            <a:r>
              <a:rPr lang="en-US" sz="2400" smtClean="0"/>
              <a:t>(Ring of Gyges)  (359d-360d)</a:t>
            </a:r>
          </a:p>
          <a:p>
            <a:pPr eaLnBrk="1" hangingPunct="1">
              <a:lnSpc>
                <a:spcPct val="80000"/>
              </a:lnSpc>
              <a:buFont typeface="Wingdings" pitchFamily="2" charset="2"/>
              <a:buNone/>
            </a:pPr>
            <a:endParaRPr lang="en-US" sz="2400" smtClean="0"/>
          </a:p>
          <a:p>
            <a:pPr eaLnBrk="1" hangingPunct="1">
              <a:lnSpc>
                <a:spcPct val="80000"/>
              </a:lnSpc>
              <a:buFont typeface="Wingdings" pitchFamily="2" charset="2"/>
              <a:buNone/>
            </a:pPr>
            <a:r>
              <a:rPr lang="en-US" sz="2400" smtClean="0"/>
              <a:t>	3) People ought to act unjustly, because they are most benefited by acting so. (Comparison: Perfect Justice and Perfect Injustice)  (360e-362a)</a:t>
            </a:r>
            <a:br>
              <a:rPr lang="en-US" sz="2400" smtClean="0"/>
            </a:br>
            <a:endParaRPr lang="en-US" sz="240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mtClean="0"/>
              <a:t>Republic II: Glaucon’s Challenge</a:t>
            </a:r>
          </a:p>
        </p:txBody>
      </p:sp>
      <p:sp>
        <p:nvSpPr>
          <p:cNvPr id="62467" name="Rectangle 3"/>
          <p:cNvSpPr>
            <a:spLocks noGrp="1" noChangeArrowheads="1"/>
          </p:cNvSpPr>
          <p:nvPr>
            <p:ph idx="1"/>
          </p:nvPr>
        </p:nvSpPr>
        <p:spPr/>
        <p:txBody>
          <a:bodyPr/>
          <a:lstStyle/>
          <a:p>
            <a:pPr eaLnBrk="1" hangingPunct="1"/>
            <a:r>
              <a:rPr lang="en-US" sz="2800" b="1" smtClean="0"/>
              <a:t>Common Opinions: Contractarian Justice [358e-359b] </a:t>
            </a:r>
            <a:br>
              <a:rPr lang="en-US" sz="2800" b="1" smtClean="0"/>
            </a:br>
            <a:endParaRPr lang="en-US" sz="2800" smtClean="0"/>
          </a:p>
          <a:p>
            <a:pPr eaLnBrk="1" hangingPunct="1"/>
            <a:r>
              <a:rPr lang="en-US" sz="2800" smtClean="0"/>
              <a:t>Glaucon's explanation of the nature and origin of justice is a crude contractarian one in which people make a compact. They willingly make this agreement because they gain more from others respecting the rules than they loose by not being able to break them.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84163" y="0"/>
            <a:ext cx="8637587" cy="762000"/>
          </a:xfrm>
        </p:spPr>
        <p:txBody>
          <a:bodyPr>
            <a:normAutofit fontScale="90000"/>
          </a:bodyPr>
          <a:lstStyle/>
          <a:p>
            <a:r>
              <a:rPr lang="en-US" dirty="0" smtClean="0"/>
              <a:t>HIS CONCEPT ABOUT LAW</a:t>
            </a:r>
          </a:p>
        </p:txBody>
      </p:sp>
      <p:sp>
        <p:nvSpPr>
          <p:cNvPr id="8195" name="Content Placeholder 2"/>
          <p:cNvSpPr>
            <a:spLocks noGrp="1"/>
          </p:cNvSpPr>
          <p:nvPr>
            <p:ph idx="1"/>
          </p:nvPr>
        </p:nvSpPr>
        <p:spPr>
          <a:xfrm>
            <a:off x="304800" y="1143000"/>
            <a:ext cx="8653463" cy="5715000"/>
          </a:xfrm>
        </p:spPr>
        <p:txBody>
          <a:bodyPr/>
          <a:lstStyle/>
          <a:p>
            <a:pPr>
              <a:buFont typeface="Wingdings" pitchFamily="2" charset="2"/>
              <a:buNone/>
            </a:pPr>
            <a:r>
              <a:rPr lang="en-US" sz="2000" smtClean="0"/>
              <a:t>	“Only stupid people obey the laws of “justice.”  People who put these rules and laws in place do so for their own benefit, not for the benefit of the public.  So when you do what “justice” requires, you’re just serving the selfish interests of someone else instead of serving your own interests. For example, the American legal system sets in stone values and rules that serve the big corporations who can hire lobbyists, while the interests of people who are poor or middle class can easily be ignored.  The interests of ordinary middle-class citizens don’t even get on the table, because we can’t compete with the billions of dollars corporations pay to buy and influence politicians.  Even worse, the politicians, corporations, and lobbyists convince people that they’re </a:t>
            </a:r>
            <a:r>
              <a:rPr lang="en-US" sz="2000" i="1" smtClean="0"/>
              <a:t>doing right</a:t>
            </a:r>
            <a:r>
              <a:rPr lang="en-US" sz="2000" smtClean="0"/>
              <a:t> by obeying the stupid, self-serving laws they enact.  So people are not only enslaved because they’re forced to obey laws that serve the interests of others, their </a:t>
            </a:r>
            <a:r>
              <a:rPr lang="en-US" sz="2000" i="1" smtClean="0"/>
              <a:t>minds</a:t>
            </a:r>
            <a:r>
              <a:rPr lang="en-US" sz="2000" smtClean="0"/>
              <a:t> are enslaved too, since they are persuaded that “justice” or “morality” requires that they obey those rules!”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mtClean="0"/>
              <a:t>Republic II: Glaucon’s Challenge</a:t>
            </a:r>
          </a:p>
        </p:txBody>
      </p:sp>
      <p:sp>
        <p:nvSpPr>
          <p:cNvPr id="63491" name="Rectangle 3"/>
          <p:cNvSpPr>
            <a:spLocks noGrp="1" noChangeArrowheads="1"/>
          </p:cNvSpPr>
          <p:nvPr>
            <p:ph idx="1"/>
          </p:nvPr>
        </p:nvSpPr>
        <p:spPr/>
        <p:txBody>
          <a:bodyPr/>
          <a:lstStyle/>
          <a:p>
            <a:pPr eaLnBrk="1" hangingPunct="1"/>
            <a:r>
              <a:rPr lang="en-US" b="1" smtClean="0"/>
              <a:t>The Ring of Gyges 359d</a:t>
            </a:r>
            <a:br>
              <a:rPr lang="en-US" b="1" smtClean="0"/>
            </a:br>
            <a:endParaRPr lang="en-US" smtClean="0"/>
          </a:p>
          <a:p>
            <a:pPr eaLnBrk="1" hangingPunct="1"/>
            <a:r>
              <a:rPr lang="en-US" smtClean="0"/>
              <a:t>That all people act justly only from compulsion can be seen by imagining how they would act if the threat of punishment were lifted. Glaucon claims that all would break the rules if only they had a ring of Gyges.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31788" y="0"/>
            <a:ext cx="8637587" cy="652463"/>
          </a:xfrm>
        </p:spPr>
        <p:txBody>
          <a:bodyPr>
            <a:normAutofit fontScale="90000"/>
          </a:bodyPr>
          <a:lstStyle/>
          <a:p>
            <a:pPr eaLnBrk="1" hangingPunct="1"/>
            <a:r>
              <a:rPr lang="en-US" smtClean="0"/>
              <a:t>Republic II: Glaucon’s Challenge</a:t>
            </a:r>
          </a:p>
        </p:txBody>
      </p:sp>
      <p:sp>
        <p:nvSpPr>
          <p:cNvPr id="64515" name="Rectangle 3"/>
          <p:cNvSpPr>
            <a:spLocks noGrp="1" noChangeArrowheads="1"/>
          </p:cNvSpPr>
          <p:nvPr>
            <p:ph idx="1"/>
          </p:nvPr>
        </p:nvSpPr>
        <p:spPr>
          <a:xfrm>
            <a:off x="0" y="1066800"/>
            <a:ext cx="8856663" cy="5570538"/>
          </a:xfrm>
        </p:spPr>
        <p:txBody>
          <a:bodyPr/>
          <a:lstStyle/>
          <a:p>
            <a:pPr eaLnBrk="1" hangingPunct="1">
              <a:lnSpc>
                <a:spcPct val="80000"/>
              </a:lnSpc>
            </a:pPr>
            <a:r>
              <a:rPr lang="en-US" sz="2000" smtClean="0"/>
              <a:t>In order to show that one ought to act unjustly, Glaucon compares the 'perfectly unjust person' with the 'perfectly just person.'</a:t>
            </a:r>
            <a:br>
              <a:rPr lang="en-US" sz="2000" smtClean="0"/>
            </a:br>
            <a:endParaRPr lang="en-US" sz="2000" smtClean="0"/>
          </a:p>
          <a:p>
            <a:pPr eaLnBrk="1" hangingPunct="1">
              <a:lnSpc>
                <a:spcPct val="80000"/>
              </a:lnSpc>
            </a:pPr>
            <a:r>
              <a:rPr lang="en-US" sz="2000" smtClean="0"/>
              <a:t>The perfectly unjust person appears just, but is in fact unjust. </a:t>
            </a:r>
            <a:br>
              <a:rPr lang="en-US" sz="2000" smtClean="0"/>
            </a:br>
            <a:r>
              <a:rPr lang="en-US" sz="2000" smtClean="0"/>
              <a:t>The perfectly just person appears unjust, but is in fact just.</a:t>
            </a:r>
            <a:br>
              <a:rPr lang="en-US" sz="2000" smtClean="0"/>
            </a:br>
            <a:endParaRPr lang="en-US" sz="2000" smtClean="0"/>
          </a:p>
          <a:p>
            <a:pPr eaLnBrk="1" hangingPunct="1">
              <a:lnSpc>
                <a:spcPct val="80000"/>
              </a:lnSpc>
            </a:pPr>
            <a:r>
              <a:rPr lang="en-US" sz="2000" smtClean="0"/>
              <a:t>Perfectly unjust person would be:</a:t>
            </a:r>
            <a:br>
              <a:rPr lang="en-US" sz="2000" smtClean="0"/>
            </a:br>
            <a:r>
              <a:rPr lang="en-US" sz="2000" smtClean="0"/>
              <a:t>-rich, since she'd steal from others.</a:t>
            </a:r>
            <a:br>
              <a:rPr lang="en-US" sz="2000" smtClean="0"/>
            </a:br>
            <a:r>
              <a:rPr lang="en-US" sz="2000" smtClean="0"/>
              <a:t>-well respected since others respected her wealth, and took her to be just.</a:t>
            </a:r>
            <a:br>
              <a:rPr lang="en-US" sz="2000" smtClean="0"/>
            </a:br>
            <a:r>
              <a:rPr lang="en-US" sz="2000" smtClean="0"/>
              <a:t>-Need not worry about the afterlife, since she could use wealth to make considerable sacrifices to the Gods. (The poets portrayed the gods as moved by such things.)</a:t>
            </a:r>
            <a:br>
              <a:rPr lang="en-US" sz="2000" smtClean="0"/>
            </a:br>
            <a:endParaRPr lang="en-US" sz="2000" smtClean="0"/>
          </a:p>
          <a:p>
            <a:pPr eaLnBrk="1" hangingPunct="1">
              <a:lnSpc>
                <a:spcPct val="80000"/>
              </a:lnSpc>
            </a:pPr>
            <a:r>
              <a:rPr lang="en-US" sz="2000" smtClean="0"/>
              <a:t>Perfectly Just person would be:</a:t>
            </a:r>
            <a:br>
              <a:rPr lang="en-US" sz="2000" smtClean="0"/>
            </a:br>
            <a:r>
              <a:rPr lang="en-US" sz="2000" smtClean="0"/>
              <a:t>-poor, since she toiled for a living and was stolen from.</a:t>
            </a:r>
            <a:br>
              <a:rPr lang="en-US" sz="2000" smtClean="0"/>
            </a:br>
            <a:r>
              <a:rPr lang="en-US" sz="2000" smtClean="0"/>
              <a:t>-scorned- since others look down on poverty, and believe her to be unjust.</a:t>
            </a:r>
            <a:br>
              <a:rPr lang="en-US" sz="2000" smtClean="0"/>
            </a:br>
            <a:r>
              <a:rPr lang="en-US" sz="2000" smtClean="0"/>
              <a:t>-must worry about the afterlife, since in no position to make sacrifices to the Gods.</a:t>
            </a:r>
            <a:br>
              <a:rPr lang="en-US" sz="2000" smtClean="0"/>
            </a:br>
            <a:endParaRPr lang="en-US" sz="200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31788" y="0"/>
            <a:ext cx="8637587" cy="652463"/>
          </a:xfrm>
        </p:spPr>
        <p:txBody>
          <a:bodyPr>
            <a:normAutofit fontScale="90000"/>
          </a:bodyPr>
          <a:lstStyle/>
          <a:p>
            <a:pPr eaLnBrk="1" hangingPunct="1"/>
            <a:r>
              <a:rPr lang="en-US" smtClean="0"/>
              <a:t>Republic II: Glaucon’s Challenge</a:t>
            </a:r>
          </a:p>
        </p:txBody>
      </p:sp>
      <p:sp>
        <p:nvSpPr>
          <p:cNvPr id="59395" name="Rectangle 3"/>
          <p:cNvSpPr>
            <a:spLocks noGrp="1" noChangeArrowheads="1"/>
          </p:cNvSpPr>
          <p:nvPr>
            <p:ph idx="1"/>
          </p:nvPr>
        </p:nvSpPr>
        <p:spPr>
          <a:xfrm>
            <a:off x="392113" y="979488"/>
            <a:ext cx="8464550" cy="5657850"/>
          </a:xfrm>
        </p:spPr>
        <p:txBody>
          <a:bodyPr>
            <a:normAutofit lnSpcReduction="10000"/>
          </a:bodyPr>
          <a:lstStyle/>
          <a:p>
            <a:pPr eaLnBrk="1" hangingPunct="1">
              <a:lnSpc>
                <a:spcPct val="80000"/>
              </a:lnSpc>
              <a:buFont typeface="Wingdings" pitchFamily="2" charset="2"/>
              <a:buNone/>
            </a:pPr>
            <a:r>
              <a:rPr lang="en-US" sz="2000" b="1" smtClean="0"/>
              <a:t/>
            </a:r>
            <a:br>
              <a:rPr lang="en-US" sz="2000" b="1" smtClean="0"/>
            </a:br>
            <a:r>
              <a:rPr lang="en-US" sz="2000" b="1" smtClean="0"/>
              <a:t>A Common confusion about Glaucon’s Challenge: </a:t>
            </a:r>
          </a:p>
          <a:p>
            <a:pPr eaLnBrk="1" hangingPunct="1">
              <a:lnSpc>
                <a:spcPct val="80000"/>
              </a:lnSpc>
            </a:pPr>
            <a:endParaRPr lang="en-US" sz="2000" smtClean="0"/>
          </a:p>
          <a:p>
            <a:pPr eaLnBrk="1" hangingPunct="1">
              <a:lnSpc>
                <a:spcPct val="80000"/>
              </a:lnSpc>
              <a:buFont typeface="Wingdings" pitchFamily="2" charset="2"/>
              <a:buNone/>
            </a:pPr>
            <a:r>
              <a:rPr lang="en-US" sz="2000" smtClean="0"/>
              <a:t>	Glaucon describes the perfectly just person as appearing unjust not because he thinks that this is the norm, but because such a description is necessary to be sure of her motives. If the just person were respected as just, then we would be unsure whether she acted justly for its own sake (intrinsic good), or merely for coveted good reputation (extrinsic goods).  If all acts of justice bring a bad reputation, then we can be sure that continued virtue stems from a desire to do justice for the sake of justice. </a:t>
            </a:r>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smtClean="0"/>
              <a:t>	</a:t>
            </a:r>
            <a:r>
              <a:rPr lang="en-US" sz="2000" b="1" smtClean="0"/>
              <a:t>NOTE:</a:t>
            </a:r>
            <a:r>
              <a:rPr lang="en-US" sz="2000" smtClean="0"/>
              <a:t>  Glaucon has made a three part argument for a specific claim. </a:t>
            </a:r>
          </a:p>
          <a:p>
            <a:pPr eaLnBrk="1" hangingPunct="1">
              <a:lnSpc>
                <a:spcPct val="80000"/>
              </a:lnSpc>
              <a:buFont typeface="Wingdings" pitchFamily="2" charset="2"/>
              <a:buNone/>
            </a:pPr>
            <a:r>
              <a:rPr lang="en-US" sz="2000" smtClean="0"/>
              <a:t>	</a:t>
            </a:r>
          </a:p>
          <a:p>
            <a:pPr eaLnBrk="1" hangingPunct="1">
              <a:lnSpc>
                <a:spcPct val="80000"/>
              </a:lnSpc>
              <a:buFont typeface="Wingdings" pitchFamily="2" charset="2"/>
              <a:buNone/>
            </a:pPr>
            <a:r>
              <a:rPr lang="en-US" sz="2000" smtClean="0"/>
              <a:t>	 What is that claim?  </a:t>
            </a:r>
          </a:p>
          <a:p>
            <a:pPr eaLnBrk="1" hangingPunct="1">
              <a:lnSpc>
                <a:spcPct val="80000"/>
              </a:lnSpc>
              <a:buFont typeface="Wingdings" pitchFamily="2" charset="2"/>
              <a:buNone/>
            </a:pPr>
            <a:r>
              <a:rPr lang="en-US" sz="2000" b="1" i="1" smtClean="0"/>
              <a:t>	Justice is not good for its own sake, only for what comes from it. </a:t>
            </a:r>
            <a:endParaRPr lang="en-US" sz="2000" smtClean="0"/>
          </a:p>
          <a:p>
            <a:pPr eaLnBrk="1" hangingPunct="1">
              <a:lnSpc>
                <a:spcPct val="80000"/>
              </a:lnSpc>
              <a:buFont typeface="Wingdings" pitchFamily="2" charset="2"/>
              <a:buNone/>
            </a:pPr>
            <a:r>
              <a:rPr lang="en-US" sz="2000" smtClean="0"/>
              <a:t>	</a:t>
            </a:r>
          </a:p>
          <a:p>
            <a:pPr eaLnBrk="1" hangingPunct="1">
              <a:lnSpc>
                <a:spcPct val="80000"/>
              </a:lnSpc>
              <a:buFont typeface="Wingdings" pitchFamily="2" charset="2"/>
              <a:buNone/>
            </a:pPr>
            <a:r>
              <a:rPr lang="en-US" sz="2000" smtClean="0"/>
              <a:t>	How do the considerations he has raised count as evidence?</a:t>
            </a:r>
          </a:p>
          <a:p>
            <a:pPr eaLnBrk="1" hangingPunct="1">
              <a:lnSpc>
                <a:spcPct val="80000"/>
              </a:lnSpc>
              <a:buFont typeface="Wingdings" pitchFamily="2" charset="2"/>
              <a:buNone/>
            </a:pPr>
            <a:r>
              <a:rPr lang="en-US" sz="2000" smtClean="0"/>
              <a:t>	</a:t>
            </a:r>
            <a:r>
              <a:rPr lang="en-US" sz="2000" b="1" i="1" smtClean="0"/>
              <a:t>If he is right, then people will (if they’re smart) behave justly only when they can’t get away with injustice.</a:t>
            </a:r>
            <a:endParaRPr lang="en-US" sz="2000" smtClean="0"/>
          </a:p>
          <a:p>
            <a:pPr eaLnBrk="1" hangingPunct="1">
              <a:lnSpc>
                <a:spcPct val="80000"/>
              </a:lnSpc>
              <a:buFont typeface="Wingdings" pitchFamily="2" charset="2"/>
              <a:buNone/>
            </a:pPr>
            <a:endParaRPr lang="en-US" sz="2000" smtClean="0"/>
          </a:p>
          <a:p>
            <a:pPr eaLnBrk="1" hangingPunct="1">
              <a:lnSpc>
                <a:spcPct val="80000"/>
              </a:lnSpc>
              <a:buFont typeface="Wingdings" pitchFamily="2" charset="2"/>
              <a:buNone/>
            </a:pPr>
            <a:r>
              <a:rPr lang="en-US" sz="2000" smtClean="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9395">
                                            <p:txEl>
                                              <p:pRg st="7" end="7"/>
                                            </p:txEl>
                                          </p:spTgt>
                                        </p:tgtEl>
                                        <p:attrNameLst>
                                          <p:attrName>style.visibility</p:attrName>
                                        </p:attrNameLst>
                                      </p:cBhvr>
                                      <p:to>
                                        <p:strVal val="visible"/>
                                      </p:to>
                                    </p:set>
                                    <p:anim calcmode="lin" valueType="num">
                                      <p:cBhvr additive="base">
                                        <p:cTn id="7" dur="500" fill="hold"/>
                                        <p:tgtEl>
                                          <p:spTgt spid="59395">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395">
                                            <p:txEl>
                                              <p:pRg st="10" end="10"/>
                                            </p:txEl>
                                          </p:spTgt>
                                        </p:tgtEl>
                                        <p:attrNameLst>
                                          <p:attrName>style.visibility</p:attrName>
                                        </p:attrNameLst>
                                      </p:cBhvr>
                                      <p:to>
                                        <p:strVal val="visible"/>
                                      </p:to>
                                    </p:set>
                                    <p:anim calcmode="lin" valueType="num">
                                      <p:cBhvr additive="base">
                                        <p:cTn id="13" dur="500" fill="hold"/>
                                        <p:tgtEl>
                                          <p:spTgt spid="59395">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smtClean="0"/>
              <a:t>Republic II: Glaucon’s Challenge</a:t>
            </a:r>
          </a:p>
        </p:txBody>
      </p:sp>
      <p:sp>
        <p:nvSpPr>
          <p:cNvPr id="66563" name="Rectangle 3"/>
          <p:cNvSpPr>
            <a:spLocks noGrp="1" noChangeArrowheads="1"/>
          </p:cNvSpPr>
          <p:nvPr>
            <p:ph idx="1"/>
          </p:nvPr>
        </p:nvSpPr>
        <p:spPr/>
        <p:txBody>
          <a:bodyPr/>
          <a:lstStyle/>
          <a:p>
            <a:pPr eaLnBrk="1" hangingPunct="1">
              <a:lnSpc>
                <a:spcPct val="80000"/>
              </a:lnSpc>
            </a:pPr>
            <a:r>
              <a:rPr lang="en-US" sz="2400" smtClean="0"/>
              <a:t>Modern Example: It's often said that "Cheaters only hurt themselves..." But is this true? What about cheaters who don't get caught, and who get an A? Are they really worse off than they would have been if they'd done their own work and gotten an F? </a:t>
            </a:r>
          </a:p>
          <a:p>
            <a:pPr eaLnBrk="1" hangingPunct="1">
              <a:lnSpc>
                <a:spcPct val="80000"/>
              </a:lnSpc>
            </a:pPr>
            <a:endParaRPr lang="en-US" sz="2400" smtClean="0"/>
          </a:p>
          <a:p>
            <a:pPr eaLnBrk="1" hangingPunct="1">
              <a:lnSpc>
                <a:spcPct val="80000"/>
              </a:lnSpc>
              <a:buFont typeface="Wingdings" pitchFamily="2" charset="2"/>
              <a:buNone/>
            </a:pPr>
            <a:r>
              <a:rPr lang="en-US" sz="2400" smtClean="0"/>
              <a:t>	SO: Why do the right thing? </a:t>
            </a:r>
            <a:br>
              <a:rPr lang="en-US" sz="2400" smtClean="0"/>
            </a:br>
            <a:endParaRPr lang="en-US" sz="2400" smtClean="0"/>
          </a:p>
          <a:p>
            <a:pPr eaLnBrk="1" hangingPunct="1">
              <a:lnSpc>
                <a:spcPct val="80000"/>
              </a:lnSpc>
              <a:buFont typeface="Wingdings" pitchFamily="2" charset="2"/>
              <a:buNone/>
            </a:pPr>
            <a:r>
              <a:rPr lang="en-US" sz="2400" smtClean="0"/>
              <a:t>	Socrates faces a challenge: he must counter each of Glaucon's three main points to show that acting justly is not only extrinsically valuable, but has intrinsic value as well.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smtClean="0"/>
              <a:t>Socrates Response:</a:t>
            </a:r>
          </a:p>
        </p:txBody>
      </p:sp>
      <p:sp>
        <p:nvSpPr>
          <p:cNvPr id="67587" name="Content Placeholder 2"/>
          <p:cNvSpPr>
            <a:spLocks noGrp="1"/>
          </p:cNvSpPr>
          <p:nvPr>
            <p:ph idx="1"/>
          </p:nvPr>
        </p:nvSpPr>
        <p:spPr/>
        <p:txBody>
          <a:bodyPr/>
          <a:lstStyle/>
          <a:p>
            <a:r>
              <a:rPr lang="en-US" smtClean="0"/>
              <a:t>To consider ‘justice’ in an individual is too difficult.  Better to begin by considering what justice is in a </a:t>
            </a:r>
            <a:r>
              <a:rPr lang="en-US" i="1" smtClean="0"/>
              <a:t>state</a:t>
            </a:r>
            <a:r>
              <a:rPr lang="en-US" smtClean="0"/>
              <a:t> or a </a:t>
            </a:r>
            <a:r>
              <a:rPr lang="en-US" i="1" smtClean="0"/>
              <a:t>city.</a:t>
            </a:r>
            <a:r>
              <a:rPr lang="en-US" smtClean="0"/>
              <a:t>  Then we can use what we discover about just </a:t>
            </a:r>
            <a:r>
              <a:rPr lang="en-US" i="1" smtClean="0"/>
              <a:t>states</a:t>
            </a:r>
            <a:r>
              <a:rPr lang="en-US" smtClean="0"/>
              <a:t> to understand justice in an individual person.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smtClean="0"/>
              <a:t>Platonic Justice</a:t>
            </a:r>
          </a:p>
        </p:txBody>
      </p:sp>
      <p:sp>
        <p:nvSpPr>
          <p:cNvPr id="68611" name="Rectangle 3"/>
          <p:cNvSpPr>
            <a:spLocks noGrp="1" noChangeArrowheads="1"/>
          </p:cNvSpPr>
          <p:nvPr>
            <p:ph idx="1"/>
          </p:nvPr>
        </p:nvSpPr>
        <p:spPr/>
        <p:txBody>
          <a:bodyPr/>
          <a:lstStyle/>
          <a:p>
            <a:pPr eaLnBrk="1" hangingPunct="1">
              <a:lnSpc>
                <a:spcPct val="90000"/>
              </a:lnSpc>
            </a:pPr>
            <a:r>
              <a:rPr lang="en-US" sz="2800" smtClean="0"/>
              <a:t>A) To find what justice is in a state, we need to consider the different functions that must be accomplished within the state: </a:t>
            </a:r>
            <a:br>
              <a:rPr lang="en-US" sz="2800" smtClean="0"/>
            </a:br>
            <a:r>
              <a:rPr lang="en-US" sz="2800" smtClean="0"/>
              <a:t> (i) Some jobs require only strength, some require craft-intelligence [The kind of intelligence that is displayed by craftspeople who shoe horses or make pots], </a:t>
            </a:r>
            <a:br>
              <a:rPr lang="en-US" sz="2800" smtClean="0"/>
            </a:br>
            <a:r>
              <a:rPr lang="en-US" sz="2800" smtClean="0"/>
              <a:t> (ii) Some jobs require valor and bravery, and</a:t>
            </a:r>
            <a:br>
              <a:rPr lang="en-US" sz="2800" smtClean="0"/>
            </a:br>
            <a:r>
              <a:rPr lang="en-US" sz="2800" smtClean="0"/>
              <a:t> (iii) Some jobs require guiding intelligence and reason.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506413" y="0"/>
            <a:ext cx="8637587" cy="762000"/>
          </a:xfrm>
        </p:spPr>
        <p:txBody>
          <a:bodyPr/>
          <a:lstStyle/>
          <a:p>
            <a:r>
              <a:rPr lang="en-US" smtClean="0"/>
              <a:t>Platonic Justice</a:t>
            </a:r>
          </a:p>
        </p:txBody>
      </p:sp>
      <p:sp>
        <p:nvSpPr>
          <p:cNvPr id="69635" name="Content Placeholder 2"/>
          <p:cNvSpPr>
            <a:spLocks noGrp="1"/>
          </p:cNvSpPr>
          <p:nvPr>
            <p:ph idx="1"/>
          </p:nvPr>
        </p:nvSpPr>
        <p:spPr>
          <a:xfrm>
            <a:off x="209550" y="896938"/>
            <a:ext cx="8705850" cy="5580062"/>
          </a:xfrm>
        </p:spPr>
        <p:txBody>
          <a:bodyPr/>
          <a:lstStyle/>
          <a:p>
            <a:r>
              <a:rPr lang="en-US" smtClean="0"/>
              <a:t>According to Plato, a State is just when each ‘kind of citizen’ performs the role appropriate to his or her capabilities:  </a:t>
            </a:r>
          </a:p>
          <a:p>
            <a:endParaRPr lang="en-US" smtClean="0"/>
          </a:p>
          <a:p>
            <a:pPr lvl="1"/>
            <a:r>
              <a:rPr lang="en-US" smtClean="0"/>
              <a:t>Ordinary citizens pursue crafts and trade. </a:t>
            </a:r>
          </a:p>
          <a:p>
            <a:pPr lvl="1"/>
            <a:r>
              <a:rPr lang="en-US" smtClean="0"/>
              <a:t>Valorous citizens act as a soldier class, protecting the city. </a:t>
            </a:r>
          </a:p>
          <a:p>
            <a:pPr lvl="1"/>
            <a:r>
              <a:rPr lang="en-US" smtClean="0"/>
              <a:t>The wise citizens– those who are not only valorous, but who also have knowledge and truth– should organize everyone and see that each person fills his or her proper function.</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17500" y="52388"/>
            <a:ext cx="8637588" cy="1431925"/>
          </a:xfrm>
        </p:spPr>
        <p:txBody>
          <a:bodyPr>
            <a:normAutofit fontScale="90000"/>
          </a:bodyPr>
          <a:lstStyle/>
          <a:p>
            <a:pPr eaLnBrk="1" hangingPunct="1"/>
            <a:r>
              <a:rPr lang="en-US" b="1" smtClean="0"/>
              <a:t>Plato's Tripartite </a:t>
            </a:r>
            <a:br>
              <a:rPr lang="en-US" b="1" smtClean="0"/>
            </a:br>
            <a:r>
              <a:rPr lang="en-US" b="1" smtClean="0"/>
              <a:t>Theory of the Soul:</a:t>
            </a:r>
          </a:p>
        </p:txBody>
      </p:sp>
      <p:sp>
        <p:nvSpPr>
          <p:cNvPr id="70659" name="Rectangle 3"/>
          <p:cNvSpPr>
            <a:spLocks noGrp="1" noChangeArrowheads="1"/>
          </p:cNvSpPr>
          <p:nvPr>
            <p:ph idx="1"/>
          </p:nvPr>
        </p:nvSpPr>
        <p:spPr/>
        <p:txBody>
          <a:bodyPr/>
          <a:lstStyle/>
          <a:p>
            <a:pPr eaLnBrk="1" hangingPunct="1">
              <a:lnSpc>
                <a:spcPct val="90000"/>
              </a:lnSpc>
            </a:pPr>
            <a:r>
              <a:rPr lang="en-US" sz="2400" b="1" smtClean="0"/>
              <a:t>Our 'souls' have three aspects.</a:t>
            </a:r>
            <a:br>
              <a:rPr lang="en-US" sz="2400" b="1" smtClean="0"/>
            </a:br>
            <a:endParaRPr lang="en-US" sz="2400" b="1" smtClean="0"/>
          </a:p>
          <a:p>
            <a:pPr lvl="1" eaLnBrk="1" hangingPunct="1">
              <a:lnSpc>
                <a:spcPct val="90000"/>
              </a:lnSpc>
              <a:buFont typeface="Wingdings" pitchFamily="2" charset="2"/>
              <a:buNone/>
            </a:pPr>
            <a:r>
              <a:rPr lang="en-US" sz="2000" b="1" smtClean="0"/>
              <a:t>	Knowledge- </a:t>
            </a:r>
            <a:r>
              <a:rPr lang="en-US" sz="2000" smtClean="0"/>
              <a:t>wisdom, knowledge (Philosopher) (Just State) </a:t>
            </a:r>
            <a:br>
              <a:rPr lang="en-US" sz="2000" smtClean="0"/>
            </a:br>
            <a:endParaRPr lang="en-US" sz="2000" smtClean="0"/>
          </a:p>
          <a:p>
            <a:pPr lvl="1" eaLnBrk="1" hangingPunct="1">
              <a:lnSpc>
                <a:spcPct val="90000"/>
              </a:lnSpc>
              <a:buFont typeface="Wingdings" pitchFamily="2" charset="2"/>
              <a:buNone/>
            </a:pPr>
            <a:r>
              <a:rPr lang="en-US" sz="2000" b="1" smtClean="0"/>
              <a:t>	Spirit-</a:t>
            </a:r>
            <a:r>
              <a:rPr lang="en-US" sz="2000" smtClean="0"/>
              <a:t> energy, enthusiasm, valor (impetuous fool)(Timarchy)</a:t>
            </a:r>
            <a:br>
              <a:rPr lang="en-US" sz="2000" smtClean="0"/>
            </a:br>
            <a:endParaRPr lang="en-US" sz="2000" smtClean="0"/>
          </a:p>
          <a:p>
            <a:pPr lvl="1" eaLnBrk="1" hangingPunct="1">
              <a:lnSpc>
                <a:spcPct val="90000"/>
              </a:lnSpc>
              <a:buFont typeface="Wingdings" pitchFamily="2" charset="2"/>
              <a:buNone/>
            </a:pPr>
            <a:r>
              <a:rPr lang="en-US" sz="2000" b="1" smtClean="0"/>
              <a:t>	Desire-</a:t>
            </a:r>
            <a:r>
              <a:rPr lang="en-US" sz="2000" smtClean="0"/>
              <a:t> appetite (Glutton) (Democracy)</a:t>
            </a:r>
            <a:br>
              <a:rPr lang="en-US" sz="2000" smtClean="0"/>
            </a:br>
            <a:endParaRPr lang="en-US" sz="2000" smtClean="0"/>
          </a:p>
          <a:p>
            <a:pPr eaLnBrk="1" hangingPunct="1">
              <a:lnSpc>
                <a:spcPct val="90000"/>
              </a:lnSpc>
            </a:pPr>
            <a:r>
              <a:rPr lang="en-US" sz="2400" smtClean="0"/>
              <a:t>Faults of character as well as faults of political systems can be traced to unbalance: the wrong part of the (state/soul) is ruling!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smtClean="0"/>
              <a:t>When States go Wrong:</a:t>
            </a:r>
          </a:p>
        </p:txBody>
      </p:sp>
      <p:sp>
        <p:nvSpPr>
          <p:cNvPr id="3" name="Content Placeholder 2"/>
          <p:cNvSpPr>
            <a:spLocks noGrp="1"/>
          </p:cNvSpPr>
          <p:nvPr>
            <p:ph idx="1"/>
          </p:nvPr>
        </p:nvSpPr>
        <p:spPr/>
        <p:txBody>
          <a:bodyPr/>
          <a:lstStyle/>
          <a:p>
            <a:r>
              <a:rPr lang="en-US" smtClean="0"/>
              <a:t>Democracy– public </a:t>
            </a:r>
            <a:r>
              <a:rPr lang="en-US" i="1" smtClean="0"/>
              <a:t>desires</a:t>
            </a:r>
            <a:r>
              <a:rPr lang="en-US" smtClean="0"/>
              <a:t> take control over the political process.  </a:t>
            </a:r>
          </a:p>
          <a:p>
            <a:pPr lvl="2"/>
            <a:r>
              <a:rPr lang="en-US" smtClean="0"/>
              <a:t>(Correlate: Glutton)</a:t>
            </a:r>
          </a:p>
          <a:p>
            <a:endParaRPr lang="en-US" smtClean="0"/>
          </a:p>
          <a:p>
            <a:r>
              <a:rPr lang="en-US" smtClean="0"/>
              <a:t>Timarchy– Military class takes control.  Excessive focus on conquest and war. </a:t>
            </a:r>
          </a:p>
          <a:p>
            <a:pPr lvl="2"/>
            <a:r>
              <a:rPr lang="en-US" smtClean="0"/>
              <a:t>(Correlate: Courageous but vainglorious fool)</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ox(in)">
                                      <p:cBhvr>
                                        <p:cTn id="19" dur="500"/>
                                        <p:tgtEl>
                                          <p:spTgt spid="3">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ox(in)">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17500" y="52388"/>
            <a:ext cx="8637588" cy="1431925"/>
          </a:xfrm>
        </p:spPr>
        <p:txBody>
          <a:bodyPr>
            <a:normAutofit fontScale="90000"/>
          </a:bodyPr>
          <a:lstStyle/>
          <a:p>
            <a:pPr eaLnBrk="1" hangingPunct="1"/>
            <a:r>
              <a:rPr lang="en-US" b="1" smtClean="0"/>
              <a:t>Relation between Justice and Happiness </a:t>
            </a:r>
          </a:p>
        </p:txBody>
      </p:sp>
      <p:sp>
        <p:nvSpPr>
          <p:cNvPr id="72707" name="Rectangle 3"/>
          <p:cNvSpPr>
            <a:spLocks noGrp="1" noChangeArrowheads="1"/>
          </p:cNvSpPr>
          <p:nvPr>
            <p:ph idx="1"/>
          </p:nvPr>
        </p:nvSpPr>
        <p:spPr/>
        <p:txBody>
          <a:bodyPr/>
          <a:lstStyle/>
          <a:p>
            <a:pPr eaLnBrk="1" hangingPunct="1">
              <a:lnSpc>
                <a:spcPct val="80000"/>
              </a:lnSpc>
            </a:pPr>
            <a:endParaRPr lang="en-US" sz="2000" b="1" smtClean="0"/>
          </a:p>
          <a:p>
            <a:pPr eaLnBrk="1" hangingPunct="1">
              <a:lnSpc>
                <a:spcPct val="80000"/>
              </a:lnSpc>
            </a:pPr>
            <a:r>
              <a:rPr lang="en-US" sz="2000" b="1" smtClean="0"/>
              <a:t>Connection to Happiness and Well-Being:</a:t>
            </a:r>
            <a:r>
              <a:rPr lang="en-US" sz="2000" smtClean="0"/>
              <a:t> A person whose "soul" is out of harmony will be: internally divided (see 351a-c: This passage, and the analogy between individual and social divisions becomes clear now) subject to inappropriate and unpleasant emotions motivated to do what she should not.</a:t>
            </a:r>
            <a:br>
              <a:rPr lang="en-US" sz="2000" smtClean="0"/>
            </a:br>
            <a:endParaRPr lang="en-US" sz="2000" smtClean="0"/>
          </a:p>
          <a:p>
            <a:pPr eaLnBrk="1" hangingPunct="1">
              <a:lnSpc>
                <a:spcPct val="80000"/>
              </a:lnSpc>
            </a:pPr>
            <a:r>
              <a:rPr lang="en-US" sz="2000" smtClean="0"/>
              <a:t>Virtues and Vices:</a:t>
            </a:r>
          </a:p>
          <a:p>
            <a:pPr eaLnBrk="1" hangingPunct="1">
              <a:lnSpc>
                <a:spcPct val="80000"/>
              </a:lnSpc>
              <a:buFont typeface="Wingdings" pitchFamily="2" charset="2"/>
              <a:buNone/>
            </a:pPr>
            <a:r>
              <a:rPr lang="en-US" sz="2000" smtClean="0"/>
              <a:t>	Courage- reason supports spirit</a:t>
            </a:r>
            <a:br>
              <a:rPr lang="en-US" sz="2000" smtClean="0"/>
            </a:br>
            <a:r>
              <a:rPr lang="en-US" sz="2000" smtClean="0"/>
              <a:t>Cowardice- desire (to escape harm) and foresight (to see it coming) overcome spirit, because reason doesn’t keep them in check.</a:t>
            </a:r>
            <a:br>
              <a:rPr lang="en-US" sz="2000" smtClean="0"/>
            </a:br>
            <a:r>
              <a:rPr lang="en-US" sz="2000" smtClean="0"/>
              <a:t>Vainglory- spirit overcomes wisdom</a:t>
            </a:r>
            <a:br>
              <a:rPr lang="en-US" sz="2000" smtClean="0"/>
            </a:br>
            <a:r>
              <a:rPr lang="en-US" sz="2000" smtClean="0"/>
              <a:t>Temperance- desire is mediated by wisdom</a:t>
            </a:r>
            <a:br>
              <a:rPr lang="en-US" sz="2000" smtClean="0"/>
            </a:br>
            <a:r>
              <a:rPr lang="en-US" sz="2000" smtClean="0"/>
              <a:t>Gluttony- desire takes over</a:t>
            </a:r>
            <a:br>
              <a:rPr lang="en-US" sz="2000" smtClean="0"/>
            </a:br>
            <a:r>
              <a:rPr lang="en-US" sz="2000" smtClean="0"/>
              <a:t>Insensibility- insufficient (desire and spirit) to care properly for virtue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0" y="0"/>
            <a:ext cx="8958263" cy="6858000"/>
          </a:xfrm>
        </p:spPr>
        <p:txBody>
          <a:bodyPr/>
          <a:lstStyle/>
          <a:p>
            <a:pPr>
              <a:buFont typeface="Wingdings" pitchFamily="2" charset="2"/>
              <a:buNone/>
            </a:pPr>
            <a:r>
              <a:rPr lang="en-US" sz="1400" smtClean="0"/>
              <a:t>	</a:t>
            </a:r>
          </a:p>
          <a:p>
            <a:pPr>
              <a:buFont typeface="Wingdings" pitchFamily="2" charset="2"/>
              <a:buNone/>
            </a:pPr>
            <a:r>
              <a:rPr lang="en-US" sz="1400" smtClean="0"/>
              <a:t>	“Only stupid people obey the laws of “justice.”  People who put these rules and laws in place do so for their own benefit, not for the benefit of the public.  So when you do what “justice” requires, you’re just serving the selfish interests of someone else instead of serving your own interests. For example, the American legal system sets in stone values and rules that serve the big corporations who can hire lobbyists, while the interests of people who are poor or middle class can easily be ignored.  The interests of ordinary middle-class citizens don’t even get on the table, because we can’t compete with the billions of dollars corporations pay to buy and influence politicians.  Even worse, the politicians, corporations, and lobbyists convince people that they’re </a:t>
            </a:r>
            <a:r>
              <a:rPr lang="en-US" sz="1400" i="1" smtClean="0"/>
              <a:t>doing right</a:t>
            </a:r>
            <a:r>
              <a:rPr lang="en-US" sz="1400" smtClean="0"/>
              <a:t> by obeying the stupid, self-serving laws they enact.  So people are not only enslaved because they’re forced to obey laws that serve the interests of others, their </a:t>
            </a:r>
            <a:r>
              <a:rPr lang="en-US" sz="1400" i="1" smtClean="0"/>
              <a:t>minds</a:t>
            </a:r>
            <a:r>
              <a:rPr lang="en-US" sz="1400" smtClean="0"/>
              <a:t> are enslaved too, since they are persuaded that “justice” or “morality” requires that they obey those rules!”</a:t>
            </a:r>
          </a:p>
          <a:p>
            <a:pPr>
              <a:buFont typeface="Wingdings" pitchFamily="2" charset="2"/>
              <a:buNone/>
            </a:pPr>
            <a:endParaRPr lang="en-US" sz="1400" smtClean="0"/>
          </a:p>
          <a:p>
            <a:pPr>
              <a:buFont typeface="Wingdings" pitchFamily="2" charset="2"/>
              <a:buNone/>
            </a:pPr>
            <a:r>
              <a:rPr lang="en-US" sz="1400" smtClean="0"/>
              <a:t>	</a:t>
            </a:r>
            <a:r>
              <a:rPr lang="en-US" sz="1800" smtClean="0"/>
              <a:t>1)  To be “Just”  is to follow the laws and rules of justice. (Assumed not stated?) </a:t>
            </a:r>
          </a:p>
          <a:p>
            <a:pPr>
              <a:buFont typeface="Wingdings" pitchFamily="2" charset="2"/>
              <a:buNone/>
            </a:pPr>
            <a:r>
              <a:rPr lang="en-US" sz="1800" smtClean="0"/>
              <a:t>	2) Laws and rules only serve the interests of people who make them, not the interests of those who follow them. </a:t>
            </a:r>
          </a:p>
          <a:p>
            <a:pPr>
              <a:buFont typeface="Wingdings" pitchFamily="2" charset="2"/>
              <a:buNone/>
            </a:pPr>
            <a:r>
              <a:rPr lang="en-US" sz="1800" smtClean="0"/>
              <a:t>	3) It’s stupid to follow laws and rules that only serve other people’s interests.</a:t>
            </a:r>
          </a:p>
          <a:p>
            <a:pPr>
              <a:buFont typeface="Wingdings" pitchFamily="2" charset="2"/>
              <a:buNone/>
            </a:pPr>
            <a:endParaRPr lang="en-US" sz="1800" smtClean="0"/>
          </a:p>
          <a:p>
            <a:pPr>
              <a:buFont typeface="Wingdings" pitchFamily="2" charset="2"/>
              <a:buNone/>
            </a:pPr>
            <a:r>
              <a:rPr lang="en-US" sz="1800" smtClean="0"/>
              <a:t>	Conclusion: It is stupid to be just.  (to “obey the laws of justice.)</a:t>
            </a:r>
          </a:p>
          <a:p>
            <a:pPr>
              <a:buFont typeface="Wingdings" pitchFamily="2" charset="2"/>
              <a:buNone/>
            </a:pPr>
            <a:endParaRPr lang="en-US" sz="1800" smtClean="0"/>
          </a:p>
          <a:p>
            <a:pPr>
              <a:buFont typeface="Wingdings" pitchFamily="2" charset="2"/>
              <a:buNone/>
            </a:pPr>
            <a:r>
              <a:rPr lang="en-US" sz="1800" smtClean="0"/>
              <a:t>	NOTE: This interpretation only captures </a:t>
            </a:r>
            <a:r>
              <a:rPr lang="en-US" sz="1800" i="1" smtClean="0"/>
              <a:t>part</a:t>
            </a:r>
            <a:r>
              <a:rPr lang="en-US" sz="1800" smtClean="0"/>
              <a:t> of the argument made here.  It omits the argument about Platonic ignorance.  Can you develop an interpretation that captures that part?</a:t>
            </a:r>
            <a:endParaRPr lang="en-US" sz="1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7" end="7"/>
                                            </p:txEl>
                                          </p:spTgt>
                                        </p:tgtEl>
                                        <p:attrNameLst>
                                          <p:attrName>style.visibility</p:attrName>
                                        </p:attrNameLst>
                                      </p:cBhvr>
                                      <p:to>
                                        <p:strVal val="visible"/>
                                      </p:to>
                                    </p:set>
                                    <p:anim calcmode="lin" valueType="num">
                                      <p:cBhvr additive="base">
                                        <p:cTn id="7"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nodeType="clickEffect">
                                  <p:stCondLst>
                                    <p:cond delay="0"/>
                                  </p:stCondLst>
                                  <p:childTnLst>
                                    <p:set>
                                      <p:cBhvr>
                                        <p:cTn id="12" dur="1" fill="hold">
                                          <p:stCondLst>
                                            <p:cond delay="0"/>
                                          </p:stCondLst>
                                        </p:cTn>
                                        <p:tgtEl>
                                          <p:spTgt spid="6147">
                                            <p:txEl>
                                              <p:pRg st="3" end="3"/>
                                            </p:txEl>
                                          </p:spTgt>
                                        </p:tgtEl>
                                        <p:attrNameLst>
                                          <p:attrName>style.visibility</p:attrName>
                                        </p:attrNameLst>
                                      </p:cBhvr>
                                      <p:to>
                                        <p:strVal val="visible"/>
                                      </p:to>
                                    </p:set>
                                    <p:animEffect transition="in" filter="blinds(horizontal)">
                                      <p:cBhvr>
                                        <p:cTn id="13" dur="500"/>
                                        <p:tgtEl>
                                          <p:spTgt spid="6147">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6147">
                                            <p:txEl>
                                              <p:pRg st="4" end="4"/>
                                            </p:txEl>
                                          </p:spTgt>
                                        </p:tgtEl>
                                        <p:attrNameLst>
                                          <p:attrName>style.visibility</p:attrName>
                                        </p:attrNameLst>
                                      </p:cBhvr>
                                      <p:to>
                                        <p:strVal val="visible"/>
                                      </p:to>
                                    </p:set>
                                    <p:animEffect transition="in" filter="blinds(horizontal)">
                                      <p:cBhvr>
                                        <p:cTn id="16" dur="500"/>
                                        <p:tgtEl>
                                          <p:spTgt spid="6147">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6147">
                                            <p:txEl>
                                              <p:pRg st="5" end="5"/>
                                            </p:txEl>
                                          </p:spTgt>
                                        </p:tgtEl>
                                        <p:attrNameLst>
                                          <p:attrName>style.visibility</p:attrName>
                                        </p:attrNameLst>
                                      </p:cBhvr>
                                      <p:to>
                                        <p:strVal val="visible"/>
                                      </p:to>
                                    </p:set>
                                    <p:animEffect transition="in" filter="blinds(horizontal)">
                                      <p:cBhvr>
                                        <p:cTn id="19" dur="500"/>
                                        <p:tgtEl>
                                          <p:spTgt spid="6147">
                                            <p:txEl>
                                              <p:pRg st="5" end="5"/>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nodeType="clickEffect">
                                  <p:stCondLst>
                                    <p:cond delay="0"/>
                                  </p:stCondLst>
                                  <p:childTnLst>
                                    <p:set>
                                      <p:cBhvr>
                                        <p:cTn id="23" dur="1" fill="hold">
                                          <p:stCondLst>
                                            <p:cond delay="0"/>
                                          </p:stCondLst>
                                        </p:cTn>
                                        <p:tgtEl>
                                          <p:spTgt spid="6147">
                                            <p:txEl>
                                              <p:pRg st="9" end="9"/>
                                            </p:txEl>
                                          </p:spTgt>
                                        </p:tgtEl>
                                        <p:attrNameLst>
                                          <p:attrName>style.visibility</p:attrName>
                                        </p:attrNameLst>
                                      </p:cBhvr>
                                      <p:to>
                                        <p:strVal val="visible"/>
                                      </p:to>
                                    </p:set>
                                    <p:animEffect transition="in" filter="diamond(in)">
                                      <p:cBhvr>
                                        <p:cTn id="24" dur="2000"/>
                                        <p:tgtEl>
                                          <p:spTgt spid="614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284163" y="0"/>
            <a:ext cx="8637587" cy="762000"/>
          </a:xfrm>
        </p:spPr>
        <p:txBody>
          <a:bodyPr/>
          <a:lstStyle/>
          <a:p>
            <a:pPr eaLnBrk="1" hangingPunct="1"/>
            <a:r>
              <a:rPr lang="en-US" smtClean="0"/>
              <a:t>Socratic Paradox:</a:t>
            </a:r>
          </a:p>
        </p:txBody>
      </p:sp>
      <p:sp>
        <p:nvSpPr>
          <p:cNvPr id="73731" name="Rectangle 3"/>
          <p:cNvSpPr>
            <a:spLocks noGrp="1" noChangeArrowheads="1"/>
          </p:cNvSpPr>
          <p:nvPr>
            <p:ph idx="1"/>
          </p:nvPr>
        </p:nvSpPr>
        <p:spPr>
          <a:xfrm>
            <a:off x="0" y="881063"/>
            <a:ext cx="9144000" cy="5976937"/>
          </a:xfrm>
        </p:spPr>
        <p:txBody>
          <a:bodyPr/>
          <a:lstStyle/>
          <a:p>
            <a:pPr eaLnBrk="1" hangingPunct="1">
              <a:lnSpc>
                <a:spcPct val="80000"/>
              </a:lnSpc>
            </a:pPr>
            <a:r>
              <a:rPr lang="en-US" sz="2400" b="1" smtClean="0"/>
              <a:t>Thus the Socratic Paradox:  </a:t>
            </a:r>
            <a:r>
              <a:rPr lang="en-US" sz="2400" smtClean="0"/>
              <a:t>No one knowingly (willingly, voluntarily) does wrong... All wrongdoing arises from ignorance.</a:t>
            </a:r>
            <a:br>
              <a:rPr lang="en-US" sz="2400" smtClean="0"/>
            </a:br>
            <a:endParaRPr lang="en-US" sz="2400" smtClean="0"/>
          </a:p>
          <a:p>
            <a:pPr eaLnBrk="1" hangingPunct="1">
              <a:lnSpc>
                <a:spcPct val="80000"/>
              </a:lnSpc>
            </a:pPr>
            <a:r>
              <a:rPr lang="en-US" sz="2400" smtClean="0"/>
              <a:t>This follows from Plato's view that morality involves a kind of knowledge or wisdom. Those who do wrong must lack this wisdom. But if we act as we do because we lack knowledge, our actions cannot be said to be truly voluntary.</a:t>
            </a:r>
            <a:br>
              <a:rPr lang="en-US" sz="2400" smtClean="0"/>
            </a:br>
            <a:endParaRPr lang="en-US" sz="2400" smtClean="0"/>
          </a:p>
          <a:p>
            <a:pPr eaLnBrk="1" hangingPunct="1">
              <a:lnSpc>
                <a:spcPct val="80000"/>
              </a:lnSpc>
            </a:pPr>
            <a:r>
              <a:rPr lang="en-US" sz="2400" smtClean="0"/>
              <a:t>Ex: Poisoning myself with arsenic laced coffee: Involuntary if I don't know the arsenick is there. </a:t>
            </a:r>
            <a:br>
              <a:rPr lang="en-US" sz="2400" smtClean="0"/>
            </a:br>
            <a:endParaRPr lang="en-US" sz="2400" smtClean="0"/>
          </a:p>
          <a:p>
            <a:pPr eaLnBrk="1" hangingPunct="1">
              <a:lnSpc>
                <a:spcPct val="80000"/>
              </a:lnSpc>
            </a:pPr>
            <a:r>
              <a:rPr lang="en-US" sz="2400" smtClean="0"/>
              <a:t>Ex: Cheating on an exam: I'm greedy for a higher grade and for the benefits it will afford. If reason were in command of my actions, I'd recognize that I'm trading my honor (a higher good) for a mere grade. Plato would urge that this is a bad bargain, and if I truly recognized that this is the exchange I'm making, I wouldn't sacrifice the greater good for the lesser.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smtClean="0"/>
              <a:t>Platonic Ideas:</a:t>
            </a:r>
          </a:p>
        </p:txBody>
      </p:sp>
      <p:sp>
        <p:nvSpPr>
          <p:cNvPr id="74755" name="Rectangle 3"/>
          <p:cNvSpPr>
            <a:spLocks noGrp="1" noChangeArrowheads="1"/>
          </p:cNvSpPr>
          <p:nvPr>
            <p:ph idx="1"/>
          </p:nvPr>
        </p:nvSpPr>
        <p:spPr/>
        <p:txBody>
          <a:bodyPr/>
          <a:lstStyle/>
          <a:p>
            <a:pPr eaLnBrk="1" hangingPunct="1">
              <a:lnSpc>
                <a:spcPct val="80000"/>
              </a:lnSpc>
            </a:pPr>
            <a:r>
              <a:rPr lang="en-US" sz="2000" smtClean="0"/>
              <a:t>Platonic Forms: The forms are fundamental, perfect ideas.  For every physical object, there is a perfect idea of that object.  All our knowledge is properly knowledge of the forms, and only secondarily knowledge of the objects that ‘participate’ in these forms.</a:t>
            </a:r>
          </a:p>
          <a:p>
            <a:pPr eaLnBrk="1" hangingPunct="1">
              <a:lnSpc>
                <a:spcPct val="80000"/>
              </a:lnSpc>
            </a:pPr>
            <a:endParaRPr lang="en-US" sz="2000" smtClean="0"/>
          </a:p>
          <a:p>
            <a:pPr eaLnBrk="1" hangingPunct="1">
              <a:lnSpc>
                <a:spcPct val="80000"/>
              </a:lnSpc>
            </a:pPr>
            <a:r>
              <a:rPr lang="en-US" sz="2000" smtClean="0"/>
              <a:t>Plato has Semantic, Epistemic, and Metaphysical arguments that support his theory of forms. We will only look, for now, at the semantic argument. </a:t>
            </a:r>
            <a:br>
              <a:rPr lang="en-US" sz="2000" smtClean="0"/>
            </a:br>
            <a:endParaRPr lang="en-US" sz="2000" b="1" smtClean="0"/>
          </a:p>
          <a:p>
            <a:pPr eaLnBrk="1" hangingPunct="1">
              <a:lnSpc>
                <a:spcPct val="80000"/>
              </a:lnSpc>
            </a:pPr>
            <a:r>
              <a:rPr lang="en-US" sz="2000" b="1" smtClean="0"/>
              <a:t>The general question: </a:t>
            </a:r>
            <a:r>
              <a:rPr lang="en-US" sz="2000" smtClean="0"/>
              <a:t>What is the relationship between ideas, and concrete objects, and creations of our imagination? Are 'ideas' of the imagination like ideas of mathematics and geometry, or like our ideas of concrete objects like cups?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idx="1"/>
          </p:nvPr>
        </p:nvSpPr>
        <p:spPr/>
        <p:txBody>
          <a:bodyPr/>
          <a:lstStyle/>
          <a:p>
            <a:pPr eaLnBrk="1" hangingPunct="1"/>
            <a:r>
              <a:rPr lang="en-US" smtClean="0"/>
              <a:t>Example: </a:t>
            </a:r>
            <a:br>
              <a:rPr lang="en-US" smtClean="0"/>
            </a:br>
            <a:endParaRPr lang="en-US" smtClean="0"/>
          </a:p>
          <a:p>
            <a:pPr eaLnBrk="1" hangingPunct="1"/>
            <a:r>
              <a:rPr lang="en-US" smtClean="0"/>
              <a:t>1) This is a philosophy class. </a:t>
            </a:r>
            <a:br>
              <a:rPr lang="en-US" smtClean="0"/>
            </a:br>
            <a:r>
              <a:rPr lang="en-US" smtClean="0"/>
              <a:t>2) This is a philosophy class. </a:t>
            </a:r>
            <a:br>
              <a:rPr lang="en-US" smtClean="0"/>
            </a:br>
            <a:endParaRPr lang="en-US" smtClean="0"/>
          </a:p>
          <a:p>
            <a:pPr eaLnBrk="1" hangingPunct="1"/>
            <a:r>
              <a:rPr lang="en-US" smtClean="0"/>
              <a:t>Question: Is there one sentence above, or are there two?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317500" y="315913"/>
            <a:ext cx="8637588" cy="584200"/>
          </a:xfrm>
        </p:spPr>
        <p:txBody>
          <a:bodyPr/>
          <a:lstStyle/>
          <a:p>
            <a:pPr eaLnBrk="1" hangingPunct="1"/>
            <a:r>
              <a:rPr lang="en-US" sz="3200" b="1" smtClean="0"/>
              <a:t>Problem of Universals and Properties:</a:t>
            </a:r>
            <a:r>
              <a:rPr lang="en-US" sz="3200" smtClean="0"/>
              <a:t> </a:t>
            </a:r>
          </a:p>
        </p:txBody>
      </p:sp>
      <p:sp>
        <p:nvSpPr>
          <p:cNvPr id="76803" name="Rectangle 3"/>
          <p:cNvSpPr>
            <a:spLocks noGrp="1" noChangeArrowheads="1"/>
          </p:cNvSpPr>
          <p:nvPr>
            <p:ph idx="1"/>
          </p:nvPr>
        </p:nvSpPr>
        <p:spPr>
          <a:xfrm>
            <a:off x="0" y="1147763"/>
            <a:ext cx="8988425" cy="5233987"/>
          </a:xfrm>
        </p:spPr>
        <p:txBody>
          <a:bodyPr>
            <a:normAutofit lnSpcReduction="10000"/>
          </a:bodyPr>
          <a:lstStyle/>
          <a:p>
            <a:pPr eaLnBrk="1" hangingPunct="1">
              <a:lnSpc>
                <a:spcPct val="80000"/>
              </a:lnSpc>
            </a:pPr>
            <a:r>
              <a:rPr lang="en-US" sz="2000" b="1" smtClean="0"/>
              <a:t>Example: Cups and Ideas of Cups.</a:t>
            </a:r>
            <a:br>
              <a:rPr lang="en-US" sz="2000" b="1" smtClean="0"/>
            </a:br>
            <a:r>
              <a:rPr lang="en-US" sz="2000" smtClean="0"/>
              <a:t>Question: What is the relationship between the thing we drink from and the idea? </a:t>
            </a:r>
            <a:br>
              <a:rPr lang="en-US" sz="2000" smtClean="0"/>
            </a:br>
            <a:endParaRPr lang="en-US" sz="2000" smtClean="0"/>
          </a:p>
          <a:p>
            <a:pPr eaLnBrk="1" hangingPunct="1">
              <a:lnSpc>
                <a:spcPct val="80000"/>
              </a:lnSpc>
            </a:pPr>
            <a:r>
              <a:rPr lang="en-US" sz="2000" b="1" smtClean="0"/>
              <a:t>Example 2: Triangles and Ideas of Triangles:</a:t>
            </a:r>
            <a:br>
              <a:rPr lang="en-US" sz="2000" b="1" smtClean="0"/>
            </a:br>
            <a:r>
              <a:rPr lang="en-US" sz="2000" smtClean="0"/>
              <a:t>Question: What is the relationship between actual triangles and the ideas we work with when we do geometry?</a:t>
            </a:r>
            <a:br>
              <a:rPr lang="en-US" sz="2000" smtClean="0"/>
            </a:br>
            <a:endParaRPr lang="en-US" sz="2000" b="1" smtClean="0"/>
          </a:p>
          <a:p>
            <a:pPr eaLnBrk="1" hangingPunct="1">
              <a:lnSpc>
                <a:spcPct val="80000"/>
              </a:lnSpc>
            </a:pPr>
            <a:r>
              <a:rPr lang="en-US" sz="2000" b="1" smtClean="0"/>
              <a:t>Triangles First:</a:t>
            </a:r>
            <a:br>
              <a:rPr lang="en-US" sz="2000" b="1" smtClean="0"/>
            </a:br>
            <a:r>
              <a:rPr lang="en-US" sz="2000" smtClean="0"/>
              <a:t>Idea is more perfect, since actual triangles inherit the errors of those who draw them.</a:t>
            </a:r>
            <a:br>
              <a:rPr lang="en-US" sz="2000" smtClean="0"/>
            </a:br>
            <a:r>
              <a:rPr lang="en-US" sz="2000" smtClean="0"/>
              <a:t>Our true understanding of triangles is understanding of the idea, not the concrete.</a:t>
            </a:r>
            <a:br>
              <a:rPr lang="en-US" sz="2000" smtClean="0"/>
            </a:br>
            <a:r>
              <a:rPr lang="en-US" sz="2000" smtClean="0"/>
              <a:t>In this sense, the idea is "more real" than the instantiation. (What can this mean?)</a:t>
            </a:r>
            <a:br>
              <a:rPr lang="en-US" sz="2000" smtClean="0"/>
            </a:br>
            <a:endParaRPr lang="en-US" sz="2000" b="1" smtClean="0"/>
          </a:p>
          <a:p>
            <a:pPr eaLnBrk="1" hangingPunct="1">
              <a:lnSpc>
                <a:spcPct val="80000"/>
              </a:lnSpc>
            </a:pPr>
            <a:r>
              <a:rPr lang="en-US" sz="2000" b="1" smtClean="0"/>
              <a:t>Cups Second:</a:t>
            </a:r>
            <a:br>
              <a:rPr lang="en-US" sz="2000" b="1" smtClean="0"/>
            </a:br>
            <a:r>
              <a:rPr lang="en-US" sz="2000" smtClean="0"/>
              <a:t>Idea is more perfect (?) since actual cups leak...</a:t>
            </a:r>
            <a:br>
              <a:rPr lang="en-US" sz="2000" smtClean="0"/>
            </a:br>
            <a:r>
              <a:rPr lang="en-US" sz="2000" smtClean="0"/>
              <a:t>Understanding of cups is not about particular indivuals</a:t>
            </a:r>
            <a:br>
              <a:rPr lang="en-US" sz="2000" smtClean="0"/>
            </a:br>
            <a:r>
              <a:rPr lang="en-US" sz="2000" smtClean="0"/>
              <a:t>Idea (Plato thinks) is 'more real' than the instantiation. Actual cups are identifiable as cups only by virtue of their participation in the idea.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b="1" smtClean="0"/>
              <a:t>Plato's Theory of Ideas:</a:t>
            </a:r>
          </a:p>
        </p:txBody>
      </p:sp>
      <p:sp>
        <p:nvSpPr>
          <p:cNvPr id="77827" name="Rectangle 3"/>
          <p:cNvSpPr>
            <a:spLocks noGrp="1" noChangeArrowheads="1"/>
          </p:cNvSpPr>
          <p:nvPr>
            <p:ph idx="1"/>
          </p:nvPr>
        </p:nvSpPr>
        <p:spPr/>
        <p:txBody>
          <a:bodyPr/>
          <a:lstStyle/>
          <a:p>
            <a:pPr eaLnBrk="1" hangingPunct="1">
              <a:lnSpc>
                <a:spcPct val="90000"/>
              </a:lnSpc>
            </a:pPr>
            <a:r>
              <a:rPr lang="en-US" sz="2400" dirty="0" smtClean="0"/>
              <a:t>Ideas are real things. They are, in fact, more real than the visible things they describe. Wise people understand the ideas, not just the concrete individuals. </a:t>
            </a:r>
            <a:r>
              <a:rPr lang="en-US" sz="2400" smtClean="0"/>
              <a:t>We can “see” ideas only with the eye of the intellect. </a:t>
            </a:r>
            <a:br>
              <a:rPr lang="en-US" sz="2400" smtClean="0"/>
            </a:br>
            <a:endParaRPr lang="en-US" sz="2400" smtClean="0"/>
          </a:p>
          <a:p>
            <a:pPr eaLnBrk="1" hangingPunct="1">
              <a:lnSpc>
                <a:spcPct val="90000"/>
              </a:lnSpc>
            </a:pPr>
            <a:r>
              <a:rPr lang="en-US" sz="2400" dirty="0" smtClean="0"/>
              <a:t>In fact, Plato believed that all our knowledge of particular things is really knowledge of their ideas or forms. Knowledge of particular things isn't true knowledge, since these things change all the time. Ideas, on the other hand, are timeless and enduring. The same geometry that Plato knew is studied in High School classrooms worldwide.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smtClean="0"/>
              <a:t>Some Influences on Plato:</a:t>
            </a:r>
          </a:p>
        </p:txBody>
      </p:sp>
      <p:sp>
        <p:nvSpPr>
          <p:cNvPr id="378883" name="Rectangle 3"/>
          <p:cNvSpPr>
            <a:spLocks noGrp="1" noChangeArrowheads="1"/>
          </p:cNvSpPr>
          <p:nvPr>
            <p:ph idx="1"/>
          </p:nvPr>
        </p:nvSpPr>
        <p:spPr>
          <a:xfrm>
            <a:off x="328613" y="1941513"/>
            <a:ext cx="8208962" cy="4651375"/>
          </a:xfrm>
        </p:spPr>
        <p:txBody>
          <a:bodyPr/>
          <a:lstStyle/>
          <a:p>
            <a:pPr eaLnBrk="1" hangingPunct="1">
              <a:lnSpc>
                <a:spcPct val="80000"/>
              </a:lnSpc>
            </a:pPr>
            <a:r>
              <a:rPr lang="en-US" sz="2400" b="1" smtClean="0"/>
              <a:t>Influence of Parmenides: </a:t>
            </a:r>
            <a:r>
              <a:rPr lang="en-US" sz="2400" smtClean="0"/>
              <a:t>Parmenides argued that reality must be timeless and changeless. </a:t>
            </a:r>
            <a:br>
              <a:rPr lang="en-US" sz="2400" smtClean="0"/>
            </a:br>
            <a:endParaRPr lang="en-US" sz="2400" smtClean="0"/>
          </a:p>
          <a:p>
            <a:pPr eaLnBrk="1" hangingPunct="1">
              <a:lnSpc>
                <a:spcPct val="80000"/>
              </a:lnSpc>
              <a:buFont typeface="Wingdings" pitchFamily="2" charset="2"/>
              <a:buNone/>
            </a:pPr>
            <a:r>
              <a:rPr lang="en-US" sz="2400" smtClean="0"/>
              <a:t>	Plato: True knowledge is knowledge of the timeless and unchanging. </a:t>
            </a:r>
            <a:br>
              <a:rPr lang="en-US" sz="2400" smtClean="0"/>
            </a:br>
            <a:endParaRPr lang="en-US" sz="2400" b="1" smtClean="0"/>
          </a:p>
          <a:p>
            <a:pPr eaLnBrk="1" hangingPunct="1">
              <a:lnSpc>
                <a:spcPct val="80000"/>
              </a:lnSpc>
            </a:pPr>
            <a:r>
              <a:rPr lang="en-US" sz="2400" b="1" smtClean="0"/>
              <a:t>Influence of Heraclitus: </a:t>
            </a:r>
            <a:r>
              <a:rPr lang="en-US" sz="2400" smtClean="0"/>
              <a:t>Nothing is permanent in the sensible world. </a:t>
            </a:r>
            <a:br>
              <a:rPr lang="en-US" sz="2400" smtClean="0"/>
            </a:br>
            <a:endParaRPr lang="en-US" sz="2400" smtClean="0"/>
          </a:p>
          <a:p>
            <a:pPr eaLnBrk="1" hangingPunct="1">
              <a:lnSpc>
                <a:spcPct val="80000"/>
              </a:lnSpc>
              <a:buFont typeface="Wingdings" pitchFamily="2" charset="2"/>
              <a:buNone/>
            </a:pPr>
            <a:r>
              <a:rPr lang="en-US" sz="2400" smtClean="0"/>
              <a:t>	Plato: We cannot get knowledge of the timeless and unchanging truths by using our senses alone. </a:t>
            </a:r>
            <a:br>
              <a:rPr lang="en-US" sz="2400" smtClean="0"/>
            </a:br>
            <a:endParaRPr lang="en-US" sz="2400" smtClean="0"/>
          </a:p>
          <a:p>
            <a:pPr eaLnBrk="1" hangingPunct="1">
              <a:lnSpc>
                <a:spcPct val="80000"/>
              </a:lnSpc>
              <a:buFont typeface="Wingdings" pitchFamily="2" charset="2"/>
              <a:buNone/>
            </a:pPr>
            <a:r>
              <a:rPr lang="en-US" sz="2400" smtClean="0"/>
              <a:t>	</a:t>
            </a:r>
            <a:r>
              <a:rPr lang="en-US" sz="2400" b="1" smtClean="0"/>
              <a:t>Consequence for Plato:</a:t>
            </a:r>
            <a:r>
              <a:rPr lang="en-US" sz="2400" smtClean="0"/>
              <a:t> Knowledge is not derived from the senses but from the intellect.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78883">
                                            <p:txEl>
                                              <p:pRg st="0" end="0"/>
                                            </p:txEl>
                                          </p:spTgt>
                                        </p:tgtEl>
                                        <p:attrNameLst>
                                          <p:attrName>style.visibility</p:attrName>
                                        </p:attrNameLst>
                                      </p:cBhvr>
                                      <p:to>
                                        <p:strVal val="visible"/>
                                      </p:to>
                                    </p:set>
                                    <p:anim calcmode="lin" valueType="num">
                                      <p:cBhvr additive="base">
                                        <p:cTn id="7" dur="500" fill="hold"/>
                                        <p:tgtEl>
                                          <p:spTgt spid="3788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88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78883">
                                            <p:txEl>
                                              <p:pRg st="1" end="1"/>
                                            </p:txEl>
                                          </p:spTgt>
                                        </p:tgtEl>
                                        <p:attrNameLst>
                                          <p:attrName>style.visibility</p:attrName>
                                        </p:attrNameLst>
                                      </p:cBhvr>
                                      <p:to>
                                        <p:strVal val="visible"/>
                                      </p:to>
                                    </p:set>
                                    <p:anim calcmode="lin" valueType="num">
                                      <p:cBhvr additive="base">
                                        <p:cTn id="11" dur="500" fill="hold"/>
                                        <p:tgtEl>
                                          <p:spTgt spid="37888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788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78883">
                                            <p:txEl>
                                              <p:pRg st="2" end="2"/>
                                            </p:txEl>
                                          </p:spTgt>
                                        </p:tgtEl>
                                        <p:attrNameLst>
                                          <p:attrName>style.visibility</p:attrName>
                                        </p:attrNameLst>
                                      </p:cBhvr>
                                      <p:to>
                                        <p:strVal val="visible"/>
                                      </p:to>
                                    </p:set>
                                    <p:anim calcmode="lin" valueType="num">
                                      <p:cBhvr additive="base">
                                        <p:cTn id="17" dur="500" fill="hold"/>
                                        <p:tgtEl>
                                          <p:spTgt spid="37888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7888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78883">
                                            <p:txEl>
                                              <p:pRg st="3" end="3"/>
                                            </p:txEl>
                                          </p:spTgt>
                                        </p:tgtEl>
                                        <p:attrNameLst>
                                          <p:attrName>style.visibility</p:attrName>
                                        </p:attrNameLst>
                                      </p:cBhvr>
                                      <p:to>
                                        <p:strVal val="visible"/>
                                      </p:to>
                                    </p:set>
                                    <p:anim calcmode="lin" valueType="num">
                                      <p:cBhvr additive="base">
                                        <p:cTn id="21" dur="500" fill="hold"/>
                                        <p:tgtEl>
                                          <p:spTgt spid="37888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788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378883">
                                            <p:txEl>
                                              <p:pRg st="4" end="4"/>
                                            </p:txEl>
                                          </p:spTgt>
                                        </p:tgtEl>
                                        <p:attrNameLst>
                                          <p:attrName>style.visibility</p:attrName>
                                        </p:attrNameLst>
                                      </p:cBhvr>
                                      <p:to>
                                        <p:strVal val="visible"/>
                                      </p:to>
                                    </p:set>
                                    <p:anim calcmode="lin" valueType="num">
                                      <p:cBhvr additive="base">
                                        <p:cTn id="27" dur="500" fill="hold"/>
                                        <p:tgtEl>
                                          <p:spTgt spid="37888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788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2"/>
          <p:cNvSpPr>
            <a:spLocks noGrp="1"/>
          </p:cNvSpPr>
          <p:nvPr>
            <p:ph type="title"/>
          </p:nvPr>
        </p:nvSpPr>
        <p:spPr>
          <a:xfrm>
            <a:off x="284163" y="0"/>
            <a:ext cx="8637587" cy="1077913"/>
          </a:xfrm>
        </p:spPr>
        <p:txBody>
          <a:bodyPr/>
          <a:lstStyle/>
          <a:p>
            <a:r>
              <a:rPr lang="en-US" sz="3200" b="1" smtClean="0"/>
              <a:t>Relating Plato’s Theory of Forms to Heraclitus and Parmenides:</a:t>
            </a:r>
            <a:endParaRPr lang="en-US" sz="3200" smtClean="0"/>
          </a:p>
        </p:txBody>
      </p:sp>
      <p:sp>
        <p:nvSpPr>
          <p:cNvPr id="79875" name="Rectangle 3"/>
          <p:cNvSpPr>
            <a:spLocks noGrp="1" noChangeArrowheads="1"/>
          </p:cNvSpPr>
          <p:nvPr>
            <p:ph idx="1"/>
          </p:nvPr>
        </p:nvSpPr>
        <p:spPr>
          <a:xfrm>
            <a:off x="0" y="1244600"/>
            <a:ext cx="9144000" cy="5613400"/>
          </a:xfrm>
        </p:spPr>
        <p:txBody>
          <a:bodyPr/>
          <a:lstStyle/>
          <a:p>
            <a:pPr eaLnBrk="1" hangingPunct="1">
              <a:lnSpc>
                <a:spcPct val="80000"/>
              </a:lnSpc>
            </a:pPr>
            <a:r>
              <a:rPr lang="en-US" sz="2800" smtClean="0"/>
              <a:t>Heraclitus claimed that knowledge is impossible, since things are always changing. Parmenides claimed that change is illusion, and that true reality, which can be perceived only by the intellect, is enduring, perfect, and unchanging. We will see that Plato's view represents a kind of synthesis of these two.</a:t>
            </a:r>
            <a:br>
              <a:rPr lang="en-US" sz="2800" smtClean="0"/>
            </a:br>
            <a:endParaRPr lang="en-US" sz="2800" b="1" smtClean="0"/>
          </a:p>
          <a:p>
            <a:pPr eaLnBrk="1" hangingPunct="1">
              <a:lnSpc>
                <a:spcPct val="80000"/>
              </a:lnSpc>
            </a:pPr>
            <a:r>
              <a:rPr lang="en-US" sz="2800" b="1" smtClean="0"/>
              <a:t>THE FORMS:</a:t>
            </a:r>
            <a:r>
              <a:rPr lang="en-US" sz="2800" smtClean="0"/>
              <a:t> What is the knowledge that guides the intelligent and wise person?</a:t>
            </a:r>
            <a:br>
              <a:rPr lang="en-US" sz="2800" smtClean="0"/>
            </a:br>
            <a:endParaRPr lang="en-US" sz="2800" smtClean="0"/>
          </a:p>
          <a:p>
            <a:pPr eaLnBrk="1" hangingPunct="1">
              <a:lnSpc>
                <a:spcPct val="80000"/>
              </a:lnSpc>
              <a:buFont typeface="Wingdings" pitchFamily="2" charset="2"/>
              <a:buNone/>
            </a:pPr>
            <a:r>
              <a:rPr lang="en-US" sz="2800" smtClean="0"/>
              <a:t>	It is knowledge of the ideas that lie behind the world of appearances presented to us by the eye. This kind of knowledge is knowledge of a higher, unchanging reality, and without it we will have a confused sense of priorities. </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smtClean="0"/>
              <a:t>Platonic Forms:</a:t>
            </a:r>
          </a:p>
        </p:txBody>
      </p:sp>
      <p:sp>
        <p:nvSpPr>
          <p:cNvPr id="80899" name="Rectangle 3"/>
          <p:cNvSpPr>
            <a:spLocks noGrp="1" noChangeArrowheads="1"/>
          </p:cNvSpPr>
          <p:nvPr>
            <p:ph idx="1"/>
          </p:nvPr>
        </p:nvSpPr>
        <p:spPr>
          <a:xfrm>
            <a:off x="328613" y="1941513"/>
            <a:ext cx="8397875" cy="4592637"/>
          </a:xfrm>
        </p:spPr>
        <p:txBody>
          <a:bodyPr/>
          <a:lstStyle/>
          <a:p>
            <a:pPr eaLnBrk="1" hangingPunct="1">
              <a:lnSpc>
                <a:spcPct val="80000"/>
              </a:lnSpc>
            </a:pPr>
            <a:r>
              <a:rPr lang="en-US" sz="2000" smtClean="0"/>
              <a:t>1) The forms are separate from (prior to) the empirical world, since in order to understand the names of empirical objects, we need to have (implicitly) the concept of the form that gives meaning to these names. </a:t>
            </a:r>
            <a:br>
              <a:rPr lang="en-US" sz="2000" smtClean="0"/>
            </a:br>
            <a:endParaRPr lang="en-US" sz="2000" smtClean="0"/>
          </a:p>
          <a:p>
            <a:pPr eaLnBrk="1" hangingPunct="1">
              <a:lnSpc>
                <a:spcPct val="80000"/>
              </a:lnSpc>
            </a:pPr>
            <a:r>
              <a:rPr lang="en-US" sz="2000" smtClean="0"/>
              <a:t>2) The forms are more real than empirical objects, because it is only through participation in the forms that empirical things have the properties they have. </a:t>
            </a:r>
            <a:br>
              <a:rPr lang="en-US" sz="2000" smtClean="0"/>
            </a:br>
            <a:endParaRPr lang="en-US" sz="2000" smtClean="0"/>
          </a:p>
          <a:p>
            <a:pPr eaLnBrk="1" hangingPunct="1">
              <a:lnSpc>
                <a:spcPct val="80000"/>
              </a:lnSpc>
            </a:pPr>
            <a:r>
              <a:rPr lang="en-US" sz="2000" smtClean="0"/>
              <a:t>3) The forms can be perceived only by the intellect. The philosopher is in contact with a different reality because of this connection to the heaven in which these abstract entities exist. </a:t>
            </a:r>
            <a:br>
              <a:rPr lang="en-US" sz="2000" smtClean="0"/>
            </a:br>
            <a:endParaRPr lang="en-US" sz="2000" smtClean="0"/>
          </a:p>
          <a:p>
            <a:pPr eaLnBrk="1" hangingPunct="1">
              <a:lnSpc>
                <a:spcPct val="80000"/>
              </a:lnSpc>
            </a:pPr>
            <a:r>
              <a:rPr lang="en-US" sz="2000" smtClean="0"/>
              <a:t>On the Reality of the Forms, and on Degrees of Reality: Which is more real, ideas, or the things ideas represent?" (What can the second question mean? Can some things be 'more real' than others? Is reality like pregnancy and death, or like wisdom and height?) </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idx="1"/>
          </p:nvPr>
        </p:nvSpPr>
        <p:spPr>
          <a:xfrm>
            <a:off x="209550" y="239713"/>
            <a:ext cx="8618538" cy="6248400"/>
          </a:xfrm>
        </p:spPr>
        <p:txBody>
          <a:bodyPr/>
          <a:lstStyle/>
          <a:p>
            <a:pPr eaLnBrk="1" hangingPunct="1">
              <a:lnSpc>
                <a:spcPct val="80000"/>
              </a:lnSpc>
            </a:pPr>
            <a:r>
              <a:rPr lang="en-US" sz="2000" b="1" smtClean="0"/>
              <a:t>PARABLE OF THE LINE:</a:t>
            </a:r>
            <a:r>
              <a:rPr lang="en-US" sz="2000" smtClean="0"/>
              <a:t> 510a-511e in the text. </a:t>
            </a:r>
            <a:br>
              <a:rPr lang="en-US" sz="2000" smtClean="0"/>
            </a:br>
            <a:endParaRPr lang="en-US" sz="2000" b="1" smtClean="0"/>
          </a:p>
          <a:p>
            <a:pPr eaLnBrk="1" hangingPunct="1">
              <a:lnSpc>
                <a:spcPct val="80000"/>
              </a:lnSpc>
            </a:pPr>
            <a:r>
              <a:rPr lang="en-US" sz="2000" b="1" smtClean="0"/>
              <a:t>THE LINE: </a:t>
            </a:r>
            <a:br>
              <a:rPr lang="en-US" sz="2000" b="1" smtClean="0"/>
            </a:br>
            <a:endParaRPr lang="en-US" sz="2000" b="1" smtClean="0"/>
          </a:p>
          <a:p>
            <a:pPr eaLnBrk="1" hangingPunct="1">
              <a:lnSpc>
                <a:spcPct val="80000"/>
              </a:lnSpc>
            </a:pPr>
            <a:r>
              <a:rPr lang="en-US" sz="2000" b="1" smtClean="0"/>
              <a:t>The Intelligible: </a:t>
            </a:r>
            <a:r>
              <a:rPr lang="en-US" sz="2000" smtClean="0"/>
              <a:t>Higher Forms: [Noesis = understanding] Illumine" and make intelligible the lower forms. The form of the good is highest, and like the sun it illumines other forms and makes them intelligible. Other exalted forms like the true and the just lie at this highest level.</a:t>
            </a:r>
            <a:br>
              <a:rPr lang="en-US" sz="2000" smtClean="0"/>
            </a:br>
            <a:endParaRPr lang="en-US" sz="2000" b="1" smtClean="0"/>
          </a:p>
          <a:p>
            <a:pPr eaLnBrk="1" hangingPunct="1">
              <a:lnSpc>
                <a:spcPct val="80000"/>
              </a:lnSpc>
            </a:pPr>
            <a:r>
              <a:rPr lang="en-US" sz="2000" b="1" smtClean="0"/>
              <a:t>Lower forms: </a:t>
            </a:r>
            <a:r>
              <a:rPr lang="en-US" sz="2000" smtClean="0"/>
              <a:t>[Dianoia = Reasoning] Those "illuminated" by the higher forms. Forms of 'mere things' like horses and cups are illumined, by the form of the good. </a:t>
            </a:r>
            <a:br>
              <a:rPr lang="en-US" sz="2000" smtClean="0"/>
            </a:br>
            <a:endParaRPr lang="en-US" sz="2000" b="1" smtClean="0"/>
          </a:p>
          <a:p>
            <a:pPr eaLnBrk="1" hangingPunct="1">
              <a:lnSpc>
                <a:spcPct val="80000"/>
              </a:lnSpc>
            </a:pPr>
            <a:r>
              <a:rPr lang="en-US" sz="2000" b="1" smtClean="0"/>
              <a:t>The Visible </a:t>
            </a:r>
            <a:r>
              <a:rPr lang="en-US" sz="2000" smtClean="0"/>
              <a:t>[pstis = opinion] Things that are visible get their qualities, their identity and their reality from participation in the forms, which are more general and pure. Just as actual geometric figures are less perfect than those we understand with reason, the forms in which things participate are more perfect (and more real-- here we have an origin of the notion that "reality" is a form of perfection-- a confusion that gave rise to the Ontological Argument, which we will see later.) </a:t>
            </a:r>
            <a:br>
              <a:rPr lang="en-US" sz="2000" smtClean="0"/>
            </a:br>
            <a:endParaRPr lang="en-US" sz="2000" b="1" smtClean="0"/>
          </a:p>
          <a:p>
            <a:pPr eaLnBrk="1" hangingPunct="1">
              <a:lnSpc>
                <a:spcPct val="80000"/>
              </a:lnSpc>
            </a:pPr>
            <a:r>
              <a:rPr lang="en-US" sz="2000" b="1" smtClean="0"/>
              <a:t>The Imaginary:</a:t>
            </a:r>
            <a:r>
              <a:rPr lang="en-US" sz="2000" smtClean="0"/>
              <a:t> [eikasia = image making] Shadows, Images, Imaginary ideas, and Art. </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endParaRPr lang="ar-IQ" smtClean="0"/>
          </a:p>
        </p:txBody>
      </p:sp>
      <p:sp>
        <p:nvSpPr>
          <p:cNvPr id="82947" name="Content Placeholder 2"/>
          <p:cNvSpPr>
            <a:spLocks noGrp="1"/>
          </p:cNvSpPr>
          <p:nvPr>
            <p:ph idx="1"/>
          </p:nvPr>
        </p:nvSpPr>
        <p:spPr/>
        <p:txBody>
          <a:bodyPr/>
          <a:lstStyle/>
          <a:p>
            <a:endParaRPr lang="ar-IQ" smtClean="0"/>
          </a:p>
        </p:txBody>
      </p:sp>
      <p:pic>
        <p:nvPicPr>
          <p:cNvPr id="82948" name="Picture 2" descr="C:\Users\Clark Wolf\Desktop\plato metaphor_of_the_line.gif"/>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28613" y="0"/>
            <a:ext cx="8637587" cy="685800"/>
          </a:xfrm>
        </p:spPr>
        <p:txBody>
          <a:bodyPr>
            <a:normAutofit fontScale="90000"/>
          </a:bodyPr>
          <a:lstStyle/>
          <a:p>
            <a:r>
              <a:rPr lang="en-US" dirty="0" smtClean="0"/>
              <a:t>HIS IDEA ABOUT PRISON</a:t>
            </a:r>
          </a:p>
        </p:txBody>
      </p:sp>
      <p:sp>
        <p:nvSpPr>
          <p:cNvPr id="10243" name="Content Placeholder 2"/>
          <p:cNvSpPr>
            <a:spLocks noGrp="1"/>
          </p:cNvSpPr>
          <p:nvPr>
            <p:ph idx="1"/>
          </p:nvPr>
        </p:nvSpPr>
        <p:spPr>
          <a:xfrm>
            <a:off x="-130175" y="587375"/>
            <a:ext cx="9274175" cy="6129338"/>
          </a:xfrm>
        </p:spPr>
        <p:txBody>
          <a:bodyPr/>
          <a:lstStyle/>
          <a:p>
            <a:pPr>
              <a:buFont typeface="Wingdings" pitchFamily="2" charset="2"/>
              <a:buNone/>
            </a:pPr>
            <a:r>
              <a:rPr lang="en-US" sz="2000" dirty="0" smtClean="0"/>
              <a:t>	“American prison doesn’t correct or reform convicted criminals who are incarcerated.  Instead, American prisons brutalize people, and provide an excellent education for ambitious future criminals.  Our politicians gain support by claiming that they will make prisons harsher and harder, as a disincentive to criminals.  But this is just </a:t>
            </a:r>
            <a:r>
              <a:rPr lang="en-US" sz="2000" i="1" dirty="0" smtClean="0"/>
              <a:t>wrong and unjust:</a:t>
            </a:r>
            <a:r>
              <a:rPr lang="en-US" sz="2000" dirty="0" smtClean="0"/>
              <a:t>  people are put in prison </a:t>
            </a:r>
            <a:r>
              <a:rPr lang="en-US" sz="2000" i="1" dirty="0" smtClean="0"/>
              <a:t>as</a:t>
            </a:r>
            <a:r>
              <a:rPr lang="en-US" sz="2000" dirty="0" smtClean="0"/>
              <a:t> punishment, not </a:t>
            </a:r>
            <a:r>
              <a:rPr lang="en-US" sz="2000" i="1" dirty="0" smtClean="0"/>
              <a:t>for </a:t>
            </a:r>
            <a:r>
              <a:rPr lang="en-US" sz="2000" dirty="0" smtClean="0"/>
              <a:t>punishment.  And there is </a:t>
            </a:r>
            <a:r>
              <a:rPr lang="en-US" sz="2000" i="1" dirty="0" smtClean="0"/>
              <a:t>no</a:t>
            </a:r>
            <a:r>
              <a:rPr lang="en-US" sz="2000" dirty="0" smtClean="0"/>
              <a:t> evidence that criminals are deterred when prisons are harsh.  When people leave our prisons, they are well equipped to be better </a:t>
            </a:r>
            <a:r>
              <a:rPr lang="en-US" sz="2000" i="1" dirty="0" smtClean="0"/>
              <a:t>criminals,</a:t>
            </a:r>
            <a:r>
              <a:rPr lang="en-US" sz="2000" dirty="0" smtClean="0"/>
              <a:t> but they are systematically excluded from the job market– our prisons make people worse, not better.  Because of this, people who </a:t>
            </a:r>
            <a:r>
              <a:rPr lang="en-US" sz="2000" i="1" dirty="0" smtClean="0"/>
              <a:t>leave</a:t>
            </a:r>
            <a:r>
              <a:rPr lang="en-US" sz="2000" dirty="0" smtClean="0"/>
              <a:t> our prisons usually find that their most profitable option is to return to crime: .  It may be understandable that we have organized our prisons around harsh treatment of criminals, because crime makes people angry, and anger makes people want to hurt those who have caused harm.   But anger is not justice, and harsh treatment is not “correction,” it is brutalization.  We should organize our prisons so that they reform criminals, so that they learn alternatives to crime, so that they are rehabilitated, not brutalized.” </a:t>
            </a:r>
          </a:p>
          <a:p>
            <a:pPr>
              <a:buFont typeface="Wingdings" pitchFamily="2" charset="2"/>
              <a:buNone/>
            </a:pPr>
            <a:endParaRPr lang="en-US" sz="800"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endParaRPr lang="ar-IQ" smtClean="0"/>
          </a:p>
        </p:txBody>
      </p:sp>
      <p:sp>
        <p:nvSpPr>
          <p:cNvPr id="83971" name="Content Placeholder 2"/>
          <p:cNvSpPr>
            <a:spLocks noGrp="1"/>
          </p:cNvSpPr>
          <p:nvPr>
            <p:ph idx="1"/>
          </p:nvPr>
        </p:nvSpPr>
        <p:spPr/>
        <p:txBody>
          <a:bodyPr/>
          <a:lstStyle/>
          <a:p>
            <a:endParaRPr lang="ar-IQ" smtClean="0"/>
          </a:p>
        </p:txBody>
      </p:sp>
      <p:pic>
        <p:nvPicPr>
          <p:cNvPr id="83972" name="Picture 2" descr="C:\Users\Clark Wolf\Desktop\platoDividedLine.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endParaRPr lang="ar-IQ" smtClean="0"/>
          </a:p>
        </p:txBody>
      </p:sp>
      <p:sp>
        <p:nvSpPr>
          <p:cNvPr id="84995" name="Content Placeholder 2"/>
          <p:cNvSpPr>
            <a:spLocks noGrp="1"/>
          </p:cNvSpPr>
          <p:nvPr>
            <p:ph idx="1"/>
          </p:nvPr>
        </p:nvSpPr>
        <p:spPr/>
        <p:txBody>
          <a:bodyPr/>
          <a:lstStyle/>
          <a:p>
            <a:endParaRPr lang="ar-IQ" smtClean="0"/>
          </a:p>
        </p:txBody>
      </p:sp>
      <p:pic>
        <p:nvPicPr>
          <p:cNvPr id="84996" name="Picture 2" descr="C:\Users\Clark Wolf\Desktop\plato figure of divided plane.png"/>
          <p:cNvPicPr>
            <a:picLocks noChangeAspect="1" noChangeArrowheads="1"/>
          </p:cNvPicPr>
          <p:nvPr/>
        </p:nvPicPr>
        <p:blipFill>
          <a:blip r:embed="rId2"/>
          <a:srcRect/>
          <a:stretch>
            <a:fillRect/>
          </a:stretch>
        </p:blipFill>
        <p:spPr bwMode="auto">
          <a:xfrm>
            <a:off x="0" y="0"/>
            <a:ext cx="9142413" cy="6858000"/>
          </a:xfrm>
          <a:prstGeom prst="rect">
            <a:avLst/>
          </a:prstGeom>
          <a:noFill/>
          <a:ln w="9525">
            <a:noFill/>
            <a:miter lim="800000"/>
            <a:headEnd/>
            <a:tailEnd/>
          </a:ln>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endParaRPr lang="ar-IQ" smtClean="0"/>
          </a:p>
        </p:txBody>
      </p:sp>
      <p:sp>
        <p:nvSpPr>
          <p:cNvPr id="86019" name="Content Placeholder 2"/>
          <p:cNvSpPr>
            <a:spLocks noGrp="1"/>
          </p:cNvSpPr>
          <p:nvPr>
            <p:ph idx="1"/>
          </p:nvPr>
        </p:nvSpPr>
        <p:spPr/>
        <p:txBody>
          <a:bodyPr/>
          <a:lstStyle/>
          <a:p>
            <a:endParaRPr lang="ar-IQ" smtClean="0"/>
          </a:p>
        </p:txBody>
      </p:sp>
      <p:pic>
        <p:nvPicPr>
          <p:cNvPr id="86020" name="Picture 2" descr="C:\Users\Clark Wolf\Desktop\Plato-Divided-Line.gif"/>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284163" y="211138"/>
            <a:ext cx="8637587" cy="762000"/>
          </a:xfrm>
        </p:spPr>
        <p:txBody>
          <a:bodyPr/>
          <a:lstStyle/>
          <a:p>
            <a:pPr eaLnBrk="1" hangingPunct="1"/>
            <a:r>
              <a:rPr lang="en-US" smtClean="0"/>
              <a:t>The Form of the Good?</a:t>
            </a:r>
          </a:p>
        </p:txBody>
      </p:sp>
      <p:sp>
        <p:nvSpPr>
          <p:cNvPr id="87043" name="Rectangle 3"/>
          <p:cNvSpPr>
            <a:spLocks noGrp="1" noChangeArrowheads="1"/>
          </p:cNvSpPr>
          <p:nvPr>
            <p:ph idx="1"/>
          </p:nvPr>
        </p:nvSpPr>
        <p:spPr>
          <a:xfrm>
            <a:off x="414338" y="1546225"/>
            <a:ext cx="8123237" cy="4510088"/>
          </a:xfrm>
        </p:spPr>
        <p:txBody>
          <a:bodyPr>
            <a:normAutofit lnSpcReduction="10000"/>
          </a:bodyPr>
          <a:lstStyle/>
          <a:p>
            <a:pPr eaLnBrk="1" hangingPunct="1">
              <a:lnSpc>
                <a:spcPct val="80000"/>
              </a:lnSpc>
            </a:pPr>
            <a:r>
              <a:rPr lang="en-US" sz="2000" b="1" smtClean="0"/>
              <a:t>The Form of the Good: </a:t>
            </a:r>
            <a:r>
              <a:rPr lang="en-US" sz="2000" smtClean="0"/>
              <a:t>The knowledge guiding the just person is knowledge of the good, which is a kind of super-form which gives meaning to all the others. Knowledge of the good is the highest and most important knowledge. Nothing has any value at all unless it participates in the form of the good, so the form of the Good is prior to and more important than any other thing that has importance or value. </a:t>
            </a:r>
            <a:br>
              <a:rPr lang="en-US" sz="2000" smtClean="0"/>
            </a:br>
            <a:endParaRPr lang="en-US" sz="2000" smtClean="0"/>
          </a:p>
          <a:p>
            <a:pPr eaLnBrk="1" hangingPunct="1">
              <a:lnSpc>
                <a:spcPct val="80000"/>
              </a:lnSpc>
            </a:pPr>
            <a:r>
              <a:rPr lang="en-US" sz="2000" smtClean="0"/>
              <a:t>As light shines on things we see with our eyes, the Good 'shines' on things which we perceive with our minds. It 'illuminates' truth and value in all cases. It lies behind beauty, and science, and truth, and strength, and pleasure, and virtue, and justice. </a:t>
            </a:r>
            <a:br>
              <a:rPr lang="en-US" sz="2000" smtClean="0"/>
            </a:br>
            <a:endParaRPr lang="en-US" sz="2000" smtClean="0"/>
          </a:p>
          <a:p>
            <a:pPr eaLnBrk="1" hangingPunct="1">
              <a:lnSpc>
                <a:spcPct val="80000"/>
              </a:lnSpc>
            </a:pPr>
            <a:r>
              <a:rPr lang="en-US" sz="2000" smtClean="0"/>
              <a:t>Only by contemplating this form with our intellect can we know how to guide our lives. The just person is the person who can do this, she is a person who is guided by Good in all its guises, and who is not misled by passion, or by desire, or by falsehood. Such a person does not need worldly or empirical success in order to be happy. A truly just person needs none of these external goods, because she can appreciate the form of the Good with her intellect. </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endParaRPr lang="ar-IQ" smtClean="0"/>
          </a:p>
        </p:txBody>
      </p:sp>
      <p:sp>
        <p:nvSpPr>
          <p:cNvPr id="88067" name="Rectangle 3"/>
          <p:cNvSpPr>
            <a:spLocks noGrp="1" noChangeArrowheads="1"/>
          </p:cNvSpPr>
          <p:nvPr>
            <p:ph idx="1"/>
          </p:nvPr>
        </p:nvSpPr>
        <p:spPr/>
        <p:txBody>
          <a:bodyPr/>
          <a:lstStyle/>
          <a:p>
            <a:pPr eaLnBrk="1" hangingPunct="1"/>
            <a:r>
              <a:rPr lang="en-US" b="1" smtClean="0"/>
              <a:t>MYTH OF THE CAVE REVISITED: </a:t>
            </a:r>
          </a:p>
          <a:p>
            <a:pPr eaLnBrk="1" hangingPunct="1">
              <a:buFont typeface="Wingdings" pitchFamily="2" charset="2"/>
              <a:buNone/>
            </a:pPr>
            <a:r>
              <a:rPr lang="en-US" smtClean="0"/>
              <a:t>	[517b] p. 169. Allegory explained.</a:t>
            </a:r>
            <a:br>
              <a:rPr lang="en-US" smtClean="0"/>
            </a:br>
            <a:endParaRPr lang="en-US" smtClean="0"/>
          </a:p>
          <a:p>
            <a:pPr eaLnBrk="1" hangingPunct="1"/>
            <a:r>
              <a:rPr lang="en-US" b="1" smtClean="0"/>
              <a:t>HYPOTHESES AS STEPPING STONES:</a:t>
            </a:r>
            <a:r>
              <a:rPr lang="en-US" smtClean="0"/>
              <a:t> [511b] p. 167. </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endParaRPr lang="ar-IQ" smtClean="0"/>
          </a:p>
        </p:txBody>
      </p:sp>
      <p:sp>
        <p:nvSpPr>
          <p:cNvPr id="89091" name="Rectangle 3"/>
          <p:cNvSpPr>
            <a:spLocks noGrp="1" noChangeArrowheads="1"/>
          </p:cNvSpPr>
          <p:nvPr>
            <p:ph idx="1"/>
          </p:nvPr>
        </p:nvSpPr>
        <p:spPr/>
        <p:txBody>
          <a:bodyPr/>
          <a:lstStyle/>
          <a:p>
            <a:pPr eaLnBrk="1" hangingPunct="1"/>
            <a:endParaRPr lang="ar-IQ" smtClean="0"/>
          </a:p>
        </p:txBody>
      </p:sp>
      <p:pic>
        <p:nvPicPr>
          <p:cNvPr id="89092" name="Picture 5" descr="C:\Users\Clark Wolf\Desktop\PlatoCave-sm.png"/>
          <p:cNvPicPr>
            <a:picLocks noChangeAspect="1" noChangeArrowheads="1"/>
          </p:cNvPicPr>
          <p:nvPr/>
        </p:nvPicPr>
        <p:blipFill>
          <a:blip r:embed="rId2"/>
          <a:srcRect/>
          <a:stretch>
            <a:fillRect/>
          </a:stretch>
        </p:blipFill>
        <p:spPr bwMode="auto">
          <a:xfrm>
            <a:off x="0" y="0"/>
            <a:ext cx="914558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endParaRPr lang="ar-IQ" smtClean="0"/>
          </a:p>
        </p:txBody>
      </p:sp>
      <p:sp>
        <p:nvSpPr>
          <p:cNvPr id="90115" name="Rectangle 3"/>
          <p:cNvSpPr>
            <a:spLocks noGrp="1" noChangeArrowheads="1"/>
          </p:cNvSpPr>
          <p:nvPr>
            <p:ph idx="1"/>
          </p:nvPr>
        </p:nvSpPr>
        <p:spPr/>
        <p:txBody>
          <a:bodyPr/>
          <a:lstStyle/>
          <a:p>
            <a:pPr eaLnBrk="1" hangingPunct="1"/>
            <a:endParaRPr lang="ar-IQ" smtClean="0"/>
          </a:p>
        </p:txBody>
      </p:sp>
      <p:pic>
        <p:nvPicPr>
          <p:cNvPr id="90116" name="Picture 4" descr="PlatosCave[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endParaRPr lang="ar-IQ" smtClean="0"/>
          </a:p>
        </p:txBody>
      </p:sp>
      <p:sp>
        <p:nvSpPr>
          <p:cNvPr id="91139" name="Rectangle 3"/>
          <p:cNvSpPr>
            <a:spLocks noGrp="1" noChangeArrowheads="1"/>
          </p:cNvSpPr>
          <p:nvPr>
            <p:ph idx="1"/>
          </p:nvPr>
        </p:nvSpPr>
        <p:spPr/>
        <p:txBody>
          <a:bodyPr/>
          <a:lstStyle/>
          <a:p>
            <a:pPr eaLnBrk="1" hangingPunct="1"/>
            <a:endParaRPr lang="ar-IQ" smtClean="0"/>
          </a:p>
        </p:txBody>
      </p:sp>
      <p:pic>
        <p:nvPicPr>
          <p:cNvPr id="91140" name="Picture 4" descr="PlatosCave[3]"/>
          <p:cNvPicPr>
            <a:picLocks noChangeAspect="1" noChangeArrowheads="1"/>
          </p:cNvPicPr>
          <p:nvPr/>
        </p:nvPicPr>
        <p:blipFill>
          <a:blip r:embed="rId2"/>
          <a:srcRect/>
          <a:stretch>
            <a:fillRect/>
          </a:stretch>
        </p:blipFill>
        <p:spPr bwMode="auto">
          <a:xfrm>
            <a:off x="0" y="0"/>
            <a:ext cx="9144000" cy="6859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endParaRPr lang="ar-IQ" smtClean="0"/>
          </a:p>
        </p:txBody>
      </p:sp>
      <p:sp>
        <p:nvSpPr>
          <p:cNvPr id="92163" name="Rectangle 3"/>
          <p:cNvSpPr>
            <a:spLocks noGrp="1" noChangeArrowheads="1"/>
          </p:cNvSpPr>
          <p:nvPr>
            <p:ph idx="1"/>
          </p:nvPr>
        </p:nvSpPr>
        <p:spPr/>
        <p:txBody>
          <a:bodyPr/>
          <a:lstStyle/>
          <a:p>
            <a:pPr eaLnBrk="1" hangingPunct="1"/>
            <a:endParaRPr lang="ar-IQ" smtClean="0"/>
          </a:p>
        </p:txBody>
      </p:sp>
      <p:pic>
        <p:nvPicPr>
          <p:cNvPr id="92164" name="Picture 4" descr="PlatosCave[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en-US" smtClean="0"/>
              <a:t>Platonic Justice:</a:t>
            </a:r>
          </a:p>
        </p:txBody>
      </p:sp>
      <p:sp>
        <p:nvSpPr>
          <p:cNvPr id="93187" name="Rectangle 3"/>
          <p:cNvSpPr>
            <a:spLocks noGrp="1" noChangeArrowheads="1"/>
          </p:cNvSpPr>
          <p:nvPr>
            <p:ph idx="1"/>
          </p:nvPr>
        </p:nvSpPr>
        <p:spPr/>
        <p:txBody>
          <a:bodyPr/>
          <a:lstStyle/>
          <a:p>
            <a:pPr eaLnBrk="1" hangingPunct="1">
              <a:lnSpc>
                <a:spcPct val="80000"/>
              </a:lnSpc>
            </a:pPr>
            <a:r>
              <a:rPr lang="en-US" sz="2000" b="1" smtClean="0"/>
              <a:t>Plato's Response to Thrasymachus/Glaucon's challenge: </a:t>
            </a:r>
            <a:br>
              <a:rPr lang="en-US" sz="2000" b="1" smtClean="0"/>
            </a:br>
            <a:endParaRPr lang="en-US" sz="2000" smtClean="0"/>
          </a:p>
          <a:p>
            <a:pPr eaLnBrk="1" hangingPunct="1">
              <a:lnSpc>
                <a:spcPct val="80000"/>
              </a:lnSpc>
            </a:pPr>
            <a:r>
              <a:rPr lang="en-US" sz="2000" smtClean="0"/>
              <a:t>Now Plato is in a position to answer the initial question: Is justice merely extrinsically valuable, or is it both intrinsically and extrinsically valuable? According to Plato, justice is a state of harmony in the soul. Persons who lack this harmony are either ruled by desire or passion. But it is bad to be ruled by either of these things, and people who are ruled by passion or desire are unhappy and unfortunate. It is much better, claims Plato, to be ruled by reason, that is to be in a state of justice. A person who is ruled in this way will have no reason (no motivation) to behave unjustly, no matter what the prospective EXTERNAL prospects.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28613" y="0"/>
            <a:ext cx="8637587" cy="762000"/>
          </a:xfrm>
        </p:spPr>
        <p:txBody>
          <a:bodyPr>
            <a:normAutofit fontScale="90000"/>
          </a:bodyPr>
          <a:lstStyle/>
          <a:p>
            <a:r>
              <a:rPr lang="en-US" smtClean="0"/>
              <a:t>Argument for Analysis</a:t>
            </a:r>
          </a:p>
        </p:txBody>
      </p:sp>
      <p:sp>
        <p:nvSpPr>
          <p:cNvPr id="3" name="Content Placeholder 2"/>
          <p:cNvSpPr>
            <a:spLocks noGrp="1"/>
          </p:cNvSpPr>
          <p:nvPr>
            <p:ph idx="1"/>
          </p:nvPr>
        </p:nvSpPr>
        <p:spPr>
          <a:xfrm>
            <a:off x="0" y="728663"/>
            <a:ext cx="9144000" cy="6129337"/>
          </a:xfrm>
        </p:spPr>
        <p:txBody>
          <a:bodyPr>
            <a:normAutofit lnSpcReduction="10000"/>
          </a:bodyPr>
          <a:lstStyle/>
          <a:p>
            <a:pPr>
              <a:buFont typeface="Wingdings" pitchFamily="2" charset="2"/>
              <a:buNone/>
            </a:pPr>
            <a:r>
              <a:rPr lang="en-US" sz="2000" smtClean="0"/>
              <a:t>	</a:t>
            </a:r>
            <a:r>
              <a:rPr lang="en-US" sz="1200" smtClean="0"/>
              <a:t>American prisons- our “department of corrections’- doesn’t correct or reform convicted criminals who are incarcerated.  Instead, American prisons brutalize people, and provide an excellent education for ambitious future criminals.  Our politicians gain support by claiming that they will make prisons harsher and harder, as a disincentive to criminals.  But this is just </a:t>
            </a:r>
            <a:r>
              <a:rPr lang="en-US" sz="1200" i="1" smtClean="0"/>
              <a:t>wrong and unjust:</a:t>
            </a:r>
            <a:r>
              <a:rPr lang="en-US" sz="1200" smtClean="0"/>
              <a:t>  people are put in prison </a:t>
            </a:r>
            <a:r>
              <a:rPr lang="en-US" sz="1200" i="1" smtClean="0"/>
              <a:t>as</a:t>
            </a:r>
            <a:r>
              <a:rPr lang="en-US" sz="1200" smtClean="0"/>
              <a:t> punishment, not </a:t>
            </a:r>
            <a:r>
              <a:rPr lang="en-US" sz="1200" i="1" smtClean="0"/>
              <a:t>for </a:t>
            </a:r>
            <a:r>
              <a:rPr lang="en-US" sz="1200" smtClean="0"/>
              <a:t>punishment.  And there is </a:t>
            </a:r>
            <a:r>
              <a:rPr lang="en-US" sz="1200" i="1" smtClean="0"/>
              <a:t>no</a:t>
            </a:r>
            <a:r>
              <a:rPr lang="en-US" sz="1200" smtClean="0"/>
              <a:t> evidence that criminals are deterred when prisons are harsh.  When people leave our prisons, they are well equipped to be better </a:t>
            </a:r>
            <a:r>
              <a:rPr lang="en-US" sz="1200" i="1" smtClean="0"/>
              <a:t>criminals,</a:t>
            </a:r>
            <a:r>
              <a:rPr lang="en-US" sz="1200" smtClean="0"/>
              <a:t> but they are systematically excluded from the job market– our prisons make people worse, not better.  Because of this, people who </a:t>
            </a:r>
            <a:r>
              <a:rPr lang="en-US" sz="1200" i="1" smtClean="0"/>
              <a:t>leave</a:t>
            </a:r>
            <a:r>
              <a:rPr lang="en-US" sz="1200" smtClean="0"/>
              <a:t> our prisons usually find that their most profitable option is to return to crime: recidivism rates in the American “corrections” system are through the roof.  It may be understandable that we have organized our prisons around harsh treatment of criminals, because crime makes people angry, and anger makes people want to hurt those who have caused harm.   But anger is not justice, and harsh treatment is not “correction,” it is brutalization.  We should organize our prisons so that they reform criminals, so that they learn alternatives to crime, so that they are rehabilitated, not brutalized. </a:t>
            </a:r>
          </a:p>
          <a:p>
            <a:pPr>
              <a:buFont typeface="Wingdings" pitchFamily="2" charset="2"/>
              <a:buNone/>
            </a:pPr>
            <a:endParaRPr lang="en-US" sz="2000" smtClean="0"/>
          </a:p>
          <a:p>
            <a:pPr>
              <a:buFont typeface="Wingdings" pitchFamily="2" charset="2"/>
              <a:buNone/>
            </a:pPr>
            <a:r>
              <a:rPr lang="en-US" sz="2000" smtClean="0"/>
              <a:t>	1) It is wrong and unjust to punish people in ways that make them worse instead of making them better. </a:t>
            </a:r>
          </a:p>
          <a:p>
            <a:pPr>
              <a:buFont typeface="Wingdings" pitchFamily="2" charset="2"/>
              <a:buNone/>
            </a:pPr>
            <a:r>
              <a:rPr lang="en-US" sz="2000" smtClean="0"/>
              <a:t>	2) The American prison system makes people worse. </a:t>
            </a:r>
          </a:p>
          <a:p>
            <a:pPr>
              <a:buFont typeface="Wingdings" pitchFamily="2" charset="2"/>
              <a:buNone/>
            </a:pPr>
            <a:r>
              <a:rPr lang="en-US" sz="2000" smtClean="0"/>
              <a:t>	Conclusion:  The American prison system is wrong and unjust.</a:t>
            </a:r>
          </a:p>
          <a:p>
            <a:pPr>
              <a:buFont typeface="Wingdings" pitchFamily="2" charset="2"/>
              <a:buNone/>
            </a:pPr>
            <a:endParaRPr lang="en-US" sz="2000" smtClean="0"/>
          </a:p>
          <a:p>
            <a:pPr>
              <a:buFont typeface="Wingdings" pitchFamily="2" charset="2"/>
              <a:buNone/>
            </a:pPr>
            <a:r>
              <a:rPr lang="en-US" sz="2000" smtClean="0"/>
              <a:t>	</a:t>
            </a:r>
          </a:p>
          <a:p>
            <a:pPr>
              <a:buFont typeface="Wingdings" pitchFamily="2" charset="2"/>
              <a:buNone/>
            </a:pPr>
            <a:r>
              <a:rPr lang="en-US" sz="2000" smtClean="0"/>
              <a:t>	Plato: “Justice never harms those who are subject to it.” </a:t>
            </a:r>
          </a:p>
          <a:p>
            <a:pPr>
              <a:buFont typeface="Wingdings" pitchFamily="2" charset="2"/>
              <a:buNone/>
            </a:pPr>
            <a:endParaRPr lang="en-US" sz="1200" smtClean="0"/>
          </a:p>
          <a:p>
            <a:pPr>
              <a:buFont typeface="Wingdings" pitchFamily="2" charset="2"/>
              <a:buNone/>
            </a:pPr>
            <a:r>
              <a:rPr lang="en-US" sz="1200" smtClean="0"/>
              <a:t>	</a:t>
            </a:r>
          </a:p>
          <a:p>
            <a:pPr>
              <a:buFont typeface="Wingdings" pitchFamily="2" charset="2"/>
              <a:buNone/>
            </a:pPr>
            <a:endParaRPr lang="en-US" sz="1200" smtClean="0"/>
          </a:p>
          <a:p>
            <a:pPr>
              <a:buFont typeface="Wingdings" pitchFamily="2" charset="2"/>
              <a:buNone/>
            </a:pPr>
            <a:r>
              <a:rPr lang="en-US" sz="1200" smtClean="0"/>
              <a:t>	</a:t>
            </a:r>
          </a:p>
          <a:p>
            <a:pPr>
              <a:buFont typeface="Wingdings" pitchFamily="2" charset="2"/>
              <a:buNone/>
            </a:pPr>
            <a:r>
              <a:rPr lang="en-US" sz="2000" smtClean="0"/>
              <a:t>	</a:t>
            </a:r>
          </a:p>
          <a:p>
            <a:pPr>
              <a:buFont typeface="Wingdings" pitchFamily="2" charset="2"/>
              <a:buNone/>
            </a:pPr>
            <a:endParaRPr lang="en-US" sz="2000" smtClean="0"/>
          </a:p>
          <a:p>
            <a:pPr>
              <a:buFont typeface="Wingdings" pitchFamily="2" charset="2"/>
              <a:buNone/>
            </a:pPr>
            <a:endParaRPr lang="en-US" sz="2000" smtClean="0"/>
          </a:p>
          <a:p>
            <a:pPr>
              <a:buFont typeface="Wingdings" pitchFamily="2" charset="2"/>
              <a:buNone/>
            </a:pP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checkerboard(across)">
                                      <p:cBhvr>
                                        <p:cTn id="23" dur="500"/>
                                        <p:tgtEl>
                                          <p:spTgt spid="3">
                                            <p:txEl>
                                              <p:pRg st="6" end="6"/>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checkerboard(across)">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idx="1"/>
          </p:nvPr>
        </p:nvSpPr>
        <p:spPr>
          <a:xfrm>
            <a:off x="-165100" y="228600"/>
            <a:ext cx="9144000" cy="6629400"/>
          </a:xfrm>
        </p:spPr>
        <p:txBody>
          <a:bodyPr/>
          <a:lstStyle/>
          <a:p>
            <a:pPr eaLnBrk="1" hangingPunct="1">
              <a:lnSpc>
                <a:spcPct val="90000"/>
              </a:lnSpc>
              <a:buFont typeface="Wingdings" pitchFamily="2" charset="2"/>
              <a:buNone/>
            </a:pPr>
            <a:r>
              <a:rPr lang="en-US" sz="2400" smtClean="0"/>
              <a:t>	“And justice was in truth, it appears, something like this.  It does not lie in a man’s external actions, but in the way he acts within himself, really concerned with himself and his inner parts.  He does not allow each part of himself to perform the work of another, or the sections of his soul to meddle with one another.  He orders well what are in the true sense of the word his own affairs; he is master of himself, puts things in order, is his own friend, harmonizes the three parts like the limiting notes of a musical scale, the high, the low, the middle, and any others there may be in between.  He binds them all together, and himself from a plurality becomes a unity.  Being thus moderate and harmonious, he now performs some public actions or private contract.  </a:t>
            </a:r>
            <a:r>
              <a:rPr lang="en-US" sz="2400" b="1" i="1" smtClean="0"/>
              <a:t>In all these fields he thinks the just and beautiful action, which he names as such, to be that which preserves this inner harmony, and indeed helps to achieve it, wisdom to be the knowledge which oversees this action, an unjust action to be that which always destroys it, and ignorance the belief which oversees that.”  </a:t>
            </a:r>
            <a:r>
              <a:rPr lang="en-US" sz="2400" smtClean="0"/>
              <a:t>(Bk IV 443d)</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idx="1"/>
          </p:nvPr>
        </p:nvSpPr>
        <p:spPr/>
        <p:txBody>
          <a:bodyPr/>
          <a:lstStyle/>
          <a:p>
            <a:pPr eaLnBrk="1" hangingPunct="1">
              <a:lnSpc>
                <a:spcPct val="90000"/>
              </a:lnSpc>
            </a:pPr>
            <a:r>
              <a:rPr lang="en-US" b="1" smtClean="0"/>
              <a:t>Connection to Happiness and Well-Being:</a:t>
            </a:r>
            <a:r>
              <a:rPr lang="en-US" smtClean="0"/>
              <a:t> A person whose "soul" is out of harmony will be: internally divided (see 351a-c: This passage, and the analogy between individual and social divisions becomes clear now.) subject to inappropriate and unpleasant emotions motivated to do what she should not.  </a:t>
            </a:r>
            <a:br>
              <a:rPr lang="en-US" smtClean="0"/>
            </a:br>
            <a:endParaRPr lang="en-US" smtClean="0"/>
          </a:p>
        </p:txBody>
      </p:sp>
      <p:sp>
        <p:nvSpPr>
          <p:cNvPr id="95235" name="Rectangle 3"/>
          <p:cNvSpPr>
            <a:spLocks noChangeArrowheads="1"/>
          </p:cNvSpPr>
          <p:nvPr/>
        </p:nvSpPr>
        <p:spPr bwMode="auto">
          <a:xfrm>
            <a:off x="317500" y="722313"/>
            <a:ext cx="8637588" cy="762000"/>
          </a:xfrm>
          <a:prstGeom prst="rect">
            <a:avLst/>
          </a:prstGeom>
          <a:noFill/>
          <a:ln w="9525">
            <a:noFill/>
            <a:miter lim="800000"/>
            <a:headEnd/>
            <a:tailEnd/>
          </a:ln>
        </p:spPr>
        <p:txBody>
          <a:bodyPr anchor="b">
            <a:spAutoFit/>
          </a:bodyPr>
          <a:lstStyle/>
          <a:p>
            <a:pPr algn="ctr"/>
            <a:r>
              <a:rPr lang="en-US" sz="4400">
                <a:solidFill>
                  <a:schemeClr val="tx2"/>
                </a:solidFill>
                <a:latin typeface="Arial" charset="0"/>
              </a:rPr>
              <a:t>PLATO ON JUSTICE</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6" descr="image001"/>
          <p:cNvPicPr>
            <a:picLocks noGrp="1" noChangeAspect="1" noChangeArrowheads="1"/>
          </p:cNvPicPr>
          <p:nvPr>
            <p:ph idx="1"/>
          </p:nvPr>
        </p:nvPicPr>
        <p:blipFill>
          <a:blip r:embed="rId2"/>
          <a:srcRect/>
          <a:stretch>
            <a:fillRect/>
          </a:stretch>
        </p:blipFill>
        <p:spPr>
          <a:xfrm>
            <a:off x="2174875" y="0"/>
            <a:ext cx="4805363" cy="6858000"/>
          </a:xfrm>
          <a:noFill/>
        </p:spPr>
      </p:pic>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smtClean="0"/>
              <a:t>Plato on Love: </a:t>
            </a:r>
          </a:p>
        </p:txBody>
      </p:sp>
      <p:sp>
        <p:nvSpPr>
          <p:cNvPr id="97283" name="Content Placeholder 2"/>
          <p:cNvSpPr>
            <a:spLocks noGrp="1"/>
          </p:cNvSpPr>
          <p:nvPr>
            <p:ph idx="1"/>
          </p:nvPr>
        </p:nvSpPr>
        <p:spPr/>
        <p:txBody>
          <a:bodyPr/>
          <a:lstStyle/>
          <a:p>
            <a:endParaRPr lang="en-US" sz="2000" b="1" smtClean="0"/>
          </a:p>
          <a:p>
            <a:r>
              <a:rPr lang="en-US" sz="2000" b="1" smtClean="0"/>
              <a:t>One function of Philosophy: Philosophy should enable us, by the use of reason, to organize our lives well.  It should free us of unnecessary fears (like the fear of death), and from being captured or ‘overcome’ by irrational emotions and attitudes. </a:t>
            </a:r>
          </a:p>
          <a:p>
            <a:endParaRPr lang="en-US" sz="2000" b="1" smtClean="0"/>
          </a:p>
          <a:p>
            <a:endParaRPr lang="en-US" sz="2000"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smtClean="0"/>
              <a:t>Plato on Love: </a:t>
            </a:r>
          </a:p>
        </p:txBody>
      </p:sp>
      <p:sp>
        <p:nvSpPr>
          <p:cNvPr id="98307" name="Content Placeholder 2"/>
          <p:cNvSpPr>
            <a:spLocks noGrp="1"/>
          </p:cNvSpPr>
          <p:nvPr>
            <p:ph idx="1"/>
          </p:nvPr>
        </p:nvSpPr>
        <p:spPr/>
        <p:txBody>
          <a:bodyPr/>
          <a:lstStyle/>
          <a:p>
            <a:endParaRPr lang="en-US" sz="2000" b="1" smtClean="0"/>
          </a:p>
          <a:p>
            <a:r>
              <a:rPr lang="en-US" sz="2000" b="1" smtClean="0"/>
              <a:t>Love is a hugely powerful force in human lives, one that has the potential to go astray and make people absolutely miserable.  Philosophy, as a study designed to help us to organize our lives, has a role to play here, to help us to understand this force, to plan for its effects, and to insure that it plays the right role, rather than the wrong one, in our lives.</a:t>
            </a:r>
            <a:endParaRPr lang="en-US" sz="2000" smtClean="0"/>
          </a:p>
          <a:p>
            <a:endParaRPr lang="en-US" sz="2000" smtClean="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a:xfrm>
            <a:off x="252413" y="177800"/>
            <a:ext cx="8637587" cy="522288"/>
          </a:xfrm>
        </p:spPr>
        <p:txBody>
          <a:bodyPr/>
          <a:lstStyle/>
          <a:p>
            <a:r>
              <a:rPr lang="en-US" sz="2800" b="1" smtClean="0"/>
              <a:t>On the </a:t>
            </a:r>
            <a:r>
              <a:rPr lang="en-US" sz="2800" b="1" i="1" smtClean="0"/>
              <a:t>feeling</a:t>
            </a:r>
            <a:r>
              <a:rPr lang="en-US" sz="2800" b="1" smtClean="0"/>
              <a:t> of crazy passionate love:</a:t>
            </a:r>
            <a:endParaRPr lang="en-US" sz="2800" smtClean="0"/>
          </a:p>
        </p:txBody>
      </p:sp>
      <p:sp>
        <p:nvSpPr>
          <p:cNvPr id="3" name="Content Placeholder 2"/>
          <p:cNvSpPr>
            <a:spLocks noGrp="1"/>
          </p:cNvSpPr>
          <p:nvPr>
            <p:ph idx="1"/>
          </p:nvPr>
        </p:nvSpPr>
        <p:spPr/>
        <p:txBody>
          <a:bodyPr/>
          <a:lstStyle/>
          <a:p>
            <a:pPr>
              <a:defRPr/>
            </a:pPr>
            <a:r>
              <a:rPr lang="en-US" u="sng" dirty="0" smtClean="0"/>
              <a:t>Dan (Jude Law)</a:t>
            </a:r>
            <a:r>
              <a:rPr lang="en-US" dirty="0" smtClean="0"/>
              <a:t>: I fell in love with her, Alice.</a:t>
            </a:r>
            <a:br>
              <a:rPr lang="en-US" dirty="0" smtClean="0"/>
            </a:br>
            <a:r>
              <a:rPr lang="en-US" u="sng" dirty="0" smtClean="0"/>
              <a:t>Alice (Natalie Portman)</a:t>
            </a:r>
            <a:r>
              <a:rPr lang="en-US" dirty="0" smtClean="0"/>
              <a:t>: Oh, as if you had no choice? There's a moment, there's always a moment, I can do this, I can give in to this, or I can resist it, and I don't know when your moment was, but I bet there was one.  </a:t>
            </a:r>
          </a:p>
          <a:p>
            <a:pPr lvl="2">
              <a:buFont typeface="Wingdings" pitchFamily="2" charset="2"/>
              <a:buNone/>
              <a:defRPr/>
            </a:pPr>
            <a:r>
              <a:rPr lang="en-US" dirty="0" smtClean="0">
                <a:ea typeface="+mn-ea"/>
                <a:cs typeface="+mn-cs"/>
              </a:rPr>
              <a:t>-Closer</a:t>
            </a:r>
          </a:p>
          <a:p>
            <a:pPr>
              <a:defRPr/>
            </a:pP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a:xfrm>
            <a:off x="252413" y="177800"/>
            <a:ext cx="8637587" cy="522288"/>
          </a:xfrm>
        </p:spPr>
        <p:txBody>
          <a:bodyPr/>
          <a:lstStyle/>
          <a:p>
            <a:r>
              <a:rPr lang="en-US" sz="2800" b="1" smtClean="0"/>
              <a:t>On the </a:t>
            </a:r>
            <a:r>
              <a:rPr lang="en-US" sz="2800" b="1" i="1" smtClean="0"/>
              <a:t>feeling</a:t>
            </a:r>
            <a:r>
              <a:rPr lang="en-US" sz="2800" b="1" smtClean="0"/>
              <a:t> of crazy passionate love:</a:t>
            </a:r>
            <a:endParaRPr lang="en-US" sz="2800" smtClean="0"/>
          </a:p>
        </p:txBody>
      </p:sp>
      <p:sp>
        <p:nvSpPr>
          <p:cNvPr id="100355" name="Content Placeholder 2"/>
          <p:cNvSpPr>
            <a:spLocks noGrp="1"/>
          </p:cNvSpPr>
          <p:nvPr>
            <p:ph idx="1"/>
          </p:nvPr>
        </p:nvSpPr>
        <p:spPr/>
        <p:txBody>
          <a:bodyPr/>
          <a:lstStyle/>
          <a:p>
            <a:endParaRPr lang="en-US" smtClean="0"/>
          </a:p>
          <a:p>
            <a:r>
              <a:rPr lang="en-US" smtClean="0"/>
              <a:t>Well, love is insanity . The ancient Greeks knew that. It is the taking over of a rational and lucid mind by delusion and self-destruction. You lose yourself, you have no power over yourself, you can't even think straight. - Marilyn French </a:t>
            </a:r>
          </a:p>
          <a:p>
            <a:endParaRPr lang="en-US" smtClean="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p:nvPr>
        </p:nvSpPr>
        <p:spPr>
          <a:xfrm>
            <a:off x="252413" y="177800"/>
            <a:ext cx="8637587" cy="522288"/>
          </a:xfrm>
        </p:spPr>
        <p:txBody>
          <a:bodyPr/>
          <a:lstStyle/>
          <a:p>
            <a:r>
              <a:rPr lang="en-US" sz="2800" b="1" smtClean="0"/>
              <a:t>On the </a:t>
            </a:r>
            <a:r>
              <a:rPr lang="en-US" sz="2800" b="1" i="1" smtClean="0"/>
              <a:t>feeling</a:t>
            </a:r>
            <a:r>
              <a:rPr lang="en-US" sz="2800" b="1" smtClean="0"/>
              <a:t> of crazy passionate love:</a:t>
            </a:r>
            <a:endParaRPr lang="en-US" sz="2800" smtClean="0"/>
          </a:p>
        </p:txBody>
      </p:sp>
      <p:sp>
        <p:nvSpPr>
          <p:cNvPr id="101379" name="Content Placeholder 2"/>
          <p:cNvSpPr>
            <a:spLocks noGrp="1"/>
          </p:cNvSpPr>
          <p:nvPr>
            <p:ph idx="1"/>
          </p:nvPr>
        </p:nvSpPr>
        <p:spPr/>
        <p:txBody>
          <a:bodyPr/>
          <a:lstStyle/>
          <a:p>
            <a:r>
              <a:rPr lang="en-US" smtClean="0"/>
              <a:t>Who wants that? I'd rather choose to fall in love and be hurt. Sometimes I can't even sleep because I love someone so much. And there's always sadness in our lives. It's that sad feeling that keeps us going. Because if we can overcome that sadness, we can hope for happiness in the future –House</a:t>
            </a:r>
          </a:p>
          <a:p>
            <a:endParaRPr lang="en-US" smtClean="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a:xfrm>
            <a:off x="252413" y="177800"/>
            <a:ext cx="8637587" cy="522288"/>
          </a:xfrm>
        </p:spPr>
        <p:txBody>
          <a:bodyPr/>
          <a:lstStyle/>
          <a:p>
            <a:r>
              <a:rPr lang="en-US" sz="2800" b="1" smtClean="0"/>
              <a:t>On the </a:t>
            </a:r>
            <a:r>
              <a:rPr lang="en-US" sz="2800" b="1" i="1" smtClean="0"/>
              <a:t>feeling</a:t>
            </a:r>
            <a:r>
              <a:rPr lang="en-US" sz="2800" b="1" smtClean="0"/>
              <a:t> of crazy passionate love:</a:t>
            </a:r>
            <a:endParaRPr lang="en-US" sz="2800" smtClean="0"/>
          </a:p>
        </p:txBody>
      </p:sp>
      <p:sp>
        <p:nvSpPr>
          <p:cNvPr id="102403" name="Content Placeholder 2"/>
          <p:cNvSpPr>
            <a:spLocks noGrp="1"/>
          </p:cNvSpPr>
          <p:nvPr>
            <p:ph idx="1"/>
          </p:nvPr>
        </p:nvSpPr>
        <p:spPr>
          <a:xfrm>
            <a:off x="185738" y="762000"/>
            <a:ext cx="8351837" cy="5294313"/>
          </a:xfrm>
        </p:spPr>
        <p:txBody>
          <a:bodyPr/>
          <a:lstStyle/>
          <a:p>
            <a:r>
              <a:rPr lang="en-US" sz="2400" smtClean="0"/>
              <a:t>“You're in a car with a beautiful boy, and he won't tell you that he loves you, but he loves you. And you feel like you've done something terrible, like robbed a liquor store, or swallowed pills, or shoveled yourself a grave in the dirt, and you're tired. You're in a car with a beautiful boy, and you're trying not to tell him that you love him, and you're trying to choke down the feeling, and you're trembling, but he reaches over and he touches you, like a prayer for which no words exist, and you feel your heart taking root in your body, like you've discovered something you didn't even have a name for.  (…) …he touches you with his fingers and burns holes in your skin with his mouth and it hurts when you look at him and it hurts when you don't, it feels like someone's cut you open with a jagged piece of glass.” –R. Siken</a:t>
            </a:r>
          </a:p>
          <a:p>
            <a:endParaRPr lang="en-US" smtClean="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a:xfrm>
            <a:off x="252413" y="177800"/>
            <a:ext cx="8637587" cy="522288"/>
          </a:xfrm>
        </p:spPr>
        <p:txBody>
          <a:bodyPr/>
          <a:lstStyle/>
          <a:p>
            <a:r>
              <a:rPr lang="en-US" sz="2800" b="1" smtClean="0"/>
              <a:t>On the </a:t>
            </a:r>
            <a:r>
              <a:rPr lang="en-US" sz="2800" b="1" i="1" smtClean="0"/>
              <a:t>feeling</a:t>
            </a:r>
            <a:r>
              <a:rPr lang="en-US" sz="2800" b="1" smtClean="0"/>
              <a:t> of crazy passionate love:</a:t>
            </a:r>
            <a:endParaRPr lang="en-US" sz="2800" smtClean="0"/>
          </a:p>
        </p:txBody>
      </p:sp>
      <p:sp>
        <p:nvSpPr>
          <p:cNvPr id="3" name="Content Placeholder 2"/>
          <p:cNvSpPr>
            <a:spLocks noGrp="1"/>
          </p:cNvSpPr>
          <p:nvPr>
            <p:ph idx="1"/>
          </p:nvPr>
        </p:nvSpPr>
        <p:spPr/>
        <p:txBody>
          <a:bodyPr/>
          <a:lstStyle/>
          <a:p>
            <a:pPr>
              <a:defRPr/>
            </a:pPr>
            <a:r>
              <a:rPr lang="en-US" dirty="0" smtClean="0"/>
              <a:t>Remember that the best relationship is one in which your love for each other exceeds your need for each other. </a:t>
            </a:r>
          </a:p>
          <a:p>
            <a:pPr lvl="1">
              <a:defRPr/>
            </a:pPr>
            <a:r>
              <a:rPr lang="en-US" dirty="0" smtClean="0">
                <a:ea typeface="+mn-ea"/>
                <a:cs typeface="+mn-cs"/>
              </a:rPr>
              <a:t>-Dalai Lama XIV</a:t>
            </a:r>
          </a:p>
          <a:p>
            <a:pPr>
              <a:defRPr/>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TotalTime>
  <Words>3958</Words>
  <Application>Microsoft Office PowerPoint</Application>
  <PresentationFormat>On-screen Show (4:3)</PresentationFormat>
  <Paragraphs>489</Paragraphs>
  <Slides>110</Slides>
  <Notes>2</Notes>
  <HiddenSlides>0</HiddenSlides>
  <MMClips>0</MMClips>
  <ScaleCrop>false</ScaleCrop>
  <HeadingPairs>
    <vt:vector size="4" baseType="variant">
      <vt:variant>
        <vt:lpstr>Theme</vt:lpstr>
      </vt:variant>
      <vt:variant>
        <vt:i4>1</vt:i4>
      </vt:variant>
      <vt:variant>
        <vt:lpstr>Slide Titles</vt:lpstr>
      </vt:variant>
      <vt:variant>
        <vt:i4>110</vt:i4>
      </vt:variant>
    </vt:vector>
  </HeadingPairs>
  <TitlesOfParts>
    <vt:vector size="111" baseType="lpstr">
      <vt:lpstr>Flow</vt:lpstr>
      <vt:lpstr>Plato: Republic</vt:lpstr>
      <vt:lpstr>Argument for Analysis:</vt:lpstr>
      <vt:lpstr>Argument for Analysis</vt:lpstr>
      <vt:lpstr>Argument for Analysis</vt:lpstr>
      <vt:lpstr>Slide 5</vt:lpstr>
      <vt:lpstr>HIS CONCEPT ABOUT LAW</vt:lpstr>
      <vt:lpstr>Slide 7</vt:lpstr>
      <vt:lpstr>HIS IDEA ABOUT PRISON</vt:lpstr>
      <vt:lpstr>Argument for Analysis</vt:lpstr>
      <vt:lpstr>Argument for Analysis:</vt:lpstr>
      <vt:lpstr>Slide 11</vt:lpstr>
      <vt:lpstr>Argument for Analysis</vt:lpstr>
      <vt:lpstr>Slide 13</vt:lpstr>
      <vt:lpstr>Slide 14</vt:lpstr>
      <vt:lpstr>Some Background on Plato:</vt:lpstr>
      <vt:lpstr>Reading Plato: </vt:lpstr>
      <vt:lpstr>Reading Plato: </vt:lpstr>
      <vt:lpstr>Reading Plato:</vt:lpstr>
      <vt:lpstr>Some Influences on Plato:</vt:lpstr>
      <vt:lpstr>Plato’s Works: </vt:lpstr>
      <vt:lpstr>Aporea:</vt:lpstr>
      <vt:lpstr>How to Read Plato:</vt:lpstr>
      <vt:lpstr>Can we learn philosophy from a book?</vt:lpstr>
      <vt:lpstr>From Pheadrus:</vt:lpstr>
      <vt:lpstr>Slide 25</vt:lpstr>
      <vt:lpstr>Plato on the Value of philosophy?</vt:lpstr>
      <vt:lpstr>How do people organize  their lives?</vt:lpstr>
      <vt:lpstr>How should people  organize their lives?</vt:lpstr>
      <vt:lpstr>Slide 29</vt:lpstr>
      <vt:lpstr>Slide 30</vt:lpstr>
      <vt:lpstr>What does philosophy  have to offer?</vt:lpstr>
      <vt:lpstr>Questions for Plato:</vt:lpstr>
      <vt:lpstr>Reading Plato: </vt:lpstr>
      <vt:lpstr>Reading Plato:</vt:lpstr>
      <vt:lpstr>REPUBLIC I: </vt:lpstr>
      <vt:lpstr>Justice in Republic I:</vt:lpstr>
      <vt:lpstr>Justice in Republic I:</vt:lpstr>
      <vt:lpstr>Slide 38</vt:lpstr>
      <vt:lpstr>Who are my Friends?</vt:lpstr>
      <vt:lpstr>Justice and Harm</vt:lpstr>
      <vt:lpstr>Slide 41</vt:lpstr>
      <vt:lpstr>Fourth Objection: Justice and Harm</vt:lpstr>
      <vt:lpstr>Justice and Harm:</vt:lpstr>
      <vt:lpstr>Thrasymachus’s Challenge:</vt:lpstr>
      <vt:lpstr>Slide 45</vt:lpstr>
      <vt:lpstr>THRASYMACHUS' SOLILOQUY [343b]</vt:lpstr>
      <vt:lpstr>Thrasymachus’s Challenge:</vt:lpstr>
      <vt:lpstr>Socrates Responses to Thrasymachus:</vt:lpstr>
      <vt:lpstr>Socrates Responses to Thrasymachus:</vt:lpstr>
      <vt:lpstr>Socrates Responses to Thrasymachus:</vt:lpstr>
      <vt:lpstr>Socrates Responses to Thrasymachus:</vt:lpstr>
      <vt:lpstr>Socrates Responses to Thrasymachus:</vt:lpstr>
      <vt:lpstr>Socrates Responses to Thrasymachus:</vt:lpstr>
      <vt:lpstr>Republic I:</vt:lpstr>
      <vt:lpstr>Republic II: Glaucon’s Challenge</vt:lpstr>
      <vt:lpstr>Republic II: Glaucon’s Challenge</vt:lpstr>
      <vt:lpstr>Republic II: Glaucon’s Challenge</vt:lpstr>
      <vt:lpstr>Republic II: Glaucon’s Challenge</vt:lpstr>
      <vt:lpstr>Republic II: Glaucon’s Challenge</vt:lpstr>
      <vt:lpstr>Republic II: Glaucon’s Challenge</vt:lpstr>
      <vt:lpstr>Republic II: Glaucon’s Challenge</vt:lpstr>
      <vt:lpstr>Republic II: Glaucon’s Challenge</vt:lpstr>
      <vt:lpstr>Republic II: Glaucon’s Challenge</vt:lpstr>
      <vt:lpstr>Socrates Response:</vt:lpstr>
      <vt:lpstr>Platonic Justice</vt:lpstr>
      <vt:lpstr>Platonic Justice</vt:lpstr>
      <vt:lpstr>Plato's Tripartite  Theory of the Soul:</vt:lpstr>
      <vt:lpstr>When States go Wrong:</vt:lpstr>
      <vt:lpstr>Relation between Justice and Happiness </vt:lpstr>
      <vt:lpstr>Socratic Paradox:</vt:lpstr>
      <vt:lpstr>Platonic Ideas:</vt:lpstr>
      <vt:lpstr>Slide 72</vt:lpstr>
      <vt:lpstr>Problem of Universals and Properties: </vt:lpstr>
      <vt:lpstr>Plato's Theory of Ideas:</vt:lpstr>
      <vt:lpstr>Some Influences on Plato:</vt:lpstr>
      <vt:lpstr>Relating Plato’s Theory of Forms to Heraclitus and Parmenides:</vt:lpstr>
      <vt:lpstr>Platonic Forms:</vt:lpstr>
      <vt:lpstr>Slide 78</vt:lpstr>
      <vt:lpstr>Slide 79</vt:lpstr>
      <vt:lpstr>Slide 80</vt:lpstr>
      <vt:lpstr>Slide 81</vt:lpstr>
      <vt:lpstr>Slide 82</vt:lpstr>
      <vt:lpstr>The Form of the Good?</vt:lpstr>
      <vt:lpstr>Slide 84</vt:lpstr>
      <vt:lpstr>Slide 85</vt:lpstr>
      <vt:lpstr>Slide 86</vt:lpstr>
      <vt:lpstr>Slide 87</vt:lpstr>
      <vt:lpstr>Slide 88</vt:lpstr>
      <vt:lpstr>Platonic Justice:</vt:lpstr>
      <vt:lpstr>Slide 90</vt:lpstr>
      <vt:lpstr>Slide 91</vt:lpstr>
      <vt:lpstr>Slide 92</vt:lpstr>
      <vt:lpstr>Plato on Love: </vt:lpstr>
      <vt:lpstr>Plato on Love: </vt:lpstr>
      <vt:lpstr>On the feeling of crazy passionate love:</vt:lpstr>
      <vt:lpstr>On the feeling of crazy passionate love:</vt:lpstr>
      <vt:lpstr>On the feeling of crazy passionate love:</vt:lpstr>
      <vt:lpstr>On the feeling of crazy passionate love:</vt:lpstr>
      <vt:lpstr>On the feeling of crazy passionate love:</vt:lpstr>
      <vt:lpstr>On the feeling of crazy passionate love:</vt:lpstr>
      <vt:lpstr>Slide 101</vt:lpstr>
      <vt:lpstr>Plato: Love is a Serious Mental Disease</vt:lpstr>
      <vt:lpstr>Plato: Love is a Serious Mental Disease</vt:lpstr>
      <vt:lpstr>Slide 104</vt:lpstr>
      <vt:lpstr>Plato: Love is a Serious Mental Disease</vt:lpstr>
      <vt:lpstr>Plato: Love is a Serious Mental Disease</vt:lpstr>
      <vt:lpstr>Plato: Love as a serious mental disease</vt:lpstr>
      <vt:lpstr>Slide 108</vt:lpstr>
      <vt:lpstr>Slide 109</vt:lpstr>
      <vt:lpstr>To be continued…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Plato: Republic</dc:title>
  <dc:creator>sidra</dc:creator>
  <cp:lastModifiedBy>sidra</cp:lastModifiedBy>
  <cp:revision>8</cp:revision>
  <dcterms:created xsi:type="dcterms:W3CDTF">2006-08-16T00:00:00Z</dcterms:created>
  <dcterms:modified xsi:type="dcterms:W3CDTF">2014-02-03T18:09:17Z</dcterms:modified>
</cp:coreProperties>
</file>