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1"/>
  </p:notesMasterIdLst>
  <p:handoutMasterIdLst>
    <p:handoutMasterId r:id="rId22"/>
  </p:handoutMasterIdLst>
  <p:sldIdLst>
    <p:sldId id="289" r:id="rId2"/>
    <p:sldId id="386" r:id="rId3"/>
    <p:sldId id="344" r:id="rId4"/>
    <p:sldId id="257" r:id="rId5"/>
    <p:sldId id="286" r:id="rId6"/>
    <p:sldId id="387" r:id="rId7"/>
    <p:sldId id="284" r:id="rId8"/>
    <p:sldId id="388" r:id="rId9"/>
    <p:sldId id="287" r:id="rId10"/>
    <p:sldId id="315" r:id="rId11"/>
    <p:sldId id="345" r:id="rId12"/>
    <p:sldId id="348" r:id="rId13"/>
    <p:sldId id="383" r:id="rId14"/>
    <p:sldId id="384" r:id="rId15"/>
    <p:sldId id="322" r:id="rId16"/>
    <p:sldId id="340" r:id="rId17"/>
    <p:sldId id="369" r:id="rId18"/>
    <p:sldId id="359" r:id="rId19"/>
    <p:sldId id="366" r:id="rId20"/>
  </p:sldIdLst>
  <p:sldSz cx="9144000" cy="6858000" type="screen4x3"/>
  <p:notesSz cx="6858000" cy="9220200"/>
  <p:defaultTextStyle>
    <a:defPPr>
      <a:defRPr lang="zh-CN"/>
    </a:defPPr>
    <a:lvl1pPr algn="l" rtl="0" fontAlgn="base">
      <a:spcBef>
        <a:spcPct val="0"/>
      </a:spcBef>
      <a:spcAft>
        <a:spcPct val="0"/>
      </a:spcAft>
      <a:defRPr kern="1200">
        <a:solidFill>
          <a:schemeClr val="tx1"/>
        </a:solidFill>
        <a:latin typeface="Comic Sans MS" pitchFamily="66" charset="0"/>
        <a:ea typeface="宋体" pitchFamily="2" charset="-122"/>
        <a:cs typeface="+mn-cs"/>
      </a:defRPr>
    </a:lvl1pPr>
    <a:lvl2pPr marL="457200" algn="l" rtl="0" fontAlgn="base">
      <a:spcBef>
        <a:spcPct val="0"/>
      </a:spcBef>
      <a:spcAft>
        <a:spcPct val="0"/>
      </a:spcAft>
      <a:defRPr kern="1200">
        <a:solidFill>
          <a:schemeClr val="tx1"/>
        </a:solidFill>
        <a:latin typeface="Comic Sans MS" pitchFamily="66" charset="0"/>
        <a:ea typeface="宋体" pitchFamily="2" charset="-122"/>
        <a:cs typeface="+mn-cs"/>
      </a:defRPr>
    </a:lvl2pPr>
    <a:lvl3pPr marL="914400" algn="l" rtl="0" fontAlgn="base">
      <a:spcBef>
        <a:spcPct val="0"/>
      </a:spcBef>
      <a:spcAft>
        <a:spcPct val="0"/>
      </a:spcAft>
      <a:defRPr kern="1200">
        <a:solidFill>
          <a:schemeClr val="tx1"/>
        </a:solidFill>
        <a:latin typeface="Comic Sans MS" pitchFamily="66" charset="0"/>
        <a:ea typeface="宋体" pitchFamily="2" charset="-122"/>
        <a:cs typeface="+mn-cs"/>
      </a:defRPr>
    </a:lvl3pPr>
    <a:lvl4pPr marL="1371600" algn="l" rtl="0" fontAlgn="base">
      <a:spcBef>
        <a:spcPct val="0"/>
      </a:spcBef>
      <a:spcAft>
        <a:spcPct val="0"/>
      </a:spcAft>
      <a:defRPr kern="1200">
        <a:solidFill>
          <a:schemeClr val="tx1"/>
        </a:solidFill>
        <a:latin typeface="Comic Sans MS" pitchFamily="66" charset="0"/>
        <a:ea typeface="宋体" pitchFamily="2" charset="-122"/>
        <a:cs typeface="+mn-cs"/>
      </a:defRPr>
    </a:lvl4pPr>
    <a:lvl5pPr marL="1828800" algn="l" rtl="0" fontAlgn="base">
      <a:spcBef>
        <a:spcPct val="0"/>
      </a:spcBef>
      <a:spcAft>
        <a:spcPct val="0"/>
      </a:spcAft>
      <a:defRPr kern="1200">
        <a:solidFill>
          <a:schemeClr val="tx1"/>
        </a:solidFill>
        <a:latin typeface="Comic Sans MS" pitchFamily="66" charset="0"/>
        <a:ea typeface="宋体" pitchFamily="2" charset="-122"/>
        <a:cs typeface="+mn-cs"/>
      </a:defRPr>
    </a:lvl5pPr>
    <a:lvl6pPr marL="2286000" algn="l" defTabSz="914400" rtl="0" eaLnBrk="1" latinLnBrk="0" hangingPunct="1">
      <a:defRPr kern="1200">
        <a:solidFill>
          <a:schemeClr val="tx1"/>
        </a:solidFill>
        <a:latin typeface="Comic Sans MS" pitchFamily="66" charset="0"/>
        <a:ea typeface="宋体" pitchFamily="2" charset="-122"/>
        <a:cs typeface="+mn-cs"/>
      </a:defRPr>
    </a:lvl6pPr>
    <a:lvl7pPr marL="2743200" algn="l" defTabSz="914400" rtl="0" eaLnBrk="1" latinLnBrk="0" hangingPunct="1">
      <a:defRPr kern="1200">
        <a:solidFill>
          <a:schemeClr val="tx1"/>
        </a:solidFill>
        <a:latin typeface="Comic Sans MS" pitchFamily="66" charset="0"/>
        <a:ea typeface="宋体" pitchFamily="2" charset="-122"/>
        <a:cs typeface="+mn-cs"/>
      </a:defRPr>
    </a:lvl7pPr>
    <a:lvl8pPr marL="3200400" algn="l" defTabSz="914400" rtl="0" eaLnBrk="1" latinLnBrk="0" hangingPunct="1">
      <a:defRPr kern="1200">
        <a:solidFill>
          <a:schemeClr val="tx1"/>
        </a:solidFill>
        <a:latin typeface="Comic Sans MS" pitchFamily="66" charset="0"/>
        <a:ea typeface="宋体" pitchFamily="2" charset="-122"/>
        <a:cs typeface="+mn-cs"/>
      </a:defRPr>
    </a:lvl8pPr>
    <a:lvl9pPr marL="3657600" algn="l" defTabSz="914400" rtl="0" eaLnBrk="1" latinLnBrk="0" hangingPunct="1">
      <a:defRPr kern="1200">
        <a:solidFill>
          <a:schemeClr val="tx1"/>
        </a:solidFill>
        <a:latin typeface="Comic Sans MS" pitchFamily="66"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010"/>
          </a:xfrm>
          <a:prstGeom prst="rect">
            <a:avLst/>
          </a:prstGeom>
        </p:spPr>
        <p:txBody>
          <a:bodyPr vert="horz" lIns="91440" tIns="45720" rIns="91440" bIns="45720" rtlCol="0"/>
          <a:lstStyle>
            <a:lvl1pPr algn="r">
              <a:defRPr sz="1200"/>
            </a:lvl1pPr>
          </a:lstStyle>
          <a:p>
            <a:fld id="{25857728-D113-4FB5-BB9B-53CDFC43D89A}" type="datetimeFigureOut">
              <a:rPr lang="en-US" smtClean="0"/>
              <a:pPr/>
              <a:t>10/16/2023</a:t>
            </a:fld>
            <a:endParaRPr lang="en-US"/>
          </a:p>
        </p:txBody>
      </p:sp>
      <p:sp>
        <p:nvSpPr>
          <p:cNvPr id="4" name="Footer Placeholder 3"/>
          <p:cNvSpPr>
            <a:spLocks noGrp="1"/>
          </p:cNvSpPr>
          <p:nvPr>
            <p:ph type="ftr" sz="quarter" idx="2"/>
          </p:nvPr>
        </p:nvSpPr>
        <p:spPr>
          <a:xfrm>
            <a:off x="0" y="8757590"/>
            <a:ext cx="2971800" cy="4610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7590"/>
            <a:ext cx="2971800" cy="461010"/>
          </a:xfrm>
          <a:prstGeom prst="rect">
            <a:avLst/>
          </a:prstGeom>
        </p:spPr>
        <p:txBody>
          <a:bodyPr vert="horz" lIns="91440" tIns="45720" rIns="91440" bIns="45720" rtlCol="0" anchor="b"/>
          <a:lstStyle>
            <a:lvl1pPr algn="r">
              <a:defRPr sz="1200"/>
            </a:lvl1pPr>
          </a:lstStyle>
          <a:p>
            <a:fld id="{95B598CE-77E7-461D-A451-2B85EF186D5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6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ltLang="zh-CN"/>
          </a:p>
        </p:txBody>
      </p:sp>
      <p:sp>
        <p:nvSpPr>
          <p:cNvPr id="82947" name="Rectangle 3"/>
          <p:cNvSpPr>
            <a:spLocks noGrp="1" noChangeArrowheads="1"/>
          </p:cNvSpPr>
          <p:nvPr>
            <p:ph type="dt" idx="1"/>
          </p:nvPr>
        </p:nvSpPr>
        <p:spPr bwMode="auto">
          <a:xfrm>
            <a:off x="3884613" y="0"/>
            <a:ext cx="2971800" cy="46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ltLang="zh-CN"/>
          </a:p>
        </p:txBody>
      </p:sp>
      <p:sp>
        <p:nvSpPr>
          <p:cNvPr id="41988" name="Rectangle 4"/>
          <p:cNvSpPr>
            <a:spLocks noGrp="1" noRot="1" noChangeAspect="1" noChangeArrowheads="1" noTextEdit="1"/>
          </p:cNvSpPr>
          <p:nvPr>
            <p:ph type="sldImg" idx="2"/>
          </p:nvPr>
        </p:nvSpPr>
        <p:spPr bwMode="auto">
          <a:xfrm>
            <a:off x="1123950" y="692150"/>
            <a:ext cx="4610100" cy="3457575"/>
          </a:xfrm>
          <a:prstGeom prst="rect">
            <a:avLst/>
          </a:prstGeom>
          <a:noFill/>
          <a:ln w="9525">
            <a:solidFill>
              <a:srgbClr val="000000"/>
            </a:solidFill>
            <a:miter lim="800000"/>
            <a:headEnd/>
            <a:tailEnd/>
          </a:ln>
        </p:spPr>
      </p:sp>
      <p:sp>
        <p:nvSpPr>
          <p:cNvPr id="82949" name="Rectangle 5"/>
          <p:cNvSpPr>
            <a:spLocks noGrp="1" noChangeArrowheads="1"/>
          </p:cNvSpPr>
          <p:nvPr>
            <p:ph type="body" sz="quarter" idx="3"/>
          </p:nvPr>
        </p:nvSpPr>
        <p:spPr bwMode="auto">
          <a:xfrm>
            <a:off x="685800" y="4379595"/>
            <a:ext cx="5486400" cy="41490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8757590"/>
            <a:ext cx="2971800"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ltLang="zh-CN"/>
          </a:p>
        </p:txBody>
      </p:sp>
      <p:sp>
        <p:nvSpPr>
          <p:cNvPr id="82951" name="Rectangle 7"/>
          <p:cNvSpPr>
            <a:spLocks noGrp="1" noChangeArrowheads="1"/>
          </p:cNvSpPr>
          <p:nvPr>
            <p:ph type="sldNum" sz="quarter" idx="5"/>
          </p:nvPr>
        </p:nvSpPr>
        <p:spPr bwMode="auto">
          <a:xfrm>
            <a:off x="3884613" y="8757590"/>
            <a:ext cx="2971800"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3086D44-28A5-4A84-88C0-5E2B1654DC2E}"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en.wikipedia.org/wiki/England" TargetMode="External"/><Relationship Id="rId3" Type="http://schemas.openxmlformats.org/officeDocument/2006/relationships/hyperlink" Target="http://en.wikipedia.org/wiki/Pen_name" TargetMode="External"/><Relationship Id="rId7" Type="http://schemas.openxmlformats.org/officeDocument/2006/relationships/hyperlink" Target="http://en.wikipedia.org/wiki/1880" TargetMode="External"/><Relationship Id="rId12" Type="http://schemas.openxmlformats.org/officeDocument/2006/relationships/hyperlink" Target="http://en.wikipedia.org/wiki/George_Henry_Lewes"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en.wikipedia.org/wiki/December_22" TargetMode="External"/><Relationship Id="rId11" Type="http://schemas.openxmlformats.org/officeDocument/2006/relationships/hyperlink" Target="http://en.wikipedia.org/wiki/Realism_(arts)" TargetMode="External"/><Relationship Id="rId5" Type="http://schemas.openxmlformats.org/officeDocument/2006/relationships/hyperlink" Target="http://en.wikipedia.org/wiki/1819" TargetMode="External"/><Relationship Id="rId10" Type="http://schemas.openxmlformats.org/officeDocument/2006/relationships/hyperlink" Target="http://en.wikipedia.org/wiki/Victorian_era" TargetMode="External"/><Relationship Id="rId4" Type="http://schemas.openxmlformats.org/officeDocument/2006/relationships/hyperlink" Target="http://en.wikipedia.org/wiki/November_22" TargetMode="External"/><Relationship Id="rId9" Type="http://schemas.openxmlformats.org/officeDocument/2006/relationships/hyperlink" Target="http://en.wikipedia.org/wiki/Novelist"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44036" name="Slide Number Placeholder 3"/>
          <p:cNvSpPr>
            <a:spLocks noGrp="1"/>
          </p:cNvSpPr>
          <p:nvPr>
            <p:ph type="sldNum" sz="quarter" idx="5"/>
          </p:nvPr>
        </p:nvSpPr>
        <p:spPr>
          <a:noFill/>
        </p:spPr>
        <p:txBody>
          <a:bodyPr/>
          <a:lstStyle/>
          <a:p>
            <a:fld id="{ADB3FD17-CD03-474F-9CEE-57060873502C}" type="slidenum">
              <a:rPr lang="en-US" altLang="zh-CN" smtClean="0">
                <a:latin typeface="Arial" charset="0"/>
              </a:rPr>
              <a:pPr/>
              <a:t>1</a:t>
            </a:fld>
            <a:endParaRPr lang="en-US" altLang="zh-CN"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DA7C6C8-EEA8-408D-83FB-386DEA81598A}" type="slidenum">
              <a:rPr lang="en-US" altLang="zh-CN" smtClean="0">
                <a:latin typeface="Arial" charset="0"/>
              </a:rPr>
              <a:pPr/>
              <a:t>10</a:t>
            </a:fld>
            <a:endParaRPr lang="en-US" altLang="zh-CN"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79595"/>
            <a:ext cx="5029200" cy="4149090"/>
          </a:xfrm>
          <a:noFill/>
          <a:ln/>
        </p:spPr>
        <p:txBody>
          <a:bodyPr/>
          <a:lstStyle/>
          <a:p>
            <a:pPr eaLnBrk="1" hangingPunct="1"/>
            <a:r>
              <a:rPr lang="en-US" altLang="zh-CN" smtClean="0">
                <a:latin typeface="Arial" charset="0"/>
              </a:rPr>
              <a:t>From Richard Chase, </a:t>
            </a:r>
            <a:r>
              <a:rPr lang="en-US" altLang="zh-CN" i="1" smtClean="0">
                <a:latin typeface="Arial" charset="0"/>
              </a:rPr>
              <a:t>The American Novel and Its Tradition</a:t>
            </a:r>
            <a:endParaRPr lang="en-US" altLang="zh-CN" smtClean="0">
              <a:latin typeface="Arial" charset="0"/>
            </a:endParaRPr>
          </a:p>
          <a:p>
            <a:pPr eaLnBrk="1" hangingPunct="1"/>
            <a:endParaRPr lang="en-US" altLang="zh-CN"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0420" name="Slide Number Placeholder 3"/>
          <p:cNvSpPr>
            <a:spLocks noGrp="1"/>
          </p:cNvSpPr>
          <p:nvPr>
            <p:ph type="sldNum" sz="quarter" idx="5"/>
          </p:nvPr>
        </p:nvSpPr>
        <p:spPr>
          <a:noFill/>
        </p:spPr>
        <p:txBody>
          <a:bodyPr/>
          <a:lstStyle/>
          <a:p>
            <a:fld id="{45668587-D1F2-428D-8530-FDD685AAAFF7}" type="slidenum">
              <a:rPr lang="en-US" altLang="zh-CN" smtClean="0">
                <a:latin typeface="Arial" charset="0"/>
              </a:rPr>
              <a:pPr/>
              <a:t>11</a:t>
            </a:fld>
            <a:endParaRPr lang="en-US" altLang="zh-CN"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2468" name="Slide Number Placeholder 3"/>
          <p:cNvSpPr>
            <a:spLocks noGrp="1"/>
          </p:cNvSpPr>
          <p:nvPr>
            <p:ph type="sldNum" sz="quarter" idx="5"/>
          </p:nvPr>
        </p:nvSpPr>
        <p:spPr>
          <a:noFill/>
        </p:spPr>
        <p:txBody>
          <a:bodyPr/>
          <a:lstStyle/>
          <a:p>
            <a:fld id="{AA8C7D85-DA8B-4397-A204-4825A00F7EB1}" type="slidenum">
              <a:rPr lang="en-US" altLang="zh-CN" smtClean="0">
                <a:latin typeface="Arial" charset="0"/>
              </a:rPr>
              <a:pPr/>
              <a:t>12</a:t>
            </a:fld>
            <a:endParaRPr lang="en-US" altLang="zh-CN"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3492" name="Slide Number Placeholder 3"/>
          <p:cNvSpPr>
            <a:spLocks noGrp="1"/>
          </p:cNvSpPr>
          <p:nvPr>
            <p:ph type="sldNum" sz="quarter" idx="5"/>
          </p:nvPr>
        </p:nvSpPr>
        <p:spPr>
          <a:noFill/>
        </p:spPr>
        <p:txBody>
          <a:bodyPr/>
          <a:lstStyle/>
          <a:p>
            <a:fld id="{8B1A7AD3-F987-4C53-819A-B935BB26A384}" type="slidenum">
              <a:rPr lang="en-US" altLang="zh-CN" smtClean="0">
                <a:latin typeface="Arial" charset="0"/>
              </a:rPr>
              <a:pPr/>
              <a:t>13</a:t>
            </a:fld>
            <a:endParaRPr lang="en-US" altLang="zh-CN"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4516" name="Slide Number Placeholder 3"/>
          <p:cNvSpPr>
            <a:spLocks noGrp="1"/>
          </p:cNvSpPr>
          <p:nvPr>
            <p:ph type="sldNum" sz="quarter" idx="5"/>
          </p:nvPr>
        </p:nvSpPr>
        <p:spPr>
          <a:noFill/>
        </p:spPr>
        <p:txBody>
          <a:bodyPr/>
          <a:lstStyle/>
          <a:p>
            <a:fld id="{2741DB28-06CD-4029-9F3A-5BD2BA2A1A42}" type="slidenum">
              <a:rPr lang="en-US" altLang="zh-CN" smtClean="0">
                <a:latin typeface="Arial" charset="0"/>
              </a:rPr>
              <a:pPr/>
              <a:t>14</a:t>
            </a:fld>
            <a:endParaRPr lang="en-US" altLang="zh-CN"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5540" name="Slide Number Placeholder 3"/>
          <p:cNvSpPr>
            <a:spLocks noGrp="1"/>
          </p:cNvSpPr>
          <p:nvPr>
            <p:ph type="sldNum" sz="quarter" idx="5"/>
          </p:nvPr>
        </p:nvSpPr>
        <p:spPr>
          <a:noFill/>
        </p:spPr>
        <p:txBody>
          <a:bodyPr/>
          <a:lstStyle/>
          <a:p>
            <a:fld id="{AE5D1582-A56A-474F-B86F-398F4FB221D2}" type="slidenum">
              <a:rPr lang="en-US" altLang="zh-CN" smtClean="0">
                <a:latin typeface="Arial" charset="0"/>
              </a:rPr>
              <a:pPr/>
              <a:t>15</a:t>
            </a:fld>
            <a:endParaRPr lang="en-US" altLang="zh-CN"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D28131F-E9BB-46AA-ACFD-BD35F6F56DAF}" type="slidenum">
              <a:rPr lang="en-US" altLang="zh-CN" smtClean="0">
                <a:latin typeface="Arial" charset="0"/>
              </a:rPr>
              <a:pPr/>
              <a:t>16</a:t>
            </a:fld>
            <a:endParaRPr lang="en-US" altLang="zh-CN"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tLang="zh-CN" sz="1000" b="1" smtClean="0">
                <a:latin typeface="Arial" charset="0"/>
              </a:rPr>
              <a:t>Mary Ann Evans</a:t>
            </a:r>
            <a:r>
              <a:rPr lang="en-US" altLang="zh-CN" sz="1000" smtClean="0">
                <a:latin typeface="Arial" charset="0"/>
              </a:rPr>
              <a:t>, better known by the </a:t>
            </a:r>
            <a:r>
              <a:rPr lang="en-US" altLang="zh-CN" sz="1000" smtClean="0">
                <a:latin typeface="Arial" charset="0"/>
                <a:hlinkClick r:id="rId3" tooltip="Pen name"/>
              </a:rPr>
              <a:t>pen name</a:t>
            </a:r>
            <a:r>
              <a:rPr lang="en-US" altLang="zh-CN" sz="1000" smtClean="0">
                <a:latin typeface="Arial" charset="0"/>
              </a:rPr>
              <a:t> </a:t>
            </a:r>
            <a:r>
              <a:rPr lang="en-US" altLang="zh-CN" sz="1000" b="1" smtClean="0">
                <a:latin typeface="Arial" charset="0"/>
              </a:rPr>
              <a:t>George Eliot</a:t>
            </a:r>
            <a:r>
              <a:rPr lang="en-US" altLang="zh-CN" sz="1000" smtClean="0">
                <a:latin typeface="Arial" charset="0"/>
              </a:rPr>
              <a:t> (</a:t>
            </a:r>
            <a:r>
              <a:rPr lang="en-US" altLang="zh-CN" sz="1000" smtClean="0">
                <a:latin typeface="Arial" charset="0"/>
                <a:hlinkClick r:id="rId4" tooltip="November 22"/>
              </a:rPr>
              <a:t>22 November</a:t>
            </a:r>
            <a:r>
              <a:rPr lang="en-US" altLang="zh-CN" sz="1000" smtClean="0">
                <a:latin typeface="Arial" charset="0"/>
              </a:rPr>
              <a:t> </a:t>
            </a:r>
            <a:r>
              <a:rPr lang="en-US" altLang="zh-CN" sz="1000" smtClean="0">
                <a:latin typeface="Arial" charset="0"/>
                <a:hlinkClick r:id="rId5" tooltip="1819"/>
              </a:rPr>
              <a:t>1819</a:t>
            </a:r>
            <a:r>
              <a:rPr lang="en-US" altLang="zh-CN" sz="1000" smtClean="0">
                <a:latin typeface="Arial" charset="0"/>
              </a:rPr>
              <a:t> - </a:t>
            </a:r>
            <a:r>
              <a:rPr lang="en-US" altLang="zh-CN" sz="1000" smtClean="0">
                <a:latin typeface="Arial" charset="0"/>
                <a:hlinkClick r:id="rId6" tooltip="December 22"/>
              </a:rPr>
              <a:t>22 December</a:t>
            </a:r>
            <a:r>
              <a:rPr lang="en-US" altLang="zh-CN" sz="1000" smtClean="0">
                <a:latin typeface="Arial" charset="0"/>
              </a:rPr>
              <a:t> </a:t>
            </a:r>
            <a:r>
              <a:rPr lang="en-US" altLang="zh-CN" sz="1000" smtClean="0">
                <a:latin typeface="Arial" charset="0"/>
                <a:hlinkClick r:id="rId7" tooltip="1880"/>
              </a:rPr>
              <a:t>1880</a:t>
            </a:r>
            <a:r>
              <a:rPr lang="en-US" altLang="zh-CN" sz="1000" smtClean="0">
                <a:latin typeface="Arial" charset="0"/>
              </a:rPr>
              <a:t>), was an </a:t>
            </a:r>
            <a:r>
              <a:rPr lang="en-US" altLang="zh-CN" sz="1000" smtClean="0">
                <a:latin typeface="Arial" charset="0"/>
                <a:hlinkClick r:id="rId8" tooltip="England"/>
              </a:rPr>
              <a:t>English</a:t>
            </a:r>
            <a:r>
              <a:rPr lang="en-US" altLang="zh-CN" sz="1000" smtClean="0">
                <a:latin typeface="Arial" charset="0"/>
              </a:rPr>
              <a:t> </a:t>
            </a:r>
            <a:r>
              <a:rPr lang="en-US" altLang="zh-CN" sz="1000" smtClean="0">
                <a:latin typeface="Arial" charset="0"/>
                <a:hlinkClick r:id="rId9" tooltip="Novelist"/>
              </a:rPr>
              <a:t>novelist</a:t>
            </a:r>
            <a:r>
              <a:rPr lang="en-US" altLang="zh-CN" sz="1000" smtClean="0">
                <a:latin typeface="Arial" charset="0"/>
              </a:rPr>
              <a:t>. She was one of the leading writers of the </a:t>
            </a:r>
            <a:r>
              <a:rPr lang="en-US" altLang="zh-CN" sz="1000" smtClean="0">
                <a:latin typeface="Arial" charset="0"/>
                <a:hlinkClick r:id="rId10" tooltip="Victorian era"/>
              </a:rPr>
              <a:t>Victorian era</a:t>
            </a:r>
            <a:r>
              <a:rPr lang="en-US" altLang="zh-CN" sz="1000" smtClean="0">
                <a:latin typeface="Arial" charset="0"/>
              </a:rPr>
              <a:t>. Her novels, largely set in provincial England, are well known for their </a:t>
            </a:r>
            <a:r>
              <a:rPr lang="en-US" altLang="zh-CN" sz="1000" smtClean="0">
                <a:latin typeface="Arial" charset="0"/>
                <a:hlinkClick r:id="rId11" tooltip="Realism (arts)"/>
              </a:rPr>
              <a:t>realism</a:t>
            </a:r>
            <a:r>
              <a:rPr lang="en-US" altLang="zh-CN" sz="1000" smtClean="0">
                <a:latin typeface="Arial" charset="0"/>
              </a:rPr>
              <a:t> and psychological perspicacity. </a:t>
            </a:r>
          </a:p>
          <a:p>
            <a:pPr eaLnBrk="1" hangingPunct="1"/>
            <a:endParaRPr lang="en-US" altLang="zh-CN" sz="1000" smtClean="0">
              <a:latin typeface="Arial" charset="0"/>
            </a:endParaRPr>
          </a:p>
          <a:p>
            <a:pPr eaLnBrk="1" hangingPunct="1"/>
            <a:r>
              <a:rPr lang="en-US" altLang="zh-CN" sz="1000" smtClean="0">
                <a:latin typeface="Arial" charset="0"/>
              </a:rPr>
              <a:t>She used a male pen name, she said, to ensure that her works were taken seriously. Female authors published freely under their own names, but Eliot wanted to ensure that she was not seen as merely a writer of romances. An additional factor may have been a desire to shield her private life from public scrutiny and to prevent scandals attending her relationship with the married </a:t>
            </a:r>
            <a:r>
              <a:rPr lang="en-US" altLang="zh-CN" sz="1000" smtClean="0">
                <a:latin typeface="Arial" charset="0"/>
                <a:hlinkClick r:id="rId12" tooltip="George Henry Lewes"/>
              </a:rPr>
              <a:t>George Henry Lewes</a:t>
            </a:r>
            <a:r>
              <a:rPr lang="en-US" altLang="zh-CN" sz="1000" smtClean="0">
                <a:latin typeface="Arial" charset="0"/>
              </a:rPr>
              <a:t>.</a:t>
            </a:r>
          </a:p>
          <a:p>
            <a:pPr eaLnBrk="1" hangingPunct="1"/>
            <a:endParaRPr lang="en-US" altLang="zh-CN" sz="1000" smtClean="0">
              <a:latin typeface="Arial" charset="0"/>
            </a:endParaRPr>
          </a:p>
          <a:p>
            <a:pPr eaLnBrk="1" hangingPunct="1"/>
            <a:r>
              <a:rPr lang="en-US" altLang="zh-CN" smtClean="0">
                <a:latin typeface="Arial" charset="0"/>
              </a:rPr>
              <a:t>http://en.wikipedia.org/wiki/George_Eliot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B778DF5C-83A6-4F99-BE4C-E4507F506775}" type="slidenum">
              <a:rPr lang="en-US" altLang="zh-CN" smtClean="0">
                <a:latin typeface="Arial" charset="0"/>
              </a:rPr>
              <a:pPr/>
              <a:t>17</a:t>
            </a:fld>
            <a:endParaRPr lang="en-US" altLang="zh-CN"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70660" name="Slide Number Placeholder 3"/>
          <p:cNvSpPr>
            <a:spLocks noGrp="1"/>
          </p:cNvSpPr>
          <p:nvPr>
            <p:ph type="sldNum" sz="quarter" idx="5"/>
          </p:nvPr>
        </p:nvSpPr>
        <p:spPr>
          <a:noFill/>
        </p:spPr>
        <p:txBody>
          <a:bodyPr/>
          <a:lstStyle/>
          <a:p>
            <a:fld id="{4F0AFB11-6434-4679-B487-A6E6B0108BD6}" type="slidenum">
              <a:rPr lang="en-US" altLang="zh-CN" smtClean="0">
                <a:latin typeface="Arial" charset="0"/>
              </a:rPr>
              <a:pPr/>
              <a:t>18</a:t>
            </a:fld>
            <a:endParaRPr lang="en-US" altLang="zh-CN"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79876" name="Slide Number Placeholder 3"/>
          <p:cNvSpPr>
            <a:spLocks noGrp="1"/>
          </p:cNvSpPr>
          <p:nvPr>
            <p:ph type="sldNum" sz="quarter" idx="5"/>
          </p:nvPr>
        </p:nvSpPr>
        <p:spPr>
          <a:noFill/>
        </p:spPr>
        <p:txBody>
          <a:bodyPr/>
          <a:lstStyle/>
          <a:p>
            <a:fld id="{BB7E039F-E50A-45C2-A188-672DB8782CA6}" type="slidenum">
              <a:rPr lang="en-US" altLang="zh-CN" smtClean="0">
                <a:latin typeface="Arial" charset="0"/>
              </a:rPr>
              <a:pPr/>
              <a:t>19</a:t>
            </a:fld>
            <a:endParaRPr lang="en-US" altLang="zh-CN"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47108" name="Slide Number Placeholder 3"/>
          <p:cNvSpPr>
            <a:spLocks noGrp="1"/>
          </p:cNvSpPr>
          <p:nvPr>
            <p:ph type="sldNum" sz="quarter" idx="5"/>
          </p:nvPr>
        </p:nvSpPr>
        <p:spPr>
          <a:noFill/>
        </p:spPr>
        <p:txBody>
          <a:bodyPr/>
          <a:lstStyle/>
          <a:p>
            <a:fld id="{78012170-A9DA-4C7D-9278-5B85956DD5F9}" type="slidenum">
              <a:rPr lang="en-US" altLang="zh-CN" smtClean="0">
                <a:latin typeface="Arial" charset="0"/>
              </a:rPr>
              <a:pPr/>
              <a:t>2</a:t>
            </a:fld>
            <a:endParaRPr lang="en-US" altLang="zh-CN"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48132" name="Slide Number Placeholder 3"/>
          <p:cNvSpPr>
            <a:spLocks noGrp="1"/>
          </p:cNvSpPr>
          <p:nvPr>
            <p:ph type="sldNum" sz="quarter" idx="5"/>
          </p:nvPr>
        </p:nvSpPr>
        <p:spPr>
          <a:noFill/>
        </p:spPr>
        <p:txBody>
          <a:bodyPr/>
          <a:lstStyle/>
          <a:p>
            <a:fld id="{EDA1F46F-7BF6-47C3-A533-A00F8D1519F6}" type="slidenum">
              <a:rPr lang="en-US" altLang="zh-CN" smtClean="0">
                <a:latin typeface="Arial" charset="0"/>
              </a:rPr>
              <a:pPr/>
              <a:t>3</a:t>
            </a:fld>
            <a:endParaRPr lang="en-US" altLang="zh-CN"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50180" name="Slide Number Placeholder 3"/>
          <p:cNvSpPr>
            <a:spLocks noGrp="1"/>
          </p:cNvSpPr>
          <p:nvPr>
            <p:ph type="sldNum" sz="quarter" idx="5"/>
          </p:nvPr>
        </p:nvSpPr>
        <p:spPr>
          <a:noFill/>
        </p:spPr>
        <p:txBody>
          <a:bodyPr/>
          <a:lstStyle/>
          <a:p>
            <a:fld id="{5EDE387C-07C2-41D4-8D32-56A08211820E}" type="slidenum">
              <a:rPr lang="en-US" altLang="zh-CN" smtClean="0">
                <a:latin typeface="Arial" charset="0"/>
              </a:rPr>
              <a:pPr/>
              <a:t>4</a:t>
            </a:fld>
            <a:endParaRPr lang="en-US" altLang="zh-CN"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52228" name="Slide Number Placeholder 3"/>
          <p:cNvSpPr>
            <a:spLocks noGrp="1"/>
          </p:cNvSpPr>
          <p:nvPr>
            <p:ph type="sldNum" sz="quarter" idx="5"/>
          </p:nvPr>
        </p:nvSpPr>
        <p:spPr>
          <a:noFill/>
        </p:spPr>
        <p:txBody>
          <a:bodyPr/>
          <a:lstStyle/>
          <a:p>
            <a:fld id="{19304D6C-A5FC-4F24-9ACD-4DC124CC43E9}" type="slidenum">
              <a:rPr lang="en-US" altLang="zh-CN" smtClean="0">
                <a:latin typeface="Arial" charset="0"/>
              </a:rPr>
              <a:pPr/>
              <a:t>5</a:t>
            </a:fld>
            <a:endParaRPr lang="en-US" altLang="zh-CN"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53252" name="Slide Number Placeholder 3"/>
          <p:cNvSpPr>
            <a:spLocks noGrp="1"/>
          </p:cNvSpPr>
          <p:nvPr>
            <p:ph type="sldNum" sz="quarter" idx="5"/>
          </p:nvPr>
        </p:nvSpPr>
        <p:spPr>
          <a:noFill/>
        </p:spPr>
        <p:txBody>
          <a:bodyPr/>
          <a:lstStyle/>
          <a:p>
            <a:fld id="{931C5AB5-A43D-4163-956D-B54AA17B6C82}" type="slidenum">
              <a:rPr lang="en-US" altLang="zh-CN" smtClean="0">
                <a:latin typeface="Arial" charset="0"/>
              </a:rPr>
              <a:pPr/>
              <a:t>6</a:t>
            </a:fld>
            <a:endParaRPr lang="en-US" altLang="zh-CN"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54276" name="Slide Number Placeholder 3"/>
          <p:cNvSpPr>
            <a:spLocks noGrp="1"/>
          </p:cNvSpPr>
          <p:nvPr>
            <p:ph type="sldNum" sz="quarter" idx="5"/>
          </p:nvPr>
        </p:nvSpPr>
        <p:spPr>
          <a:noFill/>
        </p:spPr>
        <p:txBody>
          <a:bodyPr/>
          <a:lstStyle/>
          <a:p>
            <a:fld id="{1E408581-41FB-4EEB-B7CC-670B7F947E7C}" type="slidenum">
              <a:rPr lang="en-US" altLang="zh-CN" smtClean="0">
                <a:latin typeface="Arial" charset="0"/>
              </a:rPr>
              <a:pPr/>
              <a:t>7</a:t>
            </a:fld>
            <a:endParaRPr lang="en-US" altLang="zh-CN"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55300" name="Slide Number Placeholder 3"/>
          <p:cNvSpPr>
            <a:spLocks noGrp="1"/>
          </p:cNvSpPr>
          <p:nvPr>
            <p:ph type="sldNum" sz="quarter" idx="5"/>
          </p:nvPr>
        </p:nvSpPr>
        <p:spPr>
          <a:noFill/>
        </p:spPr>
        <p:txBody>
          <a:bodyPr/>
          <a:lstStyle/>
          <a:p>
            <a:fld id="{B0CC74AE-87F5-4E4E-AA98-729DA75DC4F7}" type="slidenum">
              <a:rPr lang="en-US" altLang="zh-CN" smtClean="0">
                <a:latin typeface="Arial" charset="0"/>
              </a:rPr>
              <a:pPr/>
              <a:t>8</a:t>
            </a:fld>
            <a:endParaRPr lang="en-US" altLang="zh-CN"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56324" name="Slide Number Placeholder 3"/>
          <p:cNvSpPr>
            <a:spLocks noGrp="1"/>
          </p:cNvSpPr>
          <p:nvPr>
            <p:ph type="sldNum" sz="quarter" idx="5"/>
          </p:nvPr>
        </p:nvSpPr>
        <p:spPr>
          <a:noFill/>
        </p:spPr>
        <p:txBody>
          <a:bodyPr/>
          <a:lstStyle/>
          <a:p>
            <a:fld id="{25F2BC5C-F822-4517-8316-CE6696863541}" type="slidenum">
              <a:rPr lang="en-US" altLang="zh-CN" smtClean="0">
                <a:latin typeface="Arial" charset="0"/>
              </a:rPr>
              <a:pPr/>
              <a:t>9</a:t>
            </a:fld>
            <a:endParaRPr lang="en-US" altLang="zh-CN"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28600" y="3124200"/>
            <a:ext cx="8564563" cy="390525"/>
            <a:chOff x="144" y="1968"/>
            <a:chExt cx="5395" cy="246"/>
          </a:xfrm>
        </p:grpSpPr>
        <p:sp>
          <p:nvSpPr>
            <p:cNvPr id="5" name="Freeform 3"/>
            <p:cNvSpPr>
              <a:spLocks/>
            </p:cNvSpPr>
            <p:nvPr userDrawn="1"/>
          </p:nvSpPr>
          <p:spPr bwMode="auto">
            <a:xfrm rot="-5400000" flipH="1" flipV="1">
              <a:off x="2794" y="-586"/>
              <a:ext cx="96" cy="5395"/>
            </a:xfrm>
            <a:custGeom>
              <a:avLst/>
              <a:gdLst/>
              <a:ahLst/>
              <a:cxnLst>
                <a:cxn ang="0">
                  <a:pos x="91" y="526"/>
                </a:cxn>
                <a:cxn ang="0">
                  <a:pos x="211" y="175"/>
                </a:cxn>
                <a:cxn ang="0">
                  <a:pos x="443" y="32"/>
                </a:cxn>
                <a:cxn ang="0">
                  <a:pos x="802" y="32"/>
                </a:cxn>
                <a:cxn ang="0">
                  <a:pos x="1206" y="10"/>
                </a:cxn>
                <a:cxn ang="0">
                  <a:pos x="1482" y="25"/>
                </a:cxn>
                <a:cxn ang="0">
                  <a:pos x="1655" y="160"/>
                </a:cxn>
                <a:cxn ang="0">
                  <a:pos x="1655" y="406"/>
                </a:cxn>
                <a:cxn ang="0">
                  <a:pos x="1572" y="736"/>
                </a:cxn>
                <a:cxn ang="0">
                  <a:pos x="1565" y="1177"/>
                </a:cxn>
                <a:cxn ang="0">
                  <a:pos x="1632" y="1581"/>
                </a:cxn>
                <a:cxn ang="0">
                  <a:pos x="1692" y="2232"/>
                </a:cxn>
                <a:cxn ang="0">
                  <a:pos x="1587" y="2830"/>
                </a:cxn>
                <a:cxn ang="0">
                  <a:pos x="1625" y="3055"/>
                </a:cxn>
                <a:cxn ang="0">
                  <a:pos x="1535" y="3234"/>
                </a:cxn>
                <a:cxn ang="0">
                  <a:pos x="1325" y="3234"/>
                </a:cxn>
                <a:cxn ang="0">
                  <a:pos x="921" y="3204"/>
                </a:cxn>
                <a:cxn ang="0">
                  <a:pos x="510" y="3249"/>
                </a:cxn>
                <a:cxn ang="0">
                  <a:pos x="136" y="3167"/>
                </a:cxn>
                <a:cxn ang="0">
                  <a:pos x="39" y="2950"/>
                </a:cxn>
                <a:cxn ang="0">
                  <a:pos x="99" y="2651"/>
                </a:cxn>
                <a:cxn ang="0">
                  <a:pos x="99" y="2232"/>
                </a:cxn>
                <a:cxn ang="0">
                  <a:pos x="9" y="1813"/>
                </a:cxn>
                <a:cxn ang="0">
                  <a:pos x="46" y="1259"/>
                </a:cxn>
                <a:cxn ang="0">
                  <a:pos x="61" y="915"/>
                </a:cxn>
                <a:cxn ang="0">
                  <a:pos x="91" y="526"/>
                </a:cxn>
              </a:cxnLst>
              <a:rect l="0" t="0" r="r" b="b"/>
              <a:pathLst>
                <a:path w="1699" h="3264">
                  <a:moveTo>
                    <a:pt x="91" y="526"/>
                  </a:moveTo>
                  <a:cubicBezTo>
                    <a:pt x="116" y="403"/>
                    <a:pt x="152" y="257"/>
                    <a:pt x="211" y="175"/>
                  </a:cubicBezTo>
                  <a:cubicBezTo>
                    <a:pt x="270" y="93"/>
                    <a:pt x="345" y="56"/>
                    <a:pt x="443" y="32"/>
                  </a:cubicBezTo>
                  <a:cubicBezTo>
                    <a:pt x="541" y="8"/>
                    <a:pt x="675" y="36"/>
                    <a:pt x="802" y="32"/>
                  </a:cubicBezTo>
                  <a:cubicBezTo>
                    <a:pt x="929" y="28"/>
                    <a:pt x="1093" y="11"/>
                    <a:pt x="1206" y="10"/>
                  </a:cubicBezTo>
                  <a:cubicBezTo>
                    <a:pt x="1319" y="9"/>
                    <a:pt x="1407" y="0"/>
                    <a:pt x="1482" y="25"/>
                  </a:cubicBezTo>
                  <a:cubicBezTo>
                    <a:pt x="1557" y="50"/>
                    <a:pt x="1626" y="97"/>
                    <a:pt x="1655" y="160"/>
                  </a:cubicBezTo>
                  <a:cubicBezTo>
                    <a:pt x="1684" y="223"/>
                    <a:pt x="1669" y="310"/>
                    <a:pt x="1655" y="406"/>
                  </a:cubicBezTo>
                  <a:cubicBezTo>
                    <a:pt x="1641" y="502"/>
                    <a:pt x="1587" y="608"/>
                    <a:pt x="1572" y="736"/>
                  </a:cubicBezTo>
                  <a:cubicBezTo>
                    <a:pt x="1557" y="864"/>
                    <a:pt x="1555" y="1036"/>
                    <a:pt x="1565" y="1177"/>
                  </a:cubicBezTo>
                  <a:cubicBezTo>
                    <a:pt x="1575" y="1318"/>
                    <a:pt x="1611" y="1405"/>
                    <a:pt x="1632" y="1581"/>
                  </a:cubicBezTo>
                  <a:cubicBezTo>
                    <a:pt x="1653" y="1757"/>
                    <a:pt x="1699" y="2024"/>
                    <a:pt x="1692" y="2232"/>
                  </a:cubicBezTo>
                  <a:cubicBezTo>
                    <a:pt x="1685" y="2440"/>
                    <a:pt x="1598" y="2693"/>
                    <a:pt x="1587" y="2830"/>
                  </a:cubicBezTo>
                  <a:cubicBezTo>
                    <a:pt x="1576" y="2967"/>
                    <a:pt x="1634" y="2988"/>
                    <a:pt x="1625" y="3055"/>
                  </a:cubicBezTo>
                  <a:cubicBezTo>
                    <a:pt x="1616" y="3122"/>
                    <a:pt x="1585" y="3204"/>
                    <a:pt x="1535" y="3234"/>
                  </a:cubicBezTo>
                  <a:cubicBezTo>
                    <a:pt x="1485" y="3264"/>
                    <a:pt x="1427" y="3239"/>
                    <a:pt x="1325" y="3234"/>
                  </a:cubicBezTo>
                  <a:cubicBezTo>
                    <a:pt x="1223" y="3229"/>
                    <a:pt x="1057" y="3202"/>
                    <a:pt x="921" y="3204"/>
                  </a:cubicBezTo>
                  <a:cubicBezTo>
                    <a:pt x="785" y="3206"/>
                    <a:pt x="641" y="3255"/>
                    <a:pt x="510" y="3249"/>
                  </a:cubicBezTo>
                  <a:cubicBezTo>
                    <a:pt x="379" y="3243"/>
                    <a:pt x="214" y="3217"/>
                    <a:pt x="136" y="3167"/>
                  </a:cubicBezTo>
                  <a:cubicBezTo>
                    <a:pt x="58" y="3117"/>
                    <a:pt x="45" y="3036"/>
                    <a:pt x="39" y="2950"/>
                  </a:cubicBezTo>
                  <a:cubicBezTo>
                    <a:pt x="33" y="2864"/>
                    <a:pt x="89" y="2771"/>
                    <a:pt x="99" y="2651"/>
                  </a:cubicBezTo>
                  <a:cubicBezTo>
                    <a:pt x="109" y="2531"/>
                    <a:pt x="114" y="2372"/>
                    <a:pt x="99" y="2232"/>
                  </a:cubicBezTo>
                  <a:cubicBezTo>
                    <a:pt x="84" y="2092"/>
                    <a:pt x="18" y="1975"/>
                    <a:pt x="9" y="1813"/>
                  </a:cubicBezTo>
                  <a:cubicBezTo>
                    <a:pt x="0" y="1651"/>
                    <a:pt x="37" y="1409"/>
                    <a:pt x="46" y="1259"/>
                  </a:cubicBezTo>
                  <a:cubicBezTo>
                    <a:pt x="55" y="1109"/>
                    <a:pt x="52" y="1036"/>
                    <a:pt x="61" y="915"/>
                  </a:cubicBezTo>
                  <a:cubicBezTo>
                    <a:pt x="70" y="794"/>
                    <a:pt x="66" y="649"/>
                    <a:pt x="91" y="526"/>
                  </a:cubicBezTo>
                  <a:close/>
                </a:path>
              </a:pathLst>
            </a:custGeom>
            <a:solidFill>
              <a:schemeClr val="accent2"/>
            </a:solidFill>
            <a:ln w="9525">
              <a:noFill/>
              <a:round/>
              <a:headEnd/>
              <a:tailEnd/>
            </a:ln>
            <a:effectLst/>
          </p:spPr>
          <p:txBody>
            <a:bodyPr wrap="none" anchor="ctr"/>
            <a:lstStyle/>
            <a:p>
              <a:pPr>
                <a:defRPr/>
              </a:pPr>
              <a:endParaRPr lang="en-US"/>
            </a:p>
          </p:txBody>
        </p:sp>
        <p:grpSp>
          <p:nvGrpSpPr>
            <p:cNvPr id="6" name="Group 4"/>
            <p:cNvGrpSpPr>
              <a:grpSpLocks/>
            </p:cNvGrpSpPr>
            <p:nvPr userDrawn="1"/>
          </p:nvGrpSpPr>
          <p:grpSpPr bwMode="auto">
            <a:xfrm>
              <a:off x="2400" y="1968"/>
              <a:ext cx="768" cy="246"/>
              <a:chOff x="1797" y="3074"/>
              <a:chExt cx="2346" cy="655"/>
            </a:xfrm>
          </p:grpSpPr>
          <p:grpSp>
            <p:nvGrpSpPr>
              <p:cNvPr id="7" name="Group 5"/>
              <p:cNvGrpSpPr>
                <a:grpSpLocks/>
              </p:cNvGrpSpPr>
              <p:nvPr/>
            </p:nvGrpSpPr>
            <p:grpSpPr bwMode="auto">
              <a:xfrm>
                <a:off x="1797" y="3074"/>
                <a:ext cx="2346" cy="655"/>
                <a:chOff x="1865" y="1810"/>
                <a:chExt cx="2346" cy="655"/>
              </a:xfrm>
            </p:grpSpPr>
            <p:sp>
              <p:nvSpPr>
                <p:cNvPr id="11" name="Freeform 6"/>
                <p:cNvSpPr>
                  <a:spLocks/>
                </p:cNvSpPr>
                <p:nvPr/>
              </p:nvSpPr>
              <p:spPr bwMode="auto">
                <a:xfrm>
                  <a:off x="2051" y="2007"/>
                  <a:ext cx="2160" cy="458"/>
                </a:xfrm>
                <a:custGeom>
                  <a:avLst/>
                  <a:gdLst/>
                  <a:ahLst/>
                  <a:cxnLst>
                    <a:cxn ang="0">
                      <a:pos x="7" y="139"/>
                    </a:cxn>
                    <a:cxn ang="0">
                      <a:pos x="89" y="266"/>
                    </a:cxn>
                    <a:cxn ang="0">
                      <a:pos x="187" y="333"/>
                    </a:cxn>
                    <a:cxn ang="0">
                      <a:pos x="351" y="303"/>
                    </a:cxn>
                    <a:cxn ang="0">
                      <a:pos x="561" y="281"/>
                    </a:cxn>
                    <a:cxn ang="0">
                      <a:pos x="852" y="259"/>
                    </a:cxn>
                    <a:cxn ang="0">
                      <a:pos x="1167" y="259"/>
                    </a:cxn>
                    <a:cxn ang="0">
                      <a:pos x="1541" y="318"/>
                    </a:cxn>
                    <a:cxn ang="0">
                      <a:pos x="1758" y="401"/>
                    </a:cxn>
                    <a:cxn ang="0">
                      <a:pos x="1907" y="453"/>
                    </a:cxn>
                    <a:cxn ang="0">
                      <a:pos x="2049" y="423"/>
                    </a:cxn>
                    <a:cxn ang="0">
                      <a:pos x="2109" y="348"/>
                    </a:cxn>
                    <a:cxn ang="0">
                      <a:pos x="2109" y="251"/>
                    </a:cxn>
                    <a:cxn ang="0">
                      <a:pos x="2004" y="154"/>
                    </a:cxn>
                    <a:cxn ang="0">
                      <a:pos x="1167" y="27"/>
                    </a:cxn>
                    <a:cxn ang="0">
                      <a:pos x="336" y="4"/>
                    </a:cxn>
                    <a:cxn ang="0">
                      <a:pos x="52" y="49"/>
                    </a:cxn>
                    <a:cxn ang="0">
                      <a:pos x="7" y="139"/>
                    </a:cxn>
                  </a:cxnLst>
                  <a:rect l="0" t="0" r="r" b="b"/>
                  <a:pathLst>
                    <a:path w="2161" h="457">
                      <a:moveTo>
                        <a:pt x="7" y="139"/>
                      </a:moveTo>
                      <a:cubicBezTo>
                        <a:pt x="13" y="175"/>
                        <a:pt x="59" y="234"/>
                        <a:pt x="89" y="266"/>
                      </a:cubicBezTo>
                      <a:cubicBezTo>
                        <a:pt x="119" y="298"/>
                        <a:pt x="143" y="327"/>
                        <a:pt x="187" y="333"/>
                      </a:cubicBezTo>
                      <a:cubicBezTo>
                        <a:pt x="231" y="339"/>
                        <a:pt x="289" y="312"/>
                        <a:pt x="351" y="303"/>
                      </a:cubicBezTo>
                      <a:cubicBezTo>
                        <a:pt x="413" y="294"/>
                        <a:pt x="478" y="288"/>
                        <a:pt x="561" y="281"/>
                      </a:cubicBezTo>
                      <a:cubicBezTo>
                        <a:pt x="644" y="274"/>
                        <a:pt x="751" y="263"/>
                        <a:pt x="852" y="259"/>
                      </a:cubicBezTo>
                      <a:cubicBezTo>
                        <a:pt x="953" y="255"/>
                        <a:pt x="1052" y="249"/>
                        <a:pt x="1167" y="259"/>
                      </a:cubicBezTo>
                      <a:cubicBezTo>
                        <a:pt x="1282" y="269"/>
                        <a:pt x="1443" y="294"/>
                        <a:pt x="1541" y="318"/>
                      </a:cubicBezTo>
                      <a:cubicBezTo>
                        <a:pt x="1639" y="342"/>
                        <a:pt x="1697" y="379"/>
                        <a:pt x="1758" y="401"/>
                      </a:cubicBezTo>
                      <a:cubicBezTo>
                        <a:pt x="1819" y="423"/>
                        <a:pt x="1858" y="449"/>
                        <a:pt x="1907" y="453"/>
                      </a:cubicBezTo>
                      <a:cubicBezTo>
                        <a:pt x="1956" y="457"/>
                        <a:pt x="2015" y="440"/>
                        <a:pt x="2049" y="423"/>
                      </a:cubicBezTo>
                      <a:cubicBezTo>
                        <a:pt x="2083" y="406"/>
                        <a:pt x="2099" y="377"/>
                        <a:pt x="2109" y="348"/>
                      </a:cubicBezTo>
                      <a:cubicBezTo>
                        <a:pt x="2119" y="319"/>
                        <a:pt x="2127" y="283"/>
                        <a:pt x="2109" y="251"/>
                      </a:cubicBezTo>
                      <a:cubicBezTo>
                        <a:pt x="2091" y="219"/>
                        <a:pt x="2161" y="191"/>
                        <a:pt x="2004" y="154"/>
                      </a:cubicBezTo>
                      <a:cubicBezTo>
                        <a:pt x="1847" y="117"/>
                        <a:pt x="1445" y="52"/>
                        <a:pt x="1167" y="27"/>
                      </a:cubicBezTo>
                      <a:cubicBezTo>
                        <a:pt x="889" y="2"/>
                        <a:pt x="522" y="0"/>
                        <a:pt x="336" y="4"/>
                      </a:cubicBezTo>
                      <a:cubicBezTo>
                        <a:pt x="150" y="8"/>
                        <a:pt x="104" y="27"/>
                        <a:pt x="52" y="49"/>
                      </a:cubicBezTo>
                      <a:cubicBezTo>
                        <a:pt x="0" y="71"/>
                        <a:pt x="1" y="103"/>
                        <a:pt x="7" y="139"/>
                      </a:cubicBezTo>
                      <a:close/>
                    </a:path>
                  </a:pathLst>
                </a:custGeom>
                <a:solidFill>
                  <a:schemeClr val="bg2"/>
                </a:solidFill>
                <a:ln w="9525">
                  <a:noFill/>
                  <a:round/>
                  <a:headEnd/>
                  <a:tailEnd/>
                </a:ln>
                <a:effectLst/>
              </p:spPr>
              <p:txBody>
                <a:bodyPr wrap="none" anchor="ctr"/>
                <a:lstStyle/>
                <a:p>
                  <a:pPr>
                    <a:defRPr/>
                  </a:pPr>
                  <a:endParaRPr lang="en-US"/>
                </a:p>
              </p:txBody>
            </p:sp>
            <p:sp>
              <p:nvSpPr>
                <p:cNvPr id="12" name="Freeform 7"/>
                <p:cNvSpPr>
                  <a:spLocks/>
                </p:cNvSpPr>
                <p:nvPr/>
              </p:nvSpPr>
              <p:spPr bwMode="auto">
                <a:xfrm>
                  <a:off x="1865" y="1810"/>
                  <a:ext cx="2340" cy="586"/>
                </a:xfrm>
                <a:custGeom>
                  <a:avLst/>
                  <a:gdLst/>
                  <a:ahLst/>
                  <a:cxnLst>
                    <a:cxn ang="0">
                      <a:pos x="506" y="441"/>
                    </a:cxn>
                    <a:cxn ang="0">
                      <a:pos x="274" y="515"/>
                    </a:cxn>
                    <a:cxn ang="0">
                      <a:pos x="72" y="486"/>
                    </a:cxn>
                    <a:cxn ang="0">
                      <a:pos x="5" y="373"/>
                    </a:cxn>
                    <a:cxn ang="0">
                      <a:pos x="43" y="224"/>
                    </a:cxn>
                    <a:cxn ang="0">
                      <a:pos x="215" y="89"/>
                    </a:cxn>
                    <a:cxn ang="0">
                      <a:pos x="476" y="52"/>
                    </a:cxn>
                    <a:cxn ang="0">
                      <a:pos x="731" y="74"/>
                    </a:cxn>
                    <a:cxn ang="0">
                      <a:pos x="1090" y="37"/>
                    </a:cxn>
                    <a:cxn ang="0">
                      <a:pos x="1367" y="7"/>
                    </a:cxn>
                    <a:cxn ang="0">
                      <a:pos x="1778" y="7"/>
                    </a:cxn>
                    <a:cxn ang="0">
                      <a:pos x="2204" y="52"/>
                    </a:cxn>
                    <a:cxn ang="0">
                      <a:pos x="2287" y="111"/>
                    </a:cxn>
                    <a:cxn ang="0">
                      <a:pos x="2332" y="246"/>
                    </a:cxn>
                    <a:cxn ang="0">
                      <a:pos x="2339" y="373"/>
                    </a:cxn>
                    <a:cxn ang="0">
                      <a:pos x="2324" y="456"/>
                    </a:cxn>
                    <a:cxn ang="0">
                      <a:pos x="2339" y="538"/>
                    </a:cxn>
                    <a:cxn ang="0">
                      <a:pos x="2309" y="583"/>
                    </a:cxn>
                    <a:cxn ang="0">
                      <a:pos x="2234" y="553"/>
                    </a:cxn>
                    <a:cxn ang="0">
                      <a:pos x="2062" y="486"/>
                    </a:cxn>
                    <a:cxn ang="0">
                      <a:pos x="1778" y="448"/>
                    </a:cxn>
                    <a:cxn ang="0">
                      <a:pos x="1613" y="448"/>
                    </a:cxn>
                    <a:cxn ang="0">
                      <a:pos x="1329" y="418"/>
                    </a:cxn>
                    <a:cxn ang="0">
                      <a:pos x="1195" y="411"/>
                    </a:cxn>
                    <a:cxn ang="0">
                      <a:pos x="895" y="426"/>
                    </a:cxn>
                    <a:cxn ang="0">
                      <a:pos x="671" y="411"/>
                    </a:cxn>
                    <a:cxn ang="0">
                      <a:pos x="506" y="441"/>
                    </a:cxn>
                  </a:cxnLst>
                  <a:rect l="0" t="0" r="r" b="b"/>
                  <a:pathLst>
                    <a:path w="2341" h="585">
                      <a:moveTo>
                        <a:pt x="506" y="441"/>
                      </a:moveTo>
                      <a:cubicBezTo>
                        <a:pt x="440" y="458"/>
                        <a:pt x="346" y="507"/>
                        <a:pt x="274" y="515"/>
                      </a:cubicBezTo>
                      <a:cubicBezTo>
                        <a:pt x="202" y="523"/>
                        <a:pt x="117" y="510"/>
                        <a:pt x="72" y="486"/>
                      </a:cubicBezTo>
                      <a:cubicBezTo>
                        <a:pt x="27" y="462"/>
                        <a:pt x="10" y="417"/>
                        <a:pt x="5" y="373"/>
                      </a:cubicBezTo>
                      <a:cubicBezTo>
                        <a:pt x="0" y="329"/>
                        <a:pt x="8" y="271"/>
                        <a:pt x="43" y="224"/>
                      </a:cubicBezTo>
                      <a:cubicBezTo>
                        <a:pt x="78" y="177"/>
                        <a:pt x="143" y="118"/>
                        <a:pt x="215" y="89"/>
                      </a:cubicBezTo>
                      <a:cubicBezTo>
                        <a:pt x="287" y="60"/>
                        <a:pt x="390" y="55"/>
                        <a:pt x="476" y="52"/>
                      </a:cubicBezTo>
                      <a:cubicBezTo>
                        <a:pt x="562" y="49"/>
                        <a:pt x="629" y="77"/>
                        <a:pt x="731" y="74"/>
                      </a:cubicBezTo>
                      <a:cubicBezTo>
                        <a:pt x="833" y="71"/>
                        <a:pt x="984" y="48"/>
                        <a:pt x="1090" y="37"/>
                      </a:cubicBezTo>
                      <a:cubicBezTo>
                        <a:pt x="1196" y="26"/>
                        <a:pt x="1252" y="12"/>
                        <a:pt x="1367" y="7"/>
                      </a:cubicBezTo>
                      <a:cubicBezTo>
                        <a:pt x="1482" y="2"/>
                        <a:pt x="1639" y="0"/>
                        <a:pt x="1778" y="7"/>
                      </a:cubicBezTo>
                      <a:cubicBezTo>
                        <a:pt x="1917" y="14"/>
                        <a:pt x="2119" y="35"/>
                        <a:pt x="2204" y="52"/>
                      </a:cubicBezTo>
                      <a:cubicBezTo>
                        <a:pt x="2289" y="69"/>
                        <a:pt x="2266" y="79"/>
                        <a:pt x="2287" y="111"/>
                      </a:cubicBezTo>
                      <a:cubicBezTo>
                        <a:pt x="2308" y="143"/>
                        <a:pt x="2323" y="202"/>
                        <a:pt x="2332" y="246"/>
                      </a:cubicBezTo>
                      <a:cubicBezTo>
                        <a:pt x="2341" y="290"/>
                        <a:pt x="2340" y="338"/>
                        <a:pt x="2339" y="373"/>
                      </a:cubicBezTo>
                      <a:cubicBezTo>
                        <a:pt x="2338" y="408"/>
                        <a:pt x="2324" y="429"/>
                        <a:pt x="2324" y="456"/>
                      </a:cubicBezTo>
                      <a:cubicBezTo>
                        <a:pt x="2324" y="483"/>
                        <a:pt x="2341" y="517"/>
                        <a:pt x="2339" y="538"/>
                      </a:cubicBezTo>
                      <a:cubicBezTo>
                        <a:pt x="2337" y="559"/>
                        <a:pt x="2326" y="581"/>
                        <a:pt x="2309" y="583"/>
                      </a:cubicBezTo>
                      <a:cubicBezTo>
                        <a:pt x="2292" y="585"/>
                        <a:pt x="2275" y="569"/>
                        <a:pt x="2234" y="553"/>
                      </a:cubicBezTo>
                      <a:cubicBezTo>
                        <a:pt x="2193" y="537"/>
                        <a:pt x="2138" y="504"/>
                        <a:pt x="2062" y="486"/>
                      </a:cubicBezTo>
                      <a:cubicBezTo>
                        <a:pt x="1986" y="468"/>
                        <a:pt x="1853" y="454"/>
                        <a:pt x="1778" y="448"/>
                      </a:cubicBezTo>
                      <a:cubicBezTo>
                        <a:pt x="1703" y="442"/>
                        <a:pt x="1688" y="453"/>
                        <a:pt x="1613" y="448"/>
                      </a:cubicBezTo>
                      <a:cubicBezTo>
                        <a:pt x="1538" y="443"/>
                        <a:pt x="1399" y="424"/>
                        <a:pt x="1329" y="418"/>
                      </a:cubicBezTo>
                      <a:cubicBezTo>
                        <a:pt x="1259" y="412"/>
                        <a:pt x="1267" y="410"/>
                        <a:pt x="1195" y="411"/>
                      </a:cubicBezTo>
                      <a:cubicBezTo>
                        <a:pt x="1123" y="412"/>
                        <a:pt x="982" y="426"/>
                        <a:pt x="895" y="426"/>
                      </a:cubicBezTo>
                      <a:cubicBezTo>
                        <a:pt x="808" y="426"/>
                        <a:pt x="738" y="410"/>
                        <a:pt x="671" y="411"/>
                      </a:cubicBezTo>
                      <a:cubicBezTo>
                        <a:pt x="604" y="412"/>
                        <a:pt x="572" y="424"/>
                        <a:pt x="506" y="441"/>
                      </a:cubicBezTo>
                      <a:close/>
                    </a:path>
                  </a:pathLst>
                </a:custGeom>
                <a:solidFill>
                  <a:schemeClr val="accent1"/>
                </a:solidFill>
                <a:ln w="9525">
                  <a:noFill/>
                  <a:round/>
                  <a:headEnd/>
                  <a:tailEnd/>
                </a:ln>
                <a:effectLst/>
              </p:spPr>
              <p:txBody>
                <a:bodyPr wrap="none" anchor="ctr"/>
                <a:lstStyle/>
                <a:p>
                  <a:pPr>
                    <a:defRPr/>
                  </a:pPr>
                  <a:endParaRPr lang="en-US"/>
                </a:p>
              </p:txBody>
            </p:sp>
          </p:grpSp>
          <p:sp>
            <p:nvSpPr>
              <p:cNvPr id="8" name="Freeform 8"/>
              <p:cNvSpPr>
                <a:spLocks/>
              </p:cNvSpPr>
              <p:nvPr/>
            </p:nvSpPr>
            <p:spPr bwMode="auto">
              <a:xfrm>
                <a:off x="1864" y="3173"/>
                <a:ext cx="898" cy="397"/>
              </a:xfrm>
              <a:custGeom>
                <a:avLst/>
                <a:gdLst/>
                <a:ahLst/>
                <a:cxnLst>
                  <a:cxn ang="0">
                    <a:pos x="247" y="397"/>
                  </a:cxn>
                  <a:cxn ang="0">
                    <a:pos x="239" y="269"/>
                  </a:cxn>
                  <a:cxn ang="0">
                    <a:pos x="142" y="307"/>
                  </a:cxn>
                  <a:cxn ang="0">
                    <a:pos x="0" y="299"/>
                  </a:cxn>
                  <a:cxn ang="0">
                    <a:pos x="120" y="262"/>
                  </a:cxn>
                  <a:cxn ang="0">
                    <a:pos x="224" y="202"/>
                  </a:cxn>
                  <a:cxn ang="0">
                    <a:pos x="209" y="67"/>
                  </a:cxn>
                  <a:cxn ang="0">
                    <a:pos x="232" y="0"/>
                  </a:cxn>
                  <a:cxn ang="0">
                    <a:pos x="292" y="90"/>
                  </a:cxn>
                  <a:cxn ang="0">
                    <a:pos x="314" y="187"/>
                  </a:cxn>
                  <a:cxn ang="0">
                    <a:pos x="486" y="135"/>
                  </a:cxn>
                  <a:cxn ang="0">
                    <a:pos x="651" y="112"/>
                  </a:cxn>
                  <a:cxn ang="0">
                    <a:pos x="898" y="82"/>
                  </a:cxn>
                  <a:cxn ang="0">
                    <a:pos x="748" y="150"/>
                  </a:cxn>
                  <a:cxn ang="0">
                    <a:pos x="464" y="187"/>
                  </a:cxn>
                  <a:cxn ang="0">
                    <a:pos x="314" y="232"/>
                  </a:cxn>
                  <a:cxn ang="0">
                    <a:pos x="322" y="374"/>
                  </a:cxn>
                  <a:cxn ang="0">
                    <a:pos x="247" y="397"/>
                  </a:cxn>
                </a:cxnLst>
                <a:rect l="0" t="0" r="r" b="b"/>
                <a:pathLst>
                  <a:path w="898" h="397">
                    <a:moveTo>
                      <a:pt x="247" y="397"/>
                    </a:moveTo>
                    <a:lnTo>
                      <a:pt x="239" y="269"/>
                    </a:lnTo>
                    <a:lnTo>
                      <a:pt x="142" y="307"/>
                    </a:lnTo>
                    <a:lnTo>
                      <a:pt x="0" y="299"/>
                    </a:lnTo>
                    <a:lnTo>
                      <a:pt x="120" y="262"/>
                    </a:lnTo>
                    <a:lnTo>
                      <a:pt x="224" y="202"/>
                    </a:lnTo>
                    <a:lnTo>
                      <a:pt x="209" y="67"/>
                    </a:lnTo>
                    <a:lnTo>
                      <a:pt x="232" y="0"/>
                    </a:lnTo>
                    <a:lnTo>
                      <a:pt x="292" y="90"/>
                    </a:lnTo>
                    <a:lnTo>
                      <a:pt x="314" y="187"/>
                    </a:lnTo>
                    <a:lnTo>
                      <a:pt x="486" y="135"/>
                    </a:lnTo>
                    <a:lnTo>
                      <a:pt x="651" y="112"/>
                    </a:lnTo>
                    <a:lnTo>
                      <a:pt x="898" y="82"/>
                    </a:lnTo>
                    <a:lnTo>
                      <a:pt x="748" y="150"/>
                    </a:lnTo>
                    <a:lnTo>
                      <a:pt x="464" y="187"/>
                    </a:lnTo>
                    <a:lnTo>
                      <a:pt x="314" y="232"/>
                    </a:lnTo>
                    <a:lnTo>
                      <a:pt x="322" y="374"/>
                    </a:lnTo>
                    <a:lnTo>
                      <a:pt x="247" y="397"/>
                    </a:lnTo>
                    <a:close/>
                  </a:path>
                </a:pathLst>
              </a:custGeom>
              <a:solidFill>
                <a:schemeClr val="folHlink"/>
              </a:solidFill>
              <a:ln w="9525">
                <a:noFill/>
                <a:round/>
                <a:headEnd/>
                <a:tailEnd/>
              </a:ln>
              <a:effectLst/>
            </p:spPr>
            <p:txBody>
              <a:bodyPr wrap="none" anchor="ctr"/>
              <a:lstStyle/>
              <a:p>
                <a:pPr>
                  <a:defRPr/>
                </a:pPr>
                <a:endParaRPr lang="en-US"/>
              </a:p>
            </p:txBody>
          </p:sp>
          <p:sp>
            <p:nvSpPr>
              <p:cNvPr id="9" name="Freeform 9"/>
              <p:cNvSpPr>
                <a:spLocks/>
              </p:cNvSpPr>
              <p:nvPr/>
            </p:nvSpPr>
            <p:spPr bwMode="auto">
              <a:xfrm>
                <a:off x="3352" y="3074"/>
                <a:ext cx="156" cy="338"/>
              </a:xfrm>
              <a:custGeom>
                <a:avLst/>
                <a:gdLst/>
                <a:ahLst/>
                <a:cxnLst>
                  <a:cxn ang="0">
                    <a:pos x="90" y="8"/>
                  </a:cxn>
                  <a:cxn ang="0">
                    <a:pos x="157" y="195"/>
                  </a:cxn>
                  <a:cxn ang="0">
                    <a:pos x="142" y="337"/>
                  </a:cxn>
                  <a:cxn ang="0">
                    <a:pos x="0" y="0"/>
                  </a:cxn>
                  <a:cxn ang="0">
                    <a:pos x="90" y="8"/>
                  </a:cxn>
                </a:cxnLst>
                <a:rect l="0" t="0" r="r" b="b"/>
                <a:pathLst>
                  <a:path w="157" h="337">
                    <a:moveTo>
                      <a:pt x="90" y="8"/>
                    </a:moveTo>
                    <a:lnTo>
                      <a:pt x="157" y="195"/>
                    </a:lnTo>
                    <a:lnTo>
                      <a:pt x="142" y="337"/>
                    </a:lnTo>
                    <a:lnTo>
                      <a:pt x="0" y="0"/>
                    </a:lnTo>
                    <a:lnTo>
                      <a:pt x="90" y="8"/>
                    </a:lnTo>
                    <a:close/>
                  </a:path>
                </a:pathLst>
              </a:custGeom>
              <a:solidFill>
                <a:schemeClr val="folHlink"/>
              </a:solidFill>
              <a:ln w="9525" cap="flat" cmpd="sng">
                <a:noFill/>
                <a:prstDash val="solid"/>
                <a:round/>
                <a:headEnd type="none" w="med" len="med"/>
                <a:tailEnd type="none" w="med" len="med"/>
              </a:ln>
              <a:effectLst/>
            </p:spPr>
            <p:txBody>
              <a:bodyPr wrap="none" anchor="ctr"/>
              <a:lstStyle/>
              <a:p>
                <a:pPr>
                  <a:defRPr/>
                </a:pPr>
                <a:endParaRPr lang="en-US"/>
              </a:p>
            </p:txBody>
          </p:sp>
          <p:sp>
            <p:nvSpPr>
              <p:cNvPr id="10" name="Freeform 10"/>
              <p:cNvSpPr>
                <a:spLocks/>
              </p:cNvSpPr>
              <p:nvPr/>
            </p:nvSpPr>
            <p:spPr bwMode="auto">
              <a:xfrm>
                <a:off x="3306" y="3127"/>
                <a:ext cx="809" cy="397"/>
              </a:xfrm>
              <a:custGeom>
                <a:avLst/>
                <a:gdLst/>
                <a:ahLst/>
                <a:cxnLst>
                  <a:cxn ang="0">
                    <a:pos x="0" y="366"/>
                  </a:cxn>
                  <a:cxn ang="0">
                    <a:pos x="105" y="366"/>
                  </a:cxn>
                  <a:cxn ang="0">
                    <a:pos x="255" y="306"/>
                  </a:cxn>
                  <a:cxn ang="0">
                    <a:pos x="471" y="112"/>
                  </a:cxn>
                  <a:cxn ang="0">
                    <a:pos x="307" y="67"/>
                  </a:cxn>
                  <a:cxn ang="0">
                    <a:pos x="232" y="22"/>
                  </a:cxn>
                  <a:cxn ang="0">
                    <a:pos x="352" y="22"/>
                  </a:cxn>
                  <a:cxn ang="0">
                    <a:pos x="524" y="74"/>
                  </a:cxn>
                  <a:cxn ang="0">
                    <a:pos x="621" y="0"/>
                  </a:cxn>
                  <a:cxn ang="0">
                    <a:pos x="681" y="0"/>
                  </a:cxn>
                  <a:cxn ang="0">
                    <a:pos x="576" y="82"/>
                  </a:cxn>
                  <a:cxn ang="0">
                    <a:pos x="801" y="134"/>
                  </a:cxn>
                  <a:cxn ang="0">
                    <a:pos x="808" y="209"/>
                  </a:cxn>
                  <a:cxn ang="0">
                    <a:pos x="516" y="134"/>
                  </a:cxn>
                  <a:cxn ang="0">
                    <a:pos x="344" y="291"/>
                  </a:cxn>
                  <a:cxn ang="0">
                    <a:pos x="277" y="344"/>
                  </a:cxn>
                  <a:cxn ang="0">
                    <a:pos x="157" y="396"/>
                  </a:cxn>
                  <a:cxn ang="0">
                    <a:pos x="0" y="366"/>
                  </a:cxn>
                </a:cxnLst>
                <a:rect l="0" t="0" r="r" b="b"/>
                <a:pathLst>
                  <a:path w="808" h="396">
                    <a:moveTo>
                      <a:pt x="0" y="366"/>
                    </a:moveTo>
                    <a:lnTo>
                      <a:pt x="105" y="366"/>
                    </a:lnTo>
                    <a:lnTo>
                      <a:pt x="255" y="306"/>
                    </a:lnTo>
                    <a:lnTo>
                      <a:pt x="471" y="112"/>
                    </a:lnTo>
                    <a:lnTo>
                      <a:pt x="307" y="67"/>
                    </a:lnTo>
                    <a:lnTo>
                      <a:pt x="232" y="22"/>
                    </a:lnTo>
                    <a:lnTo>
                      <a:pt x="352" y="22"/>
                    </a:lnTo>
                    <a:lnTo>
                      <a:pt x="524" y="74"/>
                    </a:lnTo>
                    <a:lnTo>
                      <a:pt x="621" y="0"/>
                    </a:lnTo>
                    <a:lnTo>
                      <a:pt x="681" y="0"/>
                    </a:lnTo>
                    <a:lnTo>
                      <a:pt x="576" y="82"/>
                    </a:lnTo>
                    <a:lnTo>
                      <a:pt x="801" y="134"/>
                    </a:lnTo>
                    <a:lnTo>
                      <a:pt x="808" y="209"/>
                    </a:lnTo>
                    <a:lnTo>
                      <a:pt x="516" y="134"/>
                    </a:lnTo>
                    <a:lnTo>
                      <a:pt x="344" y="291"/>
                    </a:lnTo>
                    <a:lnTo>
                      <a:pt x="277" y="344"/>
                    </a:lnTo>
                    <a:lnTo>
                      <a:pt x="157" y="396"/>
                    </a:lnTo>
                    <a:lnTo>
                      <a:pt x="0" y="366"/>
                    </a:lnTo>
                    <a:close/>
                  </a:path>
                </a:pathLst>
              </a:custGeom>
              <a:solidFill>
                <a:schemeClr val="folHlink"/>
              </a:solidFill>
              <a:ln w="9525" cap="flat" cmpd="sng">
                <a:noFill/>
                <a:prstDash val="solid"/>
                <a:round/>
                <a:headEnd type="none" w="med" len="med"/>
                <a:tailEnd type="none" w="med" len="med"/>
              </a:ln>
              <a:effectLst/>
            </p:spPr>
            <p:txBody>
              <a:bodyPr wrap="none" anchor="ctr"/>
              <a:lstStyle/>
              <a:p>
                <a:pPr>
                  <a:defRPr/>
                </a:pPr>
                <a:endParaRPr lang="en-US"/>
              </a:p>
            </p:txBody>
          </p:sp>
        </p:grpSp>
      </p:grpSp>
      <p:sp>
        <p:nvSpPr>
          <p:cNvPr id="34827" name="Rectangle 11"/>
          <p:cNvSpPr>
            <a:spLocks noGrp="1" noChangeArrowheads="1"/>
          </p:cNvSpPr>
          <p:nvPr>
            <p:ph type="ctrTitle"/>
          </p:nvPr>
        </p:nvSpPr>
        <p:spPr>
          <a:xfrm>
            <a:off x="685800" y="1676400"/>
            <a:ext cx="7772400" cy="1143000"/>
          </a:xfrm>
        </p:spPr>
        <p:txBody>
          <a:bodyPr/>
          <a:lstStyle>
            <a:lvl1pPr algn="ctr">
              <a:defRPr/>
            </a:lvl1pPr>
          </a:lstStyle>
          <a:p>
            <a:r>
              <a:rPr lang="zh-CN" altLang="en-US"/>
              <a:t>单击此处编辑母版标题样式</a:t>
            </a:r>
          </a:p>
        </p:txBody>
      </p:sp>
      <p:sp>
        <p:nvSpPr>
          <p:cNvPr id="3482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
        <p:nvSpPr>
          <p:cNvPr id="13" name="Rectangle 13"/>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zh-CN"/>
          </a:p>
        </p:txBody>
      </p:sp>
      <p:sp>
        <p:nvSpPr>
          <p:cNvPr id="14" name="Rectangle 14"/>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15" name="Rectangle 15"/>
          <p:cNvSpPr>
            <a:spLocks noGrp="1" noChangeArrowheads="1"/>
          </p:cNvSpPr>
          <p:nvPr>
            <p:ph type="sldNum" sz="quarter" idx="12"/>
          </p:nvPr>
        </p:nvSpPr>
        <p:spPr>
          <a:xfrm>
            <a:off x="6553200" y="6248400"/>
            <a:ext cx="1905000" cy="457200"/>
          </a:xfrm>
        </p:spPr>
        <p:txBody>
          <a:bodyPr/>
          <a:lstStyle>
            <a:lvl1pPr>
              <a:defRPr/>
            </a:lvl1pPr>
          </a:lstStyle>
          <a:p>
            <a:pPr>
              <a:defRPr/>
            </a:pPr>
            <a:fld id="{509510D1-11AC-4304-BE2B-29F6078BB551}"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2A5FC195-504F-42E9-9BC8-32BF1FDF5406}"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6941731B-5CC6-4D63-8E2C-10A8AC77CAE0}"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066800" y="2057400"/>
            <a:ext cx="3810000" cy="4114800"/>
          </a:xfrm>
        </p:spPr>
        <p:txBody>
          <a:bodyPr/>
          <a:lstStyle/>
          <a:p>
            <a:pPr lvl="0"/>
            <a:endParaRPr lang="en-US" noProof="0" smtClean="0"/>
          </a:p>
        </p:txBody>
      </p:sp>
      <p:sp>
        <p:nvSpPr>
          <p:cNvPr id="4" name="Text Placeholder 3"/>
          <p:cNvSpPr>
            <a:spLocks noGrp="1"/>
          </p:cNvSpPr>
          <p:nvPr>
            <p:ph type="body" sz="half" idx="2"/>
          </p:nvPr>
        </p:nvSpPr>
        <p:spPr>
          <a:xfrm>
            <a:off x="5029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AE37BA39-A519-49B5-A1EE-55F0E6DB2E77}"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2057400"/>
            <a:ext cx="3810000" cy="4114800"/>
          </a:xfrm>
        </p:spPr>
        <p:txBody>
          <a:bodyPr/>
          <a:lstStyle/>
          <a:p>
            <a:pPr lvl="0"/>
            <a:endParaRPr lang="en-US"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9B9D47F1-804B-47FC-BED5-7D1863B9AD15}"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D6B915D5-27A0-483D-B6E3-C2AEE9207ED9}"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4161487E-1F14-48CC-9A38-B40AE65CD196}"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D76F8B3C-F3FB-4DE6-8377-C9980ED76567}"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F8AF5D25-DAA1-4FC4-9626-DCEA4E006FAF}"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0"/>
          <p:cNvSpPr>
            <a:spLocks noGrp="1" noChangeArrowheads="1"/>
          </p:cNvSpPr>
          <p:nvPr>
            <p:ph type="sldNum" sz="quarter" idx="12"/>
          </p:nvPr>
        </p:nvSpPr>
        <p:spPr>
          <a:ln/>
        </p:spPr>
        <p:txBody>
          <a:bodyPr/>
          <a:lstStyle>
            <a:lvl1pPr>
              <a:defRPr/>
            </a:lvl1pPr>
          </a:lstStyle>
          <a:p>
            <a:pPr>
              <a:defRPr/>
            </a:pPr>
            <a:fld id="{FF1B35AD-1533-45E8-AAC0-CC650ED40AF1}"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0"/>
          <p:cNvSpPr>
            <a:spLocks noGrp="1" noChangeArrowheads="1"/>
          </p:cNvSpPr>
          <p:nvPr>
            <p:ph type="sldNum" sz="quarter" idx="12"/>
          </p:nvPr>
        </p:nvSpPr>
        <p:spPr>
          <a:ln/>
        </p:spPr>
        <p:txBody>
          <a:bodyPr/>
          <a:lstStyle>
            <a:lvl1pPr>
              <a:defRPr/>
            </a:lvl1pPr>
          </a:lstStyle>
          <a:p>
            <a:pPr>
              <a:defRPr/>
            </a:pPr>
            <a:fld id="{6F93CD37-32E0-4308-B599-D751946FCFC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0"/>
          <p:cNvSpPr>
            <a:spLocks noGrp="1" noChangeArrowheads="1"/>
          </p:cNvSpPr>
          <p:nvPr>
            <p:ph type="sldNum" sz="quarter" idx="12"/>
          </p:nvPr>
        </p:nvSpPr>
        <p:spPr>
          <a:ln/>
        </p:spPr>
        <p:txBody>
          <a:bodyPr/>
          <a:lstStyle>
            <a:lvl1pPr>
              <a:defRPr/>
            </a:lvl1pPr>
          </a:lstStyle>
          <a:p>
            <a:pPr>
              <a:defRPr/>
            </a:pPr>
            <a:fld id="{D73407EC-3E68-4790-93C6-B777A32F455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60FBEBC6-BD54-401A-9494-B1A19293F98F}"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3E936CA5-8D1B-416B-B992-BEF1AD2C2A38}"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6899275" cy="6400800"/>
            <a:chOff x="0" y="96"/>
            <a:chExt cx="4346" cy="4032"/>
          </a:xfrm>
        </p:grpSpPr>
        <p:sp>
          <p:nvSpPr>
            <p:cNvPr id="33795" name="Freeform 3"/>
            <p:cNvSpPr>
              <a:spLocks/>
            </p:cNvSpPr>
            <p:nvPr userDrawn="1"/>
          </p:nvSpPr>
          <p:spPr bwMode="auto">
            <a:xfrm>
              <a:off x="0" y="1050"/>
              <a:ext cx="4346" cy="108"/>
            </a:xfrm>
            <a:custGeom>
              <a:avLst/>
              <a:gdLst/>
              <a:ahLst/>
              <a:cxnLst>
                <a:cxn ang="0">
                  <a:pos x="3477" y="10"/>
                </a:cxn>
                <a:cxn ang="0">
                  <a:pos x="4057" y="17"/>
                </a:cxn>
                <a:cxn ang="0">
                  <a:pos x="4293" y="30"/>
                </a:cxn>
                <a:cxn ang="0">
                  <a:pos x="4293" y="50"/>
                </a:cxn>
                <a:cxn ang="0">
                  <a:pos x="4329" y="73"/>
                </a:cxn>
                <a:cxn ang="0">
                  <a:pos x="4305" y="89"/>
                </a:cxn>
                <a:cxn ang="0">
                  <a:pos x="4082" y="99"/>
                </a:cxn>
                <a:cxn ang="0">
                  <a:pos x="3675" y="99"/>
                </a:cxn>
                <a:cxn ang="0">
                  <a:pos x="3129" y="94"/>
                </a:cxn>
                <a:cxn ang="0">
                  <a:pos x="2401" y="94"/>
                </a:cxn>
                <a:cxn ang="0">
                  <a:pos x="1733" y="98"/>
                </a:cxn>
                <a:cxn ang="0">
                  <a:pos x="657" y="102"/>
                </a:cxn>
                <a:cxn ang="0">
                  <a:pos x="1" y="93"/>
                </a:cxn>
                <a:cxn ang="0">
                  <a:pos x="0" y="13"/>
                </a:cxn>
                <a:cxn ang="0">
                  <a:pos x="657" y="12"/>
                </a:cxn>
                <a:cxn ang="0">
                  <a:pos x="1349" y="7"/>
                </a:cxn>
                <a:cxn ang="0">
                  <a:pos x="2265" y="9"/>
                </a:cxn>
                <a:cxn ang="0">
                  <a:pos x="2834" y="8"/>
                </a:cxn>
                <a:cxn ang="0">
                  <a:pos x="3477" y="10"/>
                </a:cxn>
              </a:cxnLst>
              <a:rect l="0" t="0" r="r" b="b"/>
              <a:pathLst>
                <a:path w="4346" h="108">
                  <a:moveTo>
                    <a:pt x="3477" y="10"/>
                  </a:moveTo>
                  <a:cubicBezTo>
                    <a:pt x="3680" y="12"/>
                    <a:pt x="3921" y="14"/>
                    <a:pt x="4057" y="17"/>
                  </a:cubicBezTo>
                  <a:cubicBezTo>
                    <a:pt x="4192" y="20"/>
                    <a:pt x="4253" y="24"/>
                    <a:pt x="4293" y="30"/>
                  </a:cubicBezTo>
                  <a:cubicBezTo>
                    <a:pt x="4333" y="36"/>
                    <a:pt x="4286" y="43"/>
                    <a:pt x="4293" y="50"/>
                  </a:cubicBezTo>
                  <a:cubicBezTo>
                    <a:pt x="4300" y="57"/>
                    <a:pt x="4328" y="67"/>
                    <a:pt x="4329" y="73"/>
                  </a:cubicBezTo>
                  <a:cubicBezTo>
                    <a:pt x="4331" y="80"/>
                    <a:pt x="4346" y="85"/>
                    <a:pt x="4305" y="89"/>
                  </a:cubicBezTo>
                  <a:cubicBezTo>
                    <a:pt x="4263" y="93"/>
                    <a:pt x="4186" y="97"/>
                    <a:pt x="4082" y="99"/>
                  </a:cubicBezTo>
                  <a:cubicBezTo>
                    <a:pt x="3977" y="100"/>
                    <a:pt x="3834" y="99"/>
                    <a:pt x="3675" y="99"/>
                  </a:cubicBezTo>
                  <a:cubicBezTo>
                    <a:pt x="3516" y="98"/>
                    <a:pt x="3341" y="95"/>
                    <a:pt x="3129" y="94"/>
                  </a:cubicBezTo>
                  <a:cubicBezTo>
                    <a:pt x="2918" y="93"/>
                    <a:pt x="2634" y="94"/>
                    <a:pt x="2401" y="94"/>
                  </a:cubicBezTo>
                  <a:cubicBezTo>
                    <a:pt x="2168" y="95"/>
                    <a:pt x="2024" y="97"/>
                    <a:pt x="1733" y="98"/>
                  </a:cubicBezTo>
                  <a:cubicBezTo>
                    <a:pt x="1442" y="99"/>
                    <a:pt x="946" y="103"/>
                    <a:pt x="657" y="102"/>
                  </a:cubicBezTo>
                  <a:cubicBezTo>
                    <a:pt x="368" y="101"/>
                    <a:pt x="110" y="108"/>
                    <a:pt x="1" y="93"/>
                  </a:cubicBezTo>
                  <a:lnTo>
                    <a:pt x="0" y="13"/>
                  </a:lnTo>
                  <a:cubicBezTo>
                    <a:pt x="109" y="0"/>
                    <a:pt x="432" y="13"/>
                    <a:pt x="657" y="12"/>
                  </a:cubicBezTo>
                  <a:cubicBezTo>
                    <a:pt x="882" y="11"/>
                    <a:pt x="1082" y="7"/>
                    <a:pt x="1349" y="7"/>
                  </a:cubicBezTo>
                  <a:cubicBezTo>
                    <a:pt x="1617" y="6"/>
                    <a:pt x="2017" y="8"/>
                    <a:pt x="2265" y="9"/>
                  </a:cubicBezTo>
                  <a:cubicBezTo>
                    <a:pt x="2513" y="9"/>
                    <a:pt x="2634" y="9"/>
                    <a:pt x="2834" y="8"/>
                  </a:cubicBezTo>
                  <a:cubicBezTo>
                    <a:pt x="3034" y="9"/>
                    <a:pt x="3273" y="9"/>
                    <a:pt x="3477" y="10"/>
                  </a:cubicBezTo>
                  <a:close/>
                </a:path>
              </a:pathLst>
            </a:custGeom>
            <a:solidFill>
              <a:schemeClr val="accent2"/>
            </a:solidFill>
            <a:ln w="9525">
              <a:noFill/>
              <a:round/>
              <a:headEnd/>
              <a:tailEnd/>
            </a:ln>
            <a:effectLst/>
          </p:spPr>
          <p:txBody>
            <a:bodyPr wrap="none" anchor="ctr"/>
            <a:lstStyle/>
            <a:p>
              <a:pPr>
                <a:defRPr/>
              </a:pPr>
              <a:endParaRPr lang="en-US"/>
            </a:p>
          </p:txBody>
        </p:sp>
        <p:sp>
          <p:nvSpPr>
            <p:cNvPr id="33796" name="Freeform 4"/>
            <p:cNvSpPr>
              <a:spLocks/>
            </p:cNvSpPr>
            <p:nvPr userDrawn="1"/>
          </p:nvSpPr>
          <p:spPr bwMode="auto">
            <a:xfrm>
              <a:off x="125" y="96"/>
              <a:ext cx="451" cy="4032"/>
            </a:xfrm>
            <a:custGeom>
              <a:avLst/>
              <a:gdLst/>
              <a:ahLst/>
              <a:cxnLst>
                <a:cxn ang="0">
                  <a:pos x="86" y="3201"/>
                </a:cxn>
                <a:cxn ang="0">
                  <a:pos x="79" y="2730"/>
                </a:cxn>
                <a:cxn ang="0">
                  <a:pos x="64" y="2109"/>
                </a:cxn>
                <a:cxn ang="0">
                  <a:pos x="101" y="1765"/>
                </a:cxn>
                <a:cxn ang="0">
                  <a:pos x="79" y="1137"/>
                </a:cxn>
                <a:cxn ang="0">
                  <a:pos x="34" y="651"/>
                </a:cxn>
                <a:cxn ang="0">
                  <a:pos x="19" y="284"/>
                </a:cxn>
                <a:cxn ang="0">
                  <a:pos x="49" y="45"/>
                </a:cxn>
                <a:cxn ang="0">
                  <a:pos x="123" y="15"/>
                </a:cxn>
                <a:cxn ang="0">
                  <a:pos x="243" y="37"/>
                </a:cxn>
                <a:cxn ang="0">
                  <a:pos x="355" y="15"/>
                </a:cxn>
                <a:cxn ang="0">
                  <a:pos x="512" y="7"/>
                </a:cxn>
                <a:cxn ang="0">
                  <a:pos x="707" y="60"/>
                </a:cxn>
                <a:cxn ang="0">
                  <a:pos x="797" y="142"/>
                </a:cxn>
                <a:cxn ang="0">
                  <a:pos x="789" y="321"/>
                </a:cxn>
                <a:cxn ang="0">
                  <a:pos x="804" y="658"/>
                </a:cxn>
                <a:cxn ang="0">
                  <a:pos x="849" y="1047"/>
                </a:cxn>
                <a:cxn ang="0">
                  <a:pos x="834" y="1586"/>
                </a:cxn>
                <a:cxn ang="0">
                  <a:pos x="812" y="2199"/>
                </a:cxn>
                <a:cxn ang="0">
                  <a:pos x="879" y="2812"/>
                </a:cxn>
                <a:cxn ang="0">
                  <a:pos x="834" y="3329"/>
                </a:cxn>
                <a:cxn ang="0">
                  <a:pos x="842" y="3957"/>
                </a:cxn>
                <a:cxn ang="0">
                  <a:pos x="797" y="4054"/>
                </a:cxn>
                <a:cxn ang="0">
                  <a:pos x="625" y="4084"/>
                </a:cxn>
                <a:cxn ang="0">
                  <a:pos x="430" y="4039"/>
                </a:cxn>
                <a:cxn ang="0">
                  <a:pos x="251" y="4069"/>
                </a:cxn>
                <a:cxn ang="0">
                  <a:pos x="123" y="4114"/>
                </a:cxn>
                <a:cxn ang="0">
                  <a:pos x="19" y="4062"/>
                </a:cxn>
                <a:cxn ang="0">
                  <a:pos x="11" y="3875"/>
                </a:cxn>
                <a:cxn ang="0">
                  <a:pos x="64" y="3598"/>
                </a:cxn>
                <a:cxn ang="0">
                  <a:pos x="86" y="3201"/>
                </a:cxn>
              </a:cxnLst>
              <a:rect l="0" t="0" r="r" b="b"/>
              <a:pathLst>
                <a:path w="883" h="4115">
                  <a:moveTo>
                    <a:pt x="86" y="3201"/>
                  </a:moveTo>
                  <a:cubicBezTo>
                    <a:pt x="89" y="3056"/>
                    <a:pt x="83" y="2912"/>
                    <a:pt x="79" y="2730"/>
                  </a:cubicBezTo>
                  <a:cubicBezTo>
                    <a:pt x="75" y="2548"/>
                    <a:pt x="60" y="2270"/>
                    <a:pt x="64" y="2109"/>
                  </a:cubicBezTo>
                  <a:cubicBezTo>
                    <a:pt x="68" y="1948"/>
                    <a:pt x="99" y="1927"/>
                    <a:pt x="101" y="1765"/>
                  </a:cubicBezTo>
                  <a:cubicBezTo>
                    <a:pt x="103" y="1603"/>
                    <a:pt x="90" y="1323"/>
                    <a:pt x="79" y="1137"/>
                  </a:cubicBezTo>
                  <a:cubicBezTo>
                    <a:pt x="68" y="951"/>
                    <a:pt x="44" y="793"/>
                    <a:pt x="34" y="651"/>
                  </a:cubicBezTo>
                  <a:cubicBezTo>
                    <a:pt x="24" y="509"/>
                    <a:pt x="17" y="385"/>
                    <a:pt x="19" y="284"/>
                  </a:cubicBezTo>
                  <a:cubicBezTo>
                    <a:pt x="21" y="183"/>
                    <a:pt x="32" y="90"/>
                    <a:pt x="49" y="45"/>
                  </a:cubicBezTo>
                  <a:cubicBezTo>
                    <a:pt x="66" y="0"/>
                    <a:pt x="91" y="16"/>
                    <a:pt x="123" y="15"/>
                  </a:cubicBezTo>
                  <a:cubicBezTo>
                    <a:pt x="155" y="14"/>
                    <a:pt x="204" y="37"/>
                    <a:pt x="243" y="37"/>
                  </a:cubicBezTo>
                  <a:cubicBezTo>
                    <a:pt x="282" y="37"/>
                    <a:pt x="310" y="20"/>
                    <a:pt x="355" y="15"/>
                  </a:cubicBezTo>
                  <a:cubicBezTo>
                    <a:pt x="400" y="10"/>
                    <a:pt x="453" y="0"/>
                    <a:pt x="512" y="7"/>
                  </a:cubicBezTo>
                  <a:cubicBezTo>
                    <a:pt x="571" y="14"/>
                    <a:pt x="659" y="37"/>
                    <a:pt x="707" y="60"/>
                  </a:cubicBezTo>
                  <a:cubicBezTo>
                    <a:pt x="755" y="83"/>
                    <a:pt x="783" y="99"/>
                    <a:pt x="797" y="142"/>
                  </a:cubicBezTo>
                  <a:cubicBezTo>
                    <a:pt x="811" y="185"/>
                    <a:pt x="788" y="235"/>
                    <a:pt x="789" y="321"/>
                  </a:cubicBezTo>
                  <a:cubicBezTo>
                    <a:pt x="790" y="407"/>
                    <a:pt x="794" y="537"/>
                    <a:pt x="804" y="658"/>
                  </a:cubicBezTo>
                  <a:cubicBezTo>
                    <a:pt x="814" y="779"/>
                    <a:pt x="844" y="892"/>
                    <a:pt x="849" y="1047"/>
                  </a:cubicBezTo>
                  <a:cubicBezTo>
                    <a:pt x="854" y="1202"/>
                    <a:pt x="840" y="1394"/>
                    <a:pt x="834" y="1586"/>
                  </a:cubicBezTo>
                  <a:cubicBezTo>
                    <a:pt x="828" y="1778"/>
                    <a:pt x="805" y="1995"/>
                    <a:pt x="812" y="2199"/>
                  </a:cubicBezTo>
                  <a:cubicBezTo>
                    <a:pt x="819" y="2403"/>
                    <a:pt x="875" y="2624"/>
                    <a:pt x="879" y="2812"/>
                  </a:cubicBezTo>
                  <a:cubicBezTo>
                    <a:pt x="883" y="3000"/>
                    <a:pt x="840" y="3138"/>
                    <a:pt x="834" y="3329"/>
                  </a:cubicBezTo>
                  <a:cubicBezTo>
                    <a:pt x="828" y="3520"/>
                    <a:pt x="848" y="3836"/>
                    <a:pt x="842" y="3957"/>
                  </a:cubicBezTo>
                  <a:cubicBezTo>
                    <a:pt x="836" y="4078"/>
                    <a:pt x="833" y="4033"/>
                    <a:pt x="797" y="4054"/>
                  </a:cubicBezTo>
                  <a:cubicBezTo>
                    <a:pt x="761" y="4075"/>
                    <a:pt x="686" y="4086"/>
                    <a:pt x="625" y="4084"/>
                  </a:cubicBezTo>
                  <a:cubicBezTo>
                    <a:pt x="564" y="4082"/>
                    <a:pt x="492" y="4041"/>
                    <a:pt x="430" y="4039"/>
                  </a:cubicBezTo>
                  <a:cubicBezTo>
                    <a:pt x="368" y="4037"/>
                    <a:pt x="302" y="4057"/>
                    <a:pt x="251" y="4069"/>
                  </a:cubicBezTo>
                  <a:cubicBezTo>
                    <a:pt x="200" y="4081"/>
                    <a:pt x="162" y="4115"/>
                    <a:pt x="123" y="4114"/>
                  </a:cubicBezTo>
                  <a:cubicBezTo>
                    <a:pt x="84" y="4113"/>
                    <a:pt x="38" y="4102"/>
                    <a:pt x="19" y="4062"/>
                  </a:cubicBezTo>
                  <a:cubicBezTo>
                    <a:pt x="0" y="4022"/>
                    <a:pt x="3" y="3952"/>
                    <a:pt x="11" y="3875"/>
                  </a:cubicBezTo>
                  <a:cubicBezTo>
                    <a:pt x="19" y="3798"/>
                    <a:pt x="51" y="3710"/>
                    <a:pt x="64" y="3598"/>
                  </a:cubicBezTo>
                  <a:cubicBezTo>
                    <a:pt x="77" y="3486"/>
                    <a:pt x="83" y="3346"/>
                    <a:pt x="86" y="3201"/>
                  </a:cubicBezTo>
                  <a:close/>
                </a:path>
              </a:pathLst>
            </a:custGeom>
            <a:solidFill>
              <a:schemeClr val="hlink">
                <a:alpha val="50000"/>
              </a:schemeClr>
            </a:solidFill>
            <a:ln w="9525" cap="flat" cmpd="sng">
              <a:noFill/>
              <a:prstDash val="solid"/>
              <a:round/>
              <a:headEnd type="none" w="med" len="med"/>
              <a:tailEnd type="none" w="med" len="med"/>
            </a:ln>
            <a:effectLst/>
          </p:spPr>
          <p:txBody>
            <a:bodyPr wrap="none" anchor="ctr"/>
            <a:lstStyle/>
            <a:p>
              <a:pPr>
                <a:defRPr/>
              </a:pPr>
              <a:endParaRPr lang="en-US"/>
            </a:p>
          </p:txBody>
        </p:sp>
        <p:sp>
          <p:nvSpPr>
            <p:cNvPr id="33797" name="Freeform 5"/>
            <p:cNvSpPr>
              <a:spLocks/>
            </p:cNvSpPr>
            <p:nvPr userDrawn="1"/>
          </p:nvSpPr>
          <p:spPr bwMode="invGray">
            <a:xfrm>
              <a:off x="384" y="816"/>
              <a:ext cx="96" cy="576"/>
            </a:xfrm>
            <a:custGeom>
              <a:avLst/>
              <a:gdLst/>
              <a:ahLst/>
              <a:cxnLst>
                <a:cxn ang="0">
                  <a:pos x="92" y="0"/>
                </a:cxn>
                <a:cxn ang="0">
                  <a:pos x="81" y="170"/>
                </a:cxn>
                <a:cxn ang="0">
                  <a:pos x="51" y="362"/>
                </a:cxn>
                <a:cxn ang="0">
                  <a:pos x="74" y="539"/>
                </a:cxn>
                <a:cxn ang="0">
                  <a:pos x="88" y="709"/>
                </a:cxn>
                <a:cxn ang="0">
                  <a:pos x="110" y="842"/>
                </a:cxn>
                <a:cxn ang="0">
                  <a:pos x="81" y="768"/>
                </a:cxn>
                <a:cxn ang="0">
                  <a:pos x="59" y="716"/>
                </a:cxn>
                <a:cxn ang="0">
                  <a:pos x="29" y="598"/>
                </a:cxn>
                <a:cxn ang="0">
                  <a:pos x="0" y="414"/>
                </a:cxn>
                <a:cxn ang="0">
                  <a:pos x="22" y="251"/>
                </a:cxn>
                <a:cxn ang="0">
                  <a:pos x="51" y="81"/>
                </a:cxn>
                <a:cxn ang="0">
                  <a:pos x="92" y="0"/>
                </a:cxn>
              </a:cxnLst>
              <a:rect l="0" t="0" r="r" b="b"/>
              <a:pathLst>
                <a:path w="110" h="842">
                  <a:moveTo>
                    <a:pt x="92" y="0"/>
                  </a:moveTo>
                  <a:lnTo>
                    <a:pt x="81" y="170"/>
                  </a:lnTo>
                  <a:lnTo>
                    <a:pt x="51" y="362"/>
                  </a:lnTo>
                  <a:lnTo>
                    <a:pt x="74" y="539"/>
                  </a:lnTo>
                  <a:lnTo>
                    <a:pt x="88" y="709"/>
                  </a:lnTo>
                  <a:lnTo>
                    <a:pt x="110" y="842"/>
                  </a:lnTo>
                  <a:lnTo>
                    <a:pt x="81" y="768"/>
                  </a:lnTo>
                  <a:lnTo>
                    <a:pt x="59" y="716"/>
                  </a:lnTo>
                  <a:lnTo>
                    <a:pt x="29" y="598"/>
                  </a:lnTo>
                  <a:lnTo>
                    <a:pt x="0" y="414"/>
                  </a:lnTo>
                  <a:lnTo>
                    <a:pt x="22" y="251"/>
                  </a:lnTo>
                  <a:lnTo>
                    <a:pt x="51" y="81"/>
                  </a:lnTo>
                  <a:lnTo>
                    <a:pt x="92" y="0"/>
                  </a:lnTo>
                  <a:close/>
                </a:path>
              </a:pathLst>
            </a:custGeom>
            <a:solidFill>
              <a:schemeClr val="tx1"/>
            </a:solidFill>
            <a:ln w="9525">
              <a:noFill/>
              <a:round/>
              <a:headEnd/>
              <a:tailEnd/>
            </a:ln>
            <a:effectLst/>
          </p:spPr>
          <p:txBody>
            <a:bodyPr wrap="none" anchor="ctr"/>
            <a:lstStyle/>
            <a:p>
              <a:pPr>
                <a:defRPr/>
              </a:pPr>
              <a:endParaRPr lang="en-US"/>
            </a:p>
          </p:txBody>
        </p:sp>
      </p:grpSp>
      <p:sp>
        <p:nvSpPr>
          <p:cNvPr id="1027" name="Rectangle 6"/>
          <p:cNvSpPr>
            <a:spLocks noGrp="1" noChangeArrowheads="1"/>
          </p:cNvSpPr>
          <p:nvPr>
            <p:ph type="title"/>
          </p:nvPr>
        </p:nvSpPr>
        <p:spPr bwMode="auto">
          <a:xfrm>
            <a:off x="1066800" y="3810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8" name="Rectangle 7"/>
          <p:cNvSpPr>
            <a:spLocks noGrp="1" noChangeArrowheads="1"/>
          </p:cNvSpPr>
          <p:nvPr>
            <p:ph type="body" idx="1"/>
          </p:nvPr>
        </p:nvSpPr>
        <p:spPr bwMode="auto">
          <a:xfrm>
            <a:off x="1066800" y="2057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3800" name="Rectangle 8"/>
          <p:cNvSpPr>
            <a:spLocks noGrp="1" noChangeArrowheads="1"/>
          </p:cNvSpPr>
          <p:nvPr>
            <p:ph type="dt" sz="half" idx="2"/>
          </p:nvPr>
        </p:nvSpPr>
        <p:spPr bwMode="auto">
          <a:xfrm>
            <a:off x="10668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en-US" altLang="zh-CN"/>
          </a:p>
        </p:txBody>
      </p:sp>
      <p:sp>
        <p:nvSpPr>
          <p:cNvPr id="33801" name="Rectangle 9"/>
          <p:cNvSpPr>
            <a:spLocks noGrp="1" noChangeArrowheads="1"/>
          </p:cNvSpPr>
          <p:nvPr>
            <p:ph type="ftr" sz="quarter" idx="3"/>
          </p:nvPr>
        </p:nvSpPr>
        <p:spPr bwMode="auto">
          <a:xfrm>
            <a:off x="35052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en-US" altLang="zh-CN"/>
          </a:p>
        </p:txBody>
      </p:sp>
      <p:sp>
        <p:nvSpPr>
          <p:cNvPr id="33802" name="Rectangle 10"/>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057A28A-41AA-43A0-A367-E0226C4017C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11"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omic Sans MS" pitchFamily="66" charset="0"/>
          <a:ea typeface="宋体" pitchFamily="2" charset="-122"/>
        </a:defRPr>
      </a:lvl2pPr>
      <a:lvl3pPr algn="l" rtl="0" eaLnBrk="0" fontAlgn="base" hangingPunct="0">
        <a:spcBef>
          <a:spcPct val="0"/>
        </a:spcBef>
        <a:spcAft>
          <a:spcPct val="0"/>
        </a:spcAft>
        <a:defRPr sz="4400">
          <a:solidFill>
            <a:schemeClr val="tx2"/>
          </a:solidFill>
          <a:latin typeface="Comic Sans MS" pitchFamily="66" charset="0"/>
          <a:ea typeface="宋体" pitchFamily="2" charset="-122"/>
        </a:defRPr>
      </a:lvl3pPr>
      <a:lvl4pPr algn="l" rtl="0" eaLnBrk="0" fontAlgn="base" hangingPunct="0">
        <a:spcBef>
          <a:spcPct val="0"/>
        </a:spcBef>
        <a:spcAft>
          <a:spcPct val="0"/>
        </a:spcAft>
        <a:defRPr sz="4400">
          <a:solidFill>
            <a:schemeClr val="tx2"/>
          </a:solidFill>
          <a:latin typeface="Comic Sans MS" pitchFamily="66" charset="0"/>
          <a:ea typeface="宋体" pitchFamily="2" charset="-122"/>
        </a:defRPr>
      </a:lvl4pPr>
      <a:lvl5pPr algn="l" rtl="0" eaLnBrk="0" fontAlgn="base" hangingPunct="0">
        <a:spcBef>
          <a:spcPct val="0"/>
        </a:spcBef>
        <a:spcAft>
          <a:spcPct val="0"/>
        </a:spcAft>
        <a:defRPr sz="4400">
          <a:solidFill>
            <a:schemeClr val="tx2"/>
          </a:solidFill>
          <a:latin typeface="Comic Sans MS" pitchFamily="66" charset="0"/>
          <a:ea typeface="宋体" pitchFamily="2" charset="-122"/>
        </a:defRPr>
      </a:lvl5pPr>
      <a:lvl6pPr marL="457200" algn="l" rtl="0" fontAlgn="base">
        <a:spcBef>
          <a:spcPct val="0"/>
        </a:spcBef>
        <a:spcAft>
          <a:spcPct val="0"/>
        </a:spcAft>
        <a:defRPr sz="4400">
          <a:solidFill>
            <a:schemeClr val="tx2"/>
          </a:solidFill>
          <a:latin typeface="Comic Sans MS" pitchFamily="66" charset="0"/>
          <a:ea typeface="宋体" pitchFamily="2" charset="-122"/>
        </a:defRPr>
      </a:lvl6pPr>
      <a:lvl7pPr marL="914400" algn="l" rtl="0" fontAlgn="base">
        <a:spcBef>
          <a:spcPct val="0"/>
        </a:spcBef>
        <a:spcAft>
          <a:spcPct val="0"/>
        </a:spcAft>
        <a:defRPr sz="4400">
          <a:solidFill>
            <a:schemeClr val="tx2"/>
          </a:solidFill>
          <a:latin typeface="Comic Sans MS" pitchFamily="66" charset="0"/>
          <a:ea typeface="宋体" pitchFamily="2" charset="-122"/>
        </a:defRPr>
      </a:lvl7pPr>
      <a:lvl8pPr marL="1371600" algn="l" rtl="0" fontAlgn="base">
        <a:spcBef>
          <a:spcPct val="0"/>
        </a:spcBef>
        <a:spcAft>
          <a:spcPct val="0"/>
        </a:spcAft>
        <a:defRPr sz="4400">
          <a:solidFill>
            <a:schemeClr val="tx2"/>
          </a:solidFill>
          <a:latin typeface="Comic Sans MS" pitchFamily="66" charset="0"/>
          <a:ea typeface="宋体" pitchFamily="2" charset="-122"/>
        </a:defRPr>
      </a:lvl8pPr>
      <a:lvl9pPr marL="1828800" algn="l" rtl="0" fontAlgn="base">
        <a:spcBef>
          <a:spcPct val="0"/>
        </a:spcBef>
        <a:spcAft>
          <a:spcPct val="0"/>
        </a:spcAft>
        <a:defRPr sz="4400">
          <a:solidFill>
            <a:schemeClr val="tx2"/>
          </a:solidFill>
          <a:latin typeface="Comic Sans MS" pitchFamily="66" charset="0"/>
          <a:ea typeface="宋体" pitchFamily="2" charset="-122"/>
        </a:defRPr>
      </a:lvl9pPr>
    </p:titleStyle>
    <p:bodyStyle>
      <a:lvl1pPr marL="342900" indent="-342900" algn="l" rtl="0" eaLnBrk="0" fontAlgn="base" hangingPunct="0">
        <a:spcBef>
          <a:spcPct val="20000"/>
        </a:spcBef>
        <a:spcAft>
          <a:spcPct val="0"/>
        </a:spcAft>
        <a:buBlip>
          <a:blip r:embed="rId17"/>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8"/>
        </a:buBlip>
        <a:defRPr sz="2800">
          <a:solidFill>
            <a:schemeClr val="tx1"/>
          </a:solidFill>
          <a:latin typeface="+mn-lt"/>
          <a:ea typeface="+mn-ea"/>
        </a:defRPr>
      </a:lvl2pPr>
      <a:lvl3pPr marL="1143000" indent="-228600" algn="l" rtl="0" eaLnBrk="0" fontAlgn="base" hangingPunct="0">
        <a:spcBef>
          <a:spcPct val="20000"/>
        </a:spcBef>
        <a:spcAft>
          <a:spcPct val="0"/>
        </a:spcAft>
        <a:buSzPct val="80000"/>
        <a:buBlip>
          <a:blip r:embed="rId19"/>
        </a:buBlip>
        <a:defRPr sz="2400">
          <a:solidFill>
            <a:schemeClr val="tx1"/>
          </a:solidFill>
          <a:latin typeface="+mn-lt"/>
          <a:ea typeface="+mn-ea"/>
        </a:defRPr>
      </a:lvl3pPr>
      <a:lvl4pPr marL="1600200" indent="-228600" algn="l" rtl="0" eaLnBrk="0" fontAlgn="base" hangingPunct="0">
        <a:spcBef>
          <a:spcPct val="20000"/>
        </a:spcBef>
        <a:spcAft>
          <a:spcPct val="0"/>
        </a:spcAft>
        <a:buBlip>
          <a:blip r:embed="rId17"/>
        </a:buBlip>
        <a:defRPr sz="2000">
          <a:solidFill>
            <a:schemeClr val="tx1"/>
          </a:solidFill>
          <a:latin typeface="+mn-lt"/>
          <a:ea typeface="+mn-ea"/>
        </a:defRPr>
      </a:lvl4pPr>
      <a:lvl5pPr marL="2057400" indent="-228600" algn="l" rtl="0" eaLnBrk="0" fontAlgn="base" hangingPunct="0">
        <a:spcBef>
          <a:spcPct val="20000"/>
        </a:spcBef>
        <a:spcAft>
          <a:spcPct val="0"/>
        </a:spcAft>
        <a:buSzPct val="60000"/>
        <a:buBlip>
          <a:blip r:embed="rId18"/>
        </a:buBlip>
        <a:defRPr sz="2000">
          <a:solidFill>
            <a:schemeClr val="tx1"/>
          </a:solidFill>
          <a:latin typeface="+mn-lt"/>
          <a:ea typeface="+mn-ea"/>
        </a:defRPr>
      </a:lvl5pPr>
      <a:lvl6pPr marL="2514600" indent="-228600" algn="l" rtl="0" fontAlgn="base">
        <a:spcBef>
          <a:spcPct val="20000"/>
        </a:spcBef>
        <a:spcAft>
          <a:spcPct val="0"/>
        </a:spcAft>
        <a:buSzPct val="60000"/>
        <a:buBlip>
          <a:blip r:embed="rId18"/>
        </a:buBlip>
        <a:defRPr sz="2000">
          <a:solidFill>
            <a:schemeClr val="tx1"/>
          </a:solidFill>
          <a:latin typeface="+mn-lt"/>
          <a:ea typeface="+mn-ea"/>
        </a:defRPr>
      </a:lvl6pPr>
      <a:lvl7pPr marL="2971800" indent="-228600" algn="l" rtl="0" fontAlgn="base">
        <a:spcBef>
          <a:spcPct val="20000"/>
        </a:spcBef>
        <a:spcAft>
          <a:spcPct val="0"/>
        </a:spcAft>
        <a:buSzPct val="60000"/>
        <a:buBlip>
          <a:blip r:embed="rId18"/>
        </a:buBlip>
        <a:defRPr sz="2000">
          <a:solidFill>
            <a:schemeClr val="tx1"/>
          </a:solidFill>
          <a:latin typeface="+mn-lt"/>
          <a:ea typeface="+mn-ea"/>
        </a:defRPr>
      </a:lvl7pPr>
      <a:lvl8pPr marL="3429000" indent="-228600" algn="l" rtl="0" fontAlgn="base">
        <a:spcBef>
          <a:spcPct val="20000"/>
        </a:spcBef>
        <a:spcAft>
          <a:spcPct val="0"/>
        </a:spcAft>
        <a:buSzPct val="60000"/>
        <a:buBlip>
          <a:blip r:embed="rId18"/>
        </a:buBlip>
        <a:defRPr sz="2000">
          <a:solidFill>
            <a:schemeClr val="tx1"/>
          </a:solidFill>
          <a:latin typeface="+mn-lt"/>
          <a:ea typeface="+mn-ea"/>
        </a:defRPr>
      </a:lvl8pPr>
      <a:lvl9pPr marL="3886200" indent="-228600" algn="l" rtl="0" fontAlgn="base">
        <a:spcBef>
          <a:spcPct val="20000"/>
        </a:spcBef>
        <a:spcAft>
          <a:spcPct val="0"/>
        </a:spcAft>
        <a:buSzPct val="60000"/>
        <a:buBlip>
          <a:blip r:embed="rId18"/>
        </a:buBlip>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zh-CN" sz="4800" smtClean="0">
                <a:solidFill>
                  <a:schemeClr val="tx1"/>
                </a:solidFill>
              </a:rPr>
              <a:t>Social Background</a:t>
            </a:r>
          </a:p>
        </p:txBody>
      </p:sp>
      <p:sp>
        <p:nvSpPr>
          <p:cNvPr id="71683" name="AutoShape 3"/>
          <p:cNvSpPr>
            <a:spLocks noChangeArrowheads="1"/>
          </p:cNvSpPr>
          <p:nvPr/>
        </p:nvSpPr>
        <p:spPr bwMode="auto">
          <a:xfrm>
            <a:off x="1066800" y="3810000"/>
            <a:ext cx="381000" cy="457200"/>
          </a:xfrm>
          <a:prstGeom prst="smileyFace">
            <a:avLst>
              <a:gd name="adj" fmla="val 465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71684" name="AutoShape 4"/>
          <p:cNvSpPr>
            <a:spLocks noChangeArrowheads="1"/>
          </p:cNvSpPr>
          <p:nvPr/>
        </p:nvSpPr>
        <p:spPr bwMode="auto">
          <a:xfrm>
            <a:off x="1066800" y="5105400"/>
            <a:ext cx="381000" cy="381000"/>
          </a:xfrm>
          <a:prstGeom prst="smileyFace">
            <a:avLst>
              <a:gd name="adj" fmla="val 465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71685" name="AutoShape 5"/>
          <p:cNvSpPr>
            <a:spLocks noChangeArrowheads="1"/>
          </p:cNvSpPr>
          <p:nvPr/>
        </p:nvSpPr>
        <p:spPr bwMode="auto">
          <a:xfrm>
            <a:off x="1066800" y="2133600"/>
            <a:ext cx="381000" cy="381000"/>
          </a:xfrm>
          <a:prstGeom prst="smileyFace">
            <a:avLst>
              <a:gd name="adj" fmla="val 465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71686" name="AutoShape 6"/>
          <p:cNvSpPr>
            <a:spLocks noChangeArrowheads="1"/>
          </p:cNvSpPr>
          <p:nvPr/>
        </p:nvSpPr>
        <p:spPr bwMode="auto">
          <a:xfrm>
            <a:off x="1066800" y="2819400"/>
            <a:ext cx="381000" cy="381000"/>
          </a:xfrm>
          <a:prstGeom prst="smileyFace">
            <a:avLst>
              <a:gd name="adj" fmla="val 465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71687" name="Rectangle 7"/>
          <p:cNvSpPr>
            <a:spLocks noChangeArrowheads="1"/>
          </p:cNvSpPr>
          <p:nvPr/>
        </p:nvSpPr>
        <p:spPr bwMode="auto">
          <a:xfrm>
            <a:off x="1524000" y="2711450"/>
            <a:ext cx="6777038" cy="946150"/>
          </a:xfrm>
          <a:prstGeom prst="rect">
            <a:avLst/>
          </a:prstGeom>
          <a:noFill/>
          <a:ln w="12700" cap="sq">
            <a:noFill/>
            <a:miter lim="800000"/>
            <a:headEnd type="none" w="sm" len="sm"/>
            <a:tailEnd type="none" w="sm" len="sm"/>
          </a:ln>
        </p:spPr>
        <p:txBody>
          <a:bodyPr>
            <a:spAutoFit/>
          </a:bodyPr>
          <a:lstStyle/>
          <a:p>
            <a:pPr>
              <a:spcBef>
                <a:spcPct val="20000"/>
              </a:spcBef>
              <a:buClr>
                <a:schemeClr val="tx2"/>
              </a:buClr>
              <a:buFont typeface="Wingdings" pitchFamily="2" charset="2"/>
              <a:buNone/>
            </a:pPr>
            <a:r>
              <a:rPr kumimoji="1" lang="en-US" altLang="zh-CN" sz="2800">
                <a:latin typeface="Times New Roman" pitchFamily="18" charset="0"/>
              </a:rPr>
              <a:t>Widespread poverty and wretchedness among  the working class.</a:t>
            </a:r>
          </a:p>
        </p:txBody>
      </p:sp>
      <p:sp>
        <p:nvSpPr>
          <p:cNvPr id="71689" name="Rectangle 9"/>
          <p:cNvSpPr>
            <a:spLocks noChangeArrowheads="1"/>
          </p:cNvSpPr>
          <p:nvPr/>
        </p:nvSpPr>
        <p:spPr bwMode="auto">
          <a:xfrm>
            <a:off x="1524000" y="2038350"/>
            <a:ext cx="6629400" cy="476250"/>
          </a:xfrm>
          <a:prstGeom prst="rect">
            <a:avLst/>
          </a:prstGeom>
          <a:noFill/>
          <a:ln w="12700" cap="sq">
            <a:noFill/>
            <a:miter lim="800000"/>
            <a:headEnd type="none" w="sm" len="sm"/>
            <a:tailEnd type="none" w="sm" len="sm"/>
          </a:ln>
        </p:spPr>
        <p:txBody>
          <a:bodyPr>
            <a:spAutoFit/>
          </a:bodyPr>
          <a:lstStyle/>
          <a:p>
            <a:pPr>
              <a:lnSpc>
                <a:spcPct val="90000"/>
              </a:lnSpc>
              <a:spcBef>
                <a:spcPct val="50000"/>
              </a:spcBef>
              <a:buClr>
                <a:schemeClr val="tx2"/>
              </a:buClr>
              <a:buFont typeface="Wingdings" pitchFamily="2" charset="2"/>
              <a:buNone/>
            </a:pPr>
            <a:r>
              <a:rPr kumimoji="1" lang="en-US" altLang="zh-CN" sz="2800">
                <a:latin typeface="Times New Roman" pitchFamily="18" charset="0"/>
              </a:rPr>
              <a:t>England was the “workshop of the world.” </a:t>
            </a:r>
          </a:p>
        </p:txBody>
      </p:sp>
      <p:sp>
        <p:nvSpPr>
          <p:cNvPr id="71690" name="Rectangle 10"/>
          <p:cNvSpPr>
            <a:spLocks noChangeArrowheads="1"/>
          </p:cNvSpPr>
          <p:nvPr/>
        </p:nvSpPr>
        <p:spPr bwMode="auto">
          <a:xfrm>
            <a:off x="1447800" y="3708400"/>
            <a:ext cx="7467600" cy="1244600"/>
          </a:xfrm>
          <a:prstGeom prst="rect">
            <a:avLst/>
          </a:prstGeom>
          <a:noFill/>
          <a:ln w="12700" cap="sq">
            <a:noFill/>
            <a:miter lim="800000"/>
            <a:headEnd type="none" w="sm" len="sm"/>
            <a:tailEnd type="none" w="sm" len="sm"/>
          </a:ln>
        </p:spPr>
        <p:txBody>
          <a:bodyPr>
            <a:spAutoFit/>
          </a:bodyPr>
          <a:lstStyle/>
          <a:p>
            <a:pPr>
              <a:lnSpc>
                <a:spcPct val="90000"/>
              </a:lnSpc>
              <a:spcBef>
                <a:spcPct val="20000"/>
              </a:spcBef>
              <a:buClr>
                <a:schemeClr val="tx2"/>
              </a:buClr>
              <a:buFont typeface="Wingdings" pitchFamily="2" charset="2"/>
              <a:buNone/>
            </a:pPr>
            <a:r>
              <a:rPr kumimoji="1" lang="en-US" altLang="zh-CN" sz="2800">
                <a:latin typeface="Times New Roman" pitchFamily="18" charset="0"/>
              </a:rPr>
              <a:t>People were trying to live up to a national spirit of earnestness, respectability, modesty and domesticity.</a:t>
            </a:r>
          </a:p>
        </p:txBody>
      </p:sp>
      <p:sp>
        <p:nvSpPr>
          <p:cNvPr id="71691" name="Rectangle 11"/>
          <p:cNvSpPr>
            <a:spLocks noChangeArrowheads="1"/>
          </p:cNvSpPr>
          <p:nvPr/>
        </p:nvSpPr>
        <p:spPr bwMode="auto">
          <a:xfrm>
            <a:off x="1524000" y="5029200"/>
            <a:ext cx="7391400" cy="1373188"/>
          </a:xfrm>
          <a:prstGeom prst="rect">
            <a:avLst/>
          </a:prstGeom>
          <a:noFill/>
          <a:ln w="12700" cap="sq">
            <a:noFill/>
            <a:miter lim="800000"/>
            <a:headEnd type="none" w="sm" len="sm"/>
            <a:tailEnd type="none" w="sm" len="sm"/>
          </a:ln>
        </p:spPr>
        <p:txBody>
          <a:bodyPr>
            <a:spAutoFit/>
          </a:bodyPr>
          <a:lstStyle/>
          <a:p>
            <a:pPr>
              <a:spcBef>
                <a:spcPct val="20000"/>
              </a:spcBef>
              <a:buClr>
                <a:schemeClr val="tx2"/>
              </a:buClr>
              <a:buFont typeface="Wingdings" pitchFamily="2" charset="2"/>
              <a:buNone/>
            </a:pPr>
            <a:r>
              <a:rPr kumimoji="1" lang="en-US" altLang="zh-CN" sz="2800">
                <a:latin typeface="Times New Roman" pitchFamily="18" charset="0"/>
              </a:rPr>
              <a:t>Common sense and moral propriety, which were ignored by the Romanticists, again became the predominant preoccupation in literary works.</a:t>
            </a:r>
          </a:p>
        </p:txBody>
      </p:sp>
      <p:sp>
        <p:nvSpPr>
          <p:cNvPr id="4107" name="Content Placeholder 14"/>
          <p:cNvSpPr>
            <a:spLocks noGrp="1"/>
          </p:cNvSpPr>
          <p:nvPr>
            <p:ph idx="1"/>
          </p:nvPr>
        </p:nvSpPr>
        <p:spPr>
          <a:xfrm>
            <a:off x="914400" y="609600"/>
            <a:ext cx="7772400" cy="4114800"/>
          </a:xfrm>
        </p:spPr>
        <p:txBody>
          <a:bodyPr/>
          <a:lstStyle/>
          <a:p>
            <a:pPr eaLnBrk="1" hangingPunct="1"/>
            <a:endParaRPr lang="en-US" smtClean="0"/>
          </a:p>
        </p:txBody>
      </p:sp>
    </p:spTree>
  </p:cSld>
  <p:clrMapOvr>
    <a:masterClrMapping/>
  </p:clrMapOvr>
  <p:transition spd="slow">
    <p:comb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1682"/>
                                        </p:tgtEl>
                                        <p:attrNameLst>
                                          <p:attrName>style.visibility</p:attrName>
                                        </p:attrNameLst>
                                      </p:cBhvr>
                                      <p:to>
                                        <p:strVal val="visible"/>
                                      </p:to>
                                    </p:set>
                                    <p:animEffect transition="in" filter="fade">
                                      <p:cBhvr>
                                        <p:cTn id="7" dur="1000"/>
                                        <p:tgtEl>
                                          <p:spTgt spid="71682"/>
                                        </p:tgtEl>
                                      </p:cBhvr>
                                    </p:animEffect>
                                    <p:anim calcmode="lin" valueType="num">
                                      <p:cBhvr>
                                        <p:cTn id="8" dur="1000" fill="hold"/>
                                        <p:tgtEl>
                                          <p:spTgt spid="71682"/>
                                        </p:tgtEl>
                                        <p:attrNameLst>
                                          <p:attrName>ppt_x</p:attrName>
                                        </p:attrNameLst>
                                      </p:cBhvr>
                                      <p:tavLst>
                                        <p:tav tm="0">
                                          <p:val>
                                            <p:strVal val="#ppt_x-.1"/>
                                          </p:val>
                                        </p:tav>
                                        <p:tav tm="100000">
                                          <p:val>
                                            <p:strVal val="#ppt_x"/>
                                          </p:val>
                                        </p:tav>
                                      </p:tavLst>
                                    </p:anim>
                                    <p:anim calcmode="lin" valueType="num">
                                      <p:cBhvr>
                                        <p:cTn id="9" dur="1000" fill="hold"/>
                                        <p:tgtEl>
                                          <p:spTgt spid="71682"/>
                                        </p:tgtEl>
                                        <p:attrNameLst>
                                          <p:attrName>ppt_y</p:attrName>
                                        </p:attrNameLst>
                                      </p:cBhvr>
                                      <p:tavLst>
                                        <p:tav tm="0">
                                          <p:val>
                                            <p:strVal val="#ppt_y"/>
                                          </p:val>
                                        </p:tav>
                                        <p:tav tm="100000">
                                          <p:val>
                                            <p:strVal val="#ppt_y"/>
                                          </p:val>
                                        </p:tav>
                                      </p:tavLst>
                                    </p:anim>
                                  </p:childTnLst>
                                </p:cTn>
                              </p:par>
                              <p:par>
                                <p:cTn id="10" presetID="8" presetClass="emph" presetSubtype="0" fill="hold" grpId="1" nodeType="withEffect">
                                  <p:stCondLst>
                                    <p:cond delay="0"/>
                                  </p:stCondLst>
                                  <p:iterate type="lt">
                                    <p:tmPct val="0"/>
                                  </p:iterate>
                                  <p:childTnLst>
                                    <p:animRot by="21600000">
                                      <p:cBhvr>
                                        <p:cTn id="11" dur="2000" fill="hold"/>
                                        <p:tgtEl>
                                          <p:spTgt spid="71682"/>
                                        </p:tgtEl>
                                        <p:attrNameLst>
                                          <p:attrName>r</p:attrName>
                                        </p:attrNameLst>
                                      </p:cBhvr>
                                    </p:animRot>
                                  </p:childTnLst>
                                </p:cTn>
                              </p:par>
                              <p:par>
                                <p:cTn id="12" presetID="35" presetClass="entr" presetSubtype="0" fill="hold" grpId="0" nodeType="withEffect">
                                  <p:stCondLst>
                                    <p:cond delay="0"/>
                                  </p:stCondLst>
                                  <p:childTnLst>
                                    <p:set>
                                      <p:cBhvr>
                                        <p:cTn id="13" dur="1" fill="hold">
                                          <p:stCondLst>
                                            <p:cond delay="0"/>
                                          </p:stCondLst>
                                        </p:cTn>
                                        <p:tgtEl>
                                          <p:spTgt spid="71685"/>
                                        </p:tgtEl>
                                        <p:attrNameLst>
                                          <p:attrName>style.visibility</p:attrName>
                                        </p:attrNameLst>
                                      </p:cBhvr>
                                      <p:to>
                                        <p:strVal val="visible"/>
                                      </p:to>
                                    </p:set>
                                    <p:animEffect transition="in" filter="fade">
                                      <p:cBhvr>
                                        <p:cTn id="14" dur="1000"/>
                                        <p:tgtEl>
                                          <p:spTgt spid="71685"/>
                                        </p:tgtEl>
                                      </p:cBhvr>
                                    </p:animEffect>
                                    <p:anim calcmode="lin" valueType="num">
                                      <p:cBhvr>
                                        <p:cTn id="15" dur="1000" fill="hold"/>
                                        <p:tgtEl>
                                          <p:spTgt spid="71685"/>
                                        </p:tgtEl>
                                        <p:attrNameLst>
                                          <p:attrName>style.rotation</p:attrName>
                                        </p:attrNameLst>
                                      </p:cBhvr>
                                      <p:tavLst>
                                        <p:tav tm="0">
                                          <p:val>
                                            <p:fltVal val="720"/>
                                          </p:val>
                                        </p:tav>
                                        <p:tav tm="100000">
                                          <p:val>
                                            <p:fltVal val="0"/>
                                          </p:val>
                                        </p:tav>
                                      </p:tavLst>
                                    </p:anim>
                                    <p:anim calcmode="lin" valueType="num">
                                      <p:cBhvr>
                                        <p:cTn id="16" dur="1000" fill="hold"/>
                                        <p:tgtEl>
                                          <p:spTgt spid="71685"/>
                                        </p:tgtEl>
                                        <p:attrNameLst>
                                          <p:attrName>ppt_h</p:attrName>
                                        </p:attrNameLst>
                                      </p:cBhvr>
                                      <p:tavLst>
                                        <p:tav tm="0">
                                          <p:val>
                                            <p:fltVal val="0"/>
                                          </p:val>
                                        </p:tav>
                                        <p:tav tm="100000">
                                          <p:val>
                                            <p:strVal val="#ppt_h"/>
                                          </p:val>
                                        </p:tav>
                                      </p:tavLst>
                                    </p:anim>
                                    <p:anim calcmode="lin" valueType="num">
                                      <p:cBhvr>
                                        <p:cTn id="17" dur="1000" fill="hold"/>
                                        <p:tgtEl>
                                          <p:spTgt spid="71685"/>
                                        </p:tgtEl>
                                        <p:attrNameLst>
                                          <p:attrName>ppt_w</p:attrName>
                                        </p:attrNameLst>
                                      </p:cBhvr>
                                      <p:tavLst>
                                        <p:tav tm="0">
                                          <p:val>
                                            <p:fltVal val="0"/>
                                          </p:val>
                                        </p:tav>
                                        <p:tav tm="100000">
                                          <p:val>
                                            <p:strVal val="#ppt_w"/>
                                          </p:val>
                                        </p:tav>
                                      </p:tavLst>
                                    </p:anim>
                                  </p:childTnLst>
                                </p:cTn>
                              </p:par>
                              <p:par>
                                <p:cTn id="18" presetID="35" presetClass="entr" presetSubtype="0" fill="hold" grpId="0" nodeType="withEffect">
                                  <p:stCondLst>
                                    <p:cond delay="0"/>
                                  </p:stCondLst>
                                  <p:childTnLst>
                                    <p:set>
                                      <p:cBhvr>
                                        <p:cTn id="19" dur="1" fill="hold">
                                          <p:stCondLst>
                                            <p:cond delay="0"/>
                                          </p:stCondLst>
                                        </p:cTn>
                                        <p:tgtEl>
                                          <p:spTgt spid="71686"/>
                                        </p:tgtEl>
                                        <p:attrNameLst>
                                          <p:attrName>style.visibility</p:attrName>
                                        </p:attrNameLst>
                                      </p:cBhvr>
                                      <p:to>
                                        <p:strVal val="visible"/>
                                      </p:to>
                                    </p:set>
                                    <p:animEffect transition="in" filter="fade">
                                      <p:cBhvr>
                                        <p:cTn id="20" dur="1000"/>
                                        <p:tgtEl>
                                          <p:spTgt spid="71686"/>
                                        </p:tgtEl>
                                      </p:cBhvr>
                                    </p:animEffect>
                                    <p:anim calcmode="lin" valueType="num">
                                      <p:cBhvr>
                                        <p:cTn id="21" dur="1000" fill="hold"/>
                                        <p:tgtEl>
                                          <p:spTgt spid="71686"/>
                                        </p:tgtEl>
                                        <p:attrNameLst>
                                          <p:attrName>style.rotation</p:attrName>
                                        </p:attrNameLst>
                                      </p:cBhvr>
                                      <p:tavLst>
                                        <p:tav tm="0">
                                          <p:val>
                                            <p:fltVal val="720"/>
                                          </p:val>
                                        </p:tav>
                                        <p:tav tm="100000">
                                          <p:val>
                                            <p:fltVal val="0"/>
                                          </p:val>
                                        </p:tav>
                                      </p:tavLst>
                                    </p:anim>
                                    <p:anim calcmode="lin" valueType="num">
                                      <p:cBhvr>
                                        <p:cTn id="22" dur="1000" fill="hold"/>
                                        <p:tgtEl>
                                          <p:spTgt spid="71686"/>
                                        </p:tgtEl>
                                        <p:attrNameLst>
                                          <p:attrName>ppt_h</p:attrName>
                                        </p:attrNameLst>
                                      </p:cBhvr>
                                      <p:tavLst>
                                        <p:tav tm="0">
                                          <p:val>
                                            <p:fltVal val="0"/>
                                          </p:val>
                                        </p:tav>
                                        <p:tav tm="100000">
                                          <p:val>
                                            <p:strVal val="#ppt_h"/>
                                          </p:val>
                                        </p:tav>
                                      </p:tavLst>
                                    </p:anim>
                                    <p:anim calcmode="lin" valueType="num">
                                      <p:cBhvr>
                                        <p:cTn id="23" dur="1000" fill="hold"/>
                                        <p:tgtEl>
                                          <p:spTgt spid="71686"/>
                                        </p:tgtEl>
                                        <p:attrNameLst>
                                          <p:attrName>ppt_w</p:attrName>
                                        </p:attrNameLst>
                                      </p:cBhvr>
                                      <p:tavLst>
                                        <p:tav tm="0">
                                          <p:val>
                                            <p:fltVal val="0"/>
                                          </p:val>
                                        </p:tav>
                                        <p:tav tm="100000">
                                          <p:val>
                                            <p:strVal val="#ppt_w"/>
                                          </p:val>
                                        </p:tav>
                                      </p:tavLst>
                                    </p:anim>
                                  </p:childTnLst>
                                </p:cTn>
                              </p:par>
                              <p:par>
                                <p:cTn id="24" presetID="35" presetClass="entr" presetSubtype="0" fill="hold" grpId="0" nodeType="withEffect">
                                  <p:stCondLst>
                                    <p:cond delay="0"/>
                                  </p:stCondLst>
                                  <p:childTnLst>
                                    <p:set>
                                      <p:cBhvr>
                                        <p:cTn id="25" dur="1" fill="hold">
                                          <p:stCondLst>
                                            <p:cond delay="0"/>
                                          </p:stCondLst>
                                        </p:cTn>
                                        <p:tgtEl>
                                          <p:spTgt spid="71683"/>
                                        </p:tgtEl>
                                        <p:attrNameLst>
                                          <p:attrName>style.visibility</p:attrName>
                                        </p:attrNameLst>
                                      </p:cBhvr>
                                      <p:to>
                                        <p:strVal val="visible"/>
                                      </p:to>
                                    </p:set>
                                    <p:animEffect transition="in" filter="fade">
                                      <p:cBhvr>
                                        <p:cTn id="26" dur="1000"/>
                                        <p:tgtEl>
                                          <p:spTgt spid="71683"/>
                                        </p:tgtEl>
                                      </p:cBhvr>
                                    </p:animEffect>
                                    <p:anim calcmode="lin" valueType="num">
                                      <p:cBhvr>
                                        <p:cTn id="27" dur="1000" fill="hold"/>
                                        <p:tgtEl>
                                          <p:spTgt spid="71683"/>
                                        </p:tgtEl>
                                        <p:attrNameLst>
                                          <p:attrName>style.rotation</p:attrName>
                                        </p:attrNameLst>
                                      </p:cBhvr>
                                      <p:tavLst>
                                        <p:tav tm="0">
                                          <p:val>
                                            <p:fltVal val="720"/>
                                          </p:val>
                                        </p:tav>
                                        <p:tav tm="100000">
                                          <p:val>
                                            <p:fltVal val="0"/>
                                          </p:val>
                                        </p:tav>
                                      </p:tavLst>
                                    </p:anim>
                                    <p:anim calcmode="lin" valueType="num">
                                      <p:cBhvr>
                                        <p:cTn id="28" dur="1000" fill="hold"/>
                                        <p:tgtEl>
                                          <p:spTgt spid="71683"/>
                                        </p:tgtEl>
                                        <p:attrNameLst>
                                          <p:attrName>ppt_h</p:attrName>
                                        </p:attrNameLst>
                                      </p:cBhvr>
                                      <p:tavLst>
                                        <p:tav tm="0">
                                          <p:val>
                                            <p:fltVal val="0"/>
                                          </p:val>
                                        </p:tav>
                                        <p:tav tm="100000">
                                          <p:val>
                                            <p:strVal val="#ppt_h"/>
                                          </p:val>
                                        </p:tav>
                                      </p:tavLst>
                                    </p:anim>
                                    <p:anim calcmode="lin" valueType="num">
                                      <p:cBhvr>
                                        <p:cTn id="29" dur="1000" fill="hold"/>
                                        <p:tgtEl>
                                          <p:spTgt spid="71683"/>
                                        </p:tgtEl>
                                        <p:attrNameLst>
                                          <p:attrName>ppt_w</p:attrName>
                                        </p:attrNameLst>
                                      </p:cBhvr>
                                      <p:tavLst>
                                        <p:tav tm="0">
                                          <p:val>
                                            <p:fltVal val="0"/>
                                          </p:val>
                                        </p:tav>
                                        <p:tav tm="100000">
                                          <p:val>
                                            <p:strVal val="#ppt_w"/>
                                          </p:val>
                                        </p:tav>
                                      </p:tavLst>
                                    </p:anim>
                                  </p:childTnLst>
                                </p:cTn>
                              </p:par>
                              <p:par>
                                <p:cTn id="30" presetID="35" presetClass="entr" presetSubtype="0" fill="hold" grpId="0" nodeType="withEffect">
                                  <p:stCondLst>
                                    <p:cond delay="0"/>
                                  </p:stCondLst>
                                  <p:childTnLst>
                                    <p:set>
                                      <p:cBhvr>
                                        <p:cTn id="31" dur="1" fill="hold">
                                          <p:stCondLst>
                                            <p:cond delay="0"/>
                                          </p:stCondLst>
                                        </p:cTn>
                                        <p:tgtEl>
                                          <p:spTgt spid="71684"/>
                                        </p:tgtEl>
                                        <p:attrNameLst>
                                          <p:attrName>style.visibility</p:attrName>
                                        </p:attrNameLst>
                                      </p:cBhvr>
                                      <p:to>
                                        <p:strVal val="visible"/>
                                      </p:to>
                                    </p:set>
                                    <p:animEffect transition="in" filter="fade">
                                      <p:cBhvr>
                                        <p:cTn id="32" dur="1000"/>
                                        <p:tgtEl>
                                          <p:spTgt spid="71684"/>
                                        </p:tgtEl>
                                      </p:cBhvr>
                                    </p:animEffect>
                                    <p:anim calcmode="lin" valueType="num">
                                      <p:cBhvr>
                                        <p:cTn id="33" dur="1000" fill="hold"/>
                                        <p:tgtEl>
                                          <p:spTgt spid="71684"/>
                                        </p:tgtEl>
                                        <p:attrNameLst>
                                          <p:attrName>style.rotation</p:attrName>
                                        </p:attrNameLst>
                                      </p:cBhvr>
                                      <p:tavLst>
                                        <p:tav tm="0">
                                          <p:val>
                                            <p:fltVal val="720"/>
                                          </p:val>
                                        </p:tav>
                                        <p:tav tm="100000">
                                          <p:val>
                                            <p:fltVal val="0"/>
                                          </p:val>
                                        </p:tav>
                                      </p:tavLst>
                                    </p:anim>
                                    <p:anim calcmode="lin" valueType="num">
                                      <p:cBhvr>
                                        <p:cTn id="34" dur="1000" fill="hold"/>
                                        <p:tgtEl>
                                          <p:spTgt spid="71684"/>
                                        </p:tgtEl>
                                        <p:attrNameLst>
                                          <p:attrName>ppt_h</p:attrName>
                                        </p:attrNameLst>
                                      </p:cBhvr>
                                      <p:tavLst>
                                        <p:tav tm="0">
                                          <p:val>
                                            <p:fltVal val="0"/>
                                          </p:val>
                                        </p:tav>
                                        <p:tav tm="100000">
                                          <p:val>
                                            <p:strVal val="#ppt_h"/>
                                          </p:val>
                                        </p:tav>
                                      </p:tavLst>
                                    </p:anim>
                                    <p:anim calcmode="lin" valueType="num">
                                      <p:cBhvr>
                                        <p:cTn id="35" dur="1000" fill="hold"/>
                                        <p:tgtEl>
                                          <p:spTgt spid="71684"/>
                                        </p:tgtEl>
                                        <p:attrNameLst>
                                          <p:attrName>ppt_w</p:attrName>
                                        </p:attrNameLst>
                                      </p:cBhvr>
                                      <p:tavLst>
                                        <p:tav tm="0">
                                          <p:val>
                                            <p:fltVal val="0"/>
                                          </p:val>
                                        </p:tav>
                                        <p:tav tm="100000">
                                          <p:val>
                                            <p:strVal val="#ppt_w"/>
                                          </p:val>
                                        </p:tav>
                                      </p:tavLst>
                                    </p:anim>
                                  </p:childTnLst>
                                </p:cTn>
                              </p:par>
                            </p:childTnLst>
                          </p:cTn>
                        </p:par>
                        <p:par>
                          <p:cTn id="36" fill="hold">
                            <p:stCondLst>
                              <p:cond delay="2500"/>
                            </p:stCondLst>
                            <p:childTnLst>
                              <p:par>
                                <p:cTn id="37" presetID="29" presetClass="entr" presetSubtype="0" fill="hold" grpId="0" nodeType="afterEffect">
                                  <p:stCondLst>
                                    <p:cond delay="0"/>
                                  </p:stCondLst>
                                  <p:childTnLst>
                                    <p:set>
                                      <p:cBhvr>
                                        <p:cTn id="38" dur="1" fill="hold">
                                          <p:stCondLst>
                                            <p:cond delay="0"/>
                                          </p:stCondLst>
                                        </p:cTn>
                                        <p:tgtEl>
                                          <p:spTgt spid="71689"/>
                                        </p:tgtEl>
                                        <p:attrNameLst>
                                          <p:attrName>style.visibility</p:attrName>
                                        </p:attrNameLst>
                                      </p:cBhvr>
                                      <p:to>
                                        <p:strVal val="visible"/>
                                      </p:to>
                                    </p:set>
                                    <p:anim calcmode="lin" valueType="num">
                                      <p:cBhvr>
                                        <p:cTn id="39" dur="1000" fill="hold"/>
                                        <p:tgtEl>
                                          <p:spTgt spid="71689"/>
                                        </p:tgtEl>
                                        <p:attrNameLst>
                                          <p:attrName>ppt_x</p:attrName>
                                        </p:attrNameLst>
                                      </p:cBhvr>
                                      <p:tavLst>
                                        <p:tav tm="0">
                                          <p:val>
                                            <p:strVal val="#ppt_x-.2"/>
                                          </p:val>
                                        </p:tav>
                                        <p:tav tm="100000">
                                          <p:val>
                                            <p:strVal val="#ppt_x"/>
                                          </p:val>
                                        </p:tav>
                                      </p:tavLst>
                                    </p:anim>
                                    <p:anim calcmode="lin" valueType="num">
                                      <p:cBhvr>
                                        <p:cTn id="40" dur="1000" fill="hold"/>
                                        <p:tgtEl>
                                          <p:spTgt spid="71689"/>
                                        </p:tgtEl>
                                        <p:attrNameLst>
                                          <p:attrName>ppt_y</p:attrName>
                                        </p:attrNameLst>
                                      </p:cBhvr>
                                      <p:tavLst>
                                        <p:tav tm="0">
                                          <p:val>
                                            <p:strVal val="#ppt_y"/>
                                          </p:val>
                                        </p:tav>
                                        <p:tav tm="100000">
                                          <p:val>
                                            <p:strVal val="#ppt_y"/>
                                          </p:val>
                                        </p:tav>
                                      </p:tavLst>
                                    </p:anim>
                                    <p:animEffect transition="in" filter="wipe(right)" prLst="gradientSize: 0.1">
                                      <p:cBhvr>
                                        <p:cTn id="41" dur="1000"/>
                                        <p:tgtEl>
                                          <p:spTgt spid="71689"/>
                                        </p:tgtEl>
                                      </p:cBhvr>
                                    </p:animEffect>
                                  </p:childTnLst>
                                </p:cTn>
                              </p:par>
                            </p:childTnLst>
                          </p:cTn>
                        </p:par>
                        <p:par>
                          <p:cTn id="42" fill="hold">
                            <p:stCondLst>
                              <p:cond delay="3500"/>
                            </p:stCondLst>
                            <p:childTnLst>
                              <p:par>
                                <p:cTn id="43" presetID="29" presetClass="entr" presetSubtype="0" fill="hold" grpId="0" nodeType="afterEffect">
                                  <p:stCondLst>
                                    <p:cond delay="0"/>
                                  </p:stCondLst>
                                  <p:childTnLst>
                                    <p:set>
                                      <p:cBhvr>
                                        <p:cTn id="44" dur="1" fill="hold">
                                          <p:stCondLst>
                                            <p:cond delay="0"/>
                                          </p:stCondLst>
                                        </p:cTn>
                                        <p:tgtEl>
                                          <p:spTgt spid="71687"/>
                                        </p:tgtEl>
                                        <p:attrNameLst>
                                          <p:attrName>style.visibility</p:attrName>
                                        </p:attrNameLst>
                                      </p:cBhvr>
                                      <p:to>
                                        <p:strVal val="visible"/>
                                      </p:to>
                                    </p:set>
                                    <p:anim calcmode="lin" valueType="num">
                                      <p:cBhvr>
                                        <p:cTn id="45" dur="1000" fill="hold"/>
                                        <p:tgtEl>
                                          <p:spTgt spid="71687"/>
                                        </p:tgtEl>
                                        <p:attrNameLst>
                                          <p:attrName>ppt_x</p:attrName>
                                        </p:attrNameLst>
                                      </p:cBhvr>
                                      <p:tavLst>
                                        <p:tav tm="0">
                                          <p:val>
                                            <p:strVal val="#ppt_x-.2"/>
                                          </p:val>
                                        </p:tav>
                                        <p:tav tm="100000">
                                          <p:val>
                                            <p:strVal val="#ppt_x"/>
                                          </p:val>
                                        </p:tav>
                                      </p:tavLst>
                                    </p:anim>
                                    <p:anim calcmode="lin" valueType="num">
                                      <p:cBhvr>
                                        <p:cTn id="46" dur="1000" fill="hold"/>
                                        <p:tgtEl>
                                          <p:spTgt spid="71687"/>
                                        </p:tgtEl>
                                        <p:attrNameLst>
                                          <p:attrName>ppt_y</p:attrName>
                                        </p:attrNameLst>
                                      </p:cBhvr>
                                      <p:tavLst>
                                        <p:tav tm="0">
                                          <p:val>
                                            <p:strVal val="#ppt_y"/>
                                          </p:val>
                                        </p:tav>
                                        <p:tav tm="100000">
                                          <p:val>
                                            <p:strVal val="#ppt_y"/>
                                          </p:val>
                                        </p:tav>
                                      </p:tavLst>
                                    </p:anim>
                                    <p:animEffect transition="in" filter="wipe(right)" prLst="gradientSize: 0.1">
                                      <p:cBhvr>
                                        <p:cTn id="47" dur="1000"/>
                                        <p:tgtEl>
                                          <p:spTgt spid="71687"/>
                                        </p:tgtEl>
                                      </p:cBhvr>
                                    </p:animEffect>
                                  </p:childTnLst>
                                </p:cTn>
                              </p:par>
                            </p:childTnLst>
                          </p:cTn>
                        </p:par>
                        <p:par>
                          <p:cTn id="48" fill="hold">
                            <p:stCondLst>
                              <p:cond delay="4500"/>
                            </p:stCondLst>
                            <p:childTnLst>
                              <p:par>
                                <p:cTn id="49" presetID="29" presetClass="entr" presetSubtype="0" fill="hold" grpId="0" nodeType="afterEffect">
                                  <p:stCondLst>
                                    <p:cond delay="0"/>
                                  </p:stCondLst>
                                  <p:childTnLst>
                                    <p:set>
                                      <p:cBhvr>
                                        <p:cTn id="50" dur="1" fill="hold">
                                          <p:stCondLst>
                                            <p:cond delay="0"/>
                                          </p:stCondLst>
                                        </p:cTn>
                                        <p:tgtEl>
                                          <p:spTgt spid="71690"/>
                                        </p:tgtEl>
                                        <p:attrNameLst>
                                          <p:attrName>style.visibility</p:attrName>
                                        </p:attrNameLst>
                                      </p:cBhvr>
                                      <p:to>
                                        <p:strVal val="visible"/>
                                      </p:to>
                                    </p:set>
                                    <p:anim calcmode="lin" valueType="num">
                                      <p:cBhvr>
                                        <p:cTn id="51" dur="1000" fill="hold"/>
                                        <p:tgtEl>
                                          <p:spTgt spid="71690"/>
                                        </p:tgtEl>
                                        <p:attrNameLst>
                                          <p:attrName>ppt_x</p:attrName>
                                        </p:attrNameLst>
                                      </p:cBhvr>
                                      <p:tavLst>
                                        <p:tav tm="0">
                                          <p:val>
                                            <p:strVal val="#ppt_x-.2"/>
                                          </p:val>
                                        </p:tav>
                                        <p:tav tm="100000">
                                          <p:val>
                                            <p:strVal val="#ppt_x"/>
                                          </p:val>
                                        </p:tav>
                                      </p:tavLst>
                                    </p:anim>
                                    <p:anim calcmode="lin" valueType="num">
                                      <p:cBhvr>
                                        <p:cTn id="52" dur="1000" fill="hold"/>
                                        <p:tgtEl>
                                          <p:spTgt spid="71690"/>
                                        </p:tgtEl>
                                        <p:attrNameLst>
                                          <p:attrName>ppt_y</p:attrName>
                                        </p:attrNameLst>
                                      </p:cBhvr>
                                      <p:tavLst>
                                        <p:tav tm="0">
                                          <p:val>
                                            <p:strVal val="#ppt_y"/>
                                          </p:val>
                                        </p:tav>
                                        <p:tav tm="100000">
                                          <p:val>
                                            <p:strVal val="#ppt_y"/>
                                          </p:val>
                                        </p:tav>
                                      </p:tavLst>
                                    </p:anim>
                                    <p:animEffect transition="in" filter="wipe(right)" prLst="gradientSize: 0.1">
                                      <p:cBhvr>
                                        <p:cTn id="53" dur="1000"/>
                                        <p:tgtEl>
                                          <p:spTgt spid="71690"/>
                                        </p:tgtEl>
                                      </p:cBhvr>
                                    </p:animEffect>
                                  </p:childTnLst>
                                </p:cTn>
                              </p:par>
                            </p:childTnLst>
                          </p:cTn>
                        </p:par>
                        <p:par>
                          <p:cTn id="54" fill="hold">
                            <p:stCondLst>
                              <p:cond delay="5500"/>
                            </p:stCondLst>
                            <p:childTnLst>
                              <p:par>
                                <p:cTn id="55" presetID="29" presetClass="entr" presetSubtype="0" fill="hold" nodeType="afterEffect">
                                  <p:stCondLst>
                                    <p:cond delay="0"/>
                                  </p:stCondLst>
                                  <p:childTnLst>
                                    <p:set>
                                      <p:cBhvr>
                                        <p:cTn id="56" dur="1" fill="hold">
                                          <p:stCondLst>
                                            <p:cond delay="0"/>
                                          </p:stCondLst>
                                        </p:cTn>
                                        <p:tgtEl>
                                          <p:spTgt spid="71691">
                                            <p:txEl>
                                              <p:pRg st="0" end="0"/>
                                            </p:txEl>
                                          </p:spTgt>
                                        </p:tgtEl>
                                        <p:attrNameLst>
                                          <p:attrName>style.visibility</p:attrName>
                                        </p:attrNameLst>
                                      </p:cBhvr>
                                      <p:to>
                                        <p:strVal val="visible"/>
                                      </p:to>
                                    </p:set>
                                    <p:anim calcmode="lin" valueType="num">
                                      <p:cBhvr>
                                        <p:cTn id="57" dur="1000" fill="hold"/>
                                        <p:tgtEl>
                                          <p:spTgt spid="71691">
                                            <p:txEl>
                                              <p:pRg st="0" end="0"/>
                                            </p:txEl>
                                          </p:spTgt>
                                        </p:tgtEl>
                                        <p:attrNameLst>
                                          <p:attrName>ppt_x</p:attrName>
                                        </p:attrNameLst>
                                      </p:cBhvr>
                                      <p:tavLst>
                                        <p:tav tm="0">
                                          <p:val>
                                            <p:strVal val="#ppt_x-.2"/>
                                          </p:val>
                                        </p:tav>
                                        <p:tav tm="100000">
                                          <p:val>
                                            <p:strVal val="#ppt_x"/>
                                          </p:val>
                                        </p:tav>
                                      </p:tavLst>
                                    </p:anim>
                                    <p:anim calcmode="lin" valueType="num">
                                      <p:cBhvr>
                                        <p:cTn id="58" dur="1000" fill="hold"/>
                                        <p:tgtEl>
                                          <p:spTgt spid="7169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71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2" grpId="1"/>
      <p:bldP spid="71683" grpId="0" animBg="1"/>
      <p:bldP spid="71684" grpId="0" animBg="1"/>
      <p:bldP spid="71685" grpId="0" animBg="1"/>
      <p:bldP spid="71686" grpId="0" animBg="1"/>
      <p:bldP spid="71687" grpId="0"/>
      <p:bldP spid="71689" grpId="0"/>
      <p:bldP spid="7169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CN" sz="4000" smtClean="0"/>
              <a:t>Novel of Realism</a:t>
            </a:r>
          </a:p>
        </p:txBody>
      </p:sp>
      <p:sp>
        <p:nvSpPr>
          <p:cNvPr id="100355" name="Rectangle 3"/>
          <p:cNvSpPr>
            <a:spLocks noGrp="1" noChangeArrowheads="1"/>
          </p:cNvSpPr>
          <p:nvPr>
            <p:ph type="body" sz="half" idx="2"/>
          </p:nvPr>
        </p:nvSpPr>
        <p:spPr>
          <a:xfrm>
            <a:off x="914400" y="1981200"/>
            <a:ext cx="7924800" cy="4572000"/>
          </a:xfrm>
        </p:spPr>
        <p:txBody>
          <a:bodyPr/>
          <a:lstStyle/>
          <a:p>
            <a:pPr marL="533400" indent="-533400" eaLnBrk="1" hangingPunct="1">
              <a:lnSpc>
                <a:spcPct val="90000"/>
              </a:lnSpc>
            </a:pPr>
            <a:r>
              <a:rPr lang="en-US" altLang="zh-CN" sz="3000" smtClean="0">
                <a:latin typeface="Arial Narrow" pitchFamily="34" charset="0"/>
                <a:cs typeface="Times New Roman" pitchFamily="18" charset="0"/>
              </a:rPr>
              <a:t>Renders reality closely and in comprehensive detail. </a:t>
            </a:r>
          </a:p>
          <a:p>
            <a:pPr marL="533400" indent="-533400" eaLnBrk="1" hangingPunct="1">
              <a:lnSpc>
                <a:spcPct val="90000"/>
              </a:lnSpc>
            </a:pPr>
            <a:r>
              <a:rPr lang="en-US" altLang="zh-CN" sz="3000" smtClean="0">
                <a:latin typeface="Arial Narrow" pitchFamily="34" charset="0"/>
                <a:cs typeface="Times New Roman" pitchFamily="18" charset="0"/>
              </a:rPr>
              <a:t>Characters appear in their real complexity of temperament and motive; They are in explicable relation to nature, to each other, to their social class, to their own past. </a:t>
            </a:r>
          </a:p>
          <a:p>
            <a:pPr marL="533400" indent="-533400" eaLnBrk="1" hangingPunct="1">
              <a:lnSpc>
                <a:spcPct val="90000"/>
              </a:lnSpc>
            </a:pPr>
            <a:r>
              <a:rPr lang="en-US" altLang="zh-CN" sz="3000" smtClean="0">
                <a:latin typeface="Arial Narrow" pitchFamily="34" charset="0"/>
                <a:cs typeface="Times New Roman" pitchFamily="18" charset="0"/>
              </a:rPr>
              <a:t>Character is more important than action and plot; Complex ethical choices are often the subject. </a:t>
            </a:r>
          </a:p>
          <a:p>
            <a:pPr marL="533400" indent="-533400" eaLnBrk="1" hangingPunct="1">
              <a:lnSpc>
                <a:spcPct val="90000"/>
              </a:lnSpc>
            </a:pPr>
            <a:r>
              <a:rPr lang="en-US" altLang="zh-CN" sz="3000" smtClean="0">
                <a:latin typeface="Arial Narrow" pitchFamily="34" charset="0"/>
                <a:cs typeface="Times New Roman" pitchFamily="18" charset="0"/>
              </a:rPr>
              <a:t>Events will usually be plausible. Realistic novels avoid the sensational, dramatic elements of naturalistic novels and romances.</a:t>
            </a:r>
            <a:r>
              <a:rPr lang="en-US" altLang="zh-CN" sz="2800" smtClean="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a:xfrm>
            <a:off x="1147763" y="381000"/>
            <a:ext cx="7553325" cy="1143000"/>
          </a:xfrm>
        </p:spPr>
        <p:txBody>
          <a:bodyPr/>
          <a:lstStyle/>
          <a:p>
            <a:pPr eaLnBrk="1" hangingPunct="1"/>
            <a:r>
              <a:rPr lang="en-US" altLang="zh-CN" b="1" smtClean="0">
                <a:solidFill>
                  <a:srgbClr val="FF0000"/>
                </a:solidFill>
              </a:rPr>
              <a:t>Charles Dickens </a:t>
            </a:r>
            <a:r>
              <a:rPr lang="en-US" altLang="zh-CN" sz="3200" b="1" smtClean="0"/>
              <a:t>(1812-1870)</a:t>
            </a:r>
          </a:p>
        </p:txBody>
      </p:sp>
      <p:sp>
        <p:nvSpPr>
          <p:cNvPr id="148484" name="Rectangle 4"/>
          <p:cNvSpPr>
            <a:spLocks noGrp="1" noChangeArrowheads="1"/>
          </p:cNvSpPr>
          <p:nvPr>
            <p:ph type="body" sz="half" idx="1"/>
          </p:nvPr>
        </p:nvSpPr>
        <p:spPr>
          <a:xfrm>
            <a:off x="838200" y="2438400"/>
            <a:ext cx="5029200" cy="4267200"/>
          </a:xfrm>
        </p:spPr>
        <p:txBody>
          <a:bodyPr/>
          <a:lstStyle/>
          <a:p>
            <a:pPr eaLnBrk="1" hangingPunct="1">
              <a:spcBef>
                <a:spcPct val="0"/>
              </a:spcBef>
            </a:pPr>
            <a:r>
              <a:rPr lang="en-GB" altLang="zh-CN" sz="2800" smtClean="0">
                <a:latin typeface="Arial Narrow" pitchFamily="34" charset="0"/>
              </a:rPr>
              <a:t>Without doubt the most popular of Victorian writers was Charles Dickens. </a:t>
            </a:r>
          </a:p>
          <a:p>
            <a:pPr eaLnBrk="1" hangingPunct="1">
              <a:spcBef>
                <a:spcPct val="0"/>
              </a:spcBef>
            </a:pPr>
            <a:r>
              <a:rPr lang="en-GB" altLang="zh-CN" sz="2800" smtClean="0">
                <a:latin typeface="Arial Narrow" pitchFamily="34" charset="0"/>
              </a:rPr>
              <a:t>His combination of sentimentality and his attacks on the social evils of the day made him highly successful. </a:t>
            </a:r>
          </a:p>
          <a:p>
            <a:pPr eaLnBrk="1" hangingPunct="1">
              <a:spcBef>
                <a:spcPct val="0"/>
              </a:spcBef>
            </a:pPr>
            <a:r>
              <a:rPr lang="en-US" altLang="zh-CN" sz="2800" smtClean="0">
                <a:latin typeface="Arial Narrow" pitchFamily="34" charset="0"/>
              </a:rPr>
              <a:t>He </a:t>
            </a:r>
            <a:r>
              <a:rPr lang="en-US" sz="2800" smtClean="0">
                <a:latin typeface="Arial Narrow" pitchFamily="34" charset="0"/>
              </a:rPr>
              <a:t>is concerned with the problems of crime and poverty and the life of the lower class.</a:t>
            </a:r>
            <a:endParaRPr lang="en-US" altLang="zh-CN" sz="2800" smtClean="0">
              <a:latin typeface="Arial Narrow" pitchFamily="34" charset="0"/>
            </a:endParaRPr>
          </a:p>
        </p:txBody>
      </p:sp>
      <p:pic>
        <p:nvPicPr>
          <p:cNvPr id="148486" name="Picture 6" descr="Charles Dickens"/>
          <p:cNvPicPr>
            <a:picLocks noGrp="1" noChangeAspect="1" noChangeArrowheads="1"/>
          </p:cNvPicPr>
          <p:nvPr>
            <p:ph sz="half" idx="2"/>
          </p:nvPr>
        </p:nvPicPr>
        <p:blipFill>
          <a:blip r:embed="rId3" cstate="print"/>
          <a:srcRect/>
          <a:stretch>
            <a:fillRect/>
          </a:stretch>
        </p:blipFill>
        <p:spPr>
          <a:xfrm>
            <a:off x="5867400" y="2057400"/>
            <a:ext cx="3106738" cy="4659313"/>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48486"/>
                                        </p:tgtEl>
                                        <p:attrNameLst>
                                          <p:attrName>style.visibility</p:attrName>
                                        </p:attrNameLst>
                                      </p:cBhvr>
                                      <p:to>
                                        <p:strVal val="visible"/>
                                      </p:to>
                                    </p:set>
                                    <p:anim from="(-#ppt_w/2)" to="(#ppt_x)" calcmode="lin" valueType="num">
                                      <p:cBhvr>
                                        <p:cTn id="7" dur="600" fill="hold">
                                          <p:stCondLst>
                                            <p:cond delay="0"/>
                                          </p:stCondLst>
                                        </p:cTn>
                                        <p:tgtEl>
                                          <p:spTgt spid="148486"/>
                                        </p:tgtEl>
                                        <p:attrNameLst>
                                          <p:attrName>ppt_x</p:attrName>
                                        </p:attrNameLst>
                                      </p:cBhvr>
                                    </p:anim>
                                    <p:anim from="0" to="-1.0" calcmode="lin" valueType="num">
                                      <p:cBhvr>
                                        <p:cTn id="8" dur="200" decel="50000" autoRev="1" fill="hold">
                                          <p:stCondLst>
                                            <p:cond delay="600"/>
                                          </p:stCondLst>
                                        </p:cTn>
                                        <p:tgtEl>
                                          <p:spTgt spid="148486"/>
                                        </p:tgtEl>
                                        <p:attrNameLst>
                                          <p:attrName>xshear</p:attrName>
                                        </p:attrNameLst>
                                      </p:cBhvr>
                                    </p:anim>
                                    <p:animScale>
                                      <p:cBhvr>
                                        <p:cTn id="9" dur="200" decel="100000" autoRev="1" fill="hold">
                                          <p:stCondLst>
                                            <p:cond delay="600"/>
                                          </p:stCondLst>
                                        </p:cTn>
                                        <p:tgtEl>
                                          <p:spTgt spid="148486"/>
                                        </p:tgtEl>
                                      </p:cBhvr>
                                      <p:from x="100000" y="100000"/>
                                      <p:to x="80000" y="100000"/>
                                    </p:animScale>
                                    <p:anim by="(#ppt_h/3+#ppt_w*0.1)" calcmode="lin" valueType="num">
                                      <p:cBhvr additive="sum">
                                        <p:cTn id="10" dur="200" decel="100000" autoRev="1" fill="hold">
                                          <p:stCondLst>
                                            <p:cond delay="600"/>
                                          </p:stCondLst>
                                        </p:cTn>
                                        <p:tgtEl>
                                          <p:spTgt spid="14848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48484">
                                            <p:txEl>
                                              <p:pRg st="0" end="0"/>
                                            </p:txEl>
                                          </p:spTgt>
                                        </p:tgtEl>
                                        <p:attrNameLst>
                                          <p:attrName>style.visibility</p:attrName>
                                        </p:attrNameLst>
                                      </p:cBhvr>
                                      <p:to>
                                        <p:strVal val="visible"/>
                                      </p:to>
                                    </p:set>
                                    <p:anim calcmode="lin" valueType="num">
                                      <p:cBhvr>
                                        <p:cTn id="15" dur="500" fill="hold"/>
                                        <p:tgtEl>
                                          <p:spTgt spid="14848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48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48484">
                                            <p:txEl>
                                              <p:pRg st="1" end="1"/>
                                            </p:txEl>
                                          </p:spTgt>
                                        </p:tgtEl>
                                        <p:attrNameLst>
                                          <p:attrName>style.visibility</p:attrName>
                                        </p:attrNameLst>
                                      </p:cBhvr>
                                      <p:to>
                                        <p:strVal val="visible"/>
                                      </p:to>
                                    </p:set>
                                    <p:anim calcmode="lin" valueType="num">
                                      <p:cBhvr>
                                        <p:cTn id="21" dur="500" fill="hold"/>
                                        <p:tgtEl>
                                          <p:spTgt spid="14848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4848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148484">
                                            <p:txEl>
                                              <p:pRg st="2" end="2"/>
                                            </p:txEl>
                                          </p:spTgt>
                                        </p:tgtEl>
                                        <p:attrNameLst>
                                          <p:attrName>style.visibility</p:attrName>
                                        </p:attrNameLst>
                                      </p:cBhvr>
                                      <p:to>
                                        <p:strVal val="visible"/>
                                      </p:to>
                                    </p:set>
                                    <p:anim calcmode="lin" valueType="num">
                                      <p:cBhvr>
                                        <p:cTn id="27" dur="500" fill="hold"/>
                                        <p:tgtEl>
                                          <p:spTgt spid="148484">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4848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16013" y="620713"/>
            <a:ext cx="6732587" cy="936625"/>
          </a:xfrm>
        </p:spPr>
        <p:txBody>
          <a:bodyPr/>
          <a:lstStyle/>
          <a:p>
            <a:pPr eaLnBrk="1" hangingPunct="1"/>
            <a:r>
              <a:rPr lang="en-US" altLang="zh-CN" b="1" smtClean="0">
                <a:solidFill>
                  <a:schemeClr val="tx1"/>
                </a:solidFill>
              </a:rPr>
              <a:t>The Bront</a:t>
            </a:r>
            <a:r>
              <a:rPr lang="en-US" altLang="zh-CN" b="1" smtClean="0">
                <a:solidFill>
                  <a:schemeClr val="tx1"/>
                </a:solidFill>
                <a:latin typeface="Arial" charset="0"/>
              </a:rPr>
              <a:t>ë</a:t>
            </a:r>
            <a:r>
              <a:rPr lang="en-US" altLang="zh-CN" b="1" smtClean="0">
                <a:solidFill>
                  <a:schemeClr val="tx1"/>
                </a:solidFill>
              </a:rPr>
              <a:t> sisters</a:t>
            </a:r>
            <a:endParaRPr lang="en-US" altLang="zh-CN" smtClean="0">
              <a:solidFill>
                <a:schemeClr val="tx1"/>
              </a:solidFill>
            </a:endParaRPr>
          </a:p>
        </p:txBody>
      </p:sp>
      <p:sp>
        <p:nvSpPr>
          <p:cNvPr id="151555" name="Rectangle 3"/>
          <p:cNvSpPr>
            <a:spLocks noGrp="1" noChangeArrowheads="1"/>
          </p:cNvSpPr>
          <p:nvPr>
            <p:ph type="body" sz="half" idx="1"/>
          </p:nvPr>
        </p:nvSpPr>
        <p:spPr>
          <a:xfrm>
            <a:off x="990600" y="3213100"/>
            <a:ext cx="3436938" cy="3167063"/>
          </a:xfrm>
        </p:spPr>
        <p:txBody>
          <a:bodyPr/>
          <a:lstStyle/>
          <a:p>
            <a:pPr eaLnBrk="1" hangingPunct="1"/>
            <a:r>
              <a:rPr lang="en-US" altLang="zh-CN" sz="2800" smtClean="0">
                <a:latin typeface="Arial Narrow" pitchFamily="34" charset="0"/>
              </a:rPr>
              <a:t>Charlotte (1816-1855): </a:t>
            </a:r>
            <a:r>
              <a:rPr lang="en-US" altLang="zh-CN" sz="2800" i="1" smtClean="0">
                <a:latin typeface="Arial Narrow" pitchFamily="34" charset="0"/>
              </a:rPr>
              <a:t>Jane Eyre</a:t>
            </a:r>
          </a:p>
          <a:p>
            <a:pPr eaLnBrk="1" hangingPunct="1">
              <a:buFontTx/>
              <a:buNone/>
            </a:pPr>
            <a:endParaRPr lang="en-US" altLang="zh-CN" sz="900" smtClean="0">
              <a:latin typeface="Arial Narrow" pitchFamily="34" charset="0"/>
            </a:endParaRPr>
          </a:p>
          <a:p>
            <a:pPr eaLnBrk="1" hangingPunct="1"/>
            <a:r>
              <a:rPr lang="en-US" altLang="zh-CN" sz="2800" smtClean="0">
                <a:latin typeface="Arial Narrow" pitchFamily="34" charset="0"/>
              </a:rPr>
              <a:t>Emily (1818-1848): </a:t>
            </a:r>
            <a:r>
              <a:rPr lang="en-US" altLang="zh-CN" sz="2800" i="1" smtClean="0">
                <a:latin typeface="Arial Narrow" pitchFamily="34" charset="0"/>
              </a:rPr>
              <a:t>Wuthering Heights</a:t>
            </a:r>
            <a:endParaRPr lang="en-US" altLang="zh-CN" sz="2800" smtClean="0">
              <a:latin typeface="Arial Narrow" pitchFamily="34" charset="0"/>
            </a:endParaRPr>
          </a:p>
          <a:p>
            <a:pPr eaLnBrk="1" hangingPunct="1">
              <a:buFontTx/>
              <a:buNone/>
            </a:pPr>
            <a:endParaRPr lang="en-US" altLang="zh-CN" sz="900" smtClean="0">
              <a:latin typeface="Arial Narrow" pitchFamily="34" charset="0"/>
            </a:endParaRPr>
          </a:p>
          <a:p>
            <a:pPr eaLnBrk="1" hangingPunct="1"/>
            <a:r>
              <a:rPr lang="en-US" altLang="zh-CN" sz="2800" smtClean="0">
                <a:latin typeface="Arial Narrow" pitchFamily="34" charset="0"/>
              </a:rPr>
              <a:t>Anne: </a:t>
            </a:r>
            <a:r>
              <a:rPr lang="en-US" altLang="zh-CN" sz="2800" i="1" smtClean="0">
                <a:latin typeface="Arial Narrow" pitchFamily="34" charset="0"/>
              </a:rPr>
              <a:t>Agnes Grey</a:t>
            </a:r>
            <a:endParaRPr lang="en-US" altLang="zh-CN" sz="2800" smtClean="0">
              <a:latin typeface="Arial Narrow" pitchFamily="34" charset="0"/>
            </a:endParaRPr>
          </a:p>
        </p:txBody>
      </p:sp>
      <p:pic>
        <p:nvPicPr>
          <p:cNvPr id="151556" name="Picture 4" descr="brontes"/>
          <p:cNvPicPr>
            <a:picLocks noGrp="1" noChangeAspect="1" noChangeArrowheads="1"/>
          </p:cNvPicPr>
          <p:nvPr>
            <p:ph sz="half" idx="2"/>
          </p:nvPr>
        </p:nvPicPr>
        <p:blipFill>
          <a:blip r:embed="rId3" cstate="print"/>
          <a:srcRect/>
          <a:stretch>
            <a:fillRect/>
          </a:stretch>
        </p:blipFill>
        <p:spPr>
          <a:xfrm>
            <a:off x="4787900" y="1700213"/>
            <a:ext cx="3916363" cy="4797425"/>
          </a:xfrm>
        </p:spPr>
      </p:pic>
      <p:grpSp>
        <p:nvGrpSpPr>
          <p:cNvPr id="2" name="Group 8"/>
          <p:cNvGrpSpPr>
            <a:grpSpLocks/>
          </p:cNvGrpSpPr>
          <p:nvPr/>
        </p:nvGrpSpPr>
        <p:grpSpPr bwMode="auto">
          <a:xfrm>
            <a:off x="304800" y="2209800"/>
            <a:ext cx="8605838" cy="3843338"/>
            <a:chOff x="192" y="1392"/>
            <a:chExt cx="5421" cy="2421"/>
          </a:xfrm>
        </p:grpSpPr>
        <p:pic>
          <p:nvPicPr>
            <p:cNvPr id="22534" name="Picture 5" descr="wuthering"/>
            <p:cNvPicPr>
              <a:picLocks noChangeAspect="1" noChangeArrowheads="1"/>
            </p:cNvPicPr>
            <p:nvPr/>
          </p:nvPicPr>
          <p:blipFill>
            <a:blip r:embed="rId4" cstate="print"/>
            <a:srcRect/>
            <a:stretch>
              <a:fillRect/>
            </a:stretch>
          </p:blipFill>
          <p:spPr bwMode="auto">
            <a:xfrm>
              <a:off x="2067" y="1440"/>
              <a:ext cx="1629" cy="2256"/>
            </a:xfrm>
            <a:prstGeom prst="rect">
              <a:avLst/>
            </a:prstGeom>
            <a:noFill/>
            <a:ln w="9525">
              <a:noFill/>
              <a:miter lim="800000"/>
              <a:headEnd/>
              <a:tailEnd/>
            </a:ln>
          </p:spPr>
        </p:pic>
        <p:pic>
          <p:nvPicPr>
            <p:cNvPr id="22535" name="Picture 6" descr="agnes_grey"/>
            <p:cNvPicPr>
              <a:picLocks noChangeAspect="1" noChangeArrowheads="1"/>
            </p:cNvPicPr>
            <p:nvPr/>
          </p:nvPicPr>
          <p:blipFill>
            <a:blip r:embed="rId5" cstate="print"/>
            <a:srcRect/>
            <a:stretch>
              <a:fillRect/>
            </a:stretch>
          </p:blipFill>
          <p:spPr bwMode="auto">
            <a:xfrm>
              <a:off x="4080" y="1392"/>
              <a:ext cx="1533" cy="2421"/>
            </a:xfrm>
            <a:prstGeom prst="rect">
              <a:avLst/>
            </a:prstGeom>
            <a:noFill/>
            <a:ln w="9525">
              <a:noFill/>
              <a:miter lim="800000"/>
              <a:headEnd/>
              <a:tailEnd/>
            </a:ln>
          </p:spPr>
        </p:pic>
        <p:pic>
          <p:nvPicPr>
            <p:cNvPr id="22536" name="Picture 7" descr="jane_eyre_book3"/>
            <p:cNvPicPr>
              <a:picLocks noChangeAspect="1" noChangeArrowheads="1"/>
            </p:cNvPicPr>
            <p:nvPr/>
          </p:nvPicPr>
          <p:blipFill>
            <a:blip r:embed="rId6" cstate="print"/>
            <a:srcRect/>
            <a:stretch>
              <a:fillRect/>
            </a:stretch>
          </p:blipFill>
          <p:spPr bwMode="auto">
            <a:xfrm>
              <a:off x="192" y="1392"/>
              <a:ext cx="1506" cy="2400"/>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1555">
                                            <p:txEl>
                                              <p:pRg st="0" end="0"/>
                                            </p:txEl>
                                          </p:spTgt>
                                        </p:tgtEl>
                                        <p:attrNameLst>
                                          <p:attrName>style.visibility</p:attrName>
                                        </p:attrNameLst>
                                      </p:cBhvr>
                                      <p:to>
                                        <p:strVal val="visible"/>
                                      </p:to>
                                    </p:set>
                                    <p:anim calcmode="discrete" valueType="clr">
                                      <p:cBhvr override="childStyle">
                                        <p:cTn id="7" dur="80"/>
                                        <p:tgtEl>
                                          <p:spTgt spid="1515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155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155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51555">
                                            <p:txEl>
                                              <p:pRg st="2" end="2"/>
                                            </p:txEl>
                                          </p:spTgt>
                                        </p:tgtEl>
                                        <p:attrNameLst>
                                          <p:attrName>style.visibility</p:attrName>
                                        </p:attrNameLst>
                                      </p:cBhvr>
                                      <p:to>
                                        <p:strVal val="visible"/>
                                      </p:to>
                                    </p:set>
                                    <p:anim calcmode="discrete" valueType="clr">
                                      <p:cBhvr override="childStyle">
                                        <p:cTn id="14" dur="80"/>
                                        <p:tgtEl>
                                          <p:spTgt spid="15155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1555">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151555">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51555">
                                            <p:txEl>
                                              <p:pRg st="4" end="4"/>
                                            </p:txEl>
                                          </p:spTgt>
                                        </p:tgtEl>
                                        <p:attrNameLst>
                                          <p:attrName>style.visibility</p:attrName>
                                        </p:attrNameLst>
                                      </p:cBhvr>
                                      <p:to>
                                        <p:strVal val="visible"/>
                                      </p:to>
                                    </p:set>
                                    <p:anim calcmode="discrete" valueType="clr">
                                      <p:cBhvr override="childStyle">
                                        <p:cTn id="21" dur="80"/>
                                        <p:tgtEl>
                                          <p:spTgt spid="15155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51555">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151555">
                                            <p:txEl>
                                              <p:pRg st="4" end="4"/>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51556"/>
                                        </p:tgtEl>
                                        <p:attrNameLst>
                                          <p:attrName>style.visibility</p:attrName>
                                        </p:attrNameLst>
                                      </p:cBhvr>
                                      <p:to>
                                        <p:strVal val="visible"/>
                                      </p:to>
                                    </p:set>
                                    <p:anim calcmode="lin" valueType="num">
                                      <p:cBhvr>
                                        <p:cTn id="28" dur="500" fill="hold"/>
                                        <p:tgtEl>
                                          <p:spTgt spid="151556"/>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51556"/>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51556"/>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51556"/>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5"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linds(vertical)">
                                      <p:cBhvr>
                                        <p:cTn id="3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zh-CN" sz="4000" b="1" smtClean="0"/>
              <a:t>The Sisters &amp; their Identities</a:t>
            </a:r>
          </a:p>
        </p:txBody>
      </p:sp>
      <p:sp>
        <p:nvSpPr>
          <p:cNvPr id="195587" name="Rectangle 3"/>
          <p:cNvSpPr>
            <a:spLocks noGrp="1" noChangeArrowheads="1"/>
          </p:cNvSpPr>
          <p:nvPr>
            <p:ph type="body" idx="1"/>
          </p:nvPr>
        </p:nvSpPr>
        <p:spPr>
          <a:xfrm>
            <a:off x="914400" y="1981200"/>
            <a:ext cx="7848600" cy="4648200"/>
          </a:xfrm>
        </p:spPr>
        <p:txBody>
          <a:bodyPr/>
          <a:lstStyle/>
          <a:p>
            <a:pPr eaLnBrk="1" hangingPunct="1">
              <a:lnSpc>
                <a:spcPct val="80000"/>
              </a:lnSpc>
            </a:pPr>
            <a:r>
              <a:rPr lang="en-US" altLang="zh-CN" sz="2800" i="1" smtClean="0">
                <a:latin typeface="Arial Narrow" pitchFamily="34" charset="0"/>
              </a:rPr>
              <a:t>Wutheirng Heights</a:t>
            </a:r>
            <a:r>
              <a:rPr lang="en-US" altLang="zh-CN" sz="2800" smtClean="0">
                <a:latin typeface="Arial Narrow" pitchFamily="34" charset="0"/>
              </a:rPr>
              <a:t> and </a:t>
            </a:r>
            <a:r>
              <a:rPr lang="en-US" altLang="zh-CN" sz="2800" i="1" smtClean="0">
                <a:latin typeface="Arial Narrow" pitchFamily="34" charset="0"/>
              </a:rPr>
              <a:t>Agnes Grey</a:t>
            </a:r>
            <a:r>
              <a:rPr lang="en-US" altLang="zh-CN" sz="2800" smtClean="0">
                <a:latin typeface="Arial Narrow" pitchFamily="34" charset="0"/>
              </a:rPr>
              <a:t> were accepted for publication before Charlotte had finished writing </a:t>
            </a:r>
            <a:r>
              <a:rPr lang="en-US" altLang="zh-CN" sz="2800" i="1" smtClean="0">
                <a:latin typeface="Arial Narrow" pitchFamily="34" charset="0"/>
              </a:rPr>
              <a:t>Jane Eyre</a:t>
            </a:r>
            <a:r>
              <a:rPr lang="en-US" altLang="zh-CN" sz="2800" smtClean="0">
                <a:latin typeface="Arial Narrow" pitchFamily="34" charset="0"/>
              </a:rPr>
              <a:t>. </a:t>
            </a:r>
          </a:p>
          <a:p>
            <a:pPr eaLnBrk="1" hangingPunct="1">
              <a:lnSpc>
                <a:spcPct val="80000"/>
              </a:lnSpc>
            </a:pPr>
            <a:endParaRPr lang="en-US" altLang="zh-CN" sz="2000" smtClean="0">
              <a:latin typeface="Arial Narrow" pitchFamily="34" charset="0"/>
            </a:endParaRPr>
          </a:p>
          <a:p>
            <a:pPr eaLnBrk="1" hangingPunct="1">
              <a:lnSpc>
                <a:spcPct val="80000"/>
              </a:lnSpc>
            </a:pPr>
            <a:r>
              <a:rPr lang="en-US" altLang="zh-CN" sz="2800" smtClean="0">
                <a:latin typeface="Arial Narrow" pitchFamily="34" charset="0"/>
              </a:rPr>
              <a:t>However, their publisher delayed bringing their novels out so that </a:t>
            </a:r>
            <a:r>
              <a:rPr lang="en-US" altLang="zh-CN" sz="2800" i="1" smtClean="0">
                <a:latin typeface="Arial Narrow" pitchFamily="34" charset="0"/>
              </a:rPr>
              <a:t>Jane Eyre</a:t>
            </a:r>
            <a:r>
              <a:rPr lang="en-US" altLang="zh-CN" sz="2800" smtClean="0">
                <a:latin typeface="Arial Narrow" pitchFamily="34" charset="0"/>
              </a:rPr>
              <a:t> was published first. It became a best seller. </a:t>
            </a:r>
          </a:p>
          <a:p>
            <a:pPr eaLnBrk="1" hangingPunct="1">
              <a:lnSpc>
                <a:spcPct val="80000"/>
              </a:lnSpc>
            </a:pPr>
            <a:endParaRPr lang="en-US" altLang="zh-CN" sz="2000" smtClean="0">
              <a:latin typeface="Arial Narrow" pitchFamily="34" charset="0"/>
            </a:endParaRPr>
          </a:p>
          <a:p>
            <a:pPr eaLnBrk="1" hangingPunct="1">
              <a:lnSpc>
                <a:spcPct val="80000"/>
              </a:lnSpc>
            </a:pPr>
            <a:r>
              <a:rPr lang="en-US" altLang="zh-CN" sz="2800" smtClean="0">
                <a:latin typeface="Arial Narrow" pitchFamily="34" charset="0"/>
              </a:rPr>
              <a:t>In an effort to cash in on the success of </a:t>
            </a:r>
            <a:r>
              <a:rPr lang="en-US" altLang="zh-CN" sz="2800" i="1" smtClean="0">
                <a:latin typeface="Arial Narrow" pitchFamily="34" charset="0"/>
              </a:rPr>
              <a:t>Jane Eyre</a:t>
            </a:r>
            <a:r>
              <a:rPr lang="en-US" altLang="zh-CN" sz="2800" smtClean="0">
                <a:latin typeface="Arial Narrow" pitchFamily="34" charset="0"/>
              </a:rPr>
              <a:t>, he implied that </a:t>
            </a:r>
            <a:r>
              <a:rPr lang="en-US" altLang="zh-CN" sz="2800" i="1" smtClean="0">
                <a:latin typeface="Arial Narrow" pitchFamily="34" charset="0"/>
              </a:rPr>
              <a:t>Wuthering Heights</a:t>
            </a:r>
            <a:r>
              <a:rPr lang="en-US" altLang="zh-CN" sz="2800" smtClean="0">
                <a:latin typeface="Arial Narrow" pitchFamily="34" charset="0"/>
              </a:rPr>
              <a:t> and </a:t>
            </a:r>
            <a:r>
              <a:rPr lang="en-US" altLang="zh-CN" sz="2800" i="1" smtClean="0">
                <a:latin typeface="Arial Narrow" pitchFamily="34" charset="0"/>
              </a:rPr>
              <a:t>Agnes Grey</a:t>
            </a:r>
            <a:r>
              <a:rPr lang="en-US" altLang="zh-CN" sz="2800" smtClean="0">
                <a:latin typeface="Arial Narrow" pitchFamily="34" charset="0"/>
              </a:rPr>
              <a:t> were written by "the author of </a:t>
            </a:r>
            <a:r>
              <a:rPr lang="en-US" altLang="zh-CN" sz="2800" i="1" smtClean="0">
                <a:latin typeface="Arial Narrow" pitchFamily="34" charset="0"/>
              </a:rPr>
              <a:t>Jane Eyre</a:t>
            </a:r>
            <a:r>
              <a:rPr lang="en-US" altLang="zh-CN" sz="2800" smtClean="0">
                <a:latin typeface="Arial Narrow" pitchFamily="34" charset="0"/>
              </a:rPr>
              <a:t>–to the distress of all three sisters. The pseudonyms they had adopted unintentionally contributed to his deception.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p:cTn id="7" dur="500" fill="hold"/>
                                        <p:tgtEl>
                                          <p:spTgt spid="1955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55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95587">
                                            <p:txEl>
                                              <p:pRg st="2" end="2"/>
                                            </p:txEl>
                                          </p:spTgt>
                                        </p:tgtEl>
                                        <p:attrNameLst>
                                          <p:attrName>style.visibility</p:attrName>
                                        </p:attrNameLst>
                                      </p:cBhvr>
                                      <p:to>
                                        <p:strVal val="visible"/>
                                      </p:to>
                                    </p:set>
                                    <p:anim calcmode="lin" valueType="num">
                                      <p:cBhvr>
                                        <p:cTn id="13" dur="500" fill="hold"/>
                                        <p:tgtEl>
                                          <p:spTgt spid="19558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9558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95587">
                                            <p:txEl>
                                              <p:pRg st="4" end="4"/>
                                            </p:txEl>
                                          </p:spTgt>
                                        </p:tgtEl>
                                        <p:attrNameLst>
                                          <p:attrName>style.visibility</p:attrName>
                                        </p:attrNameLst>
                                      </p:cBhvr>
                                      <p:to>
                                        <p:strVal val="visible"/>
                                      </p:to>
                                    </p:set>
                                    <p:anim calcmode="lin" valueType="num">
                                      <p:cBhvr>
                                        <p:cTn id="19" dur="500" fill="hold"/>
                                        <p:tgtEl>
                                          <p:spTgt spid="195587">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95587">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zh-CN" sz="4000" b="1" smtClean="0"/>
              <a:t>The Sisters &amp; their Identities</a:t>
            </a:r>
          </a:p>
        </p:txBody>
      </p:sp>
      <p:sp>
        <p:nvSpPr>
          <p:cNvPr id="196611" name="Rectangle 3"/>
          <p:cNvSpPr>
            <a:spLocks noGrp="1" noChangeArrowheads="1"/>
          </p:cNvSpPr>
          <p:nvPr>
            <p:ph type="body" idx="1"/>
          </p:nvPr>
        </p:nvSpPr>
        <p:spPr>
          <a:xfrm>
            <a:off x="914400" y="2057400"/>
            <a:ext cx="7696200" cy="4572000"/>
          </a:xfrm>
        </p:spPr>
        <p:txBody>
          <a:bodyPr/>
          <a:lstStyle/>
          <a:p>
            <a:pPr eaLnBrk="1" hangingPunct="1">
              <a:lnSpc>
                <a:spcPct val="80000"/>
              </a:lnSpc>
            </a:pPr>
            <a:r>
              <a:rPr lang="en-US" altLang="zh-CN" sz="2800" smtClean="0">
                <a:latin typeface="Arial Narrow" pitchFamily="34" charset="0"/>
              </a:rPr>
              <a:t>Wanting their works to be judged for their literary merit and not on their sex, Anne, Charlotte, and Emily published their novels under names which were not obviously masculine, Acton, Currer, and Ellis Bell.</a:t>
            </a:r>
          </a:p>
          <a:p>
            <a:pPr eaLnBrk="1" hangingPunct="1">
              <a:lnSpc>
                <a:spcPct val="80000"/>
              </a:lnSpc>
            </a:pPr>
            <a:endParaRPr lang="en-US" altLang="zh-CN" sz="1000" smtClean="0">
              <a:latin typeface="Arial Narrow" pitchFamily="34" charset="0"/>
            </a:endParaRPr>
          </a:p>
          <a:p>
            <a:pPr eaLnBrk="1" hangingPunct="1">
              <a:lnSpc>
                <a:spcPct val="80000"/>
              </a:lnSpc>
            </a:pPr>
            <a:r>
              <a:rPr lang="en-US" altLang="zh-CN" sz="2800" smtClean="0">
                <a:latin typeface="Arial Narrow" pitchFamily="34" charset="0"/>
              </a:rPr>
              <a:t>Preserving their male identities was so important to the Brontë sisters that Charlotte maintained that identity even in writing to her publishers.</a:t>
            </a:r>
          </a:p>
          <a:p>
            <a:pPr eaLnBrk="1" hangingPunct="1">
              <a:lnSpc>
                <a:spcPct val="80000"/>
              </a:lnSpc>
            </a:pPr>
            <a:endParaRPr lang="en-US" altLang="zh-CN" sz="1000" smtClean="0">
              <a:latin typeface="Arial Narrow" pitchFamily="34" charset="0"/>
            </a:endParaRPr>
          </a:p>
          <a:p>
            <a:pPr eaLnBrk="1" hangingPunct="1">
              <a:lnSpc>
                <a:spcPct val="80000"/>
              </a:lnSpc>
            </a:pPr>
            <a:r>
              <a:rPr lang="en-US" altLang="zh-CN" sz="2800" smtClean="0">
                <a:latin typeface="Arial Narrow" pitchFamily="34" charset="0"/>
              </a:rPr>
              <a:t>In order to prove to Charlotte's publishers that Acton, Currer, and Ellis Bell were not one person, Charlotte and Anne met with them in London; during the interview, Charlotte inadvertently revealed that they were three sisters.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 calcmode="lin" valueType="num">
                                      <p:cBhvr>
                                        <p:cTn id="7" dur="500" fill="hold"/>
                                        <p:tgtEl>
                                          <p:spTgt spid="1966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66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6611">
                                            <p:txEl>
                                              <p:pRg st="2" end="2"/>
                                            </p:txEl>
                                          </p:spTgt>
                                        </p:tgtEl>
                                        <p:attrNameLst>
                                          <p:attrName>style.visibility</p:attrName>
                                        </p:attrNameLst>
                                      </p:cBhvr>
                                      <p:to>
                                        <p:strVal val="visible"/>
                                      </p:to>
                                    </p:set>
                                    <p:anim calcmode="lin" valueType="num">
                                      <p:cBhvr>
                                        <p:cTn id="13" dur="500" fill="hold"/>
                                        <p:tgtEl>
                                          <p:spTgt spid="19661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966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96611">
                                            <p:txEl>
                                              <p:pRg st="4" end="4"/>
                                            </p:txEl>
                                          </p:spTgt>
                                        </p:tgtEl>
                                        <p:attrNameLst>
                                          <p:attrName>style.visibility</p:attrName>
                                        </p:attrNameLst>
                                      </p:cBhvr>
                                      <p:to>
                                        <p:strVal val="visible"/>
                                      </p:to>
                                    </p:set>
                                    <p:anim calcmode="lin" valueType="num">
                                      <p:cBhvr>
                                        <p:cTn id="19" dur="500" fill="hold"/>
                                        <p:tgtEl>
                                          <p:spTgt spid="196611">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9661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838200" y="2743200"/>
            <a:ext cx="5029200" cy="3721100"/>
          </a:xfrm>
          <a:prstGeom prst="rect">
            <a:avLst/>
          </a:prstGeom>
          <a:noFill/>
          <a:ln w="9525">
            <a:noFill/>
            <a:miter lim="800000"/>
            <a:headEnd/>
            <a:tailEnd/>
          </a:ln>
        </p:spPr>
        <p:txBody>
          <a:bodyPr>
            <a:spAutoFit/>
          </a:bodyPr>
          <a:lstStyle/>
          <a:p>
            <a:r>
              <a:rPr lang="en-US" altLang="he-IL" sz="2800">
                <a:latin typeface="Arial Narrow" pitchFamily="34" charset="0"/>
                <a:cs typeface="Times New Roman (Hebrew)" pitchFamily="26" charset="-79"/>
              </a:rPr>
              <a:t>Charlotte wrote three other books, </a:t>
            </a:r>
            <a:r>
              <a:rPr lang="en-US" altLang="he-IL" sz="2800" i="1">
                <a:latin typeface="Arial Narrow" pitchFamily="34" charset="0"/>
                <a:cs typeface="Times New Roman (Hebrew)" pitchFamily="26" charset="-79"/>
              </a:rPr>
              <a:t>Shirley</a:t>
            </a:r>
            <a:r>
              <a:rPr lang="en-US" altLang="he-IL" sz="2800">
                <a:latin typeface="Arial Narrow" pitchFamily="34" charset="0"/>
                <a:cs typeface="Times New Roman (Hebrew)" pitchFamily="26" charset="-79"/>
              </a:rPr>
              <a:t>, </a:t>
            </a:r>
            <a:r>
              <a:rPr lang="en-US" altLang="he-IL" sz="2800" i="1">
                <a:latin typeface="Arial Narrow" pitchFamily="34" charset="0"/>
                <a:cs typeface="Times New Roman (Hebrew)" pitchFamily="26" charset="-79"/>
              </a:rPr>
              <a:t>Villette,and The Professor.</a:t>
            </a:r>
            <a:r>
              <a:rPr lang="en-US" altLang="he-IL" sz="2800">
                <a:latin typeface="Arial Narrow" pitchFamily="34" charset="0"/>
                <a:cs typeface="Times New Roman (Hebrew)" pitchFamily="26" charset="-79"/>
              </a:rPr>
              <a:t>In 1854 Charlotte married.But she died in the following year after a lengthily painful illness.</a:t>
            </a:r>
            <a:r>
              <a:rPr lang="en-US" altLang="he-IL" sz="2800" i="1">
                <a:latin typeface="Arial Narrow" pitchFamily="34" charset="0"/>
                <a:cs typeface="Times New Roman (Hebrew)" pitchFamily="26" charset="-79"/>
              </a:rPr>
              <a:t/>
            </a:r>
            <a:br>
              <a:rPr lang="en-US" altLang="he-IL" sz="2800" i="1">
                <a:latin typeface="Arial Narrow" pitchFamily="34" charset="0"/>
                <a:cs typeface="Times New Roman (Hebrew)" pitchFamily="26" charset="-79"/>
              </a:rPr>
            </a:br>
            <a:endParaRPr lang="en-US" altLang="zh-CN" sz="1400" i="1">
              <a:latin typeface="Arial Narrow" pitchFamily="34" charset="0"/>
              <a:cs typeface="Times New Roman (Hebrew)" pitchFamily="26" charset="-79"/>
            </a:endParaRPr>
          </a:p>
          <a:p>
            <a:r>
              <a:rPr lang="en-US" altLang="zh-CN" sz="2800">
                <a:latin typeface="Arial Narrow" pitchFamily="34" charset="0"/>
              </a:rPr>
              <a:t>Charlotte Bronte published </a:t>
            </a:r>
            <a:r>
              <a:rPr lang="en-US" altLang="zh-CN" sz="2800" i="1">
                <a:latin typeface="Arial Narrow" pitchFamily="34" charset="0"/>
              </a:rPr>
              <a:t>Jane Eyre</a:t>
            </a:r>
            <a:r>
              <a:rPr lang="en-US" altLang="zh-CN" sz="2800">
                <a:latin typeface="Arial Narrow" pitchFamily="34" charset="0"/>
              </a:rPr>
              <a:t> under the pen name Currer Bell, in London in 1847.</a:t>
            </a:r>
            <a:r>
              <a:rPr lang="en-US" altLang="he-IL"/>
              <a:t> </a:t>
            </a:r>
            <a:endParaRPr lang="en-US" altLang="en-US" sz="4000">
              <a:latin typeface="Times New Roman" pitchFamily="18" charset="0"/>
              <a:cs typeface="Times New Roman (Hebrew)" pitchFamily="26" charset="-79"/>
            </a:endParaRPr>
          </a:p>
        </p:txBody>
      </p:sp>
      <p:pic>
        <p:nvPicPr>
          <p:cNvPr id="25603" name="Picture 3" descr="220px-Charlotte_Bronte"/>
          <p:cNvPicPr>
            <a:picLocks noChangeAspect="1" noChangeArrowheads="1"/>
          </p:cNvPicPr>
          <p:nvPr/>
        </p:nvPicPr>
        <p:blipFill>
          <a:blip r:embed="rId4" cstate="print"/>
          <a:srcRect/>
          <a:stretch>
            <a:fillRect/>
          </a:stretch>
        </p:blipFill>
        <p:spPr bwMode="auto">
          <a:xfrm>
            <a:off x="6096000" y="2667000"/>
            <a:ext cx="2606675" cy="3684588"/>
          </a:xfrm>
          <a:prstGeom prst="rect">
            <a:avLst/>
          </a:prstGeom>
          <a:noFill/>
          <a:ln w="9525">
            <a:noFill/>
            <a:miter lim="800000"/>
            <a:headEnd/>
            <a:tailEnd/>
          </a:ln>
        </p:spPr>
      </p:pic>
      <p:sp>
        <p:nvSpPr>
          <p:cNvPr id="25604" name="Rectangle 4"/>
          <p:cNvSpPr>
            <a:spLocks noChangeArrowheads="1"/>
          </p:cNvSpPr>
          <p:nvPr/>
        </p:nvSpPr>
        <p:spPr bwMode="auto">
          <a:xfrm>
            <a:off x="1116013" y="620713"/>
            <a:ext cx="6732587" cy="936625"/>
          </a:xfrm>
          <a:prstGeom prst="rect">
            <a:avLst/>
          </a:prstGeom>
          <a:noFill/>
          <a:ln w="9525">
            <a:noFill/>
            <a:miter lim="800000"/>
            <a:headEnd/>
            <a:tailEnd/>
          </a:ln>
        </p:spPr>
        <p:txBody>
          <a:bodyPr anchor="b"/>
          <a:lstStyle/>
          <a:p>
            <a:r>
              <a:rPr lang="en-US" altLang="he-IL" sz="4400"/>
              <a:t>Charlotte</a:t>
            </a:r>
            <a:r>
              <a:rPr lang="en-US" altLang="he-IL" sz="4400">
                <a:solidFill>
                  <a:schemeClr val="tx2"/>
                </a:solidFill>
              </a:rPr>
              <a:t> </a:t>
            </a:r>
            <a:r>
              <a:rPr lang="en-US" altLang="zh-CN" sz="4400"/>
              <a:t>Bront</a:t>
            </a:r>
            <a:r>
              <a:rPr lang="en-US" altLang="zh-CN" sz="4400">
                <a:latin typeface="Arial" charset="0"/>
              </a:rPr>
              <a:t>ë</a:t>
            </a:r>
            <a:endParaRPr lang="en-US" altLang="zh-CN"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p:cTn id="7" dur="1000" fill="hold"/>
                                        <p:tgtEl>
                                          <p:spTgt spid="112642"/>
                                        </p:tgtEl>
                                        <p:attrNameLst>
                                          <p:attrName>ppt_w</p:attrName>
                                        </p:attrNameLst>
                                      </p:cBhvr>
                                      <p:tavLst>
                                        <p:tav tm="0">
                                          <p:val>
                                            <p:fltVal val="0"/>
                                          </p:val>
                                        </p:tav>
                                        <p:tav tm="100000">
                                          <p:val>
                                            <p:strVal val="#ppt_w"/>
                                          </p:val>
                                        </p:tav>
                                      </p:tavLst>
                                    </p:anim>
                                    <p:anim calcmode="lin" valueType="num">
                                      <p:cBhvr>
                                        <p:cTn id="8" dur="1000" fill="hold"/>
                                        <p:tgtEl>
                                          <p:spTgt spid="112642"/>
                                        </p:tgtEl>
                                        <p:attrNameLst>
                                          <p:attrName>ppt_h</p:attrName>
                                        </p:attrNameLst>
                                      </p:cBhvr>
                                      <p:tavLst>
                                        <p:tav tm="0">
                                          <p:val>
                                            <p:fltVal val="0"/>
                                          </p:val>
                                        </p:tav>
                                        <p:tav tm="100000">
                                          <p:val>
                                            <p:strVal val="#ppt_h"/>
                                          </p:val>
                                        </p:tav>
                                      </p:tavLst>
                                    </p:anim>
                                    <p:anim calcmode="lin" valueType="num">
                                      <p:cBhvr>
                                        <p:cTn id="9" dur="1000" fill="hold"/>
                                        <p:tgtEl>
                                          <p:spTgt spid="1126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4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zh-CN" smtClean="0"/>
              <a:t>George Eliot </a:t>
            </a:r>
            <a:r>
              <a:rPr lang="en-US" altLang="zh-CN" sz="3200" smtClean="0"/>
              <a:t>(1819-1880)</a:t>
            </a:r>
          </a:p>
        </p:txBody>
      </p:sp>
      <p:sp>
        <p:nvSpPr>
          <p:cNvPr id="141315" name="Rectangle 3"/>
          <p:cNvSpPr>
            <a:spLocks noGrp="1" noChangeArrowheads="1"/>
          </p:cNvSpPr>
          <p:nvPr>
            <p:ph type="body" sz="half" idx="1"/>
          </p:nvPr>
        </p:nvSpPr>
        <p:spPr>
          <a:xfrm>
            <a:off x="990600" y="1905000"/>
            <a:ext cx="5562600" cy="4876800"/>
          </a:xfrm>
        </p:spPr>
        <p:txBody>
          <a:bodyPr/>
          <a:lstStyle/>
          <a:p>
            <a:pPr eaLnBrk="1" hangingPunct="1"/>
            <a:r>
              <a:rPr lang="en-US" altLang="zh-CN" sz="2800" smtClean="0">
                <a:latin typeface="Arial Narrow" pitchFamily="34" charset="0"/>
              </a:rPr>
              <a:t>The pseudonym of Mary Ann Evans, born in Warwickshire, England in 1819</a:t>
            </a:r>
          </a:p>
          <a:p>
            <a:pPr eaLnBrk="1" hangingPunct="1"/>
            <a:r>
              <a:rPr lang="en-US" altLang="zh-CN" sz="2800" smtClean="0">
                <a:latin typeface="Arial Narrow" pitchFamily="34" charset="0"/>
              </a:rPr>
              <a:t>Called “the embodiment of philosophy in fiction” by Oscar Wilde</a:t>
            </a:r>
          </a:p>
          <a:p>
            <a:pPr eaLnBrk="1" hangingPunct="1"/>
            <a:r>
              <a:rPr lang="en-US" altLang="zh-CN" sz="2800" i="1" smtClean="0">
                <a:latin typeface="Arial Narrow" pitchFamily="34" charset="0"/>
              </a:rPr>
              <a:t>Adam Bede</a:t>
            </a:r>
            <a:r>
              <a:rPr lang="en-US" altLang="zh-CN" sz="2800" smtClean="0">
                <a:latin typeface="Arial Narrow" pitchFamily="34" charset="0"/>
              </a:rPr>
              <a:t> (1859)</a:t>
            </a:r>
            <a:endParaRPr lang="en-US" altLang="zh-CN" sz="2800" i="1" smtClean="0">
              <a:latin typeface="Arial Narrow" pitchFamily="34" charset="0"/>
            </a:endParaRPr>
          </a:p>
          <a:p>
            <a:pPr eaLnBrk="1" hangingPunct="1"/>
            <a:r>
              <a:rPr lang="en-US" altLang="zh-CN" sz="2800" i="1" smtClean="0">
                <a:latin typeface="Arial Narrow" pitchFamily="34" charset="0"/>
              </a:rPr>
              <a:t>The Mill on the Floss</a:t>
            </a:r>
            <a:r>
              <a:rPr lang="en-US" altLang="zh-CN" sz="2800" smtClean="0">
                <a:latin typeface="Arial Narrow" pitchFamily="34" charset="0"/>
              </a:rPr>
              <a:t> (1860)</a:t>
            </a:r>
          </a:p>
          <a:p>
            <a:pPr eaLnBrk="1" hangingPunct="1"/>
            <a:r>
              <a:rPr lang="en-US" altLang="zh-CN" sz="2800" i="1" smtClean="0">
                <a:latin typeface="Arial Narrow" pitchFamily="34" charset="0"/>
              </a:rPr>
              <a:t>Silas Marner</a:t>
            </a:r>
            <a:r>
              <a:rPr lang="en-US" altLang="zh-CN" sz="2800" smtClean="0">
                <a:latin typeface="Arial Narrow" pitchFamily="34" charset="0"/>
              </a:rPr>
              <a:t> (1861)</a:t>
            </a:r>
          </a:p>
          <a:p>
            <a:pPr eaLnBrk="1" hangingPunct="1"/>
            <a:r>
              <a:rPr lang="en-US" altLang="zh-CN" sz="2800" i="1" smtClean="0">
                <a:latin typeface="Arial Narrow" pitchFamily="34" charset="0"/>
              </a:rPr>
              <a:t>Middlemarch</a:t>
            </a:r>
            <a:r>
              <a:rPr lang="en-US" altLang="zh-CN" sz="2800" smtClean="0">
                <a:latin typeface="Arial Narrow" pitchFamily="34" charset="0"/>
              </a:rPr>
              <a:t> ()</a:t>
            </a:r>
          </a:p>
          <a:p>
            <a:pPr eaLnBrk="1" hangingPunct="1"/>
            <a:r>
              <a:rPr lang="en-US" altLang="zh-CN" sz="2800" i="1" smtClean="0">
                <a:latin typeface="Arial Narrow" pitchFamily="34" charset="0"/>
              </a:rPr>
              <a:t>Daniel</a:t>
            </a:r>
            <a:r>
              <a:rPr lang="en-US" altLang="zh-CN" sz="2800" i="1" smtClean="0"/>
              <a:t> </a:t>
            </a:r>
            <a:r>
              <a:rPr lang="en-US" altLang="zh-CN" sz="2800" i="1" smtClean="0">
                <a:latin typeface="Arial Narrow" pitchFamily="34" charset="0"/>
              </a:rPr>
              <a:t>Deronda</a:t>
            </a:r>
            <a:r>
              <a:rPr lang="en-US" altLang="zh-CN" sz="2800" smtClean="0"/>
              <a:t> </a:t>
            </a:r>
            <a:r>
              <a:rPr lang="en-US" altLang="zh-CN" sz="2800" smtClean="0">
                <a:latin typeface="Arial Narrow" pitchFamily="34" charset="0"/>
              </a:rPr>
              <a:t>(1876).</a:t>
            </a:r>
          </a:p>
        </p:txBody>
      </p:sp>
      <p:pic>
        <p:nvPicPr>
          <p:cNvPr id="28676" name="Picture 4" descr="bio"/>
          <p:cNvPicPr>
            <a:picLocks noGrp="1" noChangeAspect="1" noChangeArrowheads="1"/>
          </p:cNvPicPr>
          <p:nvPr>
            <p:ph sz="half" idx="2"/>
          </p:nvPr>
        </p:nvPicPr>
        <p:blipFill>
          <a:blip r:embed="rId3" cstate="print"/>
          <a:srcRect/>
          <a:stretch>
            <a:fillRect/>
          </a:stretch>
        </p:blipFill>
        <p:spPr>
          <a:xfrm>
            <a:off x="6372225" y="3200400"/>
            <a:ext cx="2493963" cy="34290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fade">
                                      <p:cBhvr>
                                        <p:cTn id="7" dur="500"/>
                                        <p:tgtEl>
                                          <p:spTgt spid="141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315">
                                            <p:txEl>
                                              <p:pRg st="1" end="1"/>
                                            </p:txEl>
                                          </p:spTgt>
                                        </p:tgtEl>
                                        <p:attrNameLst>
                                          <p:attrName>style.visibility</p:attrName>
                                        </p:attrNameLst>
                                      </p:cBhvr>
                                      <p:to>
                                        <p:strVal val="visible"/>
                                      </p:to>
                                    </p:set>
                                    <p:animEffect transition="in" filter="fade">
                                      <p:cBhvr>
                                        <p:cTn id="12" dur="500"/>
                                        <p:tgtEl>
                                          <p:spTgt spid="141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315">
                                            <p:txEl>
                                              <p:pRg st="2" end="2"/>
                                            </p:txEl>
                                          </p:spTgt>
                                        </p:tgtEl>
                                        <p:attrNameLst>
                                          <p:attrName>style.visibility</p:attrName>
                                        </p:attrNameLst>
                                      </p:cBhvr>
                                      <p:to>
                                        <p:strVal val="visible"/>
                                      </p:to>
                                    </p:set>
                                    <p:animEffect transition="in" filter="fade">
                                      <p:cBhvr>
                                        <p:cTn id="17" dur="500"/>
                                        <p:tgtEl>
                                          <p:spTgt spid="141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1315">
                                            <p:txEl>
                                              <p:pRg st="3" end="3"/>
                                            </p:txEl>
                                          </p:spTgt>
                                        </p:tgtEl>
                                        <p:attrNameLst>
                                          <p:attrName>style.visibility</p:attrName>
                                        </p:attrNameLst>
                                      </p:cBhvr>
                                      <p:to>
                                        <p:strVal val="visible"/>
                                      </p:to>
                                    </p:set>
                                    <p:animEffect transition="in" filter="fade">
                                      <p:cBhvr>
                                        <p:cTn id="22" dur="500"/>
                                        <p:tgtEl>
                                          <p:spTgt spid="141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1315">
                                            <p:txEl>
                                              <p:pRg st="4" end="4"/>
                                            </p:txEl>
                                          </p:spTgt>
                                        </p:tgtEl>
                                        <p:attrNameLst>
                                          <p:attrName>style.visibility</p:attrName>
                                        </p:attrNameLst>
                                      </p:cBhvr>
                                      <p:to>
                                        <p:strVal val="visible"/>
                                      </p:to>
                                    </p:set>
                                    <p:animEffect transition="in" filter="fade">
                                      <p:cBhvr>
                                        <p:cTn id="27" dur="500"/>
                                        <p:tgtEl>
                                          <p:spTgt spid="141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1315">
                                            <p:txEl>
                                              <p:pRg st="5" end="5"/>
                                            </p:txEl>
                                          </p:spTgt>
                                        </p:tgtEl>
                                        <p:attrNameLst>
                                          <p:attrName>style.visibility</p:attrName>
                                        </p:attrNameLst>
                                      </p:cBhvr>
                                      <p:to>
                                        <p:strVal val="visible"/>
                                      </p:to>
                                    </p:set>
                                    <p:animEffect transition="in" filter="fade">
                                      <p:cBhvr>
                                        <p:cTn id="32" dur="500"/>
                                        <p:tgtEl>
                                          <p:spTgt spid="1413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1315">
                                            <p:txEl>
                                              <p:pRg st="6" end="6"/>
                                            </p:txEl>
                                          </p:spTgt>
                                        </p:tgtEl>
                                        <p:attrNameLst>
                                          <p:attrName>style.visibility</p:attrName>
                                        </p:attrNameLst>
                                      </p:cBhvr>
                                      <p:to>
                                        <p:strVal val="visible"/>
                                      </p:to>
                                    </p:set>
                                    <p:animEffect transition="in" filter="fade">
                                      <p:cBhvr>
                                        <p:cTn id="37" dur="500"/>
                                        <p:tgtEl>
                                          <p:spTgt spid="141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zh-CN" smtClean="0"/>
              <a:t>Naturalism</a:t>
            </a:r>
          </a:p>
        </p:txBody>
      </p:sp>
      <p:sp>
        <p:nvSpPr>
          <p:cNvPr id="174083" name="Rectangle 3"/>
          <p:cNvSpPr>
            <a:spLocks noGrp="1" noChangeArrowheads="1"/>
          </p:cNvSpPr>
          <p:nvPr>
            <p:ph type="body" idx="1"/>
          </p:nvPr>
        </p:nvSpPr>
        <p:spPr>
          <a:xfrm>
            <a:off x="914400" y="2057400"/>
            <a:ext cx="7924800" cy="4572000"/>
          </a:xfrm>
        </p:spPr>
        <p:txBody>
          <a:bodyPr/>
          <a:lstStyle/>
          <a:p>
            <a:pPr eaLnBrk="1" hangingPunct="1">
              <a:lnSpc>
                <a:spcPct val="90000"/>
              </a:lnSpc>
            </a:pPr>
            <a:r>
              <a:rPr lang="en-US" altLang="zh-CN" sz="2800" dirty="0" smtClean="0">
                <a:latin typeface="Arial Narrow" pitchFamily="34" charset="0"/>
              </a:rPr>
              <a:t>Characters’ lives are governed by scientific determinism, i.e., heredity and environment.</a:t>
            </a:r>
          </a:p>
          <a:p>
            <a:pPr eaLnBrk="1" hangingPunct="1">
              <a:lnSpc>
                <a:spcPct val="90000"/>
              </a:lnSpc>
            </a:pPr>
            <a:endParaRPr lang="en-US" altLang="zh-CN" sz="1200" dirty="0" smtClean="0">
              <a:latin typeface="Arial Narrow" pitchFamily="34" charset="0"/>
            </a:endParaRPr>
          </a:p>
          <a:p>
            <a:pPr eaLnBrk="1" hangingPunct="1">
              <a:lnSpc>
                <a:spcPct val="90000"/>
              </a:lnSpc>
            </a:pPr>
            <a:r>
              <a:rPr lang="en-US" altLang="zh-CN" sz="2800" dirty="0" smtClean="0">
                <a:latin typeface="Arial Narrow" pitchFamily="34" charset="0"/>
              </a:rPr>
              <a:t>To show this determinism, naturalists often create weak and passive characters. </a:t>
            </a:r>
          </a:p>
          <a:p>
            <a:pPr eaLnBrk="1" hangingPunct="1">
              <a:lnSpc>
                <a:spcPct val="90000"/>
              </a:lnSpc>
            </a:pPr>
            <a:endParaRPr lang="en-US" altLang="zh-CN" sz="1200" dirty="0" smtClean="0">
              <a:latin typeface="Arial Narrow" pitchFamily="34" charset="0"/>
            </a:endParaRPr>
          </a:p>
          <a:p>
            <a:pPr eaLnBrk="1" hangingPunct="1">
              <a:lnSpc>
                <a:spcPct val="90000"/>
              </a:lnSpc>
            </a:pPr>
            <a:r>
              <a:rPr lang="en-US" altLang="zh-CN" sz="2800" dirty="0" smtClean="0">
                <a:latin typeface="Arial Narrow" pitchFamily="34" charset="0"/>
              </a:rPr>
              <a:t>Sex and violence are bed partners; sex is brutish, without tenderness. Violence dominates the lives of the naturalistic character.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p:cTn id="7" dur="500" fill="hold"/>
                                        <p:tgtEl>
                                          <p:spTgt spid="1740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0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4083">
                                            <p:txEl>
                                              <p:pRg st="2" end="2"/>
                                            </p:txEl>
                                          </p:spTgt>
                                        </p:tgtEl>
                                        <p:attrNameLst>
                                          <p:attrName>style.visibility</p:attrName>
                                        </p:attrNameLst>
                                      </p:cBhvr>
                                      <p:to>
                                        <p:strVal val="visible"/>
                                      </p:to>
                                    </p:set>
                                    <p:anim calcmode="lin" valueType="num">
                                      <p:cBhvr>
                                        <p:cTn id="13" dur="500" fill="hold"/>
                                        <p:tgtEl>
                                          <p:spTgt spid="17408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7408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4083">
                                            <p:txEl>
                                              <p:pRg st="4" end="4"/>
                                            </p:txEl>
                                          </p:spTgt>
                                        </p:tgtEl>
                                        <p:attrNameLst>
                                          <p:attrName>style.visibility</p:attrName>
                                        </p:attrNameLst>
                                      </p:cBhvr>
                                      <p:to>
                                        <p:strVal val="visible"/>
                                      </p:to>
                                    </p:set>
                                    <p:anim calcmode="lin" valueType="num">
                                      <p:cBhvr>
                                        <p:cTn id="19" dur="500" fill="hold"/>
                                        <p:tgtEl>
                                          <p:spTgt spid="17408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7408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371600" y="381000"/>
            <a:ext cx="7315200" cy="1143000"/>
          </a:xfrm>
        </p:spPr>
        <p:txBody>
          <a:bodyPr/>
          <a:lstStyle/>
          <a:p>
            <a:pPr eaLnBrk="1" hangingPunct="1"/>
            <a:r>
              <a:rPr lang="en-US" altLang="zh-CN" b="1" smtClean="0">
                <a:solidFill>
                  <a:srgbClr val="FF0000"/>
                </a:solidFill>
              </a:rPr>
              <a:t>Thomas Hardy </a:t>
            </a:r>
            <a:r>
              <a:rPr lang="en-US" altLang="zh-CN" sz="2800" smtClean="0">
                <a:solidFill>
                  <a:srgbClr val="FF0000"/>
                </a:solidFill>
              </a:rPr>
              <a:t>(1840-1928)</a:t>
            </a:r>
          </a:p>
        </p:txBody>
      </p:sp>
      <p:sp>
        <p:nvSpPr>
          <p:cNvPr id="163843" name="Rectangle 3"/>
          <p:cNvSpPr>
            <a:spLocks noGrp="1" noChangeArrowheads="1"/>
          </p:cNvSpPr>
          <p:nvPr>
            <p:ph type="body" sz="half" idx="1"/>
          </p:nvPr>
        </p:nvSpPr>
        <p:spPr>
          <a:xfrm>
            <a:off x="914400" y="2286000"/>
            <a:ext cx="4495800" cy="4311650"/>
          </a:xfrm>
        </p:spPr>
        <p:txBody>
          <a:bodyPr/>
          <a:lstStyle/>
          <a:p>
            <a:pPr marL="533400" indent="-533400" eaLnBrk="1" hangingPunct="1">
              <a:lnSpc>
                <a:spcPct val="90000"/>
              </a:lnSpc>
            </a:pPr>
            <a:r>
              <a:rPr lang="en-US" altLang="zh-CN" sz="2800" smtClean="0">
                <a:latin typeface="Arial Narrow" pitchFamily="34" charset="0"/>
              </a:rPr>
              <a:t>The last and one of the greatest of Victorian novelists</a:t>
            </a:r>
          </a:p>
          <a:p>
            <a:pPr marL="533400" indent="-533400" eaLnBrk="1" hangingPunct="1">
              <a:lnSpc>
                <a:spcPct val="90000"/>
              </a:lnSpc>
              <a:buFontTx/>
              <a:buNone/>
            </a:pPr>
            <a:endParaRPr lang="en-US" altLang="zh-CN" sz="1200" smtClean="0">
              <a:latin typeface="Arial Narrow" pitchFamily="34" charset="0"/>
            </a:endParaRPr>
          </a:p>
          <a:p>
            <a:pPr marL="533400" indent="-533400" eaLnBrk="1" hangingPunct="1">
              <a:lnSpc>
                <a:spcPct val="90000"/>
              </a:lnSpc>
            </a:pPr>
            <a:r>
              <a:rPr lang="en-US" altLang="zh-CN" sz="2800" smtClean="0">
                <a:latin typeface="Arial Narrow" pitchFamily="34" charset="0"/>
              </a:rPr>
              <a:t>His best local-colored works: </a:t>
            </a:r>
          </a:p>
          <a:p>
            <a:pPr marL="533400" indent="-533400" eaLnBrk="1" hangingPunct="1">
              <a:lnSpc>
                <a:spcPct val="90000"/>
              </a:lnSpc>
              <a:buFontTx/>
              <a:buNone/>
            </a:pPr>
            <a:r>
              <a:rPr lang="en-US" altLang="zh-CN" sz="1000" i="1" smtClean="0">
                <a:latin typeface="Arial Narrow" pitchFamily="34" charset="0"/>
              </a:rPr>
              <a:t>	</a:t>
            </a:r>
          </a:p>
          <a:p>
            <a:pPr marL="533400" indent="-533400" eaLnBrk="1" hangingPunct="1">
              <a:lnSpc>
                <a:spcPct val="90000"/>
              </a:lnSpc>
              <a:buFontTx/>
              <a:buAutoNum type="arabicPeriod"/>
            </a:pPr>
            <a:r>
              <a:rPr lang="en-US" altLang="zh-CN" sz="2800" i="1" smtClean="0">
                <a:latin typeface="Arial Narrow" pitchFamily="34" charset="0"/>
              </a:rPr>
              <a:t>The Return of the Native</a:t>
            </a:r>
            <a:endParaRPr lang="en-US" altLang="zh-CN" sz="2800" smtClean="0">
              <a:latin typeface="Arial Narrow" pitchFamily="34" charset="0"/>
            </a:endParaRPr>
          </a:p>
          <a:p>
            <a:pPr marL="533400" indent="-533400" eaLnBrk="1" hangingPunct="1">
              <a:lnSpc>
                <a:spcPct val="90000"/>
              </a:lnSpc>
              <a:buFontTx/>
              <a:buAutoNum type="arabicPeriod"/>
            </a:pPr>
            <a:r>
              <a:rPr lang="en-US" altLang="zh-CN" sz="2800" i="1" smtClean="0">
                <a:latin typeface="Arial Narrow" pitchFamily="34" charset="0"/>
              </a:rPr>
              <a:t>The Mayor of Casterbridge</a:t>
            </a:r>
            <a:endParaRPr lang="en-US" altLang="zh-CN" sz="2800" smtClean="0">
              <a:latin typeface="Arial Narrow" pitchFamily="34" charset="0"/>
            </a:endParaRPr>
          </a:p>
          <a:p>
            <a:pPr marL="533400" indent="-533400" eaLnBrk="1" hangingPunct="1">
              <a:lnSpc>
                <a:spcPct val="90000"/>
              </a:lnSpc>
              <a:buFontTx/>
              <a:buAutoNum type="arabicPeriod"/>
            </a:pPr>
            <a:r>
              <a:rPr lang="en-US" altLang="zh-CN" sz="2800" i="1" smtClean="0">
                <a:latin typeface="Arial Narrow" pitchFamily="34" charset="0"/>
              </a:rPr>
              <a:t>Tess of the D’Urbervilles</a:t>
            </a:r>
          </a:p>
          <a:p>
            <a:pPr marL="533400" indent="-533400" eaLnBrk="1" hangingPunct="1">
              <a:lnSpc>
                <a:spcPct val="90000"/>
              </a:lnSpc>
              <a:buFontTx/>
              <a:buAutoNum type="arabicPeriod"/>
            </a:pPr>
            <a:r>
              <a:rPr lang="en-US" altLang="zh-CN" sz="2800" i="1" smtClean="0">
                <a:latin typeface="Arial Narrow" pitchFamily="34" charset="0"/>
              </a:rPr>
              <a:t>Jude the Obscure</a:t>
            </a:r>
            <a:endParaRPr lang="en-US" altLang="zh-CN" sz="2800" smtClean="0">
              <a:latin typeface="Arial Narrow" pitchFamily="34" charset="0"/>
            </a:endParaRPr>
          </a:p>
        </p:txBody>
      </p:sp>
      <p:pic>
        <p:nvPicPr>
          <p:cNvPr id="163844" name="Picture 4" descr="hardy"/>
          <p:cNvPicPr>
            <a:picLocks noGrp="1" noChangeAspect="1" noChangeArrowheads="1"/>
          </p:cNvPicPr>
          <p:nvPr>
            <p:ph sz="half" idx="2"/>
          </p:nvPr>
        </p:nvPicPr>
        <p:blipFill>
          <a:blip r:embed="rId3" cstate="print"/>
          <a:srcRect/>
          <a:stretch>
            <a:fillRect/>
          </a:stretch>
        </p:blipFill>
        <p:spPr>
          <a:xfrm>
            <a:off x="5603875" y="1981200"/>
            <a:ext cx="3235325" cy="4687888"/>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63844"/>
                                        </p:tgtEl>
                                        <p:attrNameLst>
                                          <p:attrName>style.visibility</p:attrName>
                                        </p:attrNameLst>
                                      </p:cBhvr>
                                      <p:to>
                                        <p:strVal val="visible"/>
                                      </p:to>
                                    </p:set>
                                    <p:animEffect transition="in" filter="fade">
                                      <p:cBhvr>
                                        <p:cTn id="7" dur="770" decel="100000"/>
                                        <p:tgtEl>
                                          <p:spTgt spid="163844"/>
                                        </p:tgtEl>
                                      </p:cBhvr>
                                    </p:animEffect>
                                    <p:animScale>
                                      <p:cBhvr>
                                        <p:cTn id="8" dur="770" decel="100000"/>
                                        <p:tgtEl>
                                          <p:spTgt spid="163844"/>
                                        </p:tgtEl>
                                      </p:cBhvr>
                                      <p:from x="10000" y="10000"/>
                                      <p:to x="200000" y="450000"/>
                                    </p:animScale>
                                    <p:animScale>
                                      <p:cBhvr>
                                        <p:cTn id="9" dur="1230" accel="100000" fill="hold">
                                          <p:stCondLst>
                                            <p:cond delay="770"/>
                                          </p:stCondLst>
                                        </p:cTn>
                                        <p:tgtEl>
                                          <p:spTgt spid="163844"/>
                                        </p:tgtEl>
                                      </p:cBhvr>
                                      <p:from x="200000" y="450000"/>
                                      <p:to x="100000" y="100000"/>
                                    </p:animScale>
                                    <p:set>
                                      <p:cBhvr>
                                        <p:cTn id="10" dur="770" fill="hold"/>
                                        <p:tgtEl>
                                          <p:spTgt spid="163844"/>
                                        </p:tgtEl>
                                        <p:attrNameLst>
                                          <p:attrName>ppt_x</p:attrName>
                                        </p:attrNameLst>
                                      </p:cBhvr>
                                      <p:to>
                                        <p:strVal val="(0.5)"/>
                                      </p:to>
                                    </p:set>
                                    <p:anim from="(0.5)" to="(#ppt_x)" calcmode="lin" valueType="num">
                                      <p:cBhvr>
                                        <p:cTn id="11" dur="1230" accel="100000" fill="hold">
                                          <p:stCondLst>
                                            <p:cond delay="770"/>
                                          </p:stCondLst>
                                        </p:cTn>
                                        <p:tgtEl>
                                          <p:spTgt spid="163844"/>
                                        </p:tgtEl>
                                        <p:attrNameLst>
                                          <p:attrName>ppt_x</p:attrName>
                                        </p:attrNameLst>
                                      </p:cBhvr>
                                    </p:anim>
                                    <p:set>
                                      <p:cBhvr>
                                        <p:cTn id="12" dur="770" fill="hold"/>
                                        <p:tgtEl>
                                          <p:spTgt spid="163844"/>
                                        </p:tgtEl>
                                        <p:attrNameLst>
                                          <p:attrName>ppt_y</p:attrName>
                                        </p:attrNameLst>
                                      </p:cBhvr>
                                      <p:to>
                                        <p:strVal val="(#ppt_y+0.4)"/>
                                      </p:to>
                                    </p:set>
                                    <p:anim from="(#ppt_y+0.4)" to="(#ppt_y)" calcmode="lin" valueType="num">
                                      <p:cBhvr>
                                        <p:cTn id="13" dur="1230" accel="100000" fill="hold">
                                          <p:stCondLst>
                                            <p:cond delay="770"/>
                                          </p:stCondLst>
                                        </p:cTn>
                                        <p:tgtEl>
                                          <p:spTgt spid="16384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63843">
                                            <p:txEl>
                                              <p:pRg st="0" end="0"/>
                                            </p:txEl>
                                          </p:spTgt>
                                        </p:tgtEl>
                                        <p:attrNameLst>
                                          <p:attrName>style.visibility</p:attrName>
                                        </p:attrNameLst>
                                      </p:cBhvr>
                                      <p:to>
                                        <p:strVal val="visible"/>
                                      </p:to>
                                    </p:set>
                                    <p:anim calcmode="discrete" valueType="clr">
                                      <p:cBhvr override="childStyle">
                                        <p:cTn id="18" dur="80"/>
                                        <p:tgtEl>
                                          <p:spTgt spid="1638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6384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63843">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163843">
                                            <p:txEl>
                                              <p:pRg st="2" end="2"/>
                                            </p:txEl>
                                          </p:spTgt>
                                        </p:tgtEl>
                                        <p:attrNameLst>
                                          <p:attrName>style.visibility</p:attrName>
                                        </p:attrNameLst>
                                      </p:cBhvr>
                                      <p:to>
                                        <p:strVal val="visible"/>
                                      </p:to>
                                    </p:set>
                                    <p:anim calcmode="discrete" valueType="clr">
                                      <p:cBhvr override="childStyle">
                                        <p:cTn id="25" dur="80"/>
                                        <p:tgtEl>
                                          <p:spTgt spid="16384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63843">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163843">
                                            <p:txEl>
                                              <p:pRg st="2" end="2"/>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163843">
                                            <p:txEl>
                                              <p:pRg st="3" end="3"/>
                                            </p:txEl>
                                          </p:spTgt>
                                        </p:tgtEl>
                                        <p:attrNameLst>
                                          <p:attrName>style.visibility</p:attrName>
                                        </p:attrNameLst>
                                      </p:cBhvr>
                                      <p:to>
                                        <p:strVal val="visible"/>
                                      </p:to>
                                    </p:set>
                                    <p:anim calcmode="discrete" valueType="clr">
                                      <p:cBhvr override="childStyle">
                                        <p:cTn id="32" dur="80"/>
                                        <p:tgtEl>
                                          <p:spTgt spid="16384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63843">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163843">
                                            <p:txEl>
                                              <p:pRg st="3" end="3"/>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63843">
                                            <p:txEl>
                                              <p:pRg st="4" end="4"/>
                                            </p:txEl>
                                          </p:spTgt>
                                        </p:tgtEl>
                                        <p:attrNameLst>
                                          <p:attrName>style.visibility</p:attrName>
                                        </p:attrNameLst>
                                      </p:cBhvr>
                                      <p:to>
                                        <p:strVal val="visible"/>
                                      </p:to>
                                    </p:set>
                                    <p:anim calcmode="discrete" valueType="clr">
                                      <p:cBhvr override="childStyle">
                                        <p:cTn id="39" dur="80"/>
                                        <p:tgtEl>
                                          <p:spTgt spid="16384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63843">
                                            <p:txEl>
                                              <p:pRg st="4" end="4"/>
                                            </p:txEl>
                                          </p:spTgt>
                                        </p:tgtEl>
                                        <p:attrNameLst>
                                          <p:attrName>fillcolor</p:attrName>
                                        </p:attrNameLst>
                                      </p:cBhvr>
                                      <p:tavLst>
                                        <p:tav tm="0">
                                          <p:val>
                                            <p:clrVal>
                                              <a:schemeClr val="accent2"/>
                                            </p:clrVal>
                                          </p:val>
                                        </p:tav>
                                        <p:tav tm="50000">
                                          <p:val>
                                            <p:clrVal>
                                              <a:schemeClr val="hlink"/>
                                            </p:clrVal>
                                          </p:val>
                                        </p:tav>
                                      </p:tavLst>
                                    </p:anim>
                                    <p:set>
                                      <p:cBhvr>
                                        <p:cTn id="41" dur="80"/>
                                        <p:tgtEl>
                                          <p:spTgt spid="163843">
                                            <p:txEl>
                                              <p:pRg st="4" end="4"/>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63843">
                                            <p:txEl>
                                              <p:pRg st="5" end="5"/>
                                            </p:txEl>
                                          </p:spTgt>
                                        </p:tgtEl>
                                        <p:attrNameLst>
                                          <p:attrName>style.visibility</p:attrName>
                                        </p:attrNameLst>
                                      </p:cBhvr>
                                      <p:to>
                                        <p:strVal val="visible"/>
                                      </p:to>
                                    </p:set>
                                    <p:anim calcmode="discrete" valueType="clr">
                                      <p:cBhvr override="childStyle">
                                        <p:cTn id="46" dur="80"/>
                                        <p:tgtEl>
                                          <p:spTgt spid="16384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63843">
                                            <p:txEl>
                                              <p:pRg st="5" end="5"/>
                                            </p:txEl>
                                          </p:spTgt>
                                        </p:tgtEl>
                                        <p:attrNameLst>
                                          <p:attrName>fillcolor</p:attrName>
                                        </p:attrNameLst>
                                      </p:cBhvr>
                                      <p:tavLst>
                                        <p:tav tm="0">
                                          <p:val>
                                            <p:clrVal>
                                              <a:schemeClr val="accent2"/>
                                            </p:clrVal>
                                          </p:val>
                                        </p:tav>
                                        <p:tav tm="50000">
                                          <p:val>
                                            <p:clrVal>
                                              <a:schemeClr val="hlink"/>
                                            </p:clrVal>
                                          </p:val>
                                        </p:tav>
                                      </p:tavLst>
                                    </p:anim>
                                    <p:set>
                                      <p:cBhvr>
                                        <p:cTn id="48" dur="80"/>
                                        <p:tgtEl>
                                          <p:spTgt spid="163843">
                                            <p:txEl>
                                              <p:pRg st="5" end="5"/>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63843">
                                            <p:txEl>
                                              <p:pRg st="6" end="6"/>
                                            </p:txEl>
                                          </p:spTgt>
                                        </p:tgtEl>
                                        <p:attrNameLst>
                                          <p:attrName>style.visibility</p:attrName>
                                        </p:attrNameLst>
                                      </p:cBhvr>
                                      <p:to>
                                        <p:strVal val="visible"/>
                                      </p:to>
                                    </p:set>
                                    <p:anim calcmode="discrete" valueType="clr">
                                      <p:cBhvr override="childStyle">
                                        <p:cTn id="53" dur="80"/>
                                        <p:tgtEl>
                                          <p:spTgt spid="16384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63843">
                                            <p:txEl>
                                              <p:pRg st="6" end="6"/>
                                            </p:txEl>
                                          </p:spTgt>
                                        </p:tgtEl>
                                        <p:attrNameLst>
                                          <p:attrName>fillcolor</p:attrName>
                                        </p:attrNameLst>
                                      </p:cBhvr>
                                      <p:tavLst>
                                        <p:tav tm="0">
                                          <p:val>
                                            <p:clrVal>
                                              <a:schemeClr val="accent2"/>
                                            </p:clrVal>
                                          </p:val>
                                        </p:tav>
                                        <p:tav tm="50000">
                                          <p:val>
                                            <p:clrVal>
                                              <a:schemeClr val="hlink"/>
                                            </p:clrVal>
                                          </p:val>
                                        </p:tav>
                                      </p:tavLst>
                                    </p:anim>
                                    <p:set>
                                      <p:cBhvr>
                                        <p:cTn id="55" dur="80"/>
                                        <p:tgtEl>
                                          <p:spTgt spid="163843">
                                            <p:txEl>
                                              <p:pRg st="6" end="6"/>
                                            </p:txEl>
                                          </p:spTgt>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163843">
                                            <p:txEl>
                                              <p:pRg st="7" end="7"/>
                                            </p:txEl>
                                          </p:spTgt>
                                        </p:tgtEl>
                                        <p:attrNameLst>
                                          <p:attrName>style.visibility</p:attrName>
                                        </p:attrNameLst>
                                      </p:cBhvr>
                                      <p:to>
                                        <p:strVal val="visible"/>
                                      </p:to>
                                    </p:set>
                                    <p:anim calcmode="discrete" valueType="clr">
                                      <p:cBhvr override="childStyle">
                                        <p:cTn id="60" dur="80"/>
                                        <p:tgtEl>
                                          <p:spTgt spid="16384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163843">
                                            <p:txEl>
                                              <p:pRg st="7" end="7"/>
                                            </p:txEl>
                                          </p:spTgt>
                                        </p:tgtEl>
                                        <p:attrNameLst>
                                          <p:attrName>fillcolor</p:attrName>
                                        </p:attrNameLst>
                                      </p:cBhvr>
                                      <p:tavLst>
                                        <p:tav tm="0">
                                          <p:val>
                                            <p:clrVal>
                                              <a:schemeClr val="accent2"/>
                                            </p:clrVal>
                                          </p:val>
                                        </p:tav>
                                        <p:tav tm="50000">
                                          <p:val>
                                            <p:clrVal>
                                              <a:schemeClr val="hlink"/>
                                            </p:clrVal>
                                          </p:val>
                                        </p:tav>
                                      </p:tavLst>
                                    </p:anim>
                                    <p:set>
                                      <p:cBhvr>
                                        <p:cTn id="62" dur="80"/>
                                        <p:tgtEl>
                                          <p:spTgt spid="16384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body" idx="1"/>
          </p:nvPr>
        </p:nvSpPr>
        <p:spPr>
          <a:xfrm>
            <a:off x="1066800" y="1944688"/>
            <a:ext cx="7888288" cy="4608512"/>
          </a:xfrm>
        </p:spPr>
        <p:txBody>
          <a:bodyPr/>
          <a:lstStyle/>
          <a:p>
            <a:pPr eaLnBrk="1" hangingPunct="1">
              <a:lnSpc>
                <a:spcPct val="90000"/>
              </a:lnSpc>
            </a:pPr>
            <a:r>
              <a:rPr lang="en-US" altLang="zh-CN" sz="2800" dirty="0" smtClean="0">
                <a:latin typeface="Arial Narrow" pitchFamily="34" charset="0"/>
              </a:rPr>
              <a:t>According to traditional writing techniques developed before the 20th century, a piece of narrative works should tell a vivid, interesting story and portray one or more characters who have distinct traits and who are often involved in certain kind of psychological or social conflicts which, with the development of the plots, will in the end come to certain solution. </a:t>
            </a:r>
          </a:p>
          <a:p>
            <a:pPr eaLnBrk="1" hangingPunct="1">
              <a:lnSpc>
                <a:spcPct val="90000"/>
              </a:lnSpc>
              <a:buFontTx/>
              <a:buNone/>
            </a:pPr>
            <a:endParaRPr lang="en-US" altLang="zh-CN" sz="1400" dirty="0" smtClean="0">
              <a:latin typeface="Arial Narrow" pitchFamily="34" charset="0"/>
            </a:endParaRPr>
          </a:p>
          <a:p>
            <a:pPr eaLnBrk="1" hangingPunct="1">
              <a:lnSpc>
                <a:spcPct val="90000"/>
              </a:lnSpc>
            </a:pPr>
            <a:r>
              <a:rPr lang="en-US" altLang="zh-CN" sz="2800" dirty="0" smtClean="0">
                <a:latin typeface="Arial Narrow" pitchFamily="34" charset="0"/>
              </a:rPr>
              <a:t>This kind of notion, however, was fiercely attacked since the end of 19th century. Since then the concept of narrative literature and its writing techniques have undergone profound changes.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1010">
                                            <p:txEl>
                                              <p:pRg st="0" end="0"/>
                                            </p:txEl>
                                          </p:spTgt>
                                        </p:tgtEl>
                                        <p:attrNameLst>
                                          <p:attrName>style.visibility</p:attrName>
                                        </p:attrNameLst>
                                      </p:cBhvr>
                                      <p:to>
                                        <p:strVal val="visible"/>
                                      </p:to>
                                    </p:set>
                                    <p:anim calcmode="discrete" valueType="clr">
                                      <p:cBhvr override="childStyle">
                                        <p:cTn id="7" dur="80"/>
                                        <p:tgtEl>
                                          <p:spTgt spid="17101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101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71010">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71010">
                                            <p:txEl>
                                              <p:pRg st="2" end="2"/>
                                            </p:txEl>
                                          </p:spTgt>
                                        </p:tgtEl>
                                        <p:attrNameLst>
                                          <p:attrName>style.visibility</p:attrName>
                                        </p:attrNameLst>
                                      </p:cBhvr>
                                      <p:to>
                                        <p:strVal val="visible"/>
                                      </p:to>
                                    </p:set>
                                    <p:anim calcmode="discrete" valueType="clr">
                                      <p:cBhvr override="childStyle">
                                        <p:cTn id="14" dur="80"/>
                                        <p:tgtEl>
                                          <p:spTgt spid="17101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71010">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171010">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r>
              <a:rPr lang="en-US" altLang="zh-CN" smtClean="0"/>
              <a:t>Victorian Literature</a:t>
            </a:r>
          </a:p>
        </p:txBody>
      </p:sp>
      <p:sp>
        <p:nvSpPr>
          <p:cNvPr id="198659" name="Rectangle 3"/>
          <p:cNvSpPr>
            <a:spLocks noGrp="1" noChangeArrowheads="1"/>
          </p:cNvSpPr>
          <p:nvPr>
            <p:ph type="body" idx="1"/>
          </p:nvPr>
        </p:nvSpPr>
        <p:spPr>
          <a:xfrm>
            <a:off x="1066800" y="2057400"/>
            <a:ext cx="7772400" cy="4495800"/>
          </a:xfrm>
        </p:spPr>
        <p:txBody>
          <a:bodyPr/>
          <a:lstStyle/>
          <a:p>
            <a:pPr eaLnBrk="1" hangingPunct="1">
              <a:lnSpc>
                <a:spcPct val="80000"/>
              </a:lnSpc>
            </a:pPr>
            <a:r>
              <a:rPr lang="en-US" altLang="zh-CN" sz="2800" smtClean="0">
                <a:latin typeface="Arial Narrow" pitchFamily="34" charset="0"/>
              </a:rPr>
              <a:t>Literature produced during this period reflects the “spirit of the times”:</a:t>
            </a:r>
            <a:endParaRPr lang="en-US" altLang="zh-CN" sz="1200" smtClean="0">
              <a:latin typeface="Arial Narrow" pitchFamily="34" charset="0"/>
            </a:endParaRPr>
          </a:p>
          <a:p>
            <a:pPr eaLnBrk="1" hangingPunct="1">
              <a:lnSpc>
                <a:spcPct val="80000"/>
              </a:lnSpc>
            </a:pPr>
            <a:r>
              <a:rPr lang="en-US" altLang="zh-CN" sz="2800" smtClean="0">
                <a:latin typeface="Arial Narrow" pitchFamily="34" charset="0"/>
              </a:rPr>
              <a:t>Expansion of newspapers and periodicals led to ongoing debates about current political and social issues.</a:t>
            </a:r>
            <a:endParaRPr lang="en-US" altLang="zh-CN" sz="1200" smtClean="0">
              <a:latin typeface="Arial Narrow" pitchFamily="34" charset="0"/>
            </a:endParaRPr>
          </a:p>
          <a:p>
            <a:pPr eaLnBrk="1" hangingPunct="1">
              <a:lnSpc>
                <a:spcPct val="80000"/>
              </a:lnSpc>
            </a:pPr>
            <a:r>
              <a:rPr lang="en-US" altLang="zh-CN" sz="2800" smtClean="0">
                <a:latin typeface="Arial Narrow" pitchFamily="34" charset="0"/>
              </a:rPr>
              <a:t>Victorian literature (especially novels) offered a realistic, day-to-day portrayal of social life and represented these issues in the stories of the characters.  </a:t>
            </a:r>
          </a:p>
          <a:p>
            <a:pPr eaLnBrk="1" hangingPunct="1">
              <a:lnSpc>
                <a:spcPct val="80000"/>
              </a:lnSpc>
            </a:pPr>
            <a:r>
              <a:rPr lang="en-US" altLang="zh-CN" sz="2800" smtClean="0">
                <a:latin typeface="Arial Narrow" pitchFamily="34" charset="0"/>
              </a:rPr>
              <a:t>Suddenly, the once-silent female segment of society raised their voices. They could even appear onstage, acting in dramas (a privilege denied to them prior to this time).</a:t>
            </a:r>
          </a:p>
        </p:txBody>
      </p:sp>
    </p:spTree>
  </p:cSld>
  <p:clrMapOvr>
    <a:masterClrMapping/>
  </p:clrMapOvr>
  <p:transition advClick="0" advTm="15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98658"/>
                                        </p:tgtEl>
                                        <p:attrNameLst>
                                          <p:attrName>style.visibility</p:attrName>
                                        </p:attrNameLst>
                                      </p:cBhvr>
                                      <p:to>
                                        <p:strVal val="visible"/>
                                      </p:to>
                                    </p:set>
                                    <p:animEffect transition="in" filter="fade">
                                      <p:cBhvr>
                                        <p:cTn id="7" dur="800" decel="100000"/>
                                        <p:tgtEl>
                                          <p:spTgt spid="198658"/>
                                        </p:tgtEl>
                                      </p:cBhvr>
                                    </p:animEffect>
                                    <p:anim calcmode="lin" valueType="num">
                                      <p:cBhvr>
                                        <p:cTn id="8" dur="800" decel="100000" fill="hold"/>
                                        <p:tgtEl>
                                          <p:spTgt spid="198658"/>
                                        </p:tgtEl>
                                        <p:attrNameLst>
                                          <p:attrName>style.rotation</p:attrName>
                                        </p:attrNameLst>
                                      </p:cBhvr>
                                      <p:tavLst>
                                        <p:tav tm="0">
                                          <p:val>
                                            <p:fltVal val="-90"/>
                                          </p:val>
                                        </p:tav>
                                        <p:tav tm="100000">
                                          <p:val>
                                            <p:fltVal val="0"/>
                                          </p:val>
                                        </p:tav>
                                      </p:tavLst>
                                    </p:anim>
                                    <p:anim calcmode="lin" valueType="num">
                                      <p:cBhvr>
                                        <p:cTn id="9" dur="800" decel="100000" fill="hold"/>
                                        <p:tgtEl>
                                          <p:spTgt spid="198658"/>
                                        </p:tgtEl>
                                        <p:attrNameLst>
                                          <p:attrName>ppt_x</p:attrName>
                                        </p:attrNameLst>
                                      </p:cBhvr>
                                      <p:tavLst>
                                        <p:tav tm="0">
                                          <p:val>
                                            <p:strVal val="#ppt_x+0.4"/>
                                          </p:val>
                                        </p:tav>
                                        <p:tav tm="100000">
                                          <p:val>
                                            <p:strVal val="#ppt_x-0.05"/>
                                          </p:val>
                                        </p:tav>
                                      </p:tavLst>
                                    </p:anim>
                                    <p:anim calcmode="lin" valueType="num">
                                      <p:cBhvr>
                                        <p:cTn id="10" dur="800" decel="100000" fill="hold"/>
                                        <p:tgtEl>
                                          <p:spTgt spid="1986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86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865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98659">
                                            <p:txEl>
                                              <p:pRg st="0" end="0"/>
                                            </p:txEl>
                                          </p:spTgt>
                                        </p:tgtEl>
                                        <p:attrNameLst>
                                          <p:attrName>style.visibility</p:attrName>
                                        </p:attrNameLst>
                                      </p:cBhvr>
                                      <p:to>
                                        <p:strVal val="visible"/>
                                      </p:to>
                                    </p:set>
                                    <p:animEffect transition="in" filter="fade">
                                      <p:cBhvr>
                                        <p:cTn id="17" dur="1000"/>
                                        <p:tgtEl>
                                          <p:spTgt spid="198659">
                                            <p:txEl>
                                              <p:pRg st="0" end="0"/>
                                            </p:txEl>
                                          </p:spTgt>
                                        </p:tgtEl>
                                      </p:cBhvr>
                                    </p:animEffect>
                                    <p:anim calcmode="lin" valueType="num">
                                      <p:cBhvr>
                                        <p:cTn id="18" dur="1000" fill="hold"/>
                                        <p:tgtEl>
                                          <p:spTgt spid="19865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986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98659">
                                            <p:txEl>
                                              <p:pRg st="1" end="1"/>
                                            </p:txEl>
                                          </p:spTgt>
                                        </p:tgtEl>
                                        <p:attrNameLst>
                                          <p:attrName>style.visibility</p:attrName>
                                        </p:attrNameLst>
                                      </p:cBhvr>
                                      <p:to>
                                        <p:strVal val="visible"/>
                                      </p:to>
                                    </p:set>
                                    <p:animEffect transition="in" filter="fade">
                                      <p:cBhvr>
                                        <p:cTn id="24" dur="1000"/>
                                        <p:tgtEl>
                                          <p:spTgt spid="198659">
                                            <p:txEl>
                                              <p:pRg st="1" end="1"/>
                                            </p:txEl>
                                          </p:spTgt>
                                        </p:tgtEl>
                                      </p:cBhvr>
                                    </p:animEffect>
                                    <p:anim calcmode="lin" valueType="num">
                                      <p:cBhvr>
                                        <p:cTn id="25" dur="1000" fill="hold"/>
                                        <p:tgtEl>
                                          <p:spTgt spid="19865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986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98659">
                                            <p:txEl>
                                              <p:pRg st="2" end="2"/>
                                            </p:txEl>
                                          </p:spTgt>
                                        </p:tgtEl>
                                        <p:attrNameLst>
                                          <p:attrName>style.visibility</p:attrName>
                                        </p:attrNameLst>
                                      </p:cBhvr>
                                      <p:to>
                                        <p:strVal val="visible"/>
                                      </p:to>
                                    </p:set>
                                    <p:animEffect transition="in" filter="fade">
                                      <p:cBhvr>
                                        <p:cTn id="31" dur="1000"/>
                                        <p:tgtEl>
                                          <p:spTgt spid="198659">
                                            <p:txEl>
                                              <p:pRg st="2" end="2"/>
                                            </p:txEl>
                                          </p:spTgt>
                                        </p:tgtEl>
                                      </p:cBhvr>
                                    </p:animEffect>
                                    <p:anim calcmode="lin" valueType="num">
                                      <p:cBhvr>
                                        <p:cTn id="32" dur="1000" fill="hold"/>
                                        <p:tgtEl>
                                          <p:spTgt spid="19865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986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98659">
                                            <p:txEl>
                                              <p:pRg st="3" end="3"/>
                                            </p:txEl>
                                          </p:spTgt>
                                        </p:tgtEl>
                                        <p:attrNameLst>
                                          <p:attrName>style.visibility</p:attrName>
                                        </p:attrNameLst>
                                      </p:cBhvr>
                                      <p:to>
                                        <p:strVal val="visible"/>
                                      </p:to>
                                    </p:set>
                                    <p:animEffect transition="in" filter="fade">
                                      <p:cBhvr>
                                        <p:cTn id="38" dur="1000"/>
                                        <p:tgtEl>
                                          <p:spTgt spid="198659">
                                            <p:txEl>
                                              <p:pRg st="3" end="3"/>
                                            </p:txEl>
                                          </p:spTgt>
                                        </p:tgtEl>
                                      </p:cBhvr>
                                    </p:animEffect>
                                    <p:anim calcmode="lin" valueType="num">
                                      <p:cBhvr>
                                        <p:cTn id="39" dur="1000" fill="hold"/>
                                        <p:tgtEl>
                                          <p:spTgt spid="19865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986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zh-CN" smtClean="0"/>
              <a:t>Victorian Literature</a:t>
            </a:r>
          </a:p>
        </p:txBody>
      </p:sp>
      <p:sp>
        <p:nvSpPr>
          <p:cNvPr id="147459" name="Rectangle 3"/>
          <p:cNvSpPr>
            <a:spLocks noGrp="1" noChangeArrowheads="1"/>
          </p:cNvSpPr>
          <p:nvPr>
            <p:ph type="body" idx="1"/>
          </p:nvPr>
        </p:nvSpPr>
        <p:spPr>
          <a:xfrm>
            <a:off x="990600" y="1905000"/>
            <a:ext cx="7772400" cy="4648200"/>
          </a:xfrm>
        </p:spPr>
        <p:txBody>
          <a:bodyPr/>
          <a:lstStyle/>
          <a:p>
            <a:pPr eaLnBrk="1" hangingPunct="1"/>
            <a:r>
              <a:rPr lang="en-US" altLang="zh-CN" sz="2800" smtClean="0">
                <a:latin typeface="Arial Narrow" pitchFamily="34" charset="0"/>
              </a:rPr>
              <a:t>Chronologically the Victorian period roughly coincides with the reign of Queen Victoria over England from 1836 to 1901.</a:t>
            </a:r>
          </a:p>
          <a:p>
            <a:pPr eaLnBrk="1" hangingPunct="1"/>
            <a:r>
              <a:rPr lang="en-US" altLang="zh-CN" sz="2800" smtClean="0">
                <a:latin typeface="Arial Narrow" pitchFamily="34" charset="0"/>
              </a:rPr>
              <a:t>In literature, the early Victorian age can be said to be the age of critical realism. The critical realism of the 19th century flourished in the forties and in the early fifties.</a:t>
            </a:r>
          </a:p>
          <a:p>
            <a:pPr eaLnBrk="1" hangingPunct="1"/>
            <a:r>
              <a:rPr lang="en-US" sz="2800" smtClean="0">
                <a:latin typeface="Arial Narrow" pitchFamily="34" charset="0"/>
              </a:rPr>
              <a:t>Puritan morality of the early and</a:t>
            </a:r>
            <a:r>
              <a:rPr lang="tr-TR" altLang="zh-CN" sz="2800" smtClean="0">
                <a:latin typeface="Arial Narrow" pitchFamily="34" charset="0"/>
              </a:rPr>
              <a:t> </a:t>
            </a:r>
            <a:r>
              <a:rPr lang="en-US" sz="2800" smtClean="0">
                <a:latin typeface="Arial Narrow" pitchFamily="34" charset="0"/>
              </a:rPr>
              <a:t>mid Victorian period was reflected in the novels. In Victorian novels the society’s effects on individual are analyzed.</a:t>
            </a:r>
            <a:endParaRPr lang="en-US" altLang="zh-CN" sz="280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p:cTn id="7" dur="500" fill="hold"/>
                                        <p:tgtEl>
                                          <p:spTgt spid="147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74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p:cTn id="13" dur="500" fill="hold"/>
                                        <p:tgtEl>
                                          <p:spTgt spid="14745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474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 calcmode="lin" valueType="num">
                                      <p:cBhvr>
                                        <p:cTn id="19" dur="500" fill="hold"/>
                                        <p:tgtEl>
                                          <p:spTgt spid="14745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745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smtClean="0"/>
              <a:t>The Victorian Poetry</a:t>
            </a:r>
          </a:p>
        </p:txBody>
      </p:sp>
      <p:sp>
        <p:nvSpPr>
          <p:cNvPr id="17411" name="Rectangle 3"/>
          <p:cNvSpPr>
            <a:spLocks noGrp="1" noChangeArrowheads="1"/>
          </p:cNvSpPr>
          <p:nvPr>
            <p:ph type="body" idx="1"/>
          </p:nvPr>
        </p:nvSpPr>
        <p:spPr>
          <a:xfrm>
            <a:off x="1066800" y="2057400"/>
            <a:ext cx="7772400" cy="4648200"/>
          </a:xfrm>
        </p:spPr>
        <p:txBody>
          <a:bodyPr/>
          <a:lstStyle/>
          <a:p>
            <a:pPr eaLnBrk="1" hangingPunct="1">
              <a:lnSpc>
                <a:spcPct val="80000"/>
              </a:lnSpc>
            </a:pPr>
            <a:r>
              <a:rPr lang="en-US" altLang="zh-CN" sz="2800" smtClean="0">
                <a:latin typeface="Arial Narrow" pitchFamily="34" charset="0"/>
              </a:rPr>
              <a:t>Victorian poetry developed in the context of the novel. Poets sought new ways of telling stories in verse.</a:t>
            </a:r>
          </a:p>
          <a:p>
            <a:pPr eaLnBrk="1" hangingPunct="1">
              <a:lnSpc>
                <a:spcPct val="80000"/>
              </a:lnSpc>
            </a:pPr>
            <a:endParaRPr lang="en-US" altLang="zh-CN" sz="2000" smtClean="0">
              <a:latin typeface="Arial Narrow" pitchFamily="34" charset="0"/>
            </a:endParaRPr>
          </a:p>
          <a:p>
            <a:pPr eaLnBrk="1" hangingPunct="1">
              <a:lnSpc>
                <a:spcPct val="80000"/>
              </a:lnSpc>
            </a:pPr>
            <a:r>
              <a:rPr lang="en-US" altLang="zh-CN" sz="2800" smtClean="0">
                <a:latin typeface="Arial Narrow" pitchFamily="34" charset="0"/>
              </a:rPr>
              <a:t>All poets show the strong influence of the Romantics, but cannot sustain the confidence the Romantics felt in the power of the imagination.</a:t>
            </a:r>
          </a:p>
          <a:p>
            <a:pPr eaLnBrk="1" hangingPunct="1">
              <a:lnSpc>
                <a:spcPct val="80000"/>
              </a:lnSpc>
            </a:pPr>
            <a:endParaRPr lang="en-US" altLang="zh-CN" sz="2000" smtClean="0">
              <a:latin typeface="Arial Narrow" pitchFamily="34" charset="0"/>
            </a:endParaRPr>
          </a:p>
          <a:p>
            <a:pPr eaLnBrk="1" hangingPunct="1">
              <a:lnSpc>
                <a:spcPct val="80000"/>
              </a:lnSpc>
            </a:pPr>
            <a:r>
              <a:rPr lang="en-US" altLang="zh-CN" sz="2800" smtClean="0">
                <a:latin typeface="Arial Narrow" pitchFamily="34" charset="0"/>
              </a:rPr>
              <a:t>Victorian poets often rewrite Romantic poems with a sense of belatedness.</a:t>
            </a:r>
          </a:p>
          <a:p>
            <a:pPr eaLnBrk="1" hangingPunct="1">
              <a:lnSpc>
                <a:spcPct val="80000"/>
              </a:lnSpc>
            </a:pPr>
            <a:endParaRPr lang="en-US" altLang="zh-CN" sz="2000" smtClean="0">
              <a:latin typeface="Arial Narrow" pitchFamily="34" charset="0"/>
            </a:endParaRPr>
          </a:p>
          <a:p>
            <a:pPr eaLnBrk="1" hangingPunct="1">
              <a:lnSpc>
                <a:spcPct val="80000"/>
              </a:lnSpc>
            </a:pPr>
            <a:r>
              <a:rPr lang="en-US" altLang="zh-CN" sz="2800" smtClean="0">
                <a:latin typeface="Arial Narrow" pitchFamily="34" charset="0"/>
              </a:rPr>
              <a:t>Dramatic monologue – the idea of creating a lyric poem in the voice of a speaker ironically distinct from the poet is the great achievement of Victorian poetry.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741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74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p:cTn id="15" dur="500" fill="hold"/>
                                        <p:tgtEl>
                                          <p:spTgt spid="17411">
                                            <p:txEl>
                                              <p:pRg st="2" end="2"/>
                                            </p:txEl>
                                          </p:spTgt>
                                        </p:tgtEl>
                                        <p:attrNameLst>
                                          <p:attrName>ppt_x</p:attrName>
                                        </p:attrNameLst>
                                      </p:cBhvr>
                                      <p:tavLst>
                                        <p:tav tm="0">
                                          <p:val>
                                            <p:strVal val="#ppt_x+#ppt_w/2"/>
                                          </p:val>
                                        </p:tav>
                                        <p:tav tm="100000">
                                          <p:val>
                                            <p:strVal val="#ppt_x"/>
                                          </p:val>
                                        </p:tav>
                                      </p:tavLst>
                                    </p:anim>
                                    <p:anim calcmode="lin" valueType="num">
                                      <p:cBhvr>
                                        <p:cTn id="16" dur="500" fill="hold"/>
                                        <p:tgtEl>
                                          <p:spTgt spid="17411">
                                            <p:txEl>
                                              <p:pRg st="2" end="2"/>
                                            </p:txEl>
                                          </p:spTgt>
                                        </p:tgtEl>
                                        <p:attrNameLst>
                                          <p:attrName>ppt_y</p:attrName>
                                        </p:attrNameLst>
                                      </p:cBhvr>
                                      <p:tavLst>
                                        <p:tav tm="0">
                                          <p:val>
                                            <p:strVal val="#ppt_y"/>
                                          </p:val>
                                        </p:tav>
                                        <p:tav tm="100000">
                                          <p:val>
                                            <p:strVal val="#ppt_y"/>
                                          </p:val>
                                        </p:tav>
                                      </p:tavLst>
                                    </p:anim>
                                    <p:anim calcmode="lin" valueType="num">
                                      <p:cBhvr>
                                        <p:cTn id="17"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741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p:cTn id="23"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17411">
                                            <p:txEl>
                                              <p:pRg st="4" end="4"/>
                                            </p:txEl>
                                          </p:spTgt>
                                        </p:tgtEl>
                                        <p:attrNameLst>
                                          <p:attrName>ppt_y</p:attrName>
                                        </p:attrNameLst>
                                      </p:cBhvr>
                                      <p:tavLst>
                                        <p:tav tm="0">
                                          <p:val>
                                            <p:strVal val="#ppt_y-#ppt_h/2"/>
                                          </p:val>
                                        </p:tav>
                                        <p:tav tm="100000">
                                          <p:val>
                                            <p:strVal val="#ppt_y"/>
                                          </p:val>
                                        </p:tav>
                                      </p:tavLst>
                                    </p:anim>
                                    <p:anim calcmode="lin" valueType="num">
                                      <p:cBhvr>
                                        <p:cTn id="25" dur="500" fill="hold"/>
                                        <p:tgtEl>
                                          <p:spTgt spid="17411">
                                            <p:txEl>
                                              <p:pRg st="4" end="4"/>
                                            </p:txEl>
                                          </p:spTgt>
                                        </p:tgtEl>
                                        <p:attrNameLst>
                                          <p:attrName>ppt_w</p:attrName>
                                        </p:attrNameLst>
                                      </p:cBhvr>
                                      <p:tavLst>
                                        <p:tav tm="0">
                                          <p:val>
                                            <p:strVal val="#ppt_w"/>
                                          </p:val>
                                        </p:tav>
                                        <p:tav tm="100000">
                                          <p:val>
                                            <p:strVal val="#ppt_w"/>
                                          </p:val>
                                        </p:tav>
                                      </p:tavLst>
                                    </p:anim>
                                    <p:anim calcmode="lin" valueType="num">
                                      <p:cBhvr>
                                        <p:cTn id="26" dur="500" fill="hold"/>
                                        <p:tgtEl>
                                          <p:spTgt spid="174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 calcmode="lin" valueType="num">
                                      <p:cBhvr>
                                        <p:cTn id="31"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32" dur="500" fill="hold"/>
                                        <p:tgtEl>
                                          <p:spTgt spid="17411">
                                            <p:txEl>
                                              <p:pRg st="6" end="6"/>
                                            </p:txEl>
                                          </p:spTgt>
                                        </p:tgtEl>
                                        <p:attrNameLst>
                                          <p:attrName>ppt_y</p:attrName>
                                        </p:attrNameLst>
                                      </p:cBhvr>
                                      <p:tavLst>
                                        <p:tav tm="0">
                                          <p:val>
                                            <p:strVal val="#ppt_y+#ppt_h/2"/>
                                          </p:val>
                                        </p:tav>
                                        <p:tav tm="100000">
                                          <p:val>
                                            <p:strVal val="#ppt_y"/>
                                          </p:val>
                                        </p:tav>
                                      </p:tavLst>
                                    </p:anim>
                                    <p:anim calcmode="lin" valueType="num">
                                      <p:cBhvr>
                                        <p:cTn id="33" dur="500" fill="hold"/>
                                        <p:tgtEl>
                                          <p:spTgt spid="17411">
                                            <p:txEl>
                                              <p:pRg st="6" end="6"/>
                                            </p:txEl>
                                          </p:spTgt>
                                        </p:tgtEl>
                                        <p:attrNameLst>
                                          <p:attrName>ppt_w</p:attrName>
                                        </p:attrNameLst>
                                      </p:cBhvr>
                                      <p:tavLst>
                                        <p:tav tm="0">
                                          <p:val>
                                            <p:strVal val="#ppt_w"/>
                                          </p:val>
                                        </p:tav>
                                        <p:tav tm="100000">
                                          <p:val>
                                            <p:strVal val="#ppt_w"/>
                                          </p:val>
                                        </p:tav>
                                      </p:tavLst>
                                    </p:anim>
                                    <p:anim calcmode="lin" valueType="num">
                                      <p:cBhvr>
                                        <p:cTn id="34" dur="500" fill="hold"/>
                                        <p:tgtEl>
                                          <p:spTgt spid="1741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smtClean="0"/>
              <a:t>The Victorian Drama</a:t>
            </a:r>
          </a:p>
        </p:txBody>
      </p:sp>
      <p:sp>
        <p:nvSpPr>
          <p:cNvPr id="68611" name="Rectangle 3"/>
          <p:cNvSpPr>
            <a:spLocks noGrp="1" noChangeArrowheads="1"/>
          </p:cNvSpPr>
          <p:nvPr>
            <p:ph type="body" idx="1"/>
          </p:nvPr>
        </p:nvSpPr>
        <p:spPr>
          <a:xfrm>
            <a:off x="1066800" y="2057400"/>
            <a:ext cx="5410200" cy="4495800"/>
          </a:xfrm>
        </p:spPr>
        <p:txBody>
          <a:bodyPr/>
          <a:lstStyle/>
          <a:p>
            <a:pPr eaLnBrk="1" hangingPunct="1"/>
            <a:r>
              <a:rPr lang="en-US" altLang="zh-CN" sz="2800" smtClean="0">
                <a:latin typeface="Arial Narrow" pitchFamily="34" charset="0"/>
              </a:rPr>
              <a:t>The theater was a flourishing and popular institution during the Victorian period.</a:t>
            </a:r>
          </a:p>
          <a:p>
            <a:pPr eaLnBrk="1" hangingPunct="1"/>
            <a:endParaRPr lang="en-US" altLang="zh-CN" sz="1600" smtClean="0">
              <a:latin typeface="Arial Narrow" pitchFamily="34" charset="0"/>
            </a:endParaRPr>
          </a:p>
          <a:p>
            <a:pPr eaLnBrk="1" hangingPunct="1"/>
            <a:r>
              <a:rPr lang="en-US" altLang="zh-CN" sz="2800" smtClean="0">
                <a:latin typeface="Arial Narrow" pitchFamily="34" charset="0"/>
              </a:rPr>
              <a:t>The popularity of theater influenced other genres.</a:t>
            </a:r>
          </a:p>
          <a:p>
            <a:pPr eaLnBrk="1" hangingPunct="1"/>
            <a:endParaRPr lang="en-US" altLang="zh-CN" sz="1800" smtClean="0">
              <a:latin typeface="Arial Narrow" pitchFamily="34" charset="0"/>
            </a:endParaRPr>
          </a:p>
          <a:p>
            <a:pPr eaLnBrk="1" hangingPunct="1"/>
            <a:r>
              <a:rPr lang="en-US" altLang="zh-CN" sz="2800" smtClean="0">
                <a:latin typeface="Arial Narrow" pitchFamily="34" charset="0"/>
              </a:rPr>
              <a:t>Bernard Shaw and Oscar Wilde transformed British theater with their comic masterpieces.</a:t>
            </a:r>
          </a:p>
        </p:txBody>
      </p:sp>
      <p:pic>
        <p:nvPicPr>
          <p:cNvPr id="12292" name="Picture 4" descr="untitled"/>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77000" y="4292600"/>
            <a:ext cx="2590800" cy="2565400"/>
          </a:xfrm>
          <a:prstGeom prst="rect">
            <a:avLst/>
          </a:prstGeom>
          <a:noFill/>
          <a:ln w="9525">
            <a:noFill/>
            <a:miter lim="800000"/>
            <a:headEnd/>
            <a:tailEnd/>
          </a:ln>
        </p:spPr>
      </p:pic>
      <p:pic>
        <p:nvPicPr>
          <p:cNvPr id="12293" name="Picture 5" descr="untitled2"/>
          <p:cNvPicPr>
            <a:picLocks noChangeAspect="1" noChangeArrowheads="1"/>
          </p:cNvPicPr>
          <p:nvPr/>
        </p:nvPicPr>
        <p:blipFill>
          <a:blip r:embed="rId4" cstate="print"/>
          <a:srcRect/>
          <a:stretch>
            <a:fillRect/>
          </a:stretch>
        </p:blipFill>
        <p:spPr bwMode="auto">
          <a:xfrm>
            <a:off x="6946900" y="1143000"/>
            <a:ext cx="2041525"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86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 calcmode="lin" valueType="num">
                                      <p:cBhvr>
                                        <p:cTn id="13" dur="500" fill="hold"/>
                                        <p:tgtEl>
                                          <p:spTgt spid="6861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861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8611">
                                            <p:txEl>
                                              <p:pRg st="4" end="4"/>
                                            </p:txEl>
                                          </p:spTgt>
                                        </p:tgtEl>
                                        <p:attrNameLst>
                                          <p:attrName>style.visibility</p:attrName>
                                        </p:attrNameLst>
                                      </p:cBhvr>
                                      <p:to>
                                        <p:strVal val="visible"/>
                                      </p:to>
                                    </p:set>
                                    <p:anim calcmode="lin" valueType="num">
                                      <p:cBhvr>
                                        <p:cTn id="19" dur="500" fill="hold"/>
                                        <p:tgtEl>
                                          <p:spTgt spid="68611">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6861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381000"/>
            <a:ext cx="7772400" cy="1143000"/>
          </a:xfrm>
        </p:spPr>
        <p:txBody>
          <a:bodyPr/>
          <a:lstStyle/>
          <a:p>
            <a:pPr eaLnBrk="1" hangingPunct="1"/>
            <a:r>
              <a:rPr lang="en-US" altLang="zh-CN" smtClean="0"/>
              <a:t>Victorian Literature</a:t>
            </a:r>
          </a:p>
        </p:txBody>
      </p:sp>
      <p:sp>
        <p:nvSpPr>
          <p:cNvPr id="205827" name="Rectangle 3"/>
          <p:cNvSpPr>
            <a:spLocks noGrp="1" noChangeArrowheads="1"/>
          </p:cNvSpPr>
          <p:nvPr>
            <p:ph type="body" idx="1"/>
          </p:nvPr>
        </p:nvSpPr>
        <p:spPr>
          <a:xfrm>
            <a:off x="914400" y="1981200"/>
            <a:ext cx="7924800" cy="4648200"/>
          </a:xfrm>
        </p:spPr>
        <p:txBody>
          <a:bodyPr/>
          <a:lstStyle/>
          <a:p>
            <a:pPr eaLnBrk="1" hangingPunct="1"/>
            <a:r>
              <a:rPr lang="en-US" altLang="zh-CN" sz="2800" smtClean="0">
                <a:latin typeface="Arial Narrow" pitchFamily="34" charset="0"/>
              </a:rPr>
              <a:t>The novel became the dominant form of literature</a:t>
            </a:r>
          </a:p>
          <a:p>
            <a:pPr eaLnBrk="1" hangingPunct="1"/>
            <a:r>
              <a:rPr lang="en-US" altLang="zh-CN" sz="2800" smtClean="0">
                <a:latin typeface="Arial Narrow" pitchFamily="34" charset="0"/>
              </a:rPr>
              <a:t>Novels were commonly read aloud in family gatherings.  This led to novelists avoiding some topics which would be inappropriate for the entire family.  </a:t>
            </a:r>
          </a:p>
          <a:p>
            <a:pPr eaLnBrk="1" hangingPunct="1"/>
            <a:r>
              <a:rPr lang="en-US" altLang="zh-CN" sz="2800" smtClean="0">
                <a:latin typeface="Arial Narrow" pitchFamily="34" charset="0"/>
              </a:rPr>
              <a:t>Readers wanted to be guided and enlightened by authors.  </a:t>
            </a:r>
          </a:p>
          <a:p>
            <a:pPr eaLnBrk="1" hangingPunct="1"/>
            <a:r>
              <a:rPr lang="en-US" altLang="zh-CN" sz="2800" smtClean="0">
                <a:latin typeface="Arial Narrow" pitchFamily="34" charset="0"/>
              </a:rPr>
              <a:t>Much of Victorian literature has a positive, eager or earnest response to the innovations of life in the 19th century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diamond(in)">
                                      <p:cBhvr>
                                        <p:cTn id="7" dur="5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diamond(in)">
                                      <p:cBhvr>
                                        <p:cTn id="12" dur="500"/>
                                        <p:tgtEl>
                                          <p:spTgt spid="205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05827">
                                            <p:txEl>
                                              <p:pRg st="2" end="2"/>
                                            </p:txEl>
                                          </p:spTgt>
                                        </p:tgtEl>
                                        <p:attrNameLst>
                                          <p:attrName>style.visibility</p:attrName>
                                        </p:attrNameLst>
                                      </p:cBhvr>
                                      <p:to>
                                        <p:strVal val="visible"/>
                                      </p:to>
                                    </p:set>
                                    <p:animEffect transition="in" filter="diamond(in)">
                                      <p:cBhvr>
                                        <p:cTn id="17" dur="500"/>
                                        <p:tgtEl>
                                          <p:spTgt spid="205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5827">
                                            <p:txEl>
                                              <p:pRg st="3" end="3"/>
                                            </p:txEl>
                                          </p:spTgt>
                                        </p:tgtEl>
                                        <p:attrNameLst>
                                          <p:attrName>style.visibility</p:attrName>
                                        </p:attrNameLst>
                                      </p:cBhvr>
                                      <p:to>
                                        <p:strVal val="visible"/>
                                      </p:to>
                                    </p:set>
                                    <p:animEffect transition="in" filter="diamond(in)">
                                      <p:cBhvr>
                                        <p:cTn id="22" dur="500"/>
                                        <p:tgtEl>
                                          <p:spTgt spid="205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914400" y="2057400"/>
            <a:ext cx="8001000" cy="4572000"/>
          </a:xfrm>
        </p:spPr>
        <p:txBody>
          <a:bodyPr/>
          <a:lstStyle/>
          <a:p>
            <a:pPr eaLnBrk="1" hangingPunct="1">
              <a:lnSpc>
                <a:spcPct val="90000"/>
              </a:lnSpc>
            </a:pPr>
            <a:r>
              <a:rPr lang="en-US" altLang="zh-CN" sz="2800" smtClean="0">
                <a:latin typeface="Arial Narrow" pitchFamily="34" charset="0"/>
              </a:rPr>
              <a:t>Victorian novels seek to represent a large and comprehensive social world, with a variety of classes.</a:t>
            </a:r>
          </a:p>
          <a:p>
            <a:pPr eaLnBrk="1" hangingPunct="1">
              <a:lnSpc>
                <a:spcPct val="90000"/>
              </a:lnSpc>
            </a:pPr>
            <a:r>
              <a:rPr lang="en-US" altLang="zh-CN" sz="2800" smtClean="0">
                <a:latin typeface="Arial Narrow" pitchFamily="34" charset="0"/>
              </a:rPr>
              <a:t>Victorian novels are realistic, their major theme is the place of the individual in society, the aspiration of the hero or heroine for love or social position.</a:t>
            </a:r>
          </a:p>
          <a:p>
            <a:pPr eaLnBrk="1" hangingPunct="1">
              <a:lnSpc>
                <a:spcPct val="90000"/>
              </a:lnSpc>
            </a:pPr>
            <a:r>
              <a:rPr lang="en-US" altLang="zh-CN" sz="2800" smtClean="0">
                <a:latin typeface="Arial Narrow" pitchFamily="34" charset="0"/>
              </a:rPr>
              <a:t>The protagonist’s search for fulfillment is emblematic of the human condition.</a:t>
            </a:r>
          </a:p>
          <a:p>
            <a:pPr eaLnBrk="1" hangingPunct="1">
              <a:lnSpc>
                <a:spcPct val="90000"/>
              </a:lnSpc>
            </a:pPr>
            <a:r>
              <a:rPr lang="en-US" altLang="zh-CN" sz="2800" smtClean="0">
                <a:latin typeface="Arial Narrow" pitchFamily="34" charset="0"/>
              </a:rPr>
              <a:t>For the first time, women were major writers: the Brontës, Elizabeth Gaskell, George Eliot.</a:t>
            </a:r>
          </a:p>
          <a:p>
            <a:pPr eaLnBrk="1" hangingPunct="1">
              <a:lnSpc>
                <a:spcPct val="90000"/>
              </a:lnSpc>
            </a:pPr>
            <a:r>
              <a:rPr lang="en-US" altLang="zh-CN" sz="2800" smtClean="0">
                <a:latin typeface="Arial Narrow" pitchFamily="34" charset="0"/>
              </a:rPr>
              <a:t>The Victorian novel was a principal form of entertainment.</a:t>
            </a:r>
          </a:p>
        </p:txBody>
      </p:sp>
      <p:sp>
        <p:nvSpPr>
          <p:cNvPr id="14339" name="Rectangle 4"/>
          <p:cNvSpPr>
            <a:spLocks noGrp="1" noChangeArrowheads="1"/>
          </p:cNvSpPr>
          <p:nvPr>
            <p:ph type="title"/>
          </p:nvPr>
        </p:nvSpPr>
        <p:spPr>
          <a:noFill/>
        </p:spPr>
        <p:txBody>
          <a:bodyPr/>
          <a:lstStyle/>
          <a:p>
            <a:pPr eaLnBrk="1" hangingPunct="1"/>
            <a:r>
              <a:rPr lang="en-US" altLang="zh-CN" smtClean="0"/>
              <a:t>The Victorian Novel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500"/>
                                        <p:tgtEl>
                                          <p:spTgt spid="66563">
                                            <p:txEl>
                                              <p:pRg st="0" end="0"/>
                                            </p:txEl>
                                          </p:spTgt>
                                        </p:tgtEl>
                                      </p:cBhvr>
                                    </p:animEffect>
                                    <p:anim calcmode="lin" valueType="num">
                                      <p:cBhvr>
                                        <p:cTn id="8" dur="500" fill="hold"/>
                                        <p:tgtEl>
                                          <p:spTgt spid="6656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66563">
                                            <p:txEl>
                                              <p:pRg st="1" end="1"/>
                                            </p:txEl>
                                          </p:spTgt>
                                        </p:tgtEl>
                                        <p:attrNameLst>
                                          <p:attrName>style.visibility</p:attrName>
                                        </p:attrNameLst>
                                      </p:cBhvr>
                                      <p:to>
                                        <p:strVal val="visible"/>
                                      </p:to>
                                    </p:set>
                                    <p:animEffect transition="in" filter="fade">
                                      <p:cBhvr>
                                        <p:cTn id="14" dur="500"/>
                                        <p:tgtEl>
                                          <p:spTgt spid="66563">
                                            <p:txEl>
                                              <p:pRg st="1" end="1"/>
                                            </p:txEl>
                                          </p:spTgt>
                                        </p:tgtEl>
                                      </p:cBhvr>
                                    </p:animEffect>
                                    <p:anim calcmode="lin" valueType="num">
                                      <p:cBhvr>
                                        <p:cTn id="15" dur="500" fill="hold"/>
                                        <p:tgtEl>
                                          <p:spTgt spid="6656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66563">
                                            <p:txEl>
                                              <p:pRg st="2" end="2"/>
                                            </p:txEl>
                                          </p:spTgt>
                                        </p:tgtEl>
                                        <p:attrNameLst>
                                          <p:attrName>style.visibility</p:attrName>
                                        </p:attrNameLst>
                                      </p:cBhvr>
                                      <p:to>
                                        <p:strVal val="visible"/>
                                      </p:to>
                                    </p:set>
                                    <p:animEffect transition="in" filter="fade">
                                      <p:cBhvr>
                                        <p:cTn id="21" dur="500"/>
                                        <p:tgtEl>
                                          <p:spTgt spid="66563">
                                            <p:txEl>
                                              <p:pRg st="2" end="2"/>
                                            </p:txEl>
                                          </p:spTgt>
                                        </p:tgtEl>
                                      </p:cBhvr>
                                    </p:animEffect>
                                    <p:anim calcmode="lin" valueType="num">
                                      <p:cBhvr>
                                        <p:cTn id="22" dur="500" fill="hold"/>
                                        <p:tgtEl>
                                          <p:spTgt spid="6656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66563">
                                            <p:txEl>
                                              <p:pRg st="3" end="3"/>
                                            </p:txEl>
                                          </p:spTgt>
                                        </p:tgtEl>
                                        <p:attrNameLst>
                                          <p:attrName>style.visibility</p:attrName>
                                        </p:attrNameLst>
                                      </p:cBhvr>
                                      <p:to>
                                        <p:strVal val="visible"/>
                                      </p:to>
                                    </p:set>
                                    <p:animEffect transition="in" filter="fade">
                                      <p:cBhvr>
                                        <p:cTn id="28" dur="500"/>
                                        <p:tgtEl>
                                          <p:spTgt spid="66563">
                                            <p:txEl>
                                              <p:pRg st="3" end="3"/>
                                            </p:txEl>
                                          </p:spTgt>
                                        </p:tgtEl>
                                      </p:cBhvr>
                                    </p:animEffect>
                                    <p:anim calcmode="lin" valueType="num">
                                      <p:cBhvr>
                                        <p:cTn id="29" dur="500" fill="hold"/>
                                        <p:tgtEl>
                                          <p:spTgt spid="6656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6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66563">
                                            <p:txEl>
                                              <p:pRg st="4" end="4"/>
                                            </p:txEl>
                                          </p:spTgt>
                                        </p:tgtEl>
                                        <p:attrNameLst>
                                          <p:attrName>style.visibility</p:attrName>
                                        </p:attrNameLst>
                                      </p:cBhvr>
                                      <p:to>
                                        <p:strVal val="visible"/>
                                      </p:to>
                                    </p:set>
                                    <p:animEffect transition="in" filter="fade">
                                      <p:cBhvr>
                                        <p:cTn id="35" dur="500"/>
                                        <p:tgtEl>
                                          <p:spTgt spid="66563">
                                            <p:txEl>
                                              <p:pRg st="4" end="4"/>
                                            </p:txEl>
                                          </p:spTgt>
                                        </p:tgtEl>
                                      </p:cBhvr>
                                    </p:animEffect>
                                    <p:anim calcmode="lin" valueType="num">
                                      <p:cBhvr>
                                        <p:cTn id="36" dur="500" fill="hold"/>
                                        <p:tgtEl>
                                          <p:spTgt spid="6656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457200"/>
            <a:ext cx="7696200" cy="1143000"/>
          </a:xfrm>
        </p:spPr>
        <p:txBody>
          <a:bodyPr/>
          <a:lstStyle/>
          <a:p>
            <a:pPr eaLnBrk="1" hangingPunct="1"/>
            <a:r>
              <a:rPr lang="en-US" altLang="zh-CN" smtClean="0"/>
              <a:t>Victorian Novels</a:t>
            </a:r>
          </a:p>
        </p:txBody>
      </p:sp>
      <p:sp>
        <p:nvSpPr>
          <p:cNvPr id="206851" name="Rectangle 3"/>
          <p:cNvSpPr>
            <a:spLocks noGrp="1" noChangeArrowheads="1"/>
          </p:cNvSpPr>
          <p:nvPr>
            <p:ph type="body" idx="1"/>
          </p:nvPr>
        </p:nvSpPr>
        <p:spPr>
          <a:xfrm>
            <a:off x="990600" y="1981200"/>
            <a:ext cx="7772400" cy="4648200"/>
          </a:xfrm>
        </p:spPr>
        <p:txBody>
          <a:bodyPr/>
          <a:lstStyle/>
          <a:p>
            <a:pPr eaLnBrk="1" hangingPunct="1"/>
            <a:r>
              <a:rPr lang="en-US" altLang="zh-CN" sz="2800" smtClean="0">
                <a:latin typeface="Arial Narrow" pitchFamily="34" charset="0"/>
              </a:rPr>
              <a:t>Most were concerned with people in society and with manners, morals and money.  </a:t>
            </a:r>
            <a:endParaRPr lang="en-US" altLang="zh-CN" sz="1200" smtClean="0">
              <a:latin typeface="Arial Narrow" pitchFamily="34" charset="0"/>
            </a:endParaRPr>
          </a:p>
          <a:p>
            <a:pPr eaLnBrk="1" hangingPunct="1"/>
            <a:r>
              <a:rPr lang="en-US" altLang="zh-CN" sz="2800" smtClean="0">
                <a:latin typeface="Arial Narrow" pitchFamily="34" charset="0"/>
              </a:rPr>
              <a:t>Typically a protagonist struggles to find him or herself in relation with other men and women, in love or marriage, with family or neighbors, or with work associates. </a:t>
            </a:r>
            <a:endParaRPr lang="en-US" altLang="zh-CN" sz="1200" smtClean="0">
              <a:latin typeface="Arial Narrow" pitchFamily="34" charset="0"/>
            </a:endParaRPr>
          </a:p>
          <a:p>
            <a:pPr eaLnBrk="1" hangingPunct="1"/>
            <a:r>
              <a:rPr lang="en-US" altLang="zh-CN" sz="2800" smtClean="0">
                <a:latin typeface="Arial Narrow" pitchFamily="34" charset="0"/>
              </a:rPr>
              <a:t>Most novels were set in 19th century England, a world that would be recognizable to the reader. </a:t>
            </a:r>
          </a:p>
          <a:p>
            <a:pPr eaLnBrk="1" hangingPunct="1"/>
            <a:r>
              <a:rPr lang="en-US" altLang="zh-CN" sz="2800" smtClean="0">
                <a:latin typeface="Arial Narrow" pitchFamily="34" charset="0"/>
              </a:rPr>
              <a:t>Many novels were published in installments. This challenged the writer to sustain the interest of the readers. In every single installment they had to entertain.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p:cTn id="7" dur="500" fill="hold"/>
                                        <p:tgtEl>
                                          <p:spTgt spid="2068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68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6851">
                                            <p:txEl>
                                              <p:pRg st="1" end="1"/>
                                            </p:txEl>
                                          </p:spTgt>
                                        </p:tgtEl>
                                        <p:attrNameLst>
                                          <p:attrName>style.visibility</p:attrName>
                                        </p:attrNameLst>
                                      </p:cBhvr>
                                      <p:to>
                                        <p:strVal val="visible"/>
                                      </p:to>
                                    </p:set>
                                    <p:anim calcmode="lin" valueType="num">
                                      <p:cBhvr>
                                        <p:cTn id="13" dur="500" fill="hold"/>
                                        <p:tgtEl>
                                          <p:spTgt spid="2068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068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6851">
                                            <p:txEl>
                                              <p:pRg st="2" end="2"/>
                                            </p:txEl>
                                          </p:spTgt>
                                        </p:tgtEl>
                                        <p:attrNameLst>
                                          <p:attrName>style.visibility</p:attrName>
                                        </p:attrNameLst>
                                      </p:cBhvr>
                                      <p:to>
                                        <p:strVal val="visible"/>
                                      </p:to>
                                    </p:set>
                                    <p:anim calcmode="lin" valueType="num">
                                      <p:cBhvr>
                                        <p:cTn id="19" dur="500" fill="hold"/>
                                        <p:tgtEl>
                                          <p:spTgt spid="2068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68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6851">
                                            <p:txEl>
                                              <p:pRg st="3" end="3"/>
                                            </p:txEl>
                                          </p:spTgt>
                                        </p:tgtEl>
                                        <p:attrNameLst>
                                          <p:attrName>style.visibility</p:attrName>
                                        </p:attrNameLst>
                                      </p:cBhvr>
                                      <p:to>
                                        <p:strVal val="visible"/>
                                      </p:to>
                                    </p:set>
                                    <p:anim calcmode="lin" valueType="num">
                                      <p:cBhvr>
                                        <p:cTn id="25" dur="500" fill="hold"/>
                                        <p:tgtEl>
                                          <p:spTgt spid="2068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0685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zh-CN" smtClean="0">
                <a:latin typeface="Arial Narrow" pitchFamily="34" charset="0"/>
              </a:rPr>
              <a:t>Aspects of Victorian Novels</a:t>
            </a:r>
          </a:p>
        </p:txBody>
      </p:sp>
      <p:sp>
        <p:nvSpPr>
          <p:cNvPr id="69635" name="Rectangle 3"/>
          <p:cNvSpPr>
            <a:spLocks noGrp="1" noChangeArrowheads="1"/>
          </p:cNvSpPr>
          <p:nvPr>
            <p:ph type="body" idx="1"/>
          </p:nvPr>
        </p:nvSpPr>
        <p:spPr>
          <a:xfrm>
            <a:off x="990600" y="2057400"/>
            <a:ext cx="7620000" cy="4800600"/>
          </a:xfrm>
        </p:spPr>
        <p:txBody>
          <a:bodyPr/>
          <a:lstStyle/>
          <a:p>
            <a:pPr eaLnBrk="1" hangingPunct="1"/>
            <a:r>
              <a:rPr lang="en-US" altLang="zh-CN" sz="2800" dirty="0" smtClean="0">
                <a:latin typeface="Arial Narrow" pitchFamily="34" charset="0"/>
              </a:rPr>
              <a:t>Realism – capturing everyday life as it really is lived; identified social problems: Charles </a:t>
            </a:r>
            <a:r>
              <a:rPr lang="en-US" altLang="zh-CN" sz="2800" dirty="0" err="1" smtClean="0">
                <a:latin typeface="Arial Narrow" pitchFamily="34" charset="0"/>
              </a:rPr>
              <a:t>Dickens,Charlotte</a:t>
            </a:r>
            <a:r>
              <a:rPr lang="en-US" altLang="zh-CN" sz="2800" dirty="0" smtClean="0">
                <a:latin typeface="Arial Narrow" pitchFamily="34" charset="0"/>
              </a:rPr>
              <a:t> </a:t>
            </a:r>
            <a:r>
              <a:rPr lang="en-US" altLang="zh-CN" sz="2800" dirty="0" err="1" smtClean="0">
                <a:latin typeface="Arial Narrow" pitchFamily="34" charset="0"/>
              </a:rPr>
              <a:t>Brontë</a:t>
            </a:r>
            <a:r>
              <a:rPr lang="en-US" altLang="zh-CN" sz="2800" dirty="0" smtClean="0">
                <a:latin typeface="Arial Narrow" pitchFamily="34" charset="0"/>
              </a:rPr>
              <a:t>, &amp; Emily </a:t>
            </a:r>
            <a:r>
              <a:rPr lang="en-US" altLang="zh-CN" sz="2800" dirty="0" err="1" smtClean="0">
                <a:latin typeface="Arial Narrow" pitchFamily="34" charset="0"/>
              </a:rPr>
              <a:t>Brontë</a:t>
            </a:r>
            <a:r>
              <a:rPr lang="en-US" altLang="zh-CN" sz="2800" dirty="0" smtClean="0">
                <a:latin typeface="Arial Narrow" pitchFamily="34" charset="0"/>
              </a:rPr>
              <a:t>.</a:t>
            </a:r>
          </a:p>
          <a:p>
            <a:pPr eaLnBrk="1" hangingPunct="1"/>
            <a:endParaRPr lang="en-US" altLang="zh-CN" sz="1000" i="1" dirty="0" smtClean="0">
              <a:latin typeface="Arial Narrow" pitchFamily="34" charset="0"/>
            </a:endParaRPr>
          </a:p>
          <a:p>
            <a:pPr eaLnBrk="1" hangingPunct="1"/>
            <a:r>
              <a:rPr lang="en-US" altLang="zh-CN" sz="2800" dirty="0" smtClean="0">
                <a:latin typeface="Arial Narrow" pitchFamily="34" charset="0"/>
              </a:rPr>
              <a:t>Psychological realism – focused on inner realities of the mind: George Eliot’s.</a:t>
            </a:r>
          </a:p>
          <a:p>
            <a:pPr eaLnBrk="1" hangingPunct="1"/>
            <a:endParaRPr lang="en-US" altLang="zh-CN" sz="1000" dirty="0" smtClean="0">
              <a:latin typeface="Arial Narrow" pitchFamily="34" charset="0"/>
            </a:endParaRPr>
          </a:p>
          <a:p>
            <a:pPr eaLnBrk="1" hangingPunct="1"/>
            <a:r>
              <a:rPr lang="en-US" altLang="zh-CN" sz="2800" dirty="0" smtClean="0">
                <a:latin typeface="Arial Narrow" pitchFamily="34" charset="0"/>
              </a:rPr>
              <a:t>Naturalism – views nature and society as forces indifferent to human suffering. E.g. Thomas Hardy.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1000" fill="hold"/>
                                        <p:tgtEl>
                                          <p:spTgt spid="69634"/>
                                        </p:tgtEl>
                                        <p:attrNameLst>
                                          <p:attrName>ppt_x</p:attrName>
                                        </p:attrNameLst>
                                      </p:cBhvr>
                                      <p:tavLst>
                                        <p:tav tm="0">
                                          <p:val>
                                            <p:strVal val="#ppt_x-.2"/>
                                          </p:val>
                                        </p:tav>
                                        <p:tav tm="100000">
                                          <p:val>
                                            <p:strVal val="#ppt_x"/>
                                          </p:val>
                                        </p:tav>
                                      </p:tavLst>
                                    </p:anim>
                                    <p:anim calcmode="lin" valueType="num">
                                      <p:cBhvr>
                                        <p:cTn id="8" dur="1000" fill="hold"/>
                                        <p:tgtEl>
                                          <p:spTgt spid="696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963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9635">
                                            <p:txEl>
                                              <p:pRg st="0" end="0"/>
                                            </p:txEl>
                                          </p:spTgt>
                                        </p:tgtEl>
                                        <p:attrNameLst>
                                          <p:attrName>style.visibility</p:attrName>
                                        </p:attrNameLst>
                                      </p:cBhvr>
                                      <p:to>
                                        <p:strVal val="visible"/>
                                      </p:to>
                                    </p:set>
                                    <p:animEffect transition="in" filter="fade">
                                      <p:cBhvr>
                                        <p:cTn id="14" dur="500"/>
                                        <p:tgtEl>
                                          <p:spTgt spid="69635">
                                            <p:txEl>
                                              <p:pRg st="0" end="0"/>
                                            </p:txEl>
                                          </p:spTgt>
                                        </p:tgtEl>
                                      </p:cBhvr>
                                    </p:animEffect>
                                    <p:anim calcmode="lin" valueType="num">
                                      <p:cBhvr>
                                        <p:cTn id="15"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96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fade">
                                      <p:cBhvr>
                                        <p:cTn id="21" dur="500"/>
                                        <p:tgtEl>
                                          <p:spTgt spid="69635">
                                            <p:txEl>
                                              <p:pRg st="2" end="2"/>
                                            </p:txEl>
                                          </p:spTgt>
                                        </p:tgtEl>
                                      </p:cBhvr>
                                    </p:animEffect>
                                    <p:anim calcmode="lin" valueType="num">
                                      <p:cBhvr>
                                        <p:cTn id="22"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963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9635">
                                            <p:txEl>
                                              <p:pRg st="4" end="4"/>
                                            </p:txEl>
                                          </p:spTgt>
                                        </p:tgtEl>
                                        <p:attrNameLst>
                                          <p:attrName>style.visibility</p:attrName>
                                        </p:attrNameLst>
                                      </p:cBhvr>
                                      <p:to>
                                        <p:strVal val="visible"/>
                                      </p:to>
                                    </p:set>
                                    <p:animEffect transition="in" filter="fade">
                                      <p:cBhvr>
                                        <p:cTn id="28" dur="500"/>
                                        <p:tgtEl>
                                          <p:spTgt spid="69635">
                                            <p:txEl>
                                              <p:pRg st="4" end="4"/>
                                            </p:txEl>
                                          </p:spTgt>
                                        </p:tgtEl>
                                      </p:cBhvr>
                                    </p:animEffect>
                                    <p:anim calcmode="lin" valueType="num">
                                      <p:cBhvr>
                                        <p:cTn id="29"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6963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theme/theme1.xml><?xml version="1.0" encoding="utf-8"?>
<a:theme xmlns:a="http://schemas.openxmlformats.org/drawingml/2006/main" name="LOOSE">
  <a:themeElements>
    <a:clrScheme name="LOOSE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fontScheme name="LOOSE">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Comic Sans MS" pitchFamily="66"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Comic Sans MS" pitchFamily="66" charset="0"/>
            <a:ea typeface="宋体" pitchFamily="2" charset="-122"/>
          </a:defRPr>
        </a:defPPr>
      </a:lstStyle>
    </a:lnDef>
  </a:objectDefaults>
  <a:extraClrSchemeLst>
    <a:extraClrScheme>
      <a:clrScheme name="LOOSE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clrMap bg1="lt1" tx1="dk1" bg2="lt2" tx2="dk2" accent1="accent1" accent2="accent2" accent3="accent3" accent4="accent4" accent5="accent5" accent6="accent6" hlink="hlink" folHlink="folHlink"/>
    </a:extraClrScheme>
    <a:extraClrScheme>
      <a:clrScheme name="LOOSE 2">
        <a:dk1>
          <a:srgbClr val="000000"/>
        </a:dk1>
        <a:lt1>
          <a:srgbClr val="FFFFFF"/>
        </a:lt1>
        <a:dk2>
          <a:srgbClr val="000000"/>
        </a:dk2>
        <a:lt2>
          <a:srgbClr val="892D5B"/>
        </a:lt2>
        <a:accent1>
          <a:srgbClr val="CC9B10"/>
        </a:accent1>
        <a:accent2>
          <a:srgbClr val="808000"/>
        </a:accent2>
        <a:accent3>
          <a:srgbClr val="FFFFFF"/>
        </a:accent3>
        <a:accent4>
          <a:srgbClr val="000000"/>
        </a:accent4>
        <a:accent5>
          <a:srgbClr val="E2CBAA"/>
        </a:accent5>
        <a:accent6>
          <a:srgbClr val="737300"/>
        </a:accent6>
        <a:hlink>
          <a:srgbClr val="CDCD2B"/>
        </a:hlink>
        <a:folHlink>
          <a:srgbClr val="ECAE00"/>
        </a:folHlink>
      </a:clrScheme>
      <a:clrMap bg1="lt1" tx1="dk1" bg2="lt2" tx2="dk2" accent1="accent1" accent2="accent2" accent3="accent3" accent4="accent4" accent5="accent5" accent6="accent6" hlink="hlink" folHlink="folHlink"/>
    </a:extraClrScheme>
    <a:extraClrScheme>
      <a:clrScheme name="LOOSE 3">
        <a:dk1>
          <a:srgbClr val="000000"/>
        </a:dk1>
        <a:lt1>
          <a:srgbClr val="FFFFFF"/>
        </a:lt1>
        <a:dk2>
          <a:srgbClr val="333333"/>
        </a:dk2>
        <a:lt2>
          <a:srgbClr val="333333"/>
        </a:lt2>
        <a:accent1>
          <a:srgbClr val="DDDDDD"/>
        </a:accent1>
        <a:accent2>
          <a:srgbClr val="C0C0C0"/>
        </a:accent2>
        <a:accent3>
          <a:srgbClr val="FFFFFF"/>
        </a:accent3>
        <a:accent4>
          <a:srgbClr val="000000"/>
        </a:accent4>
        <a:accent5>
          <a:srgbClr val="EBEBEB"/>
        </a:accent5>
        <a:accent6>
          <a:srgbClr val="AEAEAE"/>
        </a:accent6>
        <a:hlink>
          <a:srgbClr val="777777"/>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LOOSE</Template>
  <TotalTime>530</TotalTime>
  <Words>1446</Words>
  <Application>Microsoft Office PowerPoint</Application>
  <PresentationFormat>On-screen Show (4:3)</PresentationFormat>
  <Paragraphs>131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LOOSE</vt:lpstr>
      <vt:lpstr>Social Background</vt:lpstr>
      <vt:lpstr>Victorian Literature</vt:lpstr>
      <vt:lpstr>Victorian Literature</vt:lpstr>
      <vt:lpstr>The Victorian Poetry</vt:lpstr>
      <vt:lpstr>The Victorian Drama</vt:lpstr>
      <vt:lpstr>Victorian Literature</vt:lpstr>
      <vt:lpstr>The Victorian Novel</vt:lpstr>
      <vt:lpstr>Victorian Novels</vt:lpstr>
      <vt:lpstr>Aspects of Victorian Novels</vt:lpstr>
      <vt:lpstr>Novel of Realism</vt:lpstr>
      <vt:lpstr>Charles Dickens (1812-1870)</vt:lpstr>
      <vt:lpstr>The Brontë sisters</vt:lpstr>
      <vt:lpstr>The Sisters &amp; their Identities</vt:lpstr>
      <vt:lpstr>The Sisters &amp; their Identities</vt:lpstr>
      <vt:lpstr>Slide 15</vt:lpstr>
      <vt:lpstr>George Eliot (1819-1880)</vt:lpstr>
      <vt:lpstr>Naturalism</vt:lpstr>
      <vt:lpstr>Thomas Hardy (1840-1928)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MICROSOFT</cp:lastModifiedBy>
  <cp:revision>59</cp:revision>
  <cp:lastPrinted>1601-01-01T00:00:00Z</cp:lastPrinted>
  <dcterms:created xsi:type="dcterms:W3CDTF">1601-01-01T00:00:00Z</dcterms:created>
  <dcterms:modified xsi:type="dcterms:W3CDTF">2023-10-16T20:10:47Z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