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S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D00CFFF-2680-4536-8BA3-24E4BE01F772}" type="datetimeFigureOut">
              <a:rPr lang="ar-SA" smtClean="0"/>
              <a:t>11/3/1444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341254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D00CFFF-2680-4536-8BA3-24E4BE01F772}" type="datetimeFigureOut">
              <a:rPr lang="ar-SA" smtClean="0"/>
              <a:t>11/3/1444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300529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D00CFFF-2680-4536-8BA3-24E4BE01F772}" type="datetimeFigureOut">
              <a:rPr lang="ar-SA" smtClean="0"/>
              <a:t>11/3/1444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3857750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D00CFFF-2680-4536-8BA3-24E4BE01F772}" type="datetimeFigureOut">
              <a:rPr lang="ar-SA" smtClean="0"/>
              <a:t>11/3/1444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349162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00CFFF-2680-4536-8BA3-24E4BE01F772}" type="datetimeFigureOut">
              <a:rPr lang="ar-SA" smtClean="0"/>
              <a:t>11/3/1444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69736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D00CFFF-2680-4536-8BA3-24E4BE01F772}" type="datetimeFigureOut">
              <a:rPr lang="ar-SA" smtClean="0"/>
              <a:t>11/3/1444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227335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D00CFFF-2680-4536-8BA3-24E4BE01F772}" type="datetimeFigureOut">
              <a:rPr lang="ar-SA" smtClean="0"/>
              <a:t>11/3/1444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14099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D00CFFF-2680-4536-8BA3-24E4BE01F772}" type="datetimeFigureOut">
              <a:rPr lang="ar-SA" smtClean="0"/>
              <a:t>11/3/1444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287331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0CFFF-2680-4536-8BA3-24E4BE01F772}" type="datetimeFigureOut">
              <a:rPr lang="ar-SA" smtClean="0"/>
              <a:t>11/3/1444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148009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00CFFF-2680-4536-8BA3-24E4BE01F772}" type="datetimeFigureOut">
              <a:rPr lang="ar-SA" smtClean="0"/>
              <a:t>11/3/1444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322850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00CFFF-2680-4536-8BA3-24E4BE01F772}" type="datetimeFigureOut">
              <a:rPr lang="ar-SA" smtClean="0"/>
              <a:t>11/3/1444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789B5C6-904B-42F7-B506-F7607A213EDD}" type="slidenum">
              <a:rPr lang="ar-SA" smtClean="0"/>
              <a:t>‹#›</a:t>
            </a:fld>
            <a:endParaRPr lang="ar-SA"/>
          </a:p>
        </p:txBody>
      </p:sp>
    </p:spTree>
    <p:extLst>
      <p:ext uri="{BB962C8B-B14F-4D97-AF65-F5344CB8AC3E}">
        <p14:creationId xmlns:p14="http://schemas.microsoft.com/office/powerpoint/2010/main" val="2365726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0CFFF-2680-4536-8BA3-24E4BE01F772}" type="datetimeFigureOut">
              <a:rPr lang="ar-SA" smtClean="0"/>
              <a:t>11/3/1444</a:t>
            </a:fld>
            <a:endParaRPr lang="ar-S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9B5C6-904B-42F7-B506-F7607A213EDD}" type="slidenum">
              <a:rPr lang="ar-SA" smtClean="0"/>
              <a:t>‹#›</a:t>
            </a:fld>
            <a:endParaRPr lang="ar-SA"/>
          </a:p>
        </p:txBody>
      </p:sp>
    </p:spTree>
    <p:extLst>
      <p:ext uri="{BB962C8B-B14F-4D97-AF65-F5344CB8AC3E}">
        <p14:creationId xmlns:p14="http://schemas.microsoft.com/office/powerpoint/2010/main" val="279600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815891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ln/>
        </p:spPr>
        <p:style>
          <a:lnRef idx="2">
            <a:schemeClr val="accent2"/>
          </a:lnRef>
          <a:fillRef idx="1">
            <a:schemeClr val="lt1"/>
          </a:fillRef>
          <a:effectRef idx="0">
            <a:schemeClr val="accent2"/>
          </a:effectRef>
          <a:fontRef idx="minor">
            <a:schemeClr val="dk1"/>
          </a:fontRef>
        </p:style>
        <p:txBody>
          <a:bodyPr rtlCol="1" anchor="t"/>
          <a:lstStyle/>
          <a:p>
            <a:pPr algn="r" rtl="1">
              <a:lnSpc>
                <a:spcPct val="150000"/>
              </a:lnSpc>
            </a:pPr>
            <a:r>
              <a:rPr lang="ar-SA" sz="2800" b="1" dirty="0" smtClean="0">
                <a:solidFill>
                  <a:schemeClr val="tx1"/>
                </a:solidFill>
              </a:rPr>
              <a:t>وأطلقها </a:t>
            </a:r>
            <a:r>
              <a:rPr lang="ar-SA" sz="2800" b="1" dirty="0">
                <a:solidFill>
                  <a:schemeClr val="tx1"/>
                </a:solidFill>
              </a:rPr>
              <a:t>ابن </a:t>
            </a:r>
            <a:r>
              <a:rPr lang="ar-SA" sz="2800" b="1" dirty="0" smtClean="0">
                <a:solidFill>
                  <a:schemeClr val="tx1"/>
                </a:solidFill>
              </a:rPr>
              <a:t>جني في </a:t>
            </a:r>
            <a:r>
              <a:rPr lang="ar-SA" sz="2800" b="1" dirty="0">
                <a:solidFill>
                  <a:schemeClr val="tx1"/>
                </a:solidFill>
              </a:rPr>
              <a:t>عدد من الكلمات </a:t>
            </a:r>
            <a:r>
              <a:rPr lang="ar-SA" sz="2800" b="1" dirty="0" smtClean="0">
                <a:solidFill>
                  <a:schemeClr val="tx1"/>
                </a:solidFill>
              </a:rPr>
              <a:t>              </a:t>
            </a:r>
            <a:r>
              <a:rPr lang="ar-SA" sz="2800" b="1" dirty="0" smtClean="0">
                <a:solidFill>
                  <a:srgbClr val="FF0000"/>
                </a:solidFill>
              </a:rPr>
              <a:t>مثل</a:t>
            </a:r>
            <a:r>
              <a:rPr lang="ar-SA" sz="2800" b="1" dirty="0">
                <a:solidFill>
                  <a:srgbClr val="FF0000"/>
                </a:solidFill>
              </a:rPr>
              <a:t>: خرير، صهيل، هديل</a:t>
            </a:r>
          </a:p>
          <a:p>
            <a:pPr algn="r" rtl="1">
              <a:lnSpc>
                <a:spcPct val="150000"/>
              </a:lnSpc>
            </a:pPr>
            <a:r>
              <a:rPr lang="ar-SA" sz="2800" b="1" dirty="0">
                <a:solidFill>
                  <a:schemeClr val="tx1"/>
                </a:solidFill>
              </a:rPr>
              <a:t>محاكاة للطبيعة </a:t>
            </a:r>
            <a:r>
              <a:rPr lang="ar-SA" sz="2800" b="1" dirty="0" smtClean="0">
                <a:solidFill>
                  <a:schemeClr val="tx1"/>
                </a:solidFill>
              </a:rPr>
              <a:t>وهناك </a:t>
            </a:r>
            <a:r>
              <a:rPr lang="ar-SA" sz="2800" b="1" dirty="0">
                <a:solidFill>
                  <a:schemeClr val="tx1"/>
                </a:solidFill>
              </a:rPr>
              <a:t>تصور سائد في بعض البيئات المتحضرة وفي كل البيئات الأقل تحضرًا تجاه بعض الكلمات، فنطق كلمة بعينها عندهم يعني استحضار </a:t>
            </a:r>
            <a:r>
              <a:rPr lang="ar-SA" sz="2800" b="1" dirty="0" smtClean="0">
                <a:solidFill>
                  <a:schemeClr val="tx1"/>
                </a:solidFill>
              </a:rPr>
              <a:t>الشي</a:t>
            </a:r>
          </a:p>
          <a:p>
            <a:pPr algn="r" rtl="1">
              <a:lnSpc>
                <a:spcPct val="150000"/>
              </a:lnSpc>
            </a:pPr>
            <a:r>
              <a:rPr lang="ar-SA" sz="2800" b="1" dirty="0" smtClean="0">
                <a:solidFill>
                  <a:schemeClr val="tx1"/>
                </a:solidFill>
              </a:rPr>
              <a:t>التصور </a:t>
            </a:r>
            <a:r>
              <a:rPr lang="ar-SA" sz="2800" b="1" dirty="0">
                <a:solidFill>
                  <a:schemeClr val="tx1"/>
                </a:solidFill>
              </a:rPr>
              <a:t>إلى تجنب ذكر أسماء الأمراض وأسماء الوحوش حتى لا تحل بالمكان الذي نطقت فيه أسماؤها. </a:t>
            </a:r>
            <a:r>
              <a:rPr lang="ar-SA" sz="2800" b="1" u="sng" dirty="0">
                <a:solidFill>
                  <a:schemeClr val="tx1"/>
                </a:solidFill>
              </a:rPr>
              <a:t>ولذا تنوعت تسميات الحيوان المخيف في الجماعة اللغوية الواحدة</a:t>
            </a:r>
            <a:r>
              <a:rPr lang="ar-SA" sz="2800" b="1" dirty="0">
                <a:solidFill>
                  <a:schemeClr val="tx1"/>
                </a:solidFill>
              </a:rPr>
              <a:t>، وقد تجنبت جماعات لغوية في شمال أوربا ذكر اسم الدب صراحة فكانوا يرمزون له بتسميات أخرى مجازية حتى لا يحضر كما حاول البعض تجنب حضور الأسد بأن أطلقوا عليه تسميات مجازية أخرى كثيرة حتى لا يحل بالمكان ورغم وجود أمثلة كثيرة لذلك في بيئات حضارية مختلفة فواقع اللغة يثبت أنه لا علاقة بين الرمز اللغوي وما يشير إليه في عالم الواقع إلا علاقة الرمز. </a:t>
            </a:r>
            <a:endParaRPr lang="ar-SA" sz="2800" b="1" dirty="0" smtClean="0">
              <a:solidFill>
                <a:schemeClr val="tx1"/>
              </a:solidFill>
            </a:endParaRPr>
          </a:p>
          <a:p>
            <a:pPr algn="r" rtl="1">
              <a:lnSpc>
                <a:spcPct val="150000"/>
              </a:lnSpc>
            </a:pPr>
            <a:r>
              <a:rPr lang="ar-SA" sz="2800" b="1" dirty="0">
                <a:solidFill>
                  <a:schemeClr val="tx1"/>
                </a:solidFill>
              </a:rPr>
              <a:t>والحقيقة </a:t>
            </a:r>
            <a:r>
              <a:rPr lang="ar-SA" sz="2800" b="1" dirty="0" smtClean="0">
                <a:solidFill>
                  <a:schemeClr val="tx1"/>
                </a:solidFill>
              </a:rPr>
              <a:t>هذا </a:t>
            </a:r>
            <a:r>
              <a:rPr lang="ar-SA" sz="2800" b="1" dirty="0">
                <a:solidFill>
                  <a:schemeClr val="tx1"/>
                </a:solidFill>
              </a:rPr>
              <a:t>القول لا ينطبق على اللغة </a:t>
            </a:r>
            <a:r>
              <a:rPr lang="ar-SA" sz="2800" b="1" dirty="0" smtClean="0">
                <a:solidFill>
                  <a:schemeClr val="tx1"/>
                </a:solidFill>
              </a:rPr>
              <a:t>العربية ولا سيما في لغة القرآن الكريم</a:t>
            </a:r>
            <a:endParaRPr lang="ar-SA" sz="2800" b="1" dirty="0">
              <a:solidFill>
                <a:schemeClr val="tx1"/>
              </a:solidFill>
            </a:endParaRPr>
          </a:p>
        </p:txBody>
      </p:sp>
      <p:sp>
        <p:nvSpPr>
          <p:cNvPr id="8" name="Oval 7"/>
          <p:cNvSpPr/>
          <p:nvPr/>
        </p:nvSpPr>
        <p:spPr>
          <a:xfrm>
            <a:off x="1306286" y="6061166"/>
            <a:ext cx="953588"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10</a:t>
            </a:fld>
            <a:endParaRPr lang="ar-SA" sz="3200" b="1" dirty="0">
              <a:solidFill>
                <a:srgbClr val="FF0000"/>
              </a:solidFill>
            </a:endParaRPr>
          </a:p>
        </p:txBody>
      </p:sp>
    </p:spTree>
    <p:extLst>
      <p:ext uri="{BB962C8B-B14F-4D97-AF65-F5344CB8AC3E}">
        <p14:creationId xmlns:p14="http://schemas.microsoft.com/office/powerpoint/2010/main" val="250317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3510"/>
            <a:ext cx="9144000" cy="2547256"/>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p:spPr>
        <p:style>
          <a:lnRef idx="2">
            <a:schemeClr val="accent3"/>
          </a:lnRef>
          <a:fillRef idx="1">
            <a:schemeClr val="lt1"/>
          </a:fillRef>
          <a:effectRef idx="0">
            <a:schemeClr val="accent3"/>
          </a:effectRef>
          <a:fontRef idx="minor">
            <a:schemeClr val="dk1"/>
          </a:fontRef>
        </p:style>
        <p:txBody>
          <a:bodyPr anchor="t">
            <a:normAutofit fontScale="90000"/>
          </a:bodyPr>
          <a:lstStyle/>
          <a:p>
            <a:pPr algn="r" rtl="1"/>
            <a:r>
              <a:rPr lang="ar-SA" dirty="0" smtClean="0"/>
              <a:t>            </a:t>
            </a:r>
            <a:br>
              <a:rPr lang="ar-SA" dirty="0" smtClean="0"/>
            </a:br>
            <a:r>
              <a:rPr lang="ar-SA" dirty="0"/>
              <a:t> </a:t>
            </a:r>
            <a:r>
              <a:rPr lang="ar-SA" dirty="0" smtClean="0"/>
              <a:t>        </a:t>
            </a:r>
            <a:r>
              <a:rPr lang="ar-SA" dirty="0" smtClean="0">
                <a:ln w="0"/>
                <a:effectLst>
                  <a:outerShdw blurRad="38100" dist="19050" dir="2700000" algn="tl" rotWithShape="0">
                    <a:schemeClr val="dk1">
                      <a:alpha val="40000"/>
                    </a:schemeClr>
                  </a:outerShdw>
                </a:effectLst>
              </a:rPr>
              <a:t>محاضراتٌ في علمِ اللّغة</a:t>
            </a:r>
            <a:br>
              <a:rPr lang="ar-SA" dirty="0" smtClean="0">
                <a:ln w="0"/>
                <a:effectLst>
                  <a:outerShdw blurRad="38100" dist="19050" dir="2700000" algn="tl" rotWithShape="0">
                    <a:schemeClr val="dk1">
                      <a:alpha val="40000"/>
                    </a:schemeClr>
                  </a:outerShdw>
                </a:effectLst>
              </a:rPr>
            </a:br>
            <a:r>
              <a:rPr lang="ar-SA" dirty="0">
                <a:ln w="0"/>
                <a:effectLst>
                  <a:outerShdw blurRad="38100" dist="19050" dir="2700000" algn="tl" rotWithShape="0">
                    <a:schemeClr val="dk1">
                      <a:alpha val="40000"/>
                    </a:schemeClr>
                  </a:outerShdw>
                </a:effectLst>
              </a:rPr>
              <a:t> </a:t>
            </a:r>
            <a:r>
              <a:rPr lang="ar-SA" dirty="0" smtClean="0">
                <a:ln w="0"/>
                <a:effectLst>
                  <a:outerShdw blurRad="38100" dist="19050" dir="2700000" algn="tl" rotWithShape="0">
                    <a:schemeClr val="dk1">
                      <a:alpha val="40000"/>
                    </a:schemeClr>
                  </a:outerShdw>
                </a:effectLst>
              </a:rPr>
              <a:t>             </a:t>
            </a:r>
            <a:r>
              <a:rPr lang="en-US" dirty="0" smtClean="0"/>
              <a:t> </a:t>
            </a:r>
            <a:endParaRPr lang="ar-SA" dirty="0"/>
          </a:p>
        </p:txBody>
      </p:sp>
      <p:sp>
        <p:nvSpPr>
          <p:cNvPr id="3" name="Subtitle 2"/>
          <p:cNvSpPr>
            <a:spLocks noGrp="1"/>
          </p:cNvSpPr>
          <p:nvPr>
            <p:ph type="subTitle" idx="1"/>
          </p:nvPr>
        </p:nvSpPr>
        <p:spPr>
          <a:xfrm>
            <a:off x="1524000" y="2246811"/>
            <a:ext cx="9144000" cy="4415246"/>
          </a:xfr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a:scene3d>
              <a:camera prst="obliqueTopRight"/>
              <a:lightRig rig="threePt" dir="t"/>
            </a:scene3d>
            <a:sp3d extrusionH="57150">
              <a:bevelT w="38100" h="38100" prst="slope"/>
            </a:sp3d>
          </a:bodyPr>
          <a:lstStyle/>
          <a:p>
            <a:pPr algn="r"/>
            <a:endParaRPr lang="en-US" dirty="0" smtClean="0"/>
          </a:p>
          <a:p>
            <a:pPr algn="r"/>
            <a:endParaRPr lang="en-US" dirty="0"/>
          </a:p>
          <a:p>
            <a:pPr algn="r" rtl="1"/>
            <a:r>
              <a:rPr lang="en-US" dirty="0" smtClean="0"/>
              <a:t>             </a:t>
            </a:r>
            <a:r>
              <a:rPr lang="ar-SA" dirty="0" smtClean="0"/>
              <a:t>                                </a:t>
            </a:r>
            <a:r>
              <a:rPr lang="ar-SA" sz="4000" u="sng" dirty="0" smtClean="0">
                <a:ln w="0">
                  <a:solidFill>
                    <a:schemeClr val="accent4">
                      <a:lumMod val="50000"/>
                    </a:schemeClr>
                  </a:solidFill>
                </a:ln>
                <a:solidFill>
                  <a:srgbClr val="FF0000"/>
                </a:solidFill>
                <a:effectLst>
                  <a:reflection blurRad="6350" stA="53000" endA="300" endPos="35500" dir="5400000" sy="-90000" algn="bl" rotWithShape="0"/>
                </a:effectLst>
              </a:rPr>
              <a:t>المرحلة الرّابعة</a:t>
            </a:r>
          </a:p>
          <a:p>
            <a:pPr algn="r" rtl="1"/>
            <a:endParaRPr lang="ar-SA" sz="4000" dirty="0">
              <a:ln w="0">
                <a:solidFill>
                  <a:schemeClr val="accent4">
                    <a:lumMod val="50000"/>
                  </a:schemeClr>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algn="r" rtl="1"/>
            <a:r>
              <a:rPr lang="ar-SA" sz="4000" dirty="0" smtClean="0">
                <a:ln w="0">
                  <a:solidFill>
                    <a:schemeClr val="accent4">
                      <a:lumMod val="50000"/>
                    </a:schemeClr>
                  </a:solidFill>
                </a:ln>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r>
              <a:rPr lang="ar-SA" sz="4000" dirty="0" smtClean="0">
                <a:ln w="38100">
                  <a:solidFill>
                    <a:schemeClr val="accent4">
                      <a:lumMod val="50000"/>
                    </a:schemeClr>
                  </a:solidFill>
                </a:ln>
                <a:gradFill>
                  <a:gsLst>
                    <a:gs pos="0">
                      <a:schemeClr val="accent5">
                        <a:lumMod val="50000"/>
                      </a:schemeClr>
                    </a:gs>
                    <a:gs pos="50000">
                      <a:schemeClr val="accent5"/>
                    </a:gs>
                    <a:gs pos="100000">
                      <a:schemeClr val="accent5">
                        <a:lumMod val="60000"/>
                        <a:lumOff val="40000"/>
                      </a:schemeClr>
                    </a:gs>
                  </a:gsLst>
                  <a:lin ang="5400000"/>
                </a:gradFill>
                <a:effectLst>
                  <a:glow rad="101600">
                    <a:schemeClr val="accent2">
                      <a:satMod val="175000"/>
                      <a:alpha val="40000"/>
                    </a:schemeClr>
                  </a:glow>
                  <a:reflection blurRad="6350" stA="60000" endA="900" endPos="60000" dist="60007" dir="5400000" sy="-100000" algn="bl" rotWithShape="0"/>
                </a:effectLst>
              </a:rPr>
              <a:t>2022-2023</a:t>
            </a:r>
            <a:endParaRPr lang="ar-SA" sz="4000" dirty="0">
              <a:ln w="38100">
                <a:solidFill>
                  <a:schemeClr val="accent4">
                    <a:lumMod val="50000"/>
                  </a:schemeClr>
                </a:solidFill>
              </a:ln>
              <a:gradFill>
                <a:gsLst>
                  <a:gs pos="0">
                    <a:schemeClr val="accent5">
                      <a:lumMod val="50000"/>
                    </a:schemeClr>
                  </a:gs>
                  <a:gs pos="50000">
                    <a:schemeClr val="accent5"/>
                  </a:gs>
                  <a:gs pos="100000">
                    <a:schemeClr val="accent5">
                      <a:lumMod val="60000"/>
                      <a:lumOff val="40000"/>
                    </a:schemeClr>
                  </a:gs>
                </a:gsLst>
                <a:lin ang="5400000"/>
              </a:gradFill>
              <a:effectLst>
                <a:glow rad="101600">
                  <a:schemeClr val="accent2">
                    <a:satMod val="175000"/>
                    <a:alpha val="40000"/>
                  </a:schemeClr>
                </a:glow>
                <a:reflection blurRad="6350" stA="60000" endA="900" endPos="60000" dist="60007" dir="5400000" sy="-100000" algn="bl" rotWithShape="0"/>
              </a:effectLst>
            </a:endParaRPr>
          </a:p>
        </p:txBody>
      </p:sp>
    </p:spTree>
    <p:extLst>
      <p:ext uri="{BB962C8B-B14F-4D97-AF65-F5344CB8AC3E}">
        <p14:creationId xmlns:p14="http://schemas.microsoft.com/office/powerpoint/2010/main" val="306372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lnSpc>
                <a:spcPct val="150000"/>
              </a:lnSpc>
            </a:pPr>
            <a:r>
              <a:rPr lang="ar-SA" sz="2800" b="1" u="sng" dirty="0">
                <a:solidFill>
                  <a:srgbClr val="FF0000"/>
                </a:solidFill>
              </a:rPr>
              <a:t>اللغة والحياة </a:t>
            </a:r>
            <a:r>
              <a:rPr lang="ar-SA" sz="2800" b="1" u="sng" dirty="0" smtClean="0">
                <a:solidFill>
                  <a:srgbClr val="FF0000"/>
                </a:solidFill>
              </a:rPr>
              <a:t>اللغوية</a:t>
            </a:r>
            <a:endParaRPr lang="en-US" sz="2800" b="1" u="sng" dirty="0" smtClean="0">
              <a:solidFill>
                <a:srgbClr val="FF0000"/>
              </a:solidFill>
            </a:endParaRPr>
          </a:p>
          <a:p>
            <a:pPr algn="ctr">
              <a:lnSpc>
                <a:spcPct val="150000"/>
              </a:lnSpc>
            </a:pPr>
            <a:r>
              <a:rPr lang="ar-IQ" sz="2800" b="1" u="sng" dirty="0" smtClean="0">
                <a:solidFill>
                  <a:srgbClr val="FF0000"/>
                </a:solidFill>
              </a:rPr>
              <a:t>تعريف اللفة – طبيعة اللغة - النظام اللغوي</a:t>
            </a:r>
            <a:endParaRPr lang="en-US" sz="2800" b="1" u="sng" dirty="0" smtClean="0">
              <a:solidFill>
                <a:srgbClr val="FF0000"/>
              </a:solidFill>
            </a:endParaRPr>
          </a:p>
          <a:p>
            <a:pPr algn="r" rtl="1">
              <a:lnSpc>
                <a:spcPct val="150000"/>
              </a:lnSpc>
            </a:pPr>
            <a:r>
              <a:rPr lang="en-US" sz="2800" b="1" u="sng" dirty="0">
                <a:solidFill>
                  <a:srgbClr val="FF0000"/>
                </a:solidFill>
              </a:rPr>
              <a:t> </a:t>
            </a:r>
            <a:r>
              <a:rPr lang="en-US" sz="2800" b="1" u="sng" dirty="0" smtClean="0">
                <a:solidFill>
                  <a:srgbClr val="FF0000"/>
                </a:solidFill>
              </a:rPr>
              <a:t>  </a:t>
            </a:r>
            <a:r>
              <a:rPr lang="ar-SA" sz="2800" b="1" u="sng" dirty="0" smtClean="0">
                <a:solidFill>
                  <a:srgbClr val="FF0000"/>
                </a:solidFill>
              </a:rPr>
              <a:t>تعريف اللغة :</a:t>
            </a:r>
            <a:endParaRPr lang="en-US" sz="2800" b="1" u="sng" dirty="0" smtClean="0">
              <a:solidFill>
                <a:srgbClr val="FF0000"/>
              </a:solidFill>
            </a:endParaRPr>
          </a:p>
          <a:p>
            <a:pPr algn="r">
              <a:lnSpc>
                <a:spcPct val="150000"/>
              </a:lnSpc>
            </a:pPr>
            <a:r>
              <a:rPr lang="ar-SA" sz="2800" b="1" dirty="0" smtClean="0">
                <a:solidFill>
                  <a:schemeClr val="tx1"/>
                </a:solidFill>
              </a:rPr>
              <a:t>هناك </a:t>
            </a:r>
            <a:r>
              <a:rPr lang="ar-SA" sz="2800" b="1" dirty="0">
                <a:solidFill>
                  <a:schemeClr val="tx1"/>
                </a:solidFill>
              </a:rPr>
              <a:t>تعريفات كثيرة للغة عرفتها الدوائر العلمية المختلفة في شتى الحضارات.</a:t>
            </a:r>
          </a:p>
          <a:p>
            <a:pPr algn="r">
              <a:lnSpc>
                <a:spcPct val="150000"/>
              </a:lnSpc>
            </a:pPr>
            <a:r>
              <a:rPr lang="ar-SA" sz="2800" b="1" dirty="0">
                <a:solidFill>
                  <a:schemeClr val="tx1"/>
                </a:solidFill>
              </a:rPr>
              <a:t>ويعد تعريف اللغة عند ابن جني "المتوفى </a:t>
            </a:r>
            <a:r>
              <a:rPr lang="ar-SA" sz="2800" b="1" dirty="0" smtClean="0">
                <a:solidFill>
                  <a:schemeClr val="tx1"/>
                </a:solidFill>
              </a:rPr>
              <a:t>391هـ</a:t>
            </a:r>
            <a:r>
              <a:rPr lang="ar-SA" sz="2800" b="1" dirty="0">
                <a:solidFill>
                  <a:schemeClr val="tx1"/>
                </a:solidFill>
              </a:rPr>
              <a:t>" من التعريفات الدقيقة إلى حد بعيد</a:t>
            </a:r>
            <a:r>
              <a:rPr lang="ar-SA" sz="2800" b="1" dirty="0" smtClean="0">
                <a:solidFill>
                  <a:schemeClr val="tx1"/>
                </a:solidFill>
              </a:rPr>
              <a:t>.</a:t>
            </a:r>
          </a:p>
          <a:p>
            <a:pPr algn="r" rtl="1">
              <a:lnSpc>
                <a:spcPct val="150000"/>
              </a:lnSpc>
            </a:pPr>
            <a:r>
              <a:rPr lang="ar-SA" sz="2800" b="1" dirty="0" smtClean="0">
                <a:solidFill>
                  <a:schemeClr val="tx1"/>
                </a:solidFill>
              </a:rPr>
              <a:t> </a:t>
            </a:r>
            <a:r>
              <a:rPr lang="ar-SA" sz="2800" b="1" dirty="0">
                <a:solidFill>
                  <a:schemeClr val="tx1"/>
                </a:solidFill>
              </a:rPr>
              <a:t>قال ابن جني: </a:t>
            </a:r>
            <a:r>
              <a:rPr lang="ar-SA" sz="2800" b="1" u="sng" dirty="0">
                <a:solidFill>
                  <a:schemeClr val="tx1"/>
                </a:solidFill>
              </a:rPr>
              <a:t>حد اللغة أصوات يعبر بها كل قوم عن </a:t>
            </a:r>
            <a:r>
              <a:rPr lang="ar-SA" sz="2800" b="1" u="sng" dirty="0" smtClean="0">
                <a:solidFill>
                  <a:schemeClr val="tx1"/>
                </a:solidFill>
              </a:rPr>
              <a:t>أغراضهم </a:t>
            </a:r>
          </a:p>
          <a:p>
            <a:pPr algn="r" rtl="1">
              <a:lnSpc>
                <a:spcPct val="150000"/>
              </a:lnSpc>
            </a:pPr>
            <a:r>
              <a:rPr lang="ar-SA" sz="2800" b="1" dirty="0" smtClean="0">
                <a:solidFill>
                  <a:schemeClr val="tx1"/>
                </a:solidFill>
              </a:rPr>
              <a:t>وهذا </a:t>
            </a:r>
            <a:r>
              <a:rPr lang="ar-SA" sz="2800" b="1" dirty="0">
                <a:solidFill>
                  <a:schemeClr val="tx1"/>
                </a:solidFill>
              </a:rPr>
              <a:t>تعريف دقيق يذكر كثيرًا من الجوانب المميزة للغة. أكد ابن جني أولا </a:t>
            </a:r>
            <a:r>
              <a:rPr lang="ar-SA" sz="2800" b="1" dirty="0">
                <a:solidFill>
                  <a:srgbClr val="FF0000"/>
                </a:solidFill>
              </a:rPr>
              <a:t>الطبيعة الصوتية للغة</a:t>
            </a:r>
            <a:r>
              <a:rPr lang="ar-SA" sz="2800" b="1" dirty="0">
                <a:solidFill>
                  <a:schemeClr val="tx1"/>
                </a:solidFill>
              </a:rPr>
              <a:t>، كما ذكر </a:t>
            </a:r>
            <a:r>
              <a:rPr lang="ar-SA" sz="2800" b="1" dirty="0">
                <a:solidFill>
                  <a:srgbClr val="FF0000"/>
                </a:solidFill>
              </a:rPr>
              <a:t>وظيفتها الاجتماعية </a:t>
            </a:r>
            <a:r>
              <a:rPr lang="ar-SA" sz="2800" b="1" dirty="0">
                <a:solidFill>
                  <a:schemeClr val="tx1"/>
                </a:solidFill>
              </a:rPr>
              <a:t>في التعبير ونقل الفكر، وذكر أيضا أنها تستخدم في مجتمع فلكل قوم لغتهم. ويقول الباحثون المحدثون بتعريفات مختلفة </a:t>
            </a:r>
            <a:r>
              <a:rPr lang="ar-SA" sz="2800" b="1" dirty="0" smtClean="0">
                <a:solidFill>
                  <a:schemeClr val="tx1"/>
                </a:solidFill>
              </a:rPr>
              <a:t>للغة، </a:t>
            </a:r>
            <a:r>
              <a:rPr lang="ar-SA" sz="2800" b="1" dirty="0">
                <a:solidFill>
                  <a:schemeClr val="tx1"/>
                </a:solidFill>
              </a:rPr>
              <a:t>وتؤكد كل هذه التعريفات الحديثة الطبيعة الصوتية للغة والوظيفة الاجتماعية للغة، وتنوع البنية اللغوية من مجتمع إنساني لآخر</a:t>
            </a:r>
          </a:p>
        </p:txBody>
      </p:sp>
      <p:sp>
        <p:nvSpPr>
          <p:cNvPr id="8" name="Oval 7"/>
          <p:cNvSpPr/>
          <p:nvPr/>
        </p:nvSpPr>
        <p:spPr>
          <a:xfrm>
            <a:off x="1306286" y="6061166"/>
            <a:ext cx="953588"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3</a:t>
            </a:fld>
            <a:endParaRPr lang="ar-SA" sz="3200" b="1" dirty="0">
              <a:solidFill>
                <a:srgbClr val="FF0000"/>
              </a:solidFill>
            </a:endParaRPr>
          </a:p>
        </p:txBody>
      </p:sp>
    </p:spTree>
    <p:extLst>
      <p:ext uri="{BB962C8B-B14F-4D97-AF65-F5344CB8AC3E}">
        <p14:creationId xmlns:p14="http://schemas.microsoft.com/office/powerpoint/2010/main" val="376879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ln/>
        </p:spPr>
        <p:style>
          <a:lnRef idx="2">
            <a:schemeClr val="accent2"/>
          </a:lnRef>
          <a:fillRef idx="1">
            <a:schemeClr val="lt1"/>
          </a:fillRef>
          <a:effectRef idx="0">
            <a:schemeClr val="accent2"/>
          </a:effectRef>
          <a:fontRef idx="minor">
            <a:schemeClr val="dk1"/>
          </a:fontRef>
        </p:style>
        <p:txBody>
          <a:bodyPr rtlCol="1" anchor="t"/>
          <a:lstStyle/>
          <a:p>
            <a:pPr algn="ctr">
              <a:lnSpc>
                <a:spcPct val="200000"/>
              </a:lnSpc>
            </a:pPr>
            <a:r>
              <a:rPr lang="ar-SA" b="1" dirty="0" smtClean="0">
                <a:solidFill>
                  <a:schemeClr val="accent6">
                    <a:lumMod val="50000"/>
                  </a:schemeClr>
                </a:solidFill>
              </a:rPr>
              <a:t>  </a:t>
            </a:r>
            <a:r>
              <a:rPr lang="ar-SA" b="1" dirty="0" smtClean="0">
                <a:solidFill>
                  <a:srgbClr val="FF0000"/>
                </a:solidFill>
              </a:rPr>
              <a:t> </a:t>
            </a:r>
            <a:r>
              <a:rPr lang="ar-SA" sz="2800" b="1" u="sng" dirty="0" smtClean="0">
                <a:solidFill>
                  <a:srgbClr val="FF0000"/>
                </a:solidFill>
              </a:rPr>
              <a:t>طبيعة اللغة</a:t>
            </a:r>
          </a:p>
          <a:p>
            <a:pPr algn="r">
              <a:lnSpc>
                <a:spcPct val="200000"/>
              </a:lnSpc>
            </a:pPr>
            <a:r>
              <a:rPr lang="ar-SA" sz="2800" b="1" dirty="0">
                <a:solidFill>
                  <a:schemeClr val="tx1"/>
                </a:solidFill>
              </a:rPr>
              <a:t>اللغة أولا وقبل كل شيء نظام من الرموز الصوتية، وتكمن قيمة أي رمز في الاتفاق عليه بين الأطراف التي تتعامل به، وقيمة الرمز اللغوي تقوم على علاقة بين متحدث أو كاتب هو المؤثر وبين مخاطب أو قارئ هو المتلقي. واللغة وسيلة التعامل ونقل الفكر بين المؤثر والمتلقي. وصدور هذه الرموز الصوتية اللغوية لأداء معان محددة متميزة يعنيها المتحدث ويفهمها المتلقي- معناه اتفاق الطرفين على استخدام هذه الرموز للتعبير عن الدلالات المقصودة. </a:t>
            </a:r>
          </a:p>
        </p:txBody>
      </p:sp>
      <p:sp>
        <p:nvSpPr>
          <p:cNvPr id="8" name="Oval 7"/>
          <p:cNvSpPr/>
          <p:nvPr/>
        </p:nvSpPr>
        <p:spPr>
          <a:xfrm>
            <a:off x="1306286" y="6061166"/>
            <a:ext cx="953588"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4</a:t>
            </a:fld>
            <a:endParaRPr lang="ar-SA" sz="3200" b="1" dirty="0">
              <a:solidFill>
                <a:srgbClr val="FF0000"/>
              </a:solidFill>
            </a:endParaRPr>
          </a:p>
        </p:txBody>
      </p:sp>
    </p:spTree>
    <p:extLst>
      <p:ext uri="{BB962C8B-B14F-4D97-AF65-F5344CB8AC3E}">
        <p14:creationId xmlns:p14="http://schemas.microsoft.com/office/powerpoint/2010/main" val="23497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ln w="28575"/>
        </p:spPr>
        <p:style>
          <a:lnRef idx="2">
            <a:schemeClr val="accent2"/>
          </a:lnRef>
          <a:fillRef idx="1">
            <a:schemeClr val="lt1"/>
          </a:fillRef>
          <a:effectRef idx="0">
            <a:schemeClr val="accent2"/>
          </a:effectRef>
          <a:fontRef idx="minor">
            <a:schemeClr val="dk1"/>
          </a:fontRef>
        </p:style>
        <p:txBody>
          <a:bodyPr rtlCol="1" anchor="t"/>
          <a:lstStyle/>
          <a:p>
            <a:pPr algn="r" rtl="1">
              <a:lnSpc>
                <a:spcPct val="200000"/>
              </a:lnSpc>
            </a:pPr>
            <a:r>
              <a:rPr lang="ar-SA" b="1" dirty="0" smtClean="0">
                <a:solidFill>
                  <a:schemeClr val="accent6">
                    <a:lumMod val="50000"/>
                  </a:schemeClr>
                </a:solidFill>
              </a:rPr>
              <a:t> </a:t>
            </a:r>
            <a:r>
              <a:rPr lang="ar-SA" sz="2800" b="1" dirty="0" smtClean="0">
                <a:solidFill>
                  <a:schemeClr val="tx1"/>
                </a:solidFill>
              </a:rPr>
              <a:t>وبهذا يكون هناك ارتباط غير مباشر بين الجهاز العصبي للمتكلم والجهاز العصبي للمخاطب وما اللغة إلا وسيلة الربط بينهما وأداة التعبير. فكل موقف كلامي يشترط وجود متحدث ومتلق. وتتم عملية الكلام بأن يصدر الجهاز العصبي عند المتحدث أوامره إلى الجهاز النطقي عنده، فتصدر اللغة وتمضي على شكل موجات صوتية في الهواء فيتلقاها المتلقي بجهازه السمعي، ثم تنتقل بعد ذلك إلى جهازه العصبي فتترجم هذه الرموز الصوتية اللغوية إلى معانيها المرتبطة بها. واللغة وسيلة التعامل الاجتماعي الأولى في المجتمع الإنساني، أما وسائل الاتصال الأخرى مثل الإشارات الصوتية أو أعلام الكشافة فليست إلا محاولة بديلة للنظام اللغوي وهي تقوم أساسًا على النظام اللغوي ولذا ليس لها بدونه وجود.</a:t>
            </a:r>
            <a:endParaRPr lang="ar-SA" sz="2800" b="1" dirty="0">
              <a:solidFill>
                <a:schemeClr val="accent6">
                  <a:lumMod val="50000"/>
                </a:schemeClr>
              </a:solidFill>
            </a:endParaRPr>
          </a:p>
        </p:txBody>
      </p:sp>
      <p:sp>
        <p:nvSpPr>
          <p:cNvPr id="8" name="Oval 7"/>
          <p:cNvSpPr/>
          <p:nvPr/>
        </p:nvSpPr>
        <p:spPr>
          <a:xfrm>
            <a:off x="574766" y="6217920"/>
            <a:ext cx="509451" cy="39188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5</a:t>
            </a:fld>
            <a:endParaRPr lang="ar-SA" sz="3200" b="1" dirty="0">
              <a:solidFill>
                <a:srgbClr val="FF0000"/>
              </a:solidFill>
            </a:endParaRPr>
          </a:p>
        </p:txBody>
      </p:sp>
    </p:spTree>
    <p:extLst>
      <p:ext uri="{BB962C8B-B14F-4D97-AF65-F5344CB8AC3E}">
        <p14:creationId xmlns:p14="http://schemas.microsoft.com/office/powerpoint/2010/main" val="186853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ln/>
        </p:spPr>
        <p:style>
          <a:lnRef idx="2">
            <a:schemeClr val="accent5"/>
          </a:lnRef>
          <a:fillRef idx="1">
            <a:schemeClr val="lt1"/>
          </a:fillRef>
          <a:effectRef idx="0">
            <a:schemeClr val="accent5"/>
          </a:effectRef>
          <a:fontRef idx="minor">
            <a:schemeClr val="dk1"/>
          </a:fontRef>
        </p:style>
        <p:txBody>
          <a:bodyPr rtlCol="1" anchor="t"/>
          <a:lstStyle/>
          <a:p>
            <a:pPr algn="r">
              <a:lnSpc>
                <a:spcPct val="200000"/>
              </a:lnSpc>
            </a:pPr>
            <a:r>
              <a:rPr lang="ar-SA" sz="2800" b="1" dirty="0" smtClean="0">
                <a:solidFill>
                  <a:schemeClr val="accent6">
                    <a:lumMod val="50000"/>
                  </a:schemeClr>
                </a:solidFill>
              </a:rPr>
              <a:t>                                              </a:t>
            </a:r>
            <a:r>
              <a:rPr lang="ar-IQ" sz="2800" b="1" u="sng" dirty="0">
                <a:solidFill>
                  <a:srgbClr val="FF0000"/>
                </a:solidFill>
              </a:rPr>
              <a:t>النظام </a:t>
            </a:r>
            <a:r>
              <a:rPr lang="ar-IQ" sz="2800" b="1" u="sng" dirty="0" smtClean="0">
                <a:solidFill>
                  <a:srgbClr val="FF0000"/>
                </a:solidFill>
              </a:rPr>
              <a:t>اللغوي</a:t>
            </a:r>
          </a:p>
          <a:p>
            <a:pPr algn="r" rtl="1">
              <a:lnSpc>
                <a:spcPct val="200000"/>
              </a:lnSpc>
            </a:pPr>
            <a:r>
              <a:rPr lang="ar-SA" sz="2800" b="1" dirty="0" smtClean="0">
                <a:solidFill>
                  <a:schemeClr val="tx1"/>
                </a:solidFill>
              </a:rPr>
              <a:t>اللغة عبارة عن رموز صوتية</a:t>
            </a:r>
            <a:r>
              <a:rPr lang="ar-SA" sz="2800" b="1" dirty="0">
                <a:solidFill>
                  <a:schemeClr val="tx1"/>
                </a:solidFill>
              </a:rPr>
              <a:t>، التي يتعامل بها أبناء الجماعة اللغوية الواحدة محدودة، فأكثر اللغات تتعامل كل منها بحوالي ثلاثين رمزًا صوتيًّا، وتتعامل كل اللغات الإنسانية مجتمعة بما لا يزيد على خمسين رمزًا صوتيًّا لكل لغة منها نصيب، ولكن هذه الرموز المحدودة تعبر في كل لغة من هذه اللغات الكثيرة عن أكثر ما يريد الإنسان التعبير عنه في كل مجالات الحياة والفكر. إنها ثلاثون رمزًا تقريبًا في كل لغة من اللغات تكوِّن آلاف الكلمات ثم ملايين الجمل لنقل ملايين الملايين من المعاني وظلال المعاني. </a:t>
            </a:r>
            <a:endParaRPr lang="ar-SA" sz="2800" b="1" dirty="0">
              <a:solidFill>
                <a:schemeClr val="accent6">
                  <a:lumMod val="50000"/>
                </a:schemeClr>
              </a:solidFill>
            </a:endParaRPr>
          </a:p>
        </p:txBody>
      </p:sp>
      <p:sp>
        <p:nvSpPr>
          <p:cNvPr id="8" name="Oval 7"/>
          <p:cNvSpPr/>
          <p:nvPr/>
        </p:nvSpPr>
        <p:spPr>
          <a:xfrm>
            <a:off x="496389" y="6021977"/>
            <a:ext cx="535577"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6</a:t>
            </a:fld>
            <a:endParaRPr lang="ar-SA" sz="3200" b="1" dirty="0">
              <a:solidFill>
                <a:srgbClr val="FF0000"/>
              </a:solidFill>
            </a:endParaRPr>
          </a:p>
        </p:txBody>
      </p:sp>
    </p:spTree>
    <p:extLst>
      <p:ext uri="{BB962C8B-B14F-4D97-AF65-F5344CB8AC3E}">
        <p14:creationId xmlns:p14="http://schemas.microsoft.com/office/powerpoint/2010/main" val="313998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ln/>
        </p:spPr>
        <p:style>
          <a:lnRef idx="2">
            <a:schemeClr val="accent2"/>
          </a:lnRef>
          <a:fillRef idx="1">
            <a:schemeClr val="lt1"/>
          </a:fillRef>
          <a:effectRef idx="0">
            <a:schemeClr val="accent2"/>
          </a:effectRef>
          <a:fontRef idx="minor">
            <a:schemeClr val="dk1"/>
          </a:fontRef>
        </p:style>
        <p:txBody>
          <a:bodyPr rtlCol="1" anchor="t"/>
          <a:lstStyle/>
          <a:p>
            <a:pPr algn="r" rtl="1">
              <a:lnSpc>
                <a:spcPct val="150000"/>
              </a:lnSpc>
            </a:pPr>
            <a:r>
              <a:rPr lang="ar-SA" sz="2800" b="1" dirty="0" smtClean="0">
                <a:solidFill>
                  <a:schemeClr val="tx1"/>
                </a:solidFill>
              </a:rPr>
              <a:t>         </a:t>
            </a:r>
          </a:p>
          <a:p>
            <a:pPr algn="r" rtl="1">
              <a:lnSpc>
                <a:spcPct val="150000"/>
              </a:lnSpc>
            </a:pPr>
            <a:r>
              <a:rPr lang="ar-SA" sz="2800" b="1" dirty="0">
                <a:solidFill>
                  <a:schemeClr val="tx1"/>
                </a:solidFill>
              </a:rPr>
              <a:t> </a:t>
            </a:r>
            <a:r>
              <a:rPr lang="ar-SA" sz="2800" b="1" dirty="0" smtClean="0">
                <a:solidFill>
                  <a:schemeClr val="tx1"/>
                </a:solidFill>
              </a:rPr>
              <a:t>وتكوّن </a:t>
            </a:r>
            <a:r>
              <a:rPr lang="ar-SA" sz="2800" b="1" dirty="0">
                <a:solidFill>
                  <a:schemeClr val="tx1"/>
                </a:solidFill>
              </a:rPr>
              <a:t>هذه الرموز الصوتية المحدودة بنية اللغة باتخاذها عدة أنساق محددة</a:t>
            </a:r>
            <a:r>
              <a:rPr lang="ar-SA" sz="2800" b="1" dirty="0" smtClean="0">
                <a:solidFill>
                  <a:schemeClr val="tx1"/>
                </a:solidFill>
              </a:rPr>
              <a:t>،</a:t>
            </a:r>
          </a:p>
          <a:p>
            <a:pPr algn="r" rtl="1">
              <a:lnSpc>
                <a:spcPct val="150000"/>
              </a:lnSpc>
            </a:pPr>
            <a:r>
              <a:rPr lang="ar-SA" sz="2800" b="1" dirty="0" smtClean="0">
                <a:solidFill>
                  <a:schemeClr val="tx1"/>
                </a:solidFill>
              </a:rPr>
              <a:t> </a:t>
            </a:r>
            <a:r>
              <a:rPr lang="ar-SA" sz="2800" b="1" dirty="0">
                <a:solidFill>
                  <a:schemeClr val="tx1"/>
                </a:solidFill>
              </a:rPr>
              <a:t>فالكلمتان </a:t>
            </a:r>
            <a:r>
              <a:rPr lang="ar-SA" sz="2800" b="1" dirty="0">
                <a:solidFill>
                  <a:srgbClr val="FF0000"/>
                </a:solidFill>
              </a:rPr>
              <a:t>كاتب وكتاب </a:t>
            </a:r>
            <a:r>
              <a:rPr lang="ar-SA" sz="2800" b="1" dirty="0">
                <a:solidFill>
                  <a:schemeClr val="tx1"/>
                </a:solidFill>
              </a:rPr>
              <a:t>تتكونان من نفس الصوامت ونفس الحركات، الصوامت هنا: الكاف والتاء والباء، والحركات هي: الكسرة والفتحة وحركة الإعراب. غير أن هذه الحركات تتخذ في الكلمتين السابقتين نسقين مختلفين. واستخدام الرموز الصوتية المحدودة في كل لغة من لغات الأرض في أنساق مختلفة أتاح لها أن تكوّن الآلاف الكلمات. وتتخذ الأجزاء المختلفة في النظام اللغوي في كل حالة على حدة ترتيبًا محددًا، فلكل رمز صوتي وظيفته في الكلمة، ولكل كلمة وظيفتها في العبارة أو الجملة، وينبغي الالتزام بالنسق المتفق عليه في البيئة اللغوية الواحدة، وإلا فقد الرمز قدرته على النقل والإيحاء. </a:t>
            </a:r>
            <a:endParaRPr lang="ar-SA" sz="2800" b="1" dirty="0" smtClean="0">
              <a:solidFill>
                <a:schemeClr val="tx1"/>
              </a:solidFill>
            </a:endParaRPr>
          </a:p>
          <a:p>
            <a:pPr algn="r" rtl="1">
              <a:lnSpc>
                <a:spcPct val="150000"/>
              </a:lnSpc>
            </a:pPr>
            <a:r>
              <a:rPr lang="ar-SA" sz="2800" b="1" dirty="0" smtClean="0">
                <a:solidFill>
                  <a:schemeClr val="tx1"/>
                </a:solidFill>
              </a:rPr>
              <a:t>وهذا </a:t>
            </a:r>
            <a:r>
              <a:rPr lang="ar-SA" sz="2800" b="1" dirty="0">
                <a:solidFill>
                  <a:schemeClr val="tx1"/>
                </a:solidFill>
              </a:rPr>
              <a:t>النسق اللغوي يتضمن ترتيب الأصوات داخل الكلمة وترتيب الكلمات داخل الجملة.</a:t>
            </a:r>
          </a:p>
          <a:p>
            <a:pPr algn="r" rtl="1">
              <a:lnSpc>
                <a:spcPct val="150000"/>
              </a:lnSpc>
            </a:pPr>
            <a:endParaRPr lang="ar-SA" sz="2800" b="1" dirty="0">
              <a:solidFill>
                <a:schemeClr val="tx1"/>
              </a:solidFill>
            </a:endParaRPr>
          </a:p>
          <a:p>
            <a:pPr algn="r">
              <a:lnSpc>
                <a:spcPct val="200000"/>
              </a:lnSpc>
            </a:pPr>
            <a:r>
              <a:rPr lang="ar-SA" b="1" dirty="0" smtClean="0">
                <a:solidFill>
                  <a:schemeClr val="accent6">
                    <a:lumMod val="50000"/>
                  </a:schemeClr>
                </a:solidFill>
              </a:rPr>
              <a:t>                                    </a:t>
            </a:r>
            <a:endParaRPr lang="ar-SA" b="1" dirty="0">
              <a:solidFill>
                <a:schemeClr val="accent6">
                  <a:lumMod val="50000"/>
                </a:schemeClr>
              </a:solidFill>
            </a:endParaRPr>
          </a:p>
        </p:txBody>
      </p:sp>
      <p:sp>
        <p:nvSpPr>
          <p:cNvPr id="8" name="Oval 7"/>
          <p:cNvSpPr/>
          <p:nvPr/>
        </p:nvSpPr>
        <p:spPr>
          <a:xfrm>
            <a:off x="574766" y="5917475"/>
            <a:ext cx="953588"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7</a:t>
            </a:fld>
            <a:endParaRPr lang="ar-SA" sz="3200" b="1" dirty="0">
              <a:solidFill>
                <a:srgbClr val="FF0000"/>
              </a:solidFill>
            </a:endParaRPr>
          </a:p>
        </p:txBody>
      </p:sp>
    </p:spTree>
    <p:extLst>
      <p:ext uri="{BB962C8B-B14F-4D97-AF65-F5344CB8AC3E}">
        <p14:creationId xmlns:p14="http://schemas.microsoft.com/office/powerpoint/2010/main" val="3041793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rtl="1">
              <a:lnSpc>
                <a:spcPct val="200000"/>
              </a:lnSpc>
            </a:pPr>
            <a:r>
              <a:rPr lang="ar-SA" b="1" dirty="0" smtClean="0">
                <a:solidFill>
                  <a:schemeClr val="accent6">
                    <a:lumMod val="50000"/>
                  </a:schemeClr>
                </a:solidFill>
              </a:rPr>
              <a:t> </a:t>
            </a:r>
            <a:r>
              <a:rPr lang="ar-SA" sz="3200" b="1" u="sng" dirty="0">
                <a:solidFill>
                  <a:schemeClr val="tx1"/>
                </a:solidFill>
              </a:rPr>
              <a:t>‌‌الرموز اللغوية </a:t>
            </a:r>
            <a:r>
              <a:rPr lang="ar-SA" sz="3200" b="1" u="sng" dirty="0" smtClean="0">
                <a:solidFill>
                  <a:schemeClr val="tx1"/>
                </a:solidFill>
              </a:rPr>
              <a:t>والدلالة</a:t>
            </a:r>
          </a:p>
          <a:p>
            <a:pPr algn="r" rtl="1">
              <a:lnSpc>
                <a:spcPct val="200000"/>
              </a:lnSpc>
            </a:pPr>
            <a:r>
              <a:rPr lang="ar-SA" sz="3200" b="1" dirty="0" smtClean="0">
                <a:solidFill>
                  <a:schemeClr val="tx1"/>
                </a:solidFill>
              </a:rPr>
              <a:t>تكتسب </a:t>
            </a:r>
            <a:r>
              <a:rPr lang="ar-SA" sz="3200" b="1" dirty="0">
                <a:solidFill>
                  <a:schemeClr val="tx1"/>
                </a:solidFill>
              </a:rPr>
              <a:t>الرموز اللغوية قدرتها الإيحائية عن طريق </a:t>
            </a:r>
            <a:r>
              <a:rPr lang="ar-SA" sz="3200" b="1" dirty="0" smtClean="0">
                <a:solidFill>
                  <a:schemeClr val="tx1"/>
                </a:solidFill>
              </a:rPr>
              <a:t>الاستخدام</a:t>
            </a:r>
          </a:p>
          <a:p>
            <a:pPr algn="r" rtl="1">
              <a:lnSpc>
                <a:spcPct val="150000"/>
              </a:lnSpc>
            </a:pPr>
            <a:r>
              <a:rPr lang="ar-SA" sz="3200" b="1" dirty="0" smtClean="0">
                <a:solidFill>
                  <a:schemeClr val="tx1"/>
                </a:solidFill>
              </a:rPr>
              <a:t> </a:t>
            </a:r>
            <a:r>
              <a:rPr lang="ar-SA" sz="3200" b="1" dirty="0">
                <a:solidFill>
                  <a:schemeClr val="tx1"/>
                </a:solidFill>
              </a:rPr>
              <a:t>والكلمة أقل عناصر اللغة ذات الدلالة، وليس هناك معنى محدد لصوت السين أو صوت الصاد أو لأي صوت آخر. وعندما يسمع الإنسان لغة أجنبية لا يعرفها فإنه لا يستطيع - أول الأمر- أن يميز الكلمات المختلفة التي يسمعها، فهو يسمع سلسلة من الأصوات المتتابعة. </a:t>
            </a:r>
          </a:p>
        </p:txBody>
      </p:sp>
      <p:sp>
        <p:nvSpPr>
          <p:cNvPr id="8" name="Oval 7"/>
          <p:cNvSpPr/>
          <p:nvPr/>
        </p:nvSpPr>
        <p:spPr>
          <a:xfrm>
            <a:off x="1306286" y="6061166"/>
            <a:ext cx="953588"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8</a:t>
            </a:fld>
            <a:endParaRPr lang="ar-SA" sz="3200" b="1" dirty="0">
              <a:solidFill>
                <a:srgbClr val="FF0000"/>
              </a:solidFill>
            </a:endParaRPr>
          </a:p>
        </p:txBody>
      </p:sp>
    </p:spTree>
    <p:extLst>
      <p:ext uri="{BB962C8B-B14F-4D97-AF65-F5344CB8AC3E}">
        <p14:creationId xmlns:p14="http://schemas.microsoft.com/office/powerpoint/2010/main" val="169804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754" y="169817"/>
            <a:ext cx="11782697" cy="6544492"/>
          </a:xfrm>
          <a:prstGeom prst="rect">
            <a:avLst/>
          </a:prstGeom>
          <a:ln/>
        </p:spPr>
        <p:style>
          <a:lnRef idx="2">
            <a:schemeClr val="accent1"/>
          </a:lnRef>
          <a:fillRef idx="1">
            <a:schemeClr val="lt1"/>
          </a:fillRef>
          <a:effectRef idx="0">
            <a:schemeClr val="accent1"/>
          </a:effectRef>
          <a:fontRef idx="minor">
            <a:schemeClr val="dk1"/>
          </a:fontRef>
        </p:style>
        <p:txBody>
          <a:bodyPr rtlCol="1" anchor="t"/>
          <a:lstStyle/>
          <a:p>
            <a:pPr algn="r">
              <a:lnSpc>
                <a:spcPct val="150000"/>
              </a:lnSpc>
            </a:pPr>
            <a:r>
              <a:rPr lang="ar-SA" b="1" dirty="0" smtClean="0">
                <a:solidFill>
                  <a:schemeClr val="accent6">
                    <a:lumMod val="50000"/>
                  </a:schemeClr>
                </a:solidFill>
              </a:rPr>
              <a:t> </a:t>
            </a:r>
          </a:p>
          <a:p>
            <a:pPr algn="r">
              <a:lnSpc>
                <a:spcPct val="150000"/>
              </a:lnSpc>
            </a:pPr>
            <a:r>
              <a:rPr lang="ar-SA" sz="2800" b="1" dirty="0" smtClean="0">
                <a:solidFill>
                  <a:srgbClr val="FF0066"/>
                </a:solidFill>
              </a:rPr>
              <a:t>وما </a:t>
            </a:r>
            <a:r>
              <a:rPr lang="ar-SA" sz="2800" b="1" dirty="0">
                <a:solidFill>
                  <a:srgbClr val="FF0066"/>
                </a:solidFill>
              </a:rPr>
              <a:t>المعنى </a:t>
            </a:r>
            <a:r>
              <a:rPr lang="ar-SA" sz="2800" b="1" dirty="0">
                <a:solidFill>
                  <a:schemeClr val="tx1"/>
                </a:solidFill>
              </a:rPr>
              <a:t>إلا حصيلة </a:t>
            </a:r>
            <a:r>
              <a:rPr lang="ar-SA" sz="2800" b="1" dirty="0">
                <a:solidFill>
                  <a:srgbClr val="FF0066"/>
                </a:solidFill>
              </a:rPr>
              <a:t>المواقف التي استخدم فيها الرمز اللغوي</a:t>
            </a:r>
            <a:r>
              <a:rPr lang="ar-SA" sz="2800" b="1" dirty="0">
                <a:solidFill>
                  <a:schemeClr val="tx1"/>
                </a:solidFill>
              </a:rPr>
              <a:t>، و</a:t>
            </a:r>
            <a:r>
              <a:rPr lang="ar-SA" sz="2800" b="1" u="sng" dirty="0">
                <a:solidFill>
                  <a:schemeClr val="tx1"/>
                </a:solidFill>
              </a:rPr>
              <a:t>ليست هناك أية علاقة طبيعية بين الرمز اللغوي ومدلوله في الواقع الخارجي، والعلاقة الوحيدة القائمة بين الرمز الصوتي اللغوي وما يدل عليه هي علاقة الرمز،</a:t>
            </a:r>
            <a:r>
              <a:rPr lang="ar-SA" sz="2800" b="1" dirty="0">
                <a:solidFill>
                  <a:schemeClr val="tx1"/>
                </a:solidFill>
              </a:rPr>
              <a:t> فالكلمة ترمز إلى شيء مادي أو معنوي، وعلى هذا فلا علاقة طبيعية تربط الأصوات المكونة لكلمة منضدة في العربية وبين المنضدة كواقع مادي. والمنضدة في اللغة العربية كلمة مؤنثة، لا لأن هناك تأنيثًا في خشب المنضدة ولكن لأنها تنتهي بتاء، والتاء في العربية علامة تأنيث، فالتأنيث هنا ليس للمنضدة كواقع مادي ملموس بل لكلمة منضدة في اللغة العربية ويقابل هذه الكلمة بالألمانية كلمة </a:t>
            </a:r>
            <a:r>
              <a:rPr lang="en-US" sz="2800" b="1" dirty="0">
                <a:solidFill>
                  <a:schemeClr val="tx1"/>
                </a:solidFill>
              </a:rPr>
              <a:t>der </a:t>
            </a:r>
            <a:r>
              <a:rPr lang="en-US" sz="2800" b="1" dirty="0" err="1">
                <a:solidFill>
                  <a:schemeClr val="tx1"/>
                </a:solidFill>
              </a:rPr>
              <a:t>Tisch</a:t>
            </a:r>
            <a:r>
              <a:rPr lang="en-US" sz="2800" b="1" dirty="0">
                <a:solidFill>
                  <a:schemeClr val="tx1"/>
                </a:solidFill>
              </a:rPr>
              <a:t> </a:t>
            </a:r>
            <a:r>
              <a:rPr lang="ar-SA" sz="2800" b="1" dirty="0">
                <a:solidFill>
                  <a:schemeClr val="tx1"/>
                </a:solidFill>
              </a:rPr>
              <a:t>وهذه الكلمة الألمانية تصنف من المذكر. ولذا فتصنيف الكلمات في اللغة الواحدة يكوّن نظامًا لغويًّا مستقلا عن مدلولات هذه الأشياء في الواقع الخارجي، وكل ما يربط الكلمة بمدلولها هو علاقة الرمز.</a:t>
            </a:r>
            <a:r>
              <a:rPr lang="ar-SA" sz="2800" b="1" dirty="0" smtClean="0">
                <a:solidFill>
                  <a:schemeClr val="accent6">
                    <a:lumMod val="50000"/>
                  </a:schemeClr>
                </a:solidFill>
              </a:rPr>
              <a:t>                                            </a:t>
            </a:r>
            <a:endParaRPr lang="ar-SA" sz="2800" b="1" dirty="0">
              <a:solidFill>
                <a:schemeClr val="accent6">
                  <a:lumMod val="50000"/>
                </a:schemeClr>
              </a:solidFill>
            </a:endParaRPr>
          </a:p>
        </p:txBody>
      </p:sp>
      <p:sp>
        <p:nvSpPr>
          <p:cNvPr id="8" name="Oval 7"/>
          <p:cNvSpPr/>
          <p:nvPr/>
        </p:nvSpPr>
        <p:spPr>
          <a:xfrm>
            <a:off x="1306286" y="6061166"/>
            <a:ext cx="953588" cy="5225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fld id="{58878549-1609-4CD8-9E2C-92FC86F1CB4D}" type="slidenum">
              <a:rPr lang="ar-SA" sz="3200" b="1">
                <a:solidFill>
                  <a:srgbClr val="FF0000"/>
                </a:solidFill>
              </a:rPr>
              <a:t>9</a:t>
            </a:fld>
            <a:endParaRPr lang="ar-SA" sz="3200" b="1" dirty="0">
              <a:solidFill>
                <a:srgbClr val="FF0000"/>
              </a:solidFill>
            </a:endParaRPr>
          </a:p>
        </p:txBody>
      </p:sp>
    </p:spTree>
    <p:extLst>
      <p:ext uri="{BB962C8B-B14F-4D97-AF65-F5344CB8AC3E}">
        <p14:creationId xmlns:p14="http://schemas.microsoft.com/office/powerpoint/2010/main" val="1988226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                      محاضراتٌ في علمِ اللّغة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شيرين</dc:creator>
  <cp:lastModifiedBy>شيرين</cp:lastModifiedBy>
  <cp:revision>1</cp:revision>
  <dcterms:created xsi:type="dcterms:W3CDTF">2023-05-22T14:25:31Z</dcterms:created>
  <dcterms:modified xsi:type="dcterms:W3CDTF">2023-05-22T14:26:09Z</dcterms:modified>
</cp:coreProperties>
</file>