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8">
  <p:sldMasterIdLst>
    <p:sldMasterId id="2147483648" r:id="rId1"/>
  </p:sldMasterIdLst>
  <p:notesMasterIdLst>
    <p:notesMasterId r:id="rId35"/>
  </p:notesMasterIdLst>
  <p:sldIdLst>
    <p:sldId id="469" r:id="rId2"/>
    <p:sldId id="470" r:id="rId3"/>
    <p:sldId id="471" r:id="rId4"/>
    <p:sldId id="472" r:id="rId5"/>
    <p:sldId id="564" r:id="rId6"/>
    <p:sldId id="565" r:id="rId7"/>
    <p:sldId id="473" r:id="rId8"/>
    <p:sldId id="474" r:id="rId9"/>
    <p:sldId id="475" r:id="rId10"/>
    <p:sldId id="476" r:id="rId11"/>
    <p:sldId id="477" r:id="rId12"/>
    <p:sldId id="519" r:id="rId13"/>
    <p:sldId id="521" r:id="rId14"/>
    <p:sldId id="528" r:id="rId15"/>
    <p:sldId id="529" r:id="rId16"/>
    <p:sldId id="530" r:id="rId17"/>
    <p:sldId id="531" r:id="rId18"/>
    <p:sldId id="478" r:id="rId19"/>
    <p:sldId id="561" r:id="rId20"/>
    <p:sldId id="479" r:id="rId21"/>
    <p:sldId id="480" r:id="rId22"/>
    <p:sldId id="562" r:id="rId23"/>
    <p:sldId id="481" r:id="rId24"/>
    <p:sldId id="482" r:id="rId25"/>
    <p:sldId id="563" r:id="rId26"/>
    <p:sldId id="483" r:id="rId27"/>
    <p:sldId id="484" r:id="rId28"/>
    <p:sldId id="485" r:id="rId29"/>
    <p:sldId id="486" r:id="rId30"/>
    <p:sldId id="487" r:id="rId31"/>
    <p:sldId id="566" r:id="rId32"/>
    <p:sldId id="567" r:id="rId33"/>
    <p:sldId id="568" r:id="rId3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EC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706" autoAdjust="0"/>
  </p:normalViewPr>
  <p:slideViewPr>
    <p:cSldViewPr>
      <p:cViewPr>
        <p:scale>
          <a:sx n="98" d="100"/>
          <a:sy n="98" d="100"/>
        </p:scale>
        <p:origin x="576" y="72"/>
      </p:cViewPr>
      <p:guideLst>
        <p:guide orient="horz" pos="2160"/>
        <p:guide pos="2880"/>
      </p:guideLst>
    </p:cSldViewPr>
  </p:slideViewPr>
  <p:outlineViewPr>
    <p:cViewPr>
      <p:scale>
        <a:sx n="33" d="100"/>
        <a:sy n="33" d="100"/>
      </p:scale>
      <p:origin x="0" y="204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5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D5E4856-B3F3-4CF4-913B-15205E19911A}" type="datetimeFigureOut">
              <a:rPr lang="ar-IQ" smtClean="0"/>
              <a:pPr/>
              <a:t>03/09/1444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17DCB12-0E89-41AE-93B1-93AD1CCCF974}" type="slidenum">
              <a:rPr lang="ar-IQ" smtClean="0"/>
              <a:pPr/>
              <a:t>‹#›</a:t>
            </a:fld>
            <a:endParaRPr lang="ar-IQ"/>
          </a:p>
        </p:txBody>
      </p:sp>
    </p:spTree>
    <p:extLst>
      <p:ext uri="{BB962C8B-B14F-4D97-AF65-F5344CB8AC3E}">
        <p14:creationId xmlns:p14="http://schemas.microsoft.com/office/powerpoint/2010/main" val="34936032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a:xfrm>
            <a:off x="6553200" y="6356350"/>
            <a:ext cx="2133600" cy="365125"/>
          </a:xfrm>
          <a:prstGeom prst="rect">
            <a:avLst/>
          </a:prstGeom>
        </p:spPr>
        <p:txBody>
          <a:bodyPr/>
          <a:lstStyle/>
          <a:p>
            <a:endParaRPr lang="ar-IQ"/>
          </a:p>
        </p:txBody>
      </p:sp>
      <p:sp>
        <p:nvSpPr>
          <p:cNvPr id="5" name="Footer Placeholder 4"/>
          <p:cNvSpPr>
            <a:spLocks noGrp="1"/>
          </p:cNvSpPr>
          <p:nvPr>
            <p:ph type="ftr" sz="quarter" idx="11"/>
          </p:nvPr>
        </p:nvSpPr>
        <p:spPr/>
        <p:txBody>
          <a:bodyPr/>
          <a:lstStyle/>
          <a:p>
            <a:r>
              <a:rPr lang="ar-IQ" smtClean="0"/>
              <a:t>125</a:t>
            </a:r>
            <a:endParaRPr lang="ar-IQ"/>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p>
            <a:fld id="{DECE5CB3-90CB-4C07-A9B7-7A3EC056061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a:xfrm>
            <a:off x="6553200" y="6356350"/>
            <a:ext cx="2133600" cy="365125"/>
          </a:xfrm>
          <a:prstGeom prst="rect">
            <a:avLst/>
          </a:prstGeom>
        </p:spPr>
        <p:txBody>
          <a:bodyPr/>
          <a:lstStyle/>
          <a:p>
            <a:endParaRPr lang="ar-IQ"/>
          </a:p>
        </p:txBody>
      </p:sp>
      <p:sp>
        <p:nvSpPr>
          <p:cNvPr id="5" name="Footer Placeholder 4"/>
          <p:cNvSpPr>
            <a:spLocks noGrp="1"/>
          </p:cNvSpPr>
          <p:nvPr>
            <p:ph type="ftr" sz="quarter" idx="11"/>
          </p:nvPr>
        </p:nvSpPr>
        <p:spPr/>
        <p:txBody>
          <a:bodyPr/>
          <a:lstStyle/>
          <a:p>
            <a:r>
              <a:rPr lang="ar-IQ" smtClean="0"/>
              <a:t>125</a:t>
            </a:r>
            <a:endParaRPr lang="ar-IQ"/>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p>
            <a:fld id="{DECE5CB3-90CB-4C07-A9B7-7A3EC056061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a:xfrm>
            <a:off x="6553200" y="6356350"/>
            <a:ext cx="2133600" cy="365125"/>
          </a:xfrm>
          <a:prstGeom prst="rect">
            <a:avLst/>
          </a:prstGeom>
        </p:spPr>
        <p:txBody>
          <a:bodyPr/>
          <a:lstStyle/>
          <a:p>
            <a:endParaRPr lang="ar-IQ"/>
          </a:p>
        </p:txBody>
      </p:sp>
      <p:sp>
        <p:nvSpPr>
          <p:cNvPr id="5" name="Footer Placeholder 4"/>
          <p:cNvSpPr>
            <a:spLocks noGrp="1"/>
          </p:cNvSpPr>
          <p:nvPr>
            <p:ph type="ftr" sz="quarter" idx="11"/>
          </p:nvPr>
        </p:nvSpPr>
        <p:spPr/>
        <p:txBody>
          <a:bodyPr/>
          <a:lstStyle/>
          <a:p>
            <a:r>
              <a:rPr lang="ar-IQ" smtClean="0"/>
              <a:t>125</a:t>
            </a:r>
            <a:endParaRPr lang="ar-IQ"/>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p>
            <a:fld id="{DECE5CB3-90CB-4C07-A9B7-7A3EC056061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a:xfrm>
            <a:off x="6553200" y="6356350"/>
            <a:ext cx="2133600" cy="365125"/>
          </a:xfrm>
          <a:prstGeom prst="rect">
            <a:avLst/>
          </a:prstGeom>
        </p:spPr>
        <p:txBody>
          <a:bodyPr/>
          <a:lstStyle/>
          <a:p>
            <a:endParaRPr lang="ar-IQ"/>
          </a:p>
        </p:txBody>
      </p:sp>
      <p:sp>
        <p:nvSpPr>
          <p:cNvPr id="5" name="Footer Placeholder 4"/>
          <p:cNvSpPr>
            <a:spLocks noGrp="1"/>
          </p:cNvSpPr>
          <p:nvPr>
            <p:ph type="ftr" sz="quarter" idx="11"/>
          </p:nvPr>
        </p:nvSpPr>
        <p:spPr/>
        <p:txBody>
          <a:bodyPr/>
          <a:lstStyle/>
          <a:p>
            <a:r>
              <a:rPr lang="ar-IQ" smtClean="0"/>
              <a:t>125</a:t>
            </a:r>
            <a:endParaRPr lang="ar-IQ"/>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p>
            <a:fld id="{DECE5CB3-90CB-4C07-A9B7-7A3EC056061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3200" y="6356350"/>
            <a:ext cx="2133600" cy="365125"/>
          </a:xfrm>
          <a:prstGeom prst="rect">
            <a:avLst/>
          </a:prstGeom>
        </p:spPr>
        <p:txBody>
          <a:bodyPr/>
          <a:lstStyle/>
          <a:p>
            <a:endParaRPr lang="ar-IQ"/>
          </a:p>
        </p:txBody>
      </p:sp>
      <p:sp>
        <p:nvSpPr>
          <p:cNvPr id="5" name="Footer Placeholder 4"/>
          <p:cNvSpPr>
            <a:spLocks noGrp="1"/>
          </p:cNvSpPr>
          <p:nvPr>
            <p:ph type="ftr" sz="quarter" idx="11"/>
          </p:nvPr>
        </p:nvSpPr>
        <p:spPr/>
        <p:txBody>
          <a:bodyPr/>
          <a:lstStyle/>
          <a:p>
            <a:r>
              <a:rPr lang="ar-IQ" smtClean="0"/>
              <a:t>125</a:t>
            </a:r>
            <a:endParaRPr lang="ar-IQ"/>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p>
            <a:fld id="{DECE5CB3-90CB-4C07-A9B7-7A3EC056061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a:xfrm>
            <a:off x="6553200" y="6356350"/>
            <a:ext cx="2133600" cy="365125"/>
          </a:xfrm>
          <a:prstGeom prst="rect">
            <a:avLst/>
          </a:prstGeom>
        </p:spPr>
        <p:txBody>
          <a:bodyPr/>
          <a:lstStyle/>
          <a:p>
            <a:endParaRPr lang="ar-IQ"/>
          </a:p>
        </p:txBody>
      </p:sp>
      <p:sp>
        <p:nvSpPr>
          <p:cNvPr id="6" name="Footer Placeholder 5"/>
          <p:cNvSpPr>
            <a:spLocks noGrp="1"/>
          </p:cNvSpPr>
          <p:nvPr>
            <p:ph type="ftr" sz="quarter" idx="11"/>
          </p:nvPr>
        </p:nvSpPr>
        <p:spPr/>
        <p:txBody>
          <a:bodyPr/>
          <a:lstStyle/>
          <a:p>
            <a:r>
              <a:rPr lang="ar-IQ" smtClean="0"/>
              <a:t>125</a:t>
            </a:r>
            <a:endParaRPr lang="ar-IQ"/>
          </a:p>
        </p:txBody>
      </p:sp>
      <p:sp>
        <p:nvSpPr>
          <p:cNvPr id="7" name="Slide Number Placeholder 6"/>
          <p:cNvSpPr>
            <a:spLocks noGrp="1"/>
          </p:cNvSpPr>
          <p:nvPr>
            <p:ph type="sldNum" sz="quarter" idx="12"/>
          </p:nvPr>
        </p:nvSpPr>
        <p:spPr>
          <a:xfrm>
            <a:off x="457200" y="6356350"/>
            <a:ext cx="2133600" cy="365125"/>
          </a:xfrm>
          <a:prstGeom prst="rect">
            <a:avLst/>
          </a:prstGeom>
        </p:spPr>
        <p:txBody>
          <a:bodyPr/>
          <a:lstStyle/>
          <a:p>
            <a:fld id="{DECE5CB3-90CB-4C07-A9B7-7A3EC056061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a:xfrm>
            <a:off x="6553200" y="6356350"/>
            <a:ext cx="2133600" cy="365125"/>
          </a:xfrm>
          <a:prstGeom prst="rect">
            <a:avLst/>
          </a:prstGeom>
        </p:spPr>
        <p:txBody>
          <a:bodyPr/>
          <a:lstStyle/>
          <a:p>
            <a:endParaRPr lang="ar-IQ"/>
          </a:p>
        </p:txBody>
      </p:sp>
      <p:sp>
        <p:nvSpPr>
          <p:cNvPr id="8" name="Footer Placeholder 7"/>
          <p:cNvSpPr>
            <a:spLocks noGrp="1"/>
          </p:cNvSpPr>
          <p:nvPr>
            <p:ph type="ftr" sz="quarter" idx="11"/>
          </p:nvPr>
        </p:nvSpPr>
        <p:spPr/>
        <p:txBody>
          <a:bodyPr/>
          <a:lstStyle/>
          <a:p>
            <a:r>
              <a:rPr lang="ar-IQ" smtClean="0"/>
              <a:t>125</a:t>
            </a:r>
            <a:endParaRPr lang="ar-IQ"/>
          </a:p>
        </p:txBody>
      </p:sp>
      <p:sp>
        <p:nvSpPr>
          <p:cNvPr id="9" name="Slide Number Placeholder 8"/>
          <p:cNvSpPr>
            <a:spLocks noGrp="1"/>
          </p:cNvSpPr>
          <p:nvPr>
            <p:ph type="sldNum" sz="quarter" idx="12"/>
          </p:nvPr>
        </p:nvSpPr>
        <p:spPr>
          <a:xfrm>
            <a:off x="457200" y="6356350"/>
            <a:ext cx="2133600" cy="365125"/>
          </a:xfrm>
          <a:prstGeom prst="rect">
            <a:avLst/>
          </a:prstGeom>
        </p:spPr>
        <p:txBody>
          <a:bodyPr/>
          <a:lstStyle/>
          <a:p>
            <a:fld id="{DECE5CB3-90CB-4C07-A9B7-7A3EC056061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a:xfrm>
            <a:off x="6553200" y="6356350"/>
            <a:ext cx="2133600" cy="365125"/>
          </a:xfrm>
          <a:prstGeom prst="rect">
            <a:avLst/>
          </a:prstGeom>
        </p:spPr>
        <p:txBody>
          <a:bodyPr/>
          <a:lstStyle/>
          <a:p>
            <a:endParaRPr lang="ar-IQ"/>
          </a:p>
        </p:txBody>
      </p:sp>
      <p:sp>
        <p:nvSpPr>
          <p:cNvPr id="4" name="Footer Placeholder 3"/>
          <p:cNvSpPr>
            <a:spLocks noGrp="1"/>
          </p:cNvSpPr>
          <p:nvPr>
            <p:ph type="ftr" sz="quarter" idx="11"/>
          </p:nvPr>
        </p:nvSpPr>
        <p:spPr/>
        <p:txBody>
          <a:bodyPr/>
          <a:lstStyle/>
          <a:p>
            <a:r>
              <a:rPr lang="ar-IQ" smtClean="0"/>
              <a:t>125</a:t>
            </a:r>
            <a:endParaRPr lang="ar-IQ"/>
          </a:p>
        </p:txBody>
      </p:sp>
      <p:sp>
        <p:nvSpPr>
          <p:cNvPr id="5" name="Slide Number Placeholder 4"/>
          <p:cNvSpPr>
            <a:spLocks noGrp="1"/>
          </p:cNvSpPr>
          <p:nvPr>
            <p:ph type="sldNum" sz="quarter" idx="12"/>
          </p:nvPr>
        </p:nvSpPr>
        <p:spPr>
          <a:xfrm>
            <a:off x="457200" y="6356350"/>
            <a:ext cx="2133600" cy="365125"/>
          </a:xfrm>
          <a:prstGeom prst="rect">
            <a:avLst/>
          </a:prstGeom>
        </p:spPr>
        <p:txBody>
          <a:bodyPr/>
          <a:lstStyle/>
          <a:p>
            <a:fld id="{DECE5CB3-90CB-4C07-A9B7-7A3EC056061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53200" y="6356350"/>
            <a:ext cx="2133600" cy="365125"/>
          </a:xfrm>
          <a:prstGeom prst="rect">
            <a:avLst/>
          </a:prstGeom>
        </p:spPr>
        <p:txBody>
          <a:bodyPr/>
          <a:lstStyle/>
          <a:p>
            <a:endParaRPr lang="ar-IQ"/>
          </a:p>
        </p:txBody>
      </p:sp>
      <p:sp>
        <p:nvSpPr>
          <p:cNvPr id="3" name="Footer Placeholder 2"/>
          <p:cNvSpPr>
            <a:spLocks noGrp="1"/>
          </p:cNvSpPr>
          <p:nvPr>
            <p:ph type="ftr" sz="quarter" idx="11"/>
          </p:nvPr>
        </p:nvSpPr>
        <p:spPr/>
        <p:txBody>
          <a:bodyPr/>
          <a:lstStyle/>
          <a:p>
            <a:r>
              <a:rPr lang="ar-IQ" smtClean="0"/>
              <a:t>125</a:t>
            </a:r>
            <a:endParaRPr lang="ar-IQ"/>
          </a:p>
        </p:txBody>
      </p:sp>
      <p:sp>
        <p:nvSpPr>
          <p:cNvPr id="4" name="Slide Number Placeholder 3"/>
          <p:cNvSpPr>
            <a:spLocks noGrp="1"/>
          </p:cNvSpPr>
          <p:nvPr>
            <p:ph type="sldNum" sz="quarter" idx="12"/>
          </p:nvPr>
        </p:nvSpPr>
        <p:spPr>
          <a:xfrm>
            <a:off x="457200" y="6356350"/>
            <a:ext cx="2133600" cy="365125"/>
          </a:xfrm>
          <a:prstGeom prst="rect">
            <a:avLst/>
          </a:prstGeom>
        </p:spPr>
        <p:txBody>
          <a:bodyPr/>
          <a:lstStyle/>
          <a:p>
            <a:fld id="{DECE5CB3-90CB-4C07-A9B7-7A3EC056061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457200" y="273050"/>
            <a:ext cx="82296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IQ" dirty="0"/>
          </a:p>
        </p:txBody>
      </p:sp>
      <p:sp>
        <p:nvSpPr>
          <p:cNvPr id="6" name="Footer Placeholder 5"/>
          <p:cNvSpPr>
            <a:spLocks noGrp="1"/>
          </p:cNvSpPr>
          <p:nvPr>
            <p:ph type="ftr" sz="quarter" idx="11"/>
          </p:nvPr>
        </p:nvSpPr>
        <p:spPr/>
        <p:txBody>
          <a:bodyPr/>
          <a:lstStyle>
            <a:lvl1pPr>
              <a:defRPr>
                <a:solidFill>
                  <a:srgbClr val="FF0000"/>
                </a:solidFill>
              </a:defRPr>
            </a:lvl1pPr>
          </a:lstStyle>
          <a:p>
            <a:r>
              <a:rPr lang="ar-IQ" smtClean="0"/>
              <a:t>125</a:t>
            </a:r>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53200" y="6356350"/>
            <a:ext cx="2133600" cy="365125"/>
          </a:xfrm>
          <a:prstGeom prst="rect">
            <a:avLst/>
          </a:prstGeom>
        </p:spPr>
        <p:txBody>
          <a:bodyPr/>
          <a:lstStyle/>
          <a:p>
            <a:endParaRPr lang="ar-IQ"/>
          </a:p>
        </p:txBody>
      </p:sp>
      <p:sp>
        <p:nvSpPr>
          <p:cNvPr id="6" name="Footer Placeholder 5"/>
          <p:cNvSpPr>
            <a:spLocks noGrp="1"/>
          </p:cNvSpPr>
          <p:nvPr>
            <p:ph type="ftr" sz="quarter" idx="11"/>
          </p:nvPr>
        </p:nvSpPr>
        <p:spPr/>
        <p:txBody>
          <a:bodyPr/>
          <a:lstStyle/>
          <a:p>
            <a:r>
              <a:rPr lang="ar-IQ" smtClean="0"/>
              <a:t>125</a:t>
            </a:r>
            <a:endParaRPr lang="ar-IQ"/>
          </a:p>
        </p:txBody>
      </p:sp>
      <p:sp>
        <p:nvSpPr>
          <p:cNvPr id="7" name="Slide Number Placeholder 6"/>
          <p:cNvSpPr>
            <a:spLocks noGrp="1"/>
          </p:cNvSpPr>
          <p:nvPr>
            <p:ph type="sldNum" sz="quarter" idx="12"/>
          </p:nvPr>
        </p:nvSpPr>
        <p:spPr>
          <a:xfrm>
            <a:off x="457200" y="6356350"/>
            <a:ext cx="2133600" cy="365125"/>
          </a:xfrm>
          <a:prstGeom prst="rect">
            <a:avLst/>
          </a:prstGeom>
        </p:spPr>
        <p:txBody>
          <a:bodyPr/>
          <a:lstStyle/>
          <a:p>
            <a:fld id="{DECE5CB3-90CB-4C07-A9B7-7A3EC056061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Footer Placeholder 4"/>
          <p:cNvSpPr>
            <a:spLocks noGrp="1"/>
          </p:cNvSpPr>
          <p:nvPr>
            <p:ph type="ftr" sz="quarter" idx="3"/>
          </p:nvPr>
        </p:nvSpPr>
        <p:spPr>
          <a:xfrm>
            <a:off x="3124200" y="6126164"/>
            <a:ext cx="2895600" cy="595312"/>
          </a:xfrm>
          <a:prstGeom prst="rect">
            <a:avLst/>
          </a:prstGeom>
        </p:spPr>
        <p:txBody>
          <a:bodyPr vert="horz" lIns="91440" tIns="45720" rIns="91440" bIns="45720" rtlCol="1" anchor="ctr"/>
          <a:lstStyle>
            <a:lvl1pPr algn="ctr">
              <a:defRPr sz="2400">
                <a:solidFill>
                  <a:srgbClr val="FF0000"/>
                </a:solidFill>
              </a:defRPr>
            </a:lvl1pPr>
          </a:lstStyle>
          <a:p>
            <a:r>
              <a:rPr lang="ar-IQ" smtClean="0"/>
              <a:t>125</a:t>
            </a:r>
            <a:endParaRPr lang="ar-IQ"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alukah.net/literature_language/0/111269/rature_language/0/11000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www.alukah.net/sharia/0/22749"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alukah.net/literature_language/0/1968"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784976" cy="6741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ar-IQ" sz="2400" u="sng" dirty="0">
                <a:solidFill>
                  <a:srgbClr val="FF0000"/>
                </a:solidFill>
              </a:rPr>
              <a:t>تنوع دلالة </a:t>
            </a:r>
            <a:r>
              <a:rPr lang="ar-IQ" sz="2400" u="sng" dirty="0" smtClean="0">
                <a:solidFill>
                  <a:srgbClr val="FF0000"/>
                </a:solidFill>
              </a:rPr>
              <a:t>الجملة</a:t>
            </a:r>
            <a:r>
              <a:rPr lang="ar-IQ" sz="2400" u="sng" dirty="0">
                <a:solidFill>
                  <a:srgbClr val="FF0000"/>
                </a:solidFill>
              </a:rPr>
              <a:t> </a:t>
            </a:r>
            <a:r>
              <a:rPr lang="ar-IQ" sz="2400" u="sng" dirty="0" smtClean="0">
                <a:solidFill>
                  <a:srgbClr val="FF0000"/>
                </a:solidFill>
              </a:rPr>
              <a:t>بين</a:t>
            </a:r>
            <a:r>
              <a:rPr lang="ar-IQ" sz="2400" u="sng" dirty="0">
                <a:solidFill>
                  <a:srgbClr val="FF0000"/>
                </a:solidFill>
              </a:rPr>
              <a:t> </a:t>
            </a:r>
            <a:r>
              <a:rPr lang="ar-IQ" sz="2400" u="sng" dirty="0" smtClean="0">
                <a:solidFill>
                  <a:srgbClr val="FF0000"/>
                </a:solidFill>
              </a:rPr>
              <a:t>الاسمية و </a:t>
            </a:r>
            <a:r>
              <a:rPr lang="ar-IQ" sz="2400" u="sng" dirty="0">
                <a:solidFill>
                  <a:srgbClr val="FF0000"/>
                </a:solidFill>
              </a:rPr>
              <a:t>الفعلية </a:t>
            </a:r>
            <a:endParaRPr lang="ar-IQ" sz="2400" u="sng" dirty="0" smtClean="0">
              <a:solidFill>
                <a:srgbClr val="FF0000"/>
              </a:solidFill>
            </a:endParaRPr>
          </a:p>
          <a:p>
            <a:pPr>
              <a:lnSpc>
                <a:spcPct val="150000"/>
              </a:lnSpc>
            </a:pPr>
            <a:endParaRPr lang="ar-IQ" sz="2400" dirty="0">
              <a:solidFill>
                <a:schemeClr val="tx1"/>
              </a:solidFill>
            </a:endParaRPr>
          </a:p>
          <a:p>
            <a:pPr>
              <a:lnSpc>
                <a:spcPct val="150000"/>
              </a:lnSpc>
            </a:pPr>
            <a:r>
              <a:rPr lang="ar-IQ" sz="2400" dirty="0" smtClean="0">
                <a:solidFill>
                  <a:schemeClr val="tx1"/>
                </a:solidFill>
              </a:rPr>
              <a:t>إن تنوع </a:t>
            </a:r>
            <a:r>
              <a:rPr lang="ar-IQ" sz="2400" dirty="0">
                <a:solidFill>
                  <a:schemeClr val="tx1"/>
                </a:solidFill>
              </a:rPr>
              <a:t>دلالة الجملة الاسمية بين الثبوت والدوام والتجدد، وذلك أنها تتداخل فيها كل مميزات الجملة الاسمية </a:t>
            </a:r>
            <a:r>
              <a:rPr lang="ar-IQ" sz="2400" dirty="0" smtClean="0">
                <a:solidFill>
                  <a:schemeClr val="tx1"/>
                </a:solidFill>
              </a:rPr>
              <a:t>لا </a:t>
            </a:r>
            <a:r>
              <a:rPr lang="ar-IQ" sz="2400" dirty="0">
                <a:solidFill>
                  <a:schemeClr val="tx1"/>
                </a:solidFill>
              </a:rPr>
              <a:t>عكس ، ولهذا تحمل الاسمية من الدلالات ما لا تحمله الفعلية ، ومن ذلك دلالة التأكيد مثلاً، وهي ما أشار إليه ابن الأثير في حديثه عن (الخطاب بالجملة الفعلية والجملة الاسمية والفرق بينهما</a:t>
            </a:r>
            <a:r>
              <a:rPr lang="ar-IQ" sz="2400" dirty="0" smtClean="0">
                <a:solidFill>
                  <a:schemeClr val="tx1"/>
                </a:solidFill>
              </a:rPr>
              <a:t>)</a:t>
            </a:r>
            <a:r>
              <a:rPr lang="ar-IQ" sz="2400" dirty="0">
                <a:solidFill>
                  <a:schemeClr val="tx1"/>
                </a:solidFill>
              </a:rPr>
              <a:t/>
            </a:r>
            <a:br>
              <a:rPr lang="ar-IQ" sz="2400" dirty="0">
                <a:solidFill>
                  <a:schemeClr val="tx1"/>
                </a:solidFill>
              </a:rPr>
            </a:br>
            <a:r>
              <a:rPr lang="ar-IQ" sz="2400" dirty="0">
                <a:solidFill>
                  <a:schemeClr val="tx1"/>
                </a:solidFill>
              </a:rPr>
              <a:t>ويظهر من شواهده التي ساقها أنه يقصد بدلالة التأكيد والمبالغة الجملة الاسمية</a:t>
            </a:r>
            <a:endParaRPr lang="ar-IQ" sz="2400" dirty="0">
              <a:solidFill>
                <a:schemeClr val="tx1"/>
              </a:solidFill>
              <a:cs typeface="+mj-cs"/>
            </a:endParaRPr>
          </a:p>
        </p:txBody>
      </p:sp>
      <p:sp>
        <p:nvSpPr>
          <p:cNvPr id="3" name="Slide Number Placeholder 2"/>
          <p:cNvSpPr>
            <a:spLocks noGrp="1"/>
          </p:cNvSpPr>
          <p:nvPr>
            <p:ph type="sldNum" sz="quarter" idx="12"/>
          </p:nvPr>
        </p:nvSpPr>
        <p:spPr>
          <a:xfrm>
            <a:off x="457200" y="6356350"/>
            <a:ext cx="802432" cy="365125"/>
          </a:xfrm>
        </p:spPr>
        <p:style>
          <a:lnRef idx="2">
            <a:schemeClr val="accent2"/>
          </a:lnRef>
          <a:fillRef idx="1">
            <a:schemeClr val="lt1"/>
          </a:fillRef>
          <a:effectRef idx="0">
            <a:schemeClr val="accent2"/>
          </a:effectRef>
          <a:fontRef idx="minor">
            <a:schemeClr val="dk1"/>
          </a:fontRef>
        </p:style>
        <p:txBody>
          <a:bodyPr anchor="ctr"/>
          <a:lstStyle/>
          <a:p>
            <a:fld id="{DECE5CB3-90CB-4C07-A9B7-7A3EC0560617}" type="slidenum">
              <a:rPr lang="ar-IQ" sz="3200" smtClean="0"/>
              <a:pPr/>
              <a:t>1</a:t>
            </a:fld>
            <a:endParaRPr lang="ar-IQ" sz="3200" dirty="0"/>
          </a:p>
        </p:txBody>
      </p:sp>
    </p:spTree>
    <p:extLst>
      <p:ext uri="{BB962C8B-B14F-4D97-AF65-F5344CB8AC3E}">
        <p14:creationId xmlns:p14="http://schemas.microsoft.com/office/powerpoint/2010/main" val="233603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784976" cy="6741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nSpc>
                <a:spcPct val="150000"/>
              </a:lnSpc>
            </a:pPr>
            <a:r>
              <a:rPr lang="ar-IQ" sz="2400" dirty="0" smtClean="0">
                <a:solidFill>
                  <a:schemeClr val="tx1"/>
                </a:solidFill>
              </a:rPr>
              <a:t>ومن دلالات التقديم  </a:t>
            </a:r>
            <a:r>
              <a:rPr lang="ar-IQ" sz="2400" dirty="0">
                <a:solidFill>
                  <a:schemeClr val="tx1"/>
                </a:solidFill>
              </a:rPr>
              <a:t>: </a:t>
            </a:r>
          </a:p>
          <a:p>
            <a:pPr>
              <a:lnSpc>
                <a:spcPct val="150000"/>
              </a:lnSpc>
            </a:pPr>
            <a:r>
              <a:rPr lang="ar-IQ" sz="2400" dirty="0" smtClean="0">
                <a:solidFill>
                  <a:schemeClr val="tx1"/>
                </a:solidFill>
              </a:rPr>
              <a:t>1- التخصیص  </a:t>
            </a:r>
            <a:r>
              <a:rPr lang="ar-IQ" sz="2400" dirty="0">
                <a:solidFill>
                  <a:schemeClr val="tx1"/>
                </a:solidFill>
              </a:rPr>
              <a:t>نحو: ( </a:t>
            </a:r>
            <a:r>
              <a:rPr lang="ar-IQ" sz="2400" dirty="0" smtClean="0">
                <a:solidFill>
                  <a:schemeClr val="tx1"/>
                </a:solidFill>
              </a:rPr>
              <a:t>لهَ </a:t>
            </a:r>
            <a:r>
              <a:rPr lang="ar-IQ" sz="2400" dirty="0">
                <a:solidFill>
                  <a:schemeClr val="tx1"/>
                </a:solidFill>
              </a:rPr>
              <a:t>مْلكُ </a:t>
            </a:r>
            <a:r>
              <a:rPr lang="ar-IQ" sz="2400" dirty="0" smtClean="0">
                <a:solidFill>
                  <a:schemeClr val="tx1"/>
                </a:solidFill>
              </a:rPr>
              <a:t>السَّمواتِ والْأَرضِ )</a:t>
            </a:r>
          </a:p>
          <a:p>
            <a:pPr>
              <a:lnSpc>
                <a:spcPct val="150000"/>
              </a:lnSpc>
            </a:pPr>
            <a:r>
              <a:rPr lang="ar-IQ" sz="2400" dirty="0">
                <a:solidFill>
                  <a:schemeClr val="tx1"/>
                </a:solidFill>
              </a:rPr>
              <a:t>2</a:t>
            </a:r>
            <a:r>
              <a:rPr lang="ar-IQ" sz="2400" dirty="0" smtClean="0">
                <a:solidFill>
                  <a:schemeClr val="tx1"/>
                </a:solidFill>
              </a:rPr>
              <a:t> التشَّویق </a:t>
            </a:r>
            <a:r>
              <a:rPr lang="ar-IQ" sz="2400" dirty="0">
                <a:solidFill>
                  <a:schemeClr val="tx1"/>
                </a:solidFill>
              </a:rPr>
              <a:t>إلى </a:t>
            </a:r>
            <a:r>
              <a:rPr lang="ar-IQ" sz="2400" dirty="0" smtClean="0">
                <a:solidFill>
                  <a:schemeClr val="tx1"/>
                </a:solidFill>
              </a:rPr>
              <a:t>الذكر نحو </a:t>
            </a:r>
            <a:r>
              <a:rPr lang="ar-IQ" sz="2400" dirty="0">
                <a:solidFill>
                  <a:schemeClr val="tx1"/>
                </a:solidFill>
              </a:rPr>
              <a:t>قوله :( </a:t>
            </a:r>
            <a:r>
              <a:rPr lang="ar-IQ" sz="2400" dirty="0" smtClean="0">
                <a:solidFill>
                  <a:schemeClr val="tx1"/>
                </a:solidFill>
              </a:rPr>
              <a:t>إنِّ في </a:t>
            </a:r>
            <a:r>
              <a:rPr lang="ar-IQ" sz="2400" dirty="0">
                <a:solidFill>
                  <a:schemeClr val="tx1"/>
                </a:solidFill>
              </a:rPr>
              <a:t>خَلْقِ </a:t>
            </a:r>
            <a:r>
              <a:rPr lang="ar-IQ" sz="2400" dirty="0" smtClean="0">
                <a:solidFill>
                  <a:schemeClr val="tx1"/>
                </a:solidFill>
              </a:rPr>
              <a:t>السَّمواتِ والْأَرضِ  )</a:t>
            </a:r>
            <a:endParaRPr lang="ar-IQ" sz="2400" dirty="0">
              <a:solidFill>
                <a:schemeClr val="tx1"/>
              </a:solidFill>
            </a:endParaRPr>
          </a:p>
          <a:p>
            <a:pPr>
              <a:lnSpc>
                <a:spcPct val="150000"/>
              </a:lnSpc>
            </a:pPr>
            <a:r>
              <a:rPr lang="ar-IQ" sz="2400" dirty="0" smtClean="0">
                <a:solidFill>
                  <a:schemeClr val="tx1"/>
                </a:solidFill>
                <a:cs typeface="+mj-cs"/>
              </a:rPr>
              <a:t>3-  </a:t>
            </a:r>
            <a:r>
              <a:rPr lang="ar-IQ" sz="2400" dirty="0">
                <a:solidFill>
                  <a:schemeClr val="tx1"/>
                </a:solidFill>
                <a:cs typeface="+mj-cs"/>
              </a:rPr>
              <a:t>ومن التقدیم أ</a:t>
            </a:r>
            <a:r>
              <a:rPr lang="ar-IQ" sz="2400" dirty="0" smtClean="0">
                <a:solidFill>
                  <a:schemeClr val="tx1"/>
                </a:solidFill>
                <a:cs typeface="+mj-cs"/>
              </a:rPr>
              <a:t>یضًا </a:t>
            </a:r>
            <a:r>
              <a:rPr lang="ar-IQ" sz="2400" dirty="0">
                <a:solidFill>
                  <a:schemeClr val="tx1"/>
                </a:solidFill>
                <a:cs typeface="+mj-cs"/>
              </a:rPr>
              <a:t>تقدیم </a:t>
            </a:r>
            <a:r>
              <a:rPr lang="ar-IQ" sz="2400" dirty="0" smtClean="0">
                <a:solidFill>
                  <a:schemeClr val="tx1"/>
                </a:solidFill>
                <a:cs typeface="+mj-cs"/>
              </a:rPr>
              <a:t>متعلقات </a:t>
            </a:r>
            <a:r>
              <a:rPr lang="ar-IQ" sz="2400" dirty="0">
                <a:solidFill>
                  <a:schemeClr val="tx1"/>
                </a:solidFill>
                <a:cs typeface="+mj-cs"/>
              </a:rPr>
              <a:t>الفعل، كالمفعول به، والجار والمجرور، والحال،</a:t>
            </a:r>
          </a:p>
          <a:p>
            <a:pPr>
              <a:lnSpc>
                <a:spcPct val="150000"/>
              </a:lnSpc>
            </a:pPr>
            <a:r>
              <a:rPr lang="ar-IQ" sz="2400" dirty="0">
                <a:solidFill>
                  <a:schemeClr val="tx1"/>
                </a:solidFill>
                <a:cs typeface="+mj-cs"/>
              </a:rPr>
              <a:t>ویكون لدلالات منها:</a:t>
            </a:r>
          </a:p>
          <a:p>
            <a:pPr>
              <a:lnSpc>
                <a:spcPct val="150000"/>
              </a:lnSpc>
            </a:pPr>
            <a:r>
              <a:rPr lang="ar-IQ" sz="2400" dirty="0" smtClean="0">
                <a:solidFill>
                  <a:schemeClr val="tx1"/>
                </a:solidFill>
                <a:cs typeface="+mj-cs"/>
              </a:rPr>
              <a:t>-١ </a:t>
            </a:r>
            <a:r>
              <a:rPr lang="ar-IQ" sz="2400" dirty="0">
                <a:solidFill>
                  <a:schemeClr val="tx1"/>
                </a:solidFill>
                <a:cs typeface="+mj-cs"/>
              </a:rPr>
              <a:t>الاختصاص.</a:t>
            </a:r>
          </a:p>
          <a:p>
            <a:pPr>
              <a:lnSpc>
                <a:spcPct val="150000"/>
              </a:lnSpc>
            </a:pPr>
            <a:r>
              <a:rPr lang="ar-IQ" sz="2400" dirty="0">
                <a:solidFill>
                  <a:schemeClr val="tx1"/>
                </a:solidFill>
                <a:cs typeface="+mj-cs"/>
              </a:rPr>
              <a:t>-</a:t>
            </a:r>
            <a:r>
              <a:rPr lang="ar-IQ" sz="2400" dirty="0" smtClean="0">
                <a:solidFill>
                  <a:schemeClr val="tx1"/>
                </a:solidFill>
                <a:cs typeface="+mj-cs"/>
              </a:rPr>
              <a:t>٢ </a:t>
            </a:r>
            <a:r>
              <a:rPr lang="ar-IQ" sz="2400" dirty="0">
                <a:solidFill>
                  <a:schemeClr val="tx1"/>
                </a:solidFill>
                <a:cs typeface="+mj-cs"/>
              </a:rPr>
              <a:t>الاهتمام بالمتقدِّ م، نحو: (</a:t>
            </a:r>
            <a:r>
              <a:rPr lang="ar-IQ" sz="2400" dirty="0" smtClean="0">
                <a:solidFill>
                  <a:schemeClr val="tx1"/>
                </a:solidFill>
                <a:cs typeface="+mj-cs"/>
              </a:rPr>
              <a:t>أَغَیر </a:t>
            </a:r>
            <a:r>
              <a:rPr lang="ar-IQ" sz="2400" dirty="0">
                <a:solidFill>
                  <a:schemeClr val="tx1"/>
                </a:solidFill>
                <a:cs typeface="+mj-cs"/>
              </a:rPr>
              <a:t>الِله </a:t>
            </a:r>
            <a:r>
              <a:rPr lang="ar-IQ" sz="2400" dirty="0" smtClean="0">
                <a:solidFill>
                  <a:schemeClr val="tx1"/>
                </a:solidFill>
                <a:cs typeface="+mj-cs"/>
              </a:rPr>
              <a:t>أْبغِي ر</a:t>
            </a:r>
            <a:r>
              <a:rPr lang="ar-IQ" sz="2400" dirty="0">
                <a:solidFill>
                  <a:schemeClr val="tx1"/>
                </a:solidFill>
              </a:rPr>
              <a:t> </a:t>
            </a:r>
            <a:r>
              <a:rPr lang="ar-IQ" sz="2400" dirty="0" smtClean="0">
                <a:solidFill>
                  <a:schemeClr val="tx1"/>
                </a:solidFill>
              </a:rPr>
              <a:t>با وهَو </a:t>
            </a:r>
            <a:r>
              <a:rPr lang="ar-IQ" sz="2400" dirty="0">
                <a:solidFill>
                  <a:schemeClr val="tx1"/>
                </a:solidFill>
              </a:rPr>
              <a:t>ربُّ </a:t>
            </a:r>
            <a:r>
              <a:rPr lang="ar-IQ" sz="2400" dirty="0" smtClean="0">
                <a:solidFill>
                  <a:schemeClr val="tx1"/>
                </a:solidFill>
              </a:rPr>
              <a:t>كُلِّ شَيءٍ </a:t>
            </a:r>
            <a:r>
              <a:rPr lang="ar-IQ" sz="2400" dirty="0">
                <a:solidFill>
                  <a:schemeClr val="tx1"/>
                </a:solidFill>
              </a:rPr>
              <a:t>) </a:t>
            </a:r>
            <a:r>
              <a:rPr lang="ar-IQ" sz="2400" dirty="0" smtClean="0">
                <a:solidFill>
                  <a:schemeClr val="tx1"/>
                </a:solidFill>
                <a:cs typeface="+mj-cs"/>
              </a:rPr>
              <a:t>٣</a:t>
            </a:r>
          </a:p>
          <a:p>
            <a:pPr>
              <a:lnSpc>
                <a:spcPct val="150000"/>
              </a:lnSpc>
            </a:pPr>
            <a:r>
              <a:rPr lang="ar-IQ" sz="2400" dirty="0" smtClean="0">
                <a:solidFill>
                  <a:schemeClr val="tx1"/>
                </a:solidFill>
                <a:cs typeface="+mj-cs"/>
              </a:rPr>
              <a:t>-3 </a:t>
            </a:r>
            <a:r>
              <a:rPr lang="ar-IQ" sz="2400" dirty="0">
                <a:solidFill>
                  <a:schemeClr val="tx1"/>
                </a:solidFill>
                <a:cs typeface="+mj-cs"/>
              </a:rPr>
              <a:t>التعجب من من حال المذكور مقدًما، كتقدیم المفعول الثاني </a:t>
            </a:r>
            <a:endParaRPr lang="ar-IQ" sz="2400" dirty="0" smtClean="0">
              <a:solidFill>
                <a:schemeClr val="tx1"/>
              </a:solidFill>
              <a:cs typeface="+mj-cs"/>
            </a:endParaRPr>
          </a:p>
          <a:p>
            <a:pPr>
              <a:lnSpc>
                <a:spcPct val="150000"/>
              </a:lnSpc>
            </a:pPr>
            <a:r>
              <a:rPr lang="ar-IQ" sz="2400" dirty="0" smtClean="0">
                <a:solidFill>
                  <a:schemeClr val="tx1"/>
                </a:solidFill>
                <a:cs typeface="+mj-cs"/>
              </a:rPr>
              <a:t>في </a:t>
            </a:r>
            <a:r>
              <a:rPr lang="ar-IQ" sz="2400" dirty="0">
                <a:solidFill>
                  <a:schemeClr val="tx1"/>
                </a:solidFill>
                <a:cs typeface="+mj-cs"/>
              </a:rPr>
              <a:t>قوله تعالى</a:t>
            </a:r>
            <a:r>
              <a:rPr lang="ar-IQ" sz="2400" dirty="0" smtClean="0">
                <a:solidFill>
                  <a:schemeClr val="tx1"/>
                </a:solidFill>
                <a:cs typeface="+mj-cs"/>
              </a:rPr>
              <a:t>:  ( وجَعلا   </a:t>
            </a:r>
            <a:r>
              <a:rPr lang="ar-IQ" sz="2400" dirty="0">
                <a:solidFill>
                  <a:schemeClr val="tx1"/>
                </a:solidFill>
                <a:cs typeface="+mj-cs"/>
              </a:rPr>
              <a:t>لهِ </a:t>
            </a:r>
            <a:r>
              <a:rPr lang="ar-IQ" sz="2400" dirty="0" smtClean="0">
                <a:solidFill>
                  <a:schemeClr val="tx1"/>
                </a:solidFill>
                <a:cs typeface="+mj-cs"/>
              </a:rPr>
              <a:t>شُركَاَء الجِنَّ </a:t>
            </a:r>
            <a:r>
              <a:rPr lang="ar-IQ" sz="2400" dirty="0">
                <a:solidFill>
                  <a:schemeClr val="tx1"/>
                </a:solidFill>
                <a:cs typeface="+mj-cs"/>
              </a:rPr>
              <a:t>).</a:t>
            </a:r>
          </a:p>
        </p:txBody>
      </p:sp>
      <p:sp>
        <p:nvSpPr>
          <p:cNvPr id="3" name="Slide Number Placeholder 2"/>
          <p:cNvSpPr>
            <a:spLocks noGrp="1"/>
          </p:cNvSpPr>
          <p:nvPr>
            <p:ph type="sldNum" sz="quarter" idx="12"/>
          </p:nvPr>
        </p:nvSpPr>
        <p:spPr/>
        <p:txBody>
          <a:bodyPr/>
          <a:lstStyle/>
          <a:p>
            <a:fld id="{DECE5CB3-90CB-4C07-A9B7-7A3EC0560617}" type="slidenum">
              <a:rPr lang="ar-IQ" smtClean="0"/>
              <a:pPr/>
              <a:t>10</a:t>
            </a:fld>
            <a:endParaRPr lang="ar-IQ"/>
          </a:p>
        </p:txBody>
      </p:sp>
    </p:spTree>
    <p:extLst>
      <p:ext uri="{BB962C8B-B14F-4D97-AF65-F5344CB8AC3E}">
        <p14:creationId xmlns:p14="http://schemas.microsoft.com/office/powerpoint/2010/main" val="4072319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784976" cy="6741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nSpc>
                <a:spcPct val="150000"/>
              </a:lnSpc>
            </a:pPr>
            <a:r>
              <a:rPr lang="ar-IQ" sz="2400" dirty="0" smtClean="0">
                <a:solidFill>
                  <a:schemeClr val="tx1"/>
                </a:solidFill>
              </a:rPr>
              <a:t>4-  التقديم للأهمية  والانتباه </a:t>
            </a:r>
          </a:p>
          <a:p>
            <a:pPr>
              <a:lnSpc>
                <a:spcPct val="150000"/>
              </a:lnSpc>
            </a:pPr>
            <a:r>
              <a:rPr lang="ar-IQ" sz="2400" dirty="0">
                <a:solidFill>
                  <a:schemeClr val="tx1"/>
                </a:solidFill>
              </a:rPr>
              <a:t> </a:t>
            </a:r>
            <a:r>
              <a:rPr lang="ar-IQ" sz="2400" dirty="0" smtClean="0">
                <a:solidFill>
                  <a:schemeClr val="tx1"/>
                </a:solidFill>
              </a:rPr>
              <a:t> قال </a:t>
            </a:r>
            <a:r>
              <a:rPr lang="ar-IQ" sz="2400" dirty="0">
                <a:solidFill>
                  <a:schemeClr val="tx1"/>
                </a:solidFill>
              </a:rPr>
              <a:t>تعالى : (الآنَ </a:t>
            </a:r>
            <a:r>
              <a:rPr lang="ar-IQ" sz="2400" dirty="0" smtClean="0">
                <a:solidFill>
                  <a:schemeClr val="tx1"/>
                </a:solidFill>
              </a:rPr>
              <a:t>جِئتَ بالْحَقِّ </a:t>
            </a:r>
            <a:r>
              <a:rPr lang="ar-IQ" sz="2400" dirty="0">
                <a:solidFill>
                  <a:schemeClr val="tx1"/>
                </a:solidFill>
              </a:rPr>
              <a:t>).</a:t>
            </a:r>
          </a:p>
          <a:p>
            <a:pPr>
              <a:lnSpc>
                <a:spcPct val="150000"/>
              </a:lnSpc>
            </a:pPr>
            <a:r>
              <a:rPr lang="ar-IQ" sz="2400" dirty="0">
                <a:solidFill>
                  <a:schemeClr val="tx1"/>
                </a:solidFill>
              </a:rPr>
              <a:t>أصل الجملة مكونة من فعل، وفاعل (جئت) و ممَّا وسِّعت به الجملة الظرف</a:t>
            </a:r>
          </a:p>
          <a:p>
            <a:pPr>
              <a:lnSpc>
                <a:spcPct val="150000"/>
              </a:lnSpc>
            </a:pPr>
            <a:r>
              <a:rPr lang="ar-IQ" sz="2400" dirty="0">
                <a:solidFill>
                  <a:schemeClr val="tx1"/>
                </a:solidFill>
              </a:rPr>
              <a:t>(الآن) والأصل فیه التأخیر فقدم على المسند إلیه لیدل على أهمیة الزمن، والحصر،</a:t>
            </a:r>
          </a:p>
          <a:p>
            <a:pPr>
              <a:lnSpc>
                <a:spcPct val="150000"/>
              </a:lnSpc>
            </a:pPr>
            <a:r>
              <a:rPr lang="ar-IQ" sz="2400" dirty="0">
                <a:solidFill>
                  <a:schemeClr val="tx1"/>
                </a:solidFill>
              </a:rPr>
              <a:t>أي: الآن فقط، دون غیره جئتَ بالحقِّ </a:t>
            </a:r>
            <a:r>
              <a:rPr lang="ar-IQ" sz="2400" dirty="0" smtClean="0">
                <a:solidFill>
                  <a:schemeClr val="tx1"/>
                </a:solidFill>
              </a:rPr>
              <a:t>.</a:t>
            </a:r>
          </a:p>
          <a:p>
            <a:pPr>
              <a:lnSpc>
                <a:spcPct val="150000"/>
              </a:lnSpc>
            </a:pPr>
            <a:endParaRPr lang="ar-IQ" sz="2400" dirty="0">
              <a:solidFill>
                <a:schemeClr val="tx1"/>
              </a:solidFill>
            </a:endParaRPr>
          </a:p>
          <a:p>
            <a:pPr>
              <a:lnSpc>
                <a:spcPct val="150000"/>
              </a:lnSpc>
            </a:pPr>
            <a:r>
              <a:rPr lang="ar-IQ" sz="2400" dirty="0" smtClean="0">
                <a:solidFill>
                  <a:schemeClr val="tx1"/>
                </a:solidFill>
              </a:rPr>
              <a:t>5-</a:t>
            </a:r>
            <a:r>
              <a:rPr lang="ar-IQ" sz="2400" dirty="0">
                <a:solidFill>
                  <a:schemeClr val="tx1"/>
                </a:solidFill>
              </a:rPr>
              <a:t> التقدیم ل</a:t>
            </a:r>
            <a:r>
              <a:rPr lang="ar-IQ" sz="2400" dirty="0" smtClean="0">
                <a:solidFill>
                  <a:schemeClr val="tx1"/>
                </a:solidFill>
              </a:rPr>
              <a:t>لتخصیص </a:t>
            </a:r>
          </a:p>
          <a:p>
            <a:pPr>
              <a:lnSpc>
                <a:spcPct val="150000"/>
              </a:lnSpc>
            </a:pPr>
            <a:r>
              <a:rPr lang="ar-IQ" sz="2400" dirty="0">
                <a:solidFill>
                  <a:schemeClr val="tx1"/>
                </a:solidFill>
              </a:rPr>
              <a:t> </a:t>
            </a:r>
            <a:r>
              <a:rPr lang="ar-IQ" sz="2400" dirty="0" smtClean="0">
                <a:solidFill>
                  <a:schemeClr val="tx1"/>
                </a:solidFill>
              </a:rPr>
              <a:t> قال </a:t>
            </a:r>
            <a:r>
              <a:rPr lang="ar-IQ" sz="2400" dirty="0">
                <a:solidFill>
                  <a:schemeClr val="tx1"/>
                </a:solidFill>
              </a:rPr>
              <a:t>تعالى : (أنَّى </a:t>
            </a:r>
            <a:r>
              <a:rPr lang="ar-IQ" sz="2400" dirty="0" smtClean="0">
                <a:solidFill>
                  <a:schemeClr val="tx1"/>
                </a:solidFill>
              </a:rPr>
              <a:t>یكُونُ له الْملكُ علَیَنا ونحْنُ عُصبة</a:t>
            </a:r>
            <a:r>
              <a:rPr lang="ar-IQ" sz="2400" dirty="0">
                <a:solidFill>
                  <a:schemeClr val="tx1"/>
                </a:solidFill>
              </a:rPr>
              <a:t>). </a:t>
            </a:r>
            <a:endParaRPr lang="ar-IQ" sz="2400" dirty="0" smtClean="0">
              <a:solidFill>
                <a:schemeClr val="tx1"/>
              </a:solidFill>
            </a:endParaRPr>
          </a:p>
          <a:p>
            <a:pPr>
              <a:lnSpc>
                <a:spcPct val="150000"/>
              </a:lnSpc>
            </a:pPr>
            <a:r>
              <a:rPr lang="ar-IQ" sz="2400" dirty="0" smtClean="0">
                <a:solidFill>
                  <a:schemeClr val="tx1"/>
                </a:solidFill>
              </a:rPr>
              <a:t>الجملة</a:t>
            </a:r>
            <a:r>
              <a:rPr lang="ar-IQ" sz="2400" dirty="0">
                <a:solidFill>
                  <a:schemeClr val="tx1"/>
                </a:solidFill>
              </a:rPr>
              <a:t>: </a:t>
            </a:r>
            <a:r>
              <a:rPr lang="ar-IQ" sz="2400" dirty="0" smtClean="0">
                <a:solidFill>
                  <a:schemeClr val="tx1"/>
                </a:solidFill>
              </a:rPr>
              <a:t>(</a:t>
            </a:r>
            <a:r>
              <a:rPr lang="ar-IQ" sz="2400" dirty="0">
                <a:solidFill>
                  <a:schemeClr val="tx1"/>
                </a:solidFill>
              </a:rPr>
              <a:t>یكُونُ له </a:t>
            </a:r>
            <a:r>
              <a:rPr lang="ar-IQ" sz="2400" dirty="0" smtClean="0">
                <a:solidFill>
                  <a:schemeClr val="tx1"/>
                </a:solidFill>
              </a:rPr>
              <a:t>الْملكُ)، </a:t>
            </a:r>
            <a:r>
              <a:rPr lang="ar-IQ" sz="2400" dirty="0">
                <a:solidFill>
                  <a:schemeClr val="tx1"/>
                </a:solidFill>
              </a:rPr>
              <a:t>وهي </a:t>
            </a:r>
            <a:r>
              <a:rPr lang="ar-IQ" sz="2400" dirty="0" smtClean="0">
                <a:solidFill>
                  <a:schemeClr val="tx1"/>
                </a:solidFill>
              </a:rPr>
              <a:t>مكونة </a:t>
            </a:r>
            <a:r>
              <a:rPr lang="ar-IQ" sz="2400" dirty="0">
                <a:solidFill>
                  <a:schemeClr val="tx1"/>
                </a:solidFill>
              </a:rPr>
              <a:t>من (كان)، واسمها المؤخر (الملك) وخبرها</a:t>
            </a:r>
          </a:p>
          <a:p>
            <a:pPr>
              <a:lnSpc>
                <a:spcPct val="150000"/>
              </a:lnSpc>
            </a:pPr>
            <a:r>
              <a:rPr lang="ar-IQ" sz="2400" dirty="0">
                <a:solidFill>
                  <a:schemeClr val="tx1"/>
                </a:solidFill>
              </a:rPr>
              <a:t>المقدم الجار والمجرور (له) ودلالة التقدیم التخصیص، أي: لماذا خص بالملك من</a:t>
            </a:r>
          </a:p>
          <a:p>
            <a:pPr>
              <a:lnSpc>
                <a:spcPct val="150000"/>
              </a:lnSpc>
            </a:pPr>
            <a:r>
              <a:rPr lang="ar-IQ" sz="2400" dirty="0">
                <a:solidFill>
                  <a:schemeClr val="tx1"/>
                </a:solidFill>
              </a:rPr>
              <a:t>دوننا ونحن أحق به.</a:t>
            </a:r>
          </a:p>
          <a:p>
            <a:r>
              <a:rPr lang="ar-IQ" sz="2400" dirty="0"/>
              <a:t>قال تعالى : (أنَّى ی كُ ونُ ل ه الُْ م لكُ لَ ع یَن ا ون حْ نُ عُ صب ة).</a:t>
            </a:r>
            <a:endParaRPr lang="ar-IQ" sz="2400" dirty="0">
              <a:solidFill>
                <a:schemeClr val="tx1"/>
              </a:solidFill>
              <a:cs typeface="+mj-cs"/>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11</a:t>
            </a:fld>
            <a:endParaRPr lang="ar-IQ"/>
          </a:p>
        </p:txBody>
      </p:sp>
    </p:spTree>
    <p:extLst>
      <p:ext uri="{BB962C8B-B14F-4D97-AF65-F5344CB8AC3E}">
        <p14:creationId xmlns:p14="http://schemas.microsoft.com/office/powerpoint/2010/main" val="325443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32" fill="hold" nodeType="clickEffect">
                                  <p:stCondLst>
                                    <p:cond delay="0"/>
                                  </p:stCondLst>
                                  <p:childTnLst>
                                    <p:animEffect transition="out" filter="box(out)">
                                      <p:cBhvr>
                                        <p:cTn id="6" dur="2000"/>
                                        <p:tgtEl>
                                          <p:spTgt spid="2">
                                            <p:txEl>
                                              <p:pRg st="2" end="2"/>
                                            </p:txEl>
                                          </p:spTgt>
                                        </p:tgtEl>
                                      </p:cBhvr>
                                    </p:animEffect>
                                    <p:set>
                                      <p:cBhvr>
                                        <p:cTn id="7"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778" y="116632"/>
            <a:ext cx="9122221" cy="6624736"/>
          </a:xfrm>
          <a:prstGeom prst="rect">
            <a:avLst/>
          </a:prstGeom>
        </p:spPr>
        <p:style>
          <a:lnRef idx="2">
            <a:schemeClr val="accent2"/>
          </a:lnRef>
          <a:fillRef idx="1">
            <a:schemeClr val="lt1"/>
          </a:fillRef>
          <a:effectRef idx="0">
            <a:schemeClr val="accent2"/>
          </a:effectRef>
          <a:fontRef idx="minor">
            <a:schemeClr val="dk1"/>
          </a:fontRef>
        </p:style>
        <p:txBody>
          <a:bodyPr rtlCol="1" anchor="t"/>
          <a:lstStyle/>
          <a:p>
            <a:endParaRPr lang="ar-IQ" sz="2800" dirty="0" smtClean="0"/>
          </a:p>
          <a:p>
            <a:pPr>
              <a:lnSpc>
                <a:spcPct val="150000"/>
              </a:lnSpc>
            </a:pPr>
            <a:r>
              <a:rPr lang="ar-IQ" sz="2800" b="1" dirty="0" smtClean="0"/>
              <a:t> 6- </a:t>
            </a:r>
            <a:r>
              <a:rPr lang="ar-SA" sz="2800" b="1" dirty="0" smtClean="0"/>
              <a:t>التقديم </a:t>
            </a:r>
            <a:r>
              <a:rPr lang="ar-SA" sz="2800" b="1" dirty="0"/>
              <a:t>بقصد (التبرك)، مثاله قوله تعالى: {واعلموا أنما غنمتم من شيء فأن لله خمسه وللرسول ولذي القربى واليتامى والمساكين وابن السبيل} </a:t>
            </a:r>
            <a:r>
              <a:rPr lang="ar-SA" sz="1100" b="1" dirty="0"/>
              <a:t>(الأنفال:41). </a:t>
            </a:r>
            <a:endParaRPr lang="ar-IQ" sz="1100" b="1" dirty="0" smtClean="0"/>
          </a:p>
          <a:p>
            <a:pPr>
              <a:lnSpc>
                <a:spcPct val="150000"/>
              </a:lnSpc>
            </a:pPr>
            <a:r>
              <a:rPr lang="ar-SA" sz="2800" b="1" dirty="0" smtClean="0"/>
              <a:t>ذهب </a:t>
            </a:r>
            <a:r>
              <a:rPr lang="ar-SA" sz="2800" b="1" dirty="0"/>
              <a:t>أكثر المفسرين إلى أن قوله: {</a:t>
            </a:r>
            <a:r>
              <a:rPr lang="ar-SA" sz="2800" b="1" dirty="0">
                <a:solidFill>
                  <a:srgbClr val="FF0000"/>
                </a:solidFill>
              </a:rPr>
              <a:t>لله</a:t>
            </a:r>
            <a:r>
              <a:rPr lang="ar-SA" sz="2800" b="1" dirty="0"/>
              <a:t>} افتتاح كلام على سبيل التبرك، وإضافة هذا المال إلى الله لشرفه، وليس المراد منه أن سهماً من الغنيمة لله منفرداً، فإن الدنيا والآخرة كلها لله سبحانه. </a:t>
            </a:r>
            <a:endParaRPr lang="ar-IQ" sz="2800" b="1" dirty="0"/>
          </a:p>
          <a:p>
            <a:pPr>
              <a:lnSpc>
                <a:spcPct val="150000"/>
              </a:lnSpc>
            </a:pPr>
            <a:r>
              <a:rPr lang="ar-IQ" sz="2800" b="1" dirty="0" smtClean="0"/>
              <a:t>7-</a:t>
            </a:r>
            <a:r>
              <a:rPr lang="ar-SA" sz="2800" b="1" dirty="0"/>
              <a:t> التقديم بقصد (التعظيم)، كقوله سبحانه: {ومن يطع الله ورسوله} (النساء:13)، فتقديم لفظ الجلالة في هذه الآية ونحوها على لفظ الرسول صلى الله عليه وسلم؛ تعظيماً له سبحانه، مع أن طاعته صلى الله عليه وسلم من طاعته سبحانه وتعالى. </a:t>
            </a:r>
            <a:r>
              <a:rPr lang="ar-SA" sz="2400" dirty="0"/>
              <a:t/>
            </a:r>
            <a:br>
              <a:rPr lang="ar-SA" sz="2400" dirty="0"/>
            </a:br>
            <a:r>
              <a:rPr lang="ar-SA" sz="2400" dirty="0"/>
              <a:t/>
            </a:r>
            <a:br>
              <a:rPr lang="ar-SA" sz="2400" dirty="0"/>
            </a:br>
            <a:r>
              <a:rPr lang="ar-SA" sz="2400" dirty="0"/>
              <a:t/>
            </a:r>
            <a:br>
              <a:rPr lang="ar-SA" sz="2400" dirty="0"/>
            </a:br>
            <a:r>
              <a:rPr lang="ar-SA" sz="2400" dirty="0"/>
              <a:t/>
            </a:r>
            <a:br>
              <a:rPr lang="ar-SA" sz="2400" dirty="0"/>
            </a:br>
            <a:r>
              <a:rPr lang="ar-SA" dirty="0"/>
              <a:t> </a:t>
            </a:r>
            <a:br>
              <a:rPr lang="ar-SA" dirty="0"/>
            </a:br>
            <a:endParaRPr lang="ar-IQ" dirty="0"/>
          </a:p>
        </p:txBody>
      </p:sp>
      <p:sp>
        <p:nvSpPr>
          <p:cNvPr id="2" name="Slide Number Placeholder 1"/>
          <p:cNvSpPr>
            <a:spLocks noGrp="1"/>
          </p:cNvSpPr>
          <p:nvPr>
            <p:ph type="sldNum" sz="quarter" idx="12"/>
          </p:nvPr>
        </p:nvSpPr>
        <p:spPr/>
        <p:txBody>
          <a:bodyPr/>
          <a:lstStyle/>
          <a:p>
            <a:fld id="{DECE5CB3-90CB-4C07-A9B7-7A3EC0560617}" type="slidenum">
              <a:rPr lang="ar-IQ" smtClean="0"/>
              <a:pPr/>
              <a:t>12</a:t>
            </a:fld>
            <a:endParaRPr lang="ar-IQ"/>
          </a:p>
        </p:txBody>
      </p:sp>
    </p:spTree>
    <p:extLst>
      <p:ext uri="{BB962C8B-B14F-4D97-AF65-F5344CB8AC3E}">
        <p14:creationId xmlns:p14="http://schemas.microsoft.com/office/powerpoint/2010/main" val="3570647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16632"/>
            <a:ext cx="8856984" cy="6624736"/>
          </a:xfrm>
          <a:prstGeom prst="rect">
            <a:avLst/>
          </a:prstGeom>
        </p:spPr>
        <p:style>
          <a:lnRef idx="2">
            <a:schemeClr val="accent2"/>
          </a:lnRef>
          <a:fillRef idx="1">
            <a:schemeClr val="lt1"/>
          </a:fillRef>
          <a:effectRef idx="0">
            <a:schemeClr val="accent2"/>
          </a:effectRef>
          <a:fontRef idx="minor">
            <a:schemeClr val="dk1"/>
          </a:fontRef>
        </p:style>
        <p:txBody>
          <a:bodyPr rtlCol="1" anchor="t"/>
          <a:lstStyle/>
          <a:p>
            <a:pPr>
              <a:lnSpc>
                <a:spcPct val="150000"/>
              </a:lnSpc>
            </a:pPr>
            <a:r>
              <a:rPr lang="ar-IQ" b="1" dirty="0" smtClean="0"/>
              <a:t> </a:t>
            </a:r>
            <a:r>
              <a:rPr lang="ar-SA" sz="2400" b="1" dirty="0"/>
              <a:t/>
            </a:r>
            <a:br>
              <a:rPr lang="ar-SA" sz="2400" b="1" dirty="0"/>
            </a:br>
            <a:r>
              <a:rPr lang="ar-IQ" sz="2400" b="1" dirty="0" smtClean="0"/>
              <a:t>8- </a:t>
            </a:r>
            <a:r>
              <a:rPr lang="ar-SA" sz="2400" b="1" dirty="0" smtClean="0"/>
              <a:t>التقديم </a:t>
            </a:r>
            <a:r>
              <a:rPr lang="ar-SA" sz="2400" b="1" dirty="0"/>
              <a:t>بقصد (التشريف)، كتقديم الحر على العبد في قوله تعالى: {الحر بالحر والعبد بالعبد} (البقرة:178)، فإن الحر أشرف من العبد، فاقتضى تقديمه. وتقديم الحي على الميت، كقوله سبحانه: {وما يستوي الأحياء ولا الأموات} (فاطر:22)، فإن الحي أشرف من الميت، فاقتضى الأمر تقديمه. </a:t>
            </a:r>
            <a:endParaRPr lang="ar-IQ" sz="2400" b="1" dirty="0" smtClean="0"/>
          </a:p>
          <a:p>
            <a:pPr>
              <a:lnSpc>
                <a:spcPct val="150000"/>
              </a:lnSpc>
            </a:pPr>
            <a:endParaRPr lang="ar-IQ" sz="2400" b="1" dirty="0"/>
          </a:p>
          <a:p>
            <a:pPr>
              <a:lnSpc>
                <a:spcPct val="150000"/>
              </a:lnSpc>
            </a:pPr>
            <a:r>
              <a:rPr lang="ar-IQ" sz="2400" b="1" dirty="0" smtClean="0"/>
              <a:t>9-</a:t>
            </a:r>
            <a:r>
              <a:rPr lang="ar-SA" sz="2400" b="1" dirty="0"/>
              <a:t>التقديم بقصد (السبق)، و(السبق) إما يكون في الزمان باعتبار الإيجاد، كتقديم الليل على النهار في قوله سبحانه: {واختلاف الليل والنهار} (البقرة:164)، وكتقديم الظلمات على النور في قوله تعالى: {وجعل الظلمات والنور} (الأنعام:1). وإما يكون (السبق) باعتبار الإنزال، كقوله تعالى: {صحف إبراهيم وموسى} (الأعلى:19)، وإما يكون (السبق) باعتبار التكليف، كقوله سبحانه: {اركعوا واسجدوا} </a:t>
            </a:r>
            <a:r>
              <a:rPr lang="ar-SA" sz="1200" b="1" dirty="0"/>
              <a:t>(الحج:77).</a:t>
            </a:r>
            <a:r>
              <a:rPr lang="ar-SA" sz="2400" b="1" dirty="0"/>
              <a:t> </a:t>
            </a:r>
            <a:r>
              <a:rPr lang="ar-SA" dirty="0"/>
              <a:t/>
            </a:r>
            <a:br>
              <a:rPr lang="ar-SA" dirty="0"/>
            </a:br>
            <a:r>
              <a:rPr lang="ar-SA" dirty="0"/>
              <a:t/>
            </a:r>
            <a:br>
              <a:rPr lang="ar-SA" dirty="0"/>
            </a:br>
            <a:endParaRPr lang="ar-IQ" dirty="0"/>
          </a:p>
        </p:txBody>
      </p:sp>
      <p:sp>
        <p:nvSpPr>
          <p:cNvPr id="2" name="Slide Number Placeholder 1"/>
          <p:cNvSpPr>
            <a:spLocks noGrp="1"/>
          </p:cNvSpPr>
          <p:nvPr>
            <p:ph type="sldNum" sz="quarter" idx="12"/>
          </p:nvPr>
        </p:nvSpPr>
        <p:spPr/>
        <p:txBody>
          <a:bodyPr/>
          <a:lstStyle/>
          <a:p>
            <a:fld id="{DECE5CB3-90CB-4C07-A9B7-7A3EC0560617}" type="slidenum">
              <a:rPr lang="ar-IQ" smtClean="0"/>
              <a:pPr/>
              <a:t>13</a:t>
            </a:fld>
            <a:endParaRPr lang="ar-IQ"/>
          </a:p>
        </p:txBody>
      </p:sp>
    </p:spTree>
    <p:extLst>
      <p:ext uri="{BB962C8B-B14F-4D97-AF65-F5344CB8AC3E}">
        <p14:creationId xmlns:p14="http://schemas.microsoft.com/office/powerpoint/2010/main" val="3570647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16632"/>
            <a:ext cx="8856984" cy="6624736"/>
          </a:xfrm>
          <a:prstGeom prst="rect">
            <a:avLst/>
          </a:prstGeom>
        </p:spPr>
        <p:style>
          <a:lnRef idx="2">
            <a:schemeClr val="accent2"/>
          </a:lnRef>
          <a:fillRef idx="1">
            <a:schemeClr val="lt1"/>
          </a:fillRef>
          <a:effectRef idx="0">
            <a:schemeClr val="accent2"/>
          </a:effectRef>
          <a:fontRef idx="minor">
            <a:schemeClr val="dk1"/>
          </a:fontRef>
        </p:style>
        <p:txBody>
          <a:bodyPr rtlCol="1" anchor="t"/>
          <a:lstStyle/>
          <a:p>
            <a:pPr>
              <a:lnSpc>
                <a:spcPct val="150000"/>
              </a:lnSpc>
            </a:pPr>
            <a:r>
              <a:rPr lang="ar-IQ" dirty="0" smtClean="0"/>
              <a:t>    </a:t>
            </a:r>
            <a:endParaRPr lang="ar-IQ" sz="2400" dirty="0" smtClean="0"/>
          </a:p>
          <a:p>
            <a:pPr>
              <a:lnSpc>
                <a:spcPct val="150000"/>
              </a:lnSpc>
            </a:pPr>
            <a:r>
              <a:rPr lang="ar-IQ" sz="2400" b="1" dirty="0"/>
              <a:t> </a:t>
            </a:r>
            <a:r>
              <a:rPr lang="ar-IQ" sz="2400" b="1" dirty="0" smtClean="0"/>
              <a:t>                                </a:t>
            </a:r>
            <a:r>
              <a:rPr lang="ar-IQ" sz="2400" b="1" u="sng" dirty="0" smtClean="0">
                <a:solidFill>
                  <a:srgbClr val="FF0000"/>
                </a:solidFill>
              </a:rPr>
              <a:t>دلالة </a:t>
            </a:r>
            <a:r>
              <a:rPr lang="ar-IQ" sz="2400" b="1" u="sng" dirty="0">
                <a:solidFill>
                  <a:srgbClr val="FF0000"/>
                </a:solidFill>
              </a:rPr>
              <a:t>اللفظ بين المعجم </a:t>
            </a:r>
            <a:r>
              <a:rPr lang="ar-IQ" sz="2400" b="1" u="sng" dirty="0" smtClean="0">
                <a:solidFill>
                  <a:srgbClr val="FF0000"/>
                </a:solidFill>
              </a:rPr>
              <a:t>والسياق</a:t>
            </a:r>
          </a:p>
          <a:p>
            <a:pPr>
              <a:lnSpc>
                <a:spcPct val="150000"/>
              </a:lnSpc>
            </a:pPr>
            <a:r>
              <a:rPr lang="ar-IQ" sz="2400" b="1" dirty="0" smtClean="0">
                <a:solidFill>
                  <a:srgbClr val="FF0000"/>
                </a:solidFill>
              </a:rPr>
              <a:t>المعنى المعجمي</a:t>
            </a:r>
            <a:r>
              <a:rPr lang="ar-IQ" sz="2400" b="1" dirty="0">
                <a:solidFill>
                  <a:srgbClr val="FF0000"/>
                </a:solidFill>
              </a:rPr>
              <a:t>: </a:t>
            </a:r>
            <a:r>
              <a:rPr lang="ar-IQ" sz="2400" dirty="0"/>
              <a:t>المعنى الذي نَستقيه من المعجمات المختلفة ، ويُمثّل المعنى الوَضعي الأصلي للفظ ، الذي سُمّيَ المعنى </a:t>
            </a:r>
            <a:r>
              <a:rPr lang="ar-IQ" sz="2400" dirty="0" smtClean="0"/>
              <a:t>المركزي أوالأساس .</a:t>
            </a:r>
          </a:p>
          <a:p>
            <a:pPr>
              <a:lnSpc>
                <a:spcPct val="150000"/>
              </a:lnSpc>
            </a:pPr>
            <a:endParaRPr lang="ar-IQ" sz="2400" dirty="0" smtClean="0"/>
          </a:p>
          <a:p>
            <a:pPr>
              <a:lnSpc>
                <a:spcPct val="150000"/>
              </a:lnSpc>
            </a:pPr>
            <a:r>
              <a:rPr lang="ar-IQ" sz="2400" dirty="0" smtClean="0"/>
              <a:t>أمّا</a:t>
            </a:r>
            <a:r>
              <a:rPr lang="ar-IQ" sz="2400" dirty="0"/>
              <a:t> </a:t>
            </a:r>
            <a:r>
              <a:rPr lang="ar-IQ" sz="2400" b="1" dirty="0" smtClean="0">
                <a:solidFill>
                  <a:srgbClr val="FF0000"/>
                </a:solidFill>
              </a:rPr>
              <a:t>المعنى السياقي: </a:t>
            </a:r>
            <a:r>
              <a:rPr lang="ar-IQ" sz="2400" dirty="0" smtClean="0"/>
              <a:t>فهو </a:t>
            </a:r>
            <a:r>
              <a:rPr lang="ar-IQ" sz="2400" dirty="0"/>
              <a:t>الذي يُستقى من النَظم اللفظي والمعنوي للكلمة وموقعها من ذلك النَظم </a:t>
            </a:r>
            <a:r>
              <a:rPr lang="ar-IQ" sz="2400" dirty="0" smtClean="0"/>
              <a:t>أومن </a:t>
            </a:r>
            <a:r>
              <a:rPr lang="ar-IQ" sz="2400" dirty="0"/>
              <a:t>السياق العام للكلام ، إذ تخضَعُ الكلمة للعَلاقات المَعنويةّ والظروف الحاليّة والتعبيريّة المُحيطة بها ، التي يأتلِفُ بعضُها مع بعضٍ لتبيّن المعنى الخاص لتلك الكلمة الذي سُمّي </a:t>
            </a:r>
            <a:r>
              <a:rPr lang="ar-IQ" sz="2400" dirty="0" smtClean="0"/>
              <a:t>الإضافي أو الهامشي ، </a:t>
            </a:r>
            <a:r>
              <a:rPr lang="ar-IQ" sz="2400" dirty="0"/>
              <a:t>أو ظلال </a:t>
            </a:r>
            <a:r>
              <a:rPr lang="ar-IQ" sz="2400" dirty="0" smtClean="0"/>
              <a:t>المعنى.</a:t>
            </a:r>
          </a:p>
          <a:p>
            <a:pPr>
              <a:lnSpc>
                <a:spcPct val="150000"/>
              </a:lnSpc>
            </a:pPr>
            <a:endParaRPr lang="ar-IQ" sz="2400" b="1" dirty="0"/>
          </a:p>
          <a:p>
            <a:pPr>
              <a:lnSpc>
                <a:spcPct val="150000"/>
              </a:lnSpc>
            </a:pPr>
            <a:r>
              <a:rPr lang="ar-IQ" sz="2400" dirty="0"/>
              <a:t>والفارق الأساسي بين المعنيين المعجمي والسياقي هو تعدّد الأول وتحدّد </a:t>
            </a:r>
            <a:r>
              <a:rPr lang="ar-IQ" sz="2400" dirty="0" smtClean="0"/>
              <a:t>الثاني</a:t>
            </a:r>
            <a:endParaRPr lang="ar-IQ" dirty="0"/>
          </a:p>
        </p:txBody>
      </p:sp>
      <p:sp>
        <p:nvSpPr>
          <p:cNvPr id="2" name="Slide Number Placeholder 1"/>
          <p:cNvSpPr>
            <a:spLocks noGrp="1"/>
          </p:cNvSpPr>
          <p:nvPr>
            <p:ph type="sldNum" sz="quarter" idx="12"/>
          </p:nvPr>
        </p:nvSpPr>
        <p:spPr/>
        <p:txBody>
          <a:bodyPr/>
          <a:lstStyle/>
          <a:p>
            <a:fld id="{DECE5CB3-90CB-4C07-A9B7-7A3EC0560617}" type="slidenum">
              <a:rPr lang="ar-IQ" smtClean="0"/>
              <a:pPr/>
              <a:t>14</a:t>
            </a:fld>
            <a:endParaRPr lang="ar-IQ"/>
          </a:p>
        </p:txBody>
      </p:sp>
    </p:spTree>
    <p:extLst>
      <p:ext uri="{BB962C8B-B14F-4D97-AF65-F5344CB8AC3E}">
        <p14:creationId xmlns:p14="http://schemas.microsoft.com/office/powerpoint/2010/main" val="2716406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16632"/>
            <a:ext cx="8856984" cy="6624736"/>
          </a:xfrm>
          <a:prstGeom prst="rect">
            <a:avLst/>
          </a:prstGeom>
        </p:spPr>
        <p:style>
          <a:lnRef idx="2">
            <a:schemeClr val="accent2"/>
          </a:lnRef>
          <a:fillRef idx="1">
            <a:schemeClr val="lt1"/>
          </a:fillRef>
          <a:effectRef idx="0">
            <a:schemeClr val="accent2"/>
          </a:effectRef>
          <a:fontRef idx="minor">
            <a:schemeClr val="dk1"/>
          </a:fontRef>
        </p:style>
        <p:txBody>
          <a:bodyPr rtlCol="1" anchor="t"/>
          <a:lstStyle/>
          <a:p>
            <a:pPr>
              <a:lnSpc>
                <a:spcPct val="150000"/>
              </a:lnSpc>
            </a:pPr>
            <a:r>
              <a:rPr lang="ar-IQ" sz="2800" dirty="0" smtClean="0"/>
              <a:t>  </a:t>
            </a:r>
            <a:r>
              <a:rPr lang="ar-IQ" sz="2800" dirty="0"/>
              <a:t>و نظرية السياق من نتائج البحث الدلالي الحديث، لكن جذورها ممتدة الى علمائنا ولغويينا القدماء ، مما يبدو واضحاً من اهتمامهم بالنص وتحليله ويدل لفظ (</a:t>
            </a:r>
            <a:r>
              <a:rPr lang="ar-IQ" sz="2800" dirty="0" smtClean="0"/>
              <a:t>السياق</a:t>
            </a:r>
          </a:p>
          <a:p>
            <a:pPr>
              <a:lnSpc>
                <a:spcPct val="150000"/>
              </a:lnSpc>
            </a:pPr>
            <a:endParaRPr lang="ar-IQ" sz="2800" dirty="0"/>
          </a:p>
          <a:p>
            <a:pPr>
              <a:lnSpc>
                <a:spcPct val="150000"/>
              </a:lnSpc>
            </a:pPr>
            <a:r>
              <a:rPr lang="ar-IQ" sz="2800" b="1" dirty="0">
                <a:solidFill>
                  <a:srgbClr val="FF0000"/>
                </a:solidFill>
              </a:rPr>
              <a:t>السياق </a:t>
            </a:r>
            <a:r>
              <a:rPr lang="ar-IQ" sz="2800" dirty="0"/>
              <a:t>له أثر كبير في تحديد معنى الكلمة ، والقرائن المسوقة داخل السياق ، ولا تتحدد قيمة أي عنصر لغوي نهائياً وكلياً إلا منْ خلال سياقه وما يحيط به منْ ألفاظ تحدد معناه ، ولتغيير الحركات والمورفيمات تأثيرٌ في التغيير الدلالي ، وأي تغيّر دلالي هو تغّير معنوي والقيمة الدلالية للكلمة تكمن في معناها </a:t>
            </a:r>
            <a:r>
              <a:rPr lang="ar-IQ" sz="2800" dirty="0" smtClean="0"/>
              <a:t>.</a:t>
            </a:r>
            <a:endParaRPr lang="ar-IQ" sz="2800" dirty="0"/>
          </a:p>
        </p:txBody>
      </p:sp>
      <p:sp>
        <p:nvSpPr>
          <p:cNvPr id="2" name="Slide Number Placeholder 1"/>
          <p:cNvSpPr>
            <a:spLocks noGrp="1"/>
          </p:cNvSpPr>
          <p:nvPr>
            <p:ph type="sldNum" sz="quarter" idx="12"/>
          </p:nvPr>
        </p:nvSpPr>
        <p:spPr/>
        <p:txBody>
          <a:bodyPr/>
          <a:lstStyle/>
          <a:p>
            <a:fld id="{DECE5CB3-90CB-4C07-A9B7-7A3EC0560617}" type="slidenum">
              <a:rPr lang="ar-IQ" smtClean="0"/>
              <a:pPr/>
              <a:t>15</a:t>
            </a:fld>
            <a:endParaRPr lang="ar-IQ"/>
          </a:p>
        </p:txBody>
      </p:sp>
    </p:spTree>
    <p:extLst>
      <p:ext uri="{BB962C8B-B14F-4D97-AF65-F5344CB8AC3E}">
        <p14:creationId xmlns:p14="http://schemas.microsoft.com/office/powerpoint/2010/main" val="1395503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116632"/>
            <a:ext cx="9001000" cy="6624736"/>
          </a:xfrm>
          <a:prstGeom prst="rect">
            <a:avLst/>
          </a:prstGeom>
          <a:ln>
            <a:noFill/>
          </a:ln>
        </p:spPr>
        <p:style>
          <a:lnRef idx="2">
            <a:schemeClr val="accent2"/>
          </a:lnRef>
          <a:fillRef idx="1">
            <a:schemeClr val="lt1"/>
          </a:fillRef>
          <a:effectRef idx="0">
            <a:schemeClr val="accent2"/>
          </a:effectRef>
          <a:fontRef idx="minor">
            <a:schemeClr val="dk1"/>
          </a:fontRef>
        </p:style>
        <p:txBody>
          <a:bodyPr rtlCol="1" anchor="t"/>
          <a:lstStyle/>
          <a:p>
            <a:pPr>
              <a:lnSpc>
                <a:spcPct val="150000"/>
              </a:lnSpc>
            </a:pPr>
            <a:r>
              <a:rPr lang="ar-IQ" sz="2400" dirty="0" smtClean="0"/>
              <a:t> </a:t>
            </a:r>
            <a:r>
              <a:rPr lang="ar-IQ" sz="2400" dirty="0"/>
              <a:t>وعليه فإن معاني الكلمات تأتي على النحو التالي:</a:t>
            </a:r>
            <a:endParaRPr lang="en-US" sz="2400" dirty="0"/>
          </a:p>
          <a:p>
            <a:pPr>
              <a:lnSpc>
                <a:spcPct val="150000"/>
              </a:lnSpc>
            </a:pPr>
            <a:r>
              <a:rPr lang="ar-IQ" sz="2400" dirty="0"/>
              <a:t>1. المعنى الحرفي المعجمي وهو المعنى الأساسي للمفردة.</a:t>
            </a:r>
            <a:endParaRPr lang="en-US" sz="2400" dirty="0"/>
          </a:p>
          <a:p>
            <a:pPr>
              <a:lnSpc>
                <a:spcPct val="150000"/>
              </a:lnSpc>
            </a:pPr>
            <a:r>
              <a:rPr lang="ar-IQ" sz="2400" dirty="0"/>
              <a:t>2. المعنى المجازي للكلمة وهو استعمال الكلمة لتدل على معنى جديد غير المعنى الحرفي لها فعندما نقول أن فلان أسد فأننا نقصد أنه شجاع.</a:t>
            </a:r>
            <a:endParaRPr lang="en-US" sz="2400" dirty="0"/>
          </a:p>
          <a:p>
            <a:pPr>
              <a:lnSpc>
                <a:spcPct val="150000"/>
              </a:lnSpc>
            </a:pPr>
            <a:r>
              <a:rPr lang="ar-IQ" sz="2400" dirty="0"/>
              <a:t>3. المعاني المختلفة للكلمة مثل كلمة (</a:t>
            </a:r>
            <a:r>
              <a:rPr lang="ar-IQ" sz="2400" dirty="0">
                <a:solidFill>
                  <a:srgbClr val="FF0000"/>
                </a:solidFill>
              </a:rPr>
              <a:t>عين</a:t>
            </a:r>
            <a:r>
              <a:rPr lang="ar-IQ" sz="2400" dirty="0"/>
              <a:t>) ويتحدد معناها بالسياق الذي ترد فيه.</a:t>
            </a:r>
            <a:endParaRPr lang="en-US" sz="2400" dirty="0"/>
          </a:p>
          <a:p>
            <a:pPr>
              <a:lnSpc>
                <a:spcPct val="150000"/>
              </a:lnSpc>
            </a:pPr>
            <a:r>
              <a:rPr lang="ar-IQ" sz="2400" dirty="0"/>
              <a:t>4. العلاقات بين المفردات كالترادف والتضاد والاشتمال.</a:t>
            </a:r>
            <a:endParaRPr lang="en-US" sz="2400" dirty="0"/>
          </a:p>
          <a:p>
            <a:pPr>
              <a:lnSpc>
                <a:spcPct val="150000"/>
              </a:lnSpc>
            </a:pPr>
            <a:r>
              <a:rPr lang="ar-IQ" sz="2400" dirty="0"/>
              <a:t>5. السمات الدلالية للكلمة فكل كلمة لها عدة معاني التي تميزها عن غيرها فكلمة مربع مثلا تشمل على السمات الآتية:سطح، مستو، له أربع أضلاع متساوية، وزواياه قائمة.</a:t>
            </a:r>
            <a:endParaRPr lang="en-US" sz="2400" dirty="0"/>
          </a:p>
          <a:p>
            <a:pPr>
              <a:lnSpc>
                <a:spcPct val="150000"/>
              </a:lnSpc>
            </a:pPr>
            <a:r>
              <a:rPr lang="ar-IQ" sz="2400" dirty="0"/>
              <a:t>6. المعنى الاجتماعي. </a:t>
            </a:r>
            <a:r>
              <a:rPr lang="ar-IQ" sz="2400" dirty="0" smtClean="0"/>
              <a:t>7. </a:t>
            </a:r>
            <a:r>
              <a:rPr lang="ar-IQ" sz="2400" dirty="0"/>
              <a:t>المعنى الوجداني</a:t>
            </a:r>
            <a:r>
              <a:rPr lang="ar-IQ" sz="2400" dirty="0" smtClean="0"/>
              <a:t>. </a:t>
            </a:r>
            <a:endParaRPr lang="ar-IQ" sz="2400" dirty="0"/>
          </a:p>
        </p:txBody>
      </p:sp>
      <p:sp>
        <p:nvSpPr>
          <p:cNvPr id="2" name="Slide Number Placeholder 1"/>
          <p:cNvSpPr>
            <a:spLocks noGrp="1"/>
          </p:cNvSpPr>
          <p:nvPr>
            <p:ph type="sldNum" sz="quarter" idx="12"/>
          </p:nvPr>
        </p:nvSpPr>
        <p:spPr/>
        <p:txBody>
          <a:bodyPr/>
          <a:lstStyle/>
          <a:p>
            <a:fld id="{DECE5CB3-90CB-4C07-A9B7-7A3EC0560617}" type="slidenum">
              <a:rPr lang="ar-IQ" smtClean="0"/>
              <a:pPr/>
              <a:t>16</a:t>
            </a:fld>
            <a:endParaRPr lang="ar-IQ"/>
          </a:p>
        </p:txBody>
      </p:sp>
    </p:spTree>
    <p:extLst>
      <p:ext uri="{BB962C8B-B14F-4D97-AF65-F5344CB8AC3E}">
        <p14:creationId xmlns:p14="http://schemas.microsoft.com/office/powerpoint/2010/main" val="1095897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16632"/>
            <a:ext cx="8856984" cy="6624736"/>
          </a:xfrm>
          <a:prstGeom prst="rect">
            <a:avLst/>
          </a:prstGeom>
        </p:spPr>
        <p:style>
          <a:lnRef idx="2">
            <a:schemeClr val="accent2"/>
          </a:lnRef>
          <a:fillRef idx="1">
            <a:schemeClr val="lt1"/>
          </a:fillRef>
          <a:effectRef idx="0">
            <a:schemeClr val="accent2"/>
          </a:effectRef>
          <a:fontRef idx="minor">
            <a:schemeClr val="dk1"/>
          </a:fontRef>
        </p:style>
        <p:txBody>
          <a:bodyPr rtlCol="1" anchor="t"/>
          <a:lstStyle/>
          <a:p>
            <a:r>
              <a:rPr lang="ar-IQ" sz="3200" b="1" dirty="0"/>
              <a:t> </a:t>
            </a:r>
            <a:endParaRPr lang="ar-IQ" sz="3200" b="1" dirty="0" smtClean="0"/>
          </a:p>
          <a:p>
            <a:r>
              <a:rPr lang="ar-IQ" sz="3200" b="1" dirty="0" smtClean="0"/>
              <a:t>فلكل </a:t>
            </a:r>
            <a:r>
              <a:rPr lang="ar-IQ" sz="3200" b="1" dirty="0"/>
              <a:t>كلمة معنى أساسي هو معناها المعجمي الذي وضعت له أساسا، والبعض يدعوه المعنى الحرفي أو المعنى الدلالي، </a:t>
            </a:r>
            <a:endParaRPr lang="ar-IQ" sz="3200" b="1" dirty="0" smtClean="0"/>
          </a:p>
          <a:p>
            <a:endParaRPr lang="ar-IQ" sz="3200" b="1" dirty="0"/>
          </a:p>
          <a:p>
            <a:r>
              <a:rPr lang="ar-IQ" sz="3200" b="1" dirty="0" smtClean="0"/>
              <a:t>وهو </a:t>
            </a:r>
            <a:r>
              <a:rPr lang="ar-IQ" sz="3200" b="1" dirty="0"/>
              <a:t>المعنى الذي تدل عليه الكلمة أساسا.ويتحقق المعنى الأساسي بالالتزام باستعمال الكلمة وفقا لسماتها الدلالية، </a:t>
            </a:r>
            <a:endParaRPr lang="ar-IQ" sz="3200" b="1" dirty="0" smtClean="0"/>
          </a:p>
          <a:p>
            <a:endParaRPr lang="ar-IQ" sz="3200" b="1" dirty="0"/>
          </a:p>
          <a:p>
            <a:r>
              <a:rPr lang="ar-IQ" sz="3200" b="1" dirty="0" smtClean="0"/>
              <a:t>فمثلا </a:t>
            </a:r>
            <a:r>
              <a:rPr lang="ar-IQ" sz="3200" b="1" dirty="0"/>
              <a:t>نقول:</a:t>
            </a:r>
            <a:r>
              <a:rPr lang="ar-IQ" sz="3200" b="1" dirty="0">
                <a:solidFill>
                  <a:srgbClr val="FF0000"/>
                </a:solidFill>
              </a:rPr>
              <a:t>شرب</a:t>
            </a:r>
            <a:r>
              <a:rPr lang="ar-IQ" sz="3200" b="1" dirty="0"/>
              <a:t> الولد الماء. وهنا استخدم كل كلمة وفقا لسماتها الدلالية.</a:t>
            </a:r>
            <a:endParaRPr lang="en-US" sz="3200" b="1" dirty="0"/>
          </a:p>
          <a:p>
            <a:r>
              <a:rPr lang="ar-IQ" sz="3200" b="1" dirty="0" smtClean="0"/>
              <a:t>ولكن </a:t>
            </a:r>
            <a:r>
              <a:rPr lang="ar-IQ" sz="3200" b="1" dirty="0"/>
              <a:t>عندما نقول </a:t>
            </a:r>
            <a:r>
              <a:rPr lang="ar-IQ" sz="3200" b="1" dirty="0">
                <a:solidFill>
                  <a:srgbClr val="FF0000"/>
                </a:solidFill>
              </a:rPr>
              <a:t>شرب</a:t>
            </a:r>
            <a:r>
              <a:rPr lang="ar-IQ" sz="3200" b="1" dirty="0"/>
              <a:t> الولد الثقافة. يصبح استخدام </a:t>
            </a:r>
            <a:r>
              <a:rPr lang="ar-IQ" sz="3200" b="1" dirty="0">
                <a:solidFill>
                  <a:schemeClr val="tx1"/>
                </a:solidFill>
              </a:rPr>
              <a:t>(</a:t>
            </a:r>
            <a:r>
              <a:rPr lang="ar-IQ" sz="3200" b="1" dirty="0">
                <a:solidFill>
                  <a:srgbClr val="FF0000"/>
                </a:solidFill>
              </a:rPr>
              <a:t>شرب </a:t>
            </a:r>
            <a:r>
              <a:rPr lang="ar-IQ" sz="3200" b="1" dirty="0"/>
              <a:t>)هنا مجازيا،لأن مفعولها مما ليس يشرب أساسا.</a:t>
            </a:r>
          </a:p>
          <a:p>
            <a:endParaRPr lang="ar-IQ" dirty="0"/>
          </a:p>
        </p:txBody>
      </p:sp>
      <p:sp>
        <p:nvSpPr>
          <p:cNvPr id="2" name="Slide Number Placeholder 1"/>
          <p:cNvSpPr>
            <a:spLocks noGrp="1"/>
          </p:cNvSpPr>
          <p:nvPr>
            <p:ph type="sldNum" sz="quarter" idx="12"/>
          </p:nvPr>
        </p:nvSpPr>
        <p:spPr/>
        <p:txBody>
          <a:bodyPr/>
          <a:lstStyle/>
          <a:p>
            <a:fld id="{DECE5CB3-90CB-4C07-A9B7-7A3EC0560617}" type="slidenum">
              <a:rPr lang="ar-IQ" smtClean="0"/>
              <a:pPr/>
              <a:t>17</a:t>
            </a:fld>
            <a:endParaRPr lang="ar-IQ"/>
          </a:p>
        </p:txBody>
      </p:sp>
    </p:spTree>
    <p:extLst>
      <p:ext uri="{BB962C8B-B14F-4D97-AF65-F5344CB8AC3E}">
        <p14:creationId xmlns:p14="http://schemas.microsoft.com/office/powerpoint/2010/main" val="2182528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043608"/>
            <a:ext cx="8278688" cy="898096"/>
          </a:xfrm>
        </p:spPr>
        <p:txBody>
          <a:bodyPr/>
          <a:lstStyle/>
          <a:p>
            <a:endParaRPr lang="ar-IQ" dirty="0"/>
          </a:p>
        </p:txBody>
      </p:sp>
      <p:sp>
        <p:nvSpPr>
          <p:cNvPr id="4" name="Rectangle 3"/>
          <p:cNvSpPr/>
          <p:nvPr/>
        </p:nvSpPr>
        <p:spPr>
          <a:xfrm>
            <a:off x="0" y="0"/>
            <a:ext cx="9144000" cy="6858000"/>
          </a:xfrm>
          <a:prstGeom prst="rect">
            <a:avLst/>
          </a:prstGeom>
        </p:spPr>
        <p:style>
          <a:lnRef idx="2">
            <a:schemeClr val="accent3"/>
          </a:lnRef>
          <a:fillRef idx="1">
            <a:schemeClr val="lt1"/>
          </a:fillRef>
          <a:effectRef idx="0">
            <a:schemeClr val="accent3"/>
          </a:effectRef>
          <a:fontRef idx="minor">
            <a:schemeClr val="dk1"/>
          </a:fontRef>
        </p:style>
        <p:txBody>
          <a:bodyPr rtlCol="1" anchor="t"/>
          <a:lstStyle/>
          <a:p>
            <a:pPr>
              <a:lnSpc>
                <a:spcPct val="150000"/>
              </a:lnSpc>
            </a:pPr>
            <a:r>
              <a:rPr lang="ar-IQ" sz="3200" dirty="0" smtClean="0">
                <a:solidFill>
                  <a:prstClr val="black"/>
                </a:solidFill>
              </a:rPr>
              <a:t>           </a:t>
            </a:r>
            <a:r>
              <a:rPr lang="ar-IQ" sz="3200" b="1" u="sng" dirty="0" smtClean="0">
                <a:solidFill>
                  <a:prstClr val="black"/>
                </a:solidFill>
              </a:rPr>
              <a:t>تطبيقات لغوية على المستوي الدلالي والمعجمي</a:t>
            </a:r>
          </a:p>
          <a:p>
            <a:pPr algn="ctr">
              <a:lnSpc>
                <a:spcPct val="150000"/>
              </a:lnSpc>
            </a:pPr>
            <a:r>
              <a:rPr lang="ar-IQ" sz="3200" b="1" u="sng" dirty="0" smtClean="0">
                <a:solidFill>
                  <a:prstClr val="black"/>
                </a:solidFill>
              </a:rPr>
              <a:t>التطور الدلالي</a:t>
            </a:r>
          </a:p>
          <a:p>
            <a:pPr>
              <a:lnSpc>
                <a:spcPct val="150000"/>
              </a:lnSpc>
            </a:pPr>
            <a:r>
              <a:rPr lang="ar-IQ" sz="3200" b="1" dirty="0">
                <a:solidFill>
                  <a:prstClr val="black"/>
                </a:solidFill>
              </a:rPr>
              <a:t>الدلالة المعجمية:</a:t>
            </a:r>
            <a:r>
              <a:rPr lang="ar-IQ" sz="3200" dirty="0">
                <a:solidFill>
                  <a:prstClr val="black"/>
                </a:solidFill>
              </a:rPr>
              <a:t> هي دلالة المعنى الذي يستقل به اللفظ في المعاجم العربية اللغوية أو أثناء التخاطب .... فلكل كلمة من كلمات اللغة دلالةٌ معجمية أو اجتماعية مستقلة.</a:t>
            </a:r>
          </a:p>
          <a:p>
            <a:pPr>
              <a:lnSpc>
                <a:spcPct val="150000"/>
              </a:lnSpc>
            </a:pPr>
            <a:r>
              <a:rPr lang="ar-IQ" sz="3200" dirty="0">
                <a:solidFill>
                  <a:prstClr val="black"/>
                </a:solidFill>
              </a:rPr>
              <a:t> </a:t>
            </a:r>
          </a:p>
          <a:p>
            <a:pPr>
              <a:lnSpc>
                <a:spcPct val="150000"/>
              </a:lnSpc>
            </a:pPr>
            <a:r>
              <a:rPr lang="ar-IQ" sz="3200" b="1" dirty="0" smtClean="0">
                <a:solidFill>
                  <a:prstClr val="black"/>
                </a:solidFill>
              </a:rPr>
              <a:t>أما الدلالة السياقية :</a:t>
            </a:r>
            <a:r>
              <a:rPr lang="ar-IQ" sz="3200" b="1" dirty="0">
                <a:solidFill>
                  <a:prstClr val="black"/>
                </a:solidFill>
              </a:rPr>
              <a:t> </a:t>
            </a:r>
            <a:r>
              <a:rPr lang="ar-IQ" sz="3200" dirty="0">
                <a:solidFill>
                  <a:prstClr val="black"/>
                </a:solidFill>
              </a:rPr>
              <a:t>من خلال التوظيف المجازي للكلمات داخل </a:t>
            </a:r>
            <a:r>
              <a:rPr lang="ar-IQ" sz="3200" dirty="0" smtClean="0">
                <a:solidFill>
                  <a:prstClr val="black"/>
                </a:solidFill>
              </a:rPr>
              <a:t>الأساليب.</a:t>
            </a:r>
          </a:p>
          <a:p>
            <a:pPr algn="ctr"/>
            <a:endParaRPr lang="ar-IQ" sz="2000" b="1" dirty="0" smtClean="0">
              <a:solidFill>
                <a:prstClr val="black"/>
              </a:solidFill>
            </a:endParaRPr>
          </a:p>
          <a:p>
            <a:r>
              <a:rPr lang="ar-IQ" sz="2000" dirty="0" smtClean="0">
                <a:solidFill>
                  <a:prstClr val="black"/>
                </a:solidFill>
              </a:rPr>
              <a:t/>
            </a:r>
            <a:br>
              <a:rPr lang="ar-IQ" sz="2000" dirty="0" smtClean="0">
                <a:solidFill>
                  <a:prstClr val="black"/>
                </a:solidFill>
              </a:rPr>
            </a:br>
            <a:r>
              <a:rPr lang="ar-IQ" sz="2000" dirty="0" smtClean="0">
                <a:solidFill>
                  <a:prstClr val="black"/>
                </a:solidFill>
              </a:rPr>
              <a:t/>
            </a:r>
            <a:br>
              <a:rPr lang="ar-IQ" sz="2000" dirty="0" smtClean="0">
                <a:solidFill>
                  <a:prstClr val="black"/>
                </a:solidFill>
              </a:rPr>
            </a:br>
            <a:r>
              <a:rPr lang="ar-IQ" sz="2000" dirty="0" smtClean="0">
                <a:solidFill>
                  <a:prstClr val="black"/>
                </a:solidFill>
              </a:rPr>
              <a:t/>
            </a:r>
            <a:br>
              <a:rPr lang="ar-IQ" sz="2000" dirty="0" smtClean="0">
                <a:solidFill>
                  <a:prstClr val="black"/>
                </a:solidFill>
              </a:rPr>
            </a:br>
            <a:r>
              <a:rPr lang="ar-IQ" sz="2000" dirty="0" smtClean="0">
                <a:solidFill>
                  <a:prstClr val="black"/>
                </a:solidFill>
              </a:rPr>
              <a:t/>
            </a:r>
            <a:br>
              <a:rPr lang="ar-IQ" sz="2000" dirty="0" smtClean="0">
                <a:solidFill>
                  <a:prstClr val="black"/>
                </a:solidFill>
              </a:rPr>
            </a:br>
            <a:endParaRPr lang="ar-IQ" sz="2000" dirty="0" smtClean="0">
              <a:solidFill>
                <a:prstClr val="black"/>
              </a:solidFill>
            </a:endParaRPr>
          </a:p>
          <a:p>
            <a:r>
              <a:rPr lang="ar-IQ" sz="2000" dirty="0">
                <a:solidFill>
                  <a:prstClr val="black"/>
                </a:solidFill>
              </a:rPr>
              <a:t/>
            </a:r>
            <a:br>
              <a:rPr lang="ar-IQ" sz="2000" dirty="0">
                <a:solidFill>
                  <a:prstClr val="black"/>
                </a:solidFill>
              </a:rPr>
            </a:br>
            <a:endParaRPr lang="ar-IQ" sz="2000" b="1" u="sng" dirty="0">
              <a:solidFill>
                <a:prstClr val="black"/>
              </a:solidFill>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18</a:t>
            </a:fld>
            <a:endParaRPr lang="ar-IQ"/>
          </a:p>
        </p:txBody>
      </p:sp>
    </p:spTree>
    <p:extLst>
      <p:ext uri="{BB962C8B-B14F-4D97-AF65-F5344CB8AC3E}">
        <p14:creationId xmlns:p14="http://schemas.microsoft.com/office/powerpoint/2010/main" val="3527214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043608"/>
            <a:ext cx="8278688" cy="898096"/>
          </a:xfrm>
        </p:spPr>
        <p:txBody>
          <a:bodyPr/>
          <a:lstStyle/>
          <a:p>
            <a:endParaRPr lang="ar-IQ" dirty="0"/>
          </a:p>
        </p:txBody>
      </p:sp>
      <p:sp>
        <p:nvSpPr>
          <p:cNvPr id="4" name="Rectangle 3"/>
          <p:cNvSpPr/>
          <p:nvPr/>
        </p:nvSpPr>
        <p:spPr>
          <a:xfrm>
            <a:off x="0" y="0"/>
            <a:ext cx="9144000" cy="6858000"/>
          </a:xfrm>
          <a:prstGeom prst="rect">
            <a:avLst/>
          </a:prstGeom>
        </p:spPr>
        <p:style>
          <a:lnRef idx="2">
            <a:schemeClr val="accent3"/>
          </a:lnRef>
          <a:fillRef idx="1">
            <a:schemeClr val="lt1"/>
          </a:fillRef>
          <a:effectRef idx="0">
            <a:schemeClr val="accent3"/>
          </a:effectRef>
          <a:fontRef idx="minor">
            <a:schemeClr val="dk1"/>
          </a:fontRef>
        </p:style>
        <p:txBody>
          <a:bodyPr rtlCol="1" anchor="t"/>
          <a:lstStyle/>
          <a:p>
            <a:pPr algn="ctr"/>
            <a:endParaRPr lang="ar-IQ" sz="2000" b="1" dirty="0" smtClean="0">
              <a:solidFill>
                <a:prstClr val="black"/>
              </a:solidFill>
            </a:endParaRPr>
          </a:p>
          <a:p>
            <a:pPr algn="ctr"/>
            <a:r>
              <a:rPr lang="ar-IQ" sz="2800" b="1" u="sng" dirty="0" smtClean="0">
                <a:solidFill>
                  <a:prstClr val="black"/>
                </a:solidFill>
              </a:rPr>
              <a:t>خصائص </a:t>
            </a:r>
            <a:r>
              <a:rPr lang="ar-IQ" sz="2800" b="1" u="sng" dirty="0">
                <a:solidFill>
                  <a:prstClr val="black"/>
                </a:solidFill>
              </a:rPr>
              <a:t>التطور الدلالي</a:t>
            </a:r>
          </a:p>
          <a:p>
            <a:r>
              <a:rPr lang="ar-IQ" sz="2800" b="1" dirty="0" smtClean="0">
                <a:solidFill>
                  <a:prstClr val="black"/>
                </a:solidFill>
              </a:rPr>
              <a:t>التطور </a:t>
            </a:r>
            <a:r>
              <a:rPr lang="ar-IQ" sz="2800" b="1" dirty="0">
                <a:solidFill>
                  <a:prstClr val="black"/>
                </a:solidFill>
              </a:rPr>
              <a:t>سنة من سنن الله في الكون، واللغة باعتبارها كائنًا حيًا - أو كالكائن الحي - عرضة لهذا </a:t>
            </a:r>
            <a:r>
              <a:rPr lang="ar-IQ" sz="2800" b="1" dirty="0" smtClean="0">
                <a:solidFill>
                  <a:prstClr val="black"/>
                </a:solidFill>
              </a:rPr>
              <a:t>التطور</a:t>
            </a:r>
          </a:p>
          <a:p>
            <a:r>
              <a:rPr lang="ar-IQ" sz="2800" b="1" dirty="0" smtClean="0">
                <a:solidFill>
                  <a:prstClr val="black"/>
                </a:solidFill>
              </a:rPr>
              <a:t>وقد </a:t>
            </a:r>
            <a:r>
              <a:rPr lang="ar-IQ" sz="2800" b="1" dirty="0">
                <a:solidFill>
                  <a:prstClr val="black"/>
                </a:solidFill>
              </a:rPr>
              <a:t>كان للألفاظ الإسلامية نصيب كبير من التطور </a:t>
            </a:r>
            <a:r>
              <a:rPr lang="ar-IQ" sz="2800" b="1" dirty="0">
                <a:solidFill>
                  <a:prstClr val="black"/>
                </a:solidFill>
                <a:hlinkClick r:id="rId2"/>
              </a:rPr>
              <a:t>الدلالي</a:t>
            </a:r>
            <a:r>
              <a:rPr lang="ar-IQ" sz="2800" b="1" dirty="0">
                <a:solidFill>
                  <a:prstClr val="black"/>
                </a:solidFill>
              </a:rPr>
              <a:t>، فقد أدى انتشار الإسلام إلى تطور لغوي هائل، فَجَدَّت ألفاظ وماتت ألفاظ، وتبدلت معاني بعض الألفاظ بعد أن استعيرت لمعنى </a:t>
            </a:r>
            <a:r>
              <a:rPr lang="ar-IQ" sz="2800" b="1" dirty="0" smtClean="0">
                <a:solidFill>
                  <a:prstClr val="black"/>
                </a:solidFill>
              </a:rPr>
              <a:t>جديد </a:t>
            </a:r>
          </a:p>
          <a:p>
            <a:r>
              <a:rPr lang="ar-IQ" sz="2800" b="1" dirty="0" smtClean="0">
                <a:solidFill>
                  <a:prstClr val="black"/>
                </a:solidFill>
              </a:rPr>
              <a:t>ودراسة </a:t>
            </a:r>
            <a:r>
              <a:rPr lang="ar-IQ" sz="2800" b="1" dirty="0">
                <a:solidFill>
                  <a:prstClr val="black"/>
                </a:solidFill>
              </a:rPr>
              <a:t>تطور الألفاظ يفيد في فهم العقيدة والأحكام الشرعية فهماً صحيحاً، وهذه غاية عظيمة جدًا.</a:t>
            </a:r>
          </a:p>
          <a:p>
            <a:r>
              <a:rPr lang="ar-IQ" sz="2800" b="1" dirty="0">
                <a:solidFill>
                  <a:prstClr val="black"/>
                </a:solidFill>
              </a:rPr>
              <a:t>جاء في حديث النبي صلى الله عليه وسلم: " توضئوا مما مست النارُ ولو من ثور أقِط</a:t>
            </a:r>
            <a:r>
              <a:rPr lang="ar-IQ" sz="2800" b="1" dirty="0" smtClean="0">
                <a:solidFill>
                  <a:prstClr val="black"/>
                </a:solidFill>
              </a:rPr>
              <a:t>"</a:t>
            </a:r>
            <a:endParaRPr lang="ar-IQ" sz="2800" b="1" dirty="0">
              <a:solidFill>
                <a:prstClr val="black"/>
              </a:solidFill>
            </a:endParaRPr>
          </a:p>
          <a:p>
            <a:r>
              <a:rPr lang="ar-IQ" sz="2800" b="1" dirty="0">
                <a:solidFill>
                  <a:prstClr val="black"/>
                </a:solidFill>
              </a:rPr>
              <a:t>ولقد ظن بعض الذين لم يدركوا حقيقة التطور أن الوضوء ها هنا هو وضوء الصلاة، فأوجبوا على كل من أكل شيئًا مسته النار الوضوء = (غسل الوجه واليدين، ومسح الرأس، وغسل الرجلين).</a:t>
            </a:r>
          </a:p>
          <a:p>
            <a:r>
              <a:rPr lang="ar-IQ" sz="2000" dirty="0">
                <a:solidFill>
                  <a:prstClr val="black"/>
                </a:solidFill>
              </a:rPr>
              <a:t/>
            </a:r>
            <a:br>
              <a:rPr lang="ar-IQ" sz="2000" dirty="0">
                <a:solidFill>
                  <a:prstClr val="black"/>
                </a:solidFill>
              </a:rPr>
            </a:br>
            <a:r>
              <a:rPr lang="ar-IQ" sz="2000" dirty="0">
                <a:solidFill>
                  <a:prstClr val="black"/>
                </a:solidFill>
              </a:rPr>
              <a:t/>
            </a:r>
            <a:br>
              <a:rPr lang="ar-IQ" sz="2000" dirty="0">
                <a:solidFill>
                  <a:prstClr val="black"/>
                </a:solidFill>
              </a:rPr>
            </a:br>
            <a:r>
              <a:rPr lang="ar-IQ" sz="2000" dirty="0">
                <a:solidFill>
                  <a:prstClr val="black"/>
                </a:solidFill>
              </a:rPr>
              <a:t/>
            </a:r>
            <a:br>
              <a:rPr lang="ar-IQ" sz="2000" dirty="0">
                <a:solidFill>
                  <a:prstClr val="black"/>
                </a:solidFill>
              </a:rPr>
            </a:br>
            <a:endParaRPr lang="ar-IQ" sz="2000" dirty="0">
              <a:solidFill>
                <a:prstClr val="black"/>
              </a:solidFill>
            </a:endParaRPr>
          </a:p>
          <a:p>
            <a:r>
              <a:rPr lang="ar-IQ" sz="2000" dirty="0">
                <a:solidFill>
                  <a:prstClr val="black"/>
                </a:solidFill>
              </a:rPr>
              <a:t/>
            </a:r>
            <a:br>
              <a:rPr lang="ar-IQ" sz="2000" dirty="0">
                <a:solidFill>
                  <a:prstClr val="black"/>
                </a:solidFill>
              </a:rPr>
            </a:br>
            <a:endParaRPr lang="ar-IQ" sz="2000" b="1" u="sng" dirty="0">
              <a:solidFill>
                <a:prstClr val="black"/>
              </a:solidFill>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19</a:t>
            </a:fld>
            <a:endParaRPr lang="ar-IQ"/>
          </a:p>
        </p:txBody>
      </p:sp>
    </p:spTree>
    <p:extLst>
      <p:ext uri="{BB962C8B-B14F-4D97-AF65-F5344CB8AC3E}">
        <p14:creationId xmlns:p14="http://schemas.microsoft.com/office/powerpoint/2010/main" val="3633042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784976" cy="6741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endParaRPr lang="ar-IQ" sz="2400" b="1" dirty="0" smtClean="0">
              <a:solidFill>
                <a:schemeClr val="tx1"/>
              </a:solidFill>
            </a:endParaRPr>
          </a:p>
          <a:p>
            <a:r>
              <a:rPr lang="ar-IQ" sz="2400" b="1" dirty="0">
                <a:solidFill>
                  <a:schemeClr val="tx1"/>
                </a:solidFill>
              </a:rPr>
              <a:t> </a:t>
            </a:r>
            <a:r>
              <a:rPr lang="ar-IQ" sz="2400" b="1" dirty="0" smtClean="0">
                <a:solidFill>
                  <a:schemeClr val="tx1"/>
                </a:solidFill>
              </a:rPr>
              <a:t>  ثانياً ///   الحذف</a:t>
            </a:r>
            <a:r>
              <a:rPr lang="ar-IQ" sz="2400" b="1" dirty="0">
                <a:solidFill>
                  <a:schemeClr val="tx1"/>
                </a:solidFill>
              </a:rPr>
              <a:t>: مفهومه </a:t>
            </a:r>
            <a:r>
              <a:rPr lang="ar-IQ" sz="2400" b="1" dirty="0" smtClean="0">
                <a:solidFill>
                  <a:schemeClr val="tx1"/>
                </a:solidFill>
              </a:rPr>
              <a:t>ودلالاته</a:t>
            </a:r>
            <a:r>
              <a:rPr lang="ar-IQ" sz="2400" b="1" dirty="0" smtClean="0"/>
              <a:t>:</a:t>
            </a:r>
          </a:p>
          <a:p>
            <a:pPr>
              <a:lnSpc>
                <a:spcPct val="150000"/>
              </a:lnSpc>
            </a:pPr>
            <a:endParaRPr lang="ar-IQ" sz="2400" b="1" dirty="0">
              <a:solidFill>
                <a:schemeClr val="tx1"/>
              </a:solidFill>
              <a:cs typeface="+mj-cs"/>
            </a:endParaRPr>
          </a:p>
          <a:p>
            <a:pPr>
              <a:lnSpc>
                <a:spcPct val="150000"/>
              </a:lnSpc>
            </a:pPr>
            <a:r>
              <a:rPr lang="ar-IQ" sz="2400" dirty="0">
                <a:solidFill>
                  <a:schemeClr val="tx1"/>
                </a:solidFill>
              </a:rPr>
              <a:t>والحذف </a:t>
            </a:r>
            <a:endParaRPr lang="ar-IQ" sz="2400" dirty="0" smtClean="0">
              <a:solidFill>
                <a:schemeClr val="tx1"/>
              </a:solidFill>
            </a:endParaRPr>
          </a:p>
          <a:p>
            <a:pPr>
              <a:lnSpc>
                <a:spcPct val="150000"/>
              </a:lnSpc>
            </a:pPr>
            <a:r>
              <a:rPr lang="ar-IQ" sz="2400" dirty="0">
                <a:solidFill>
                  <a:schemeClr val="tx1"/>
                </a:solidFill>
              </a:rPr>
              <a:t> </a:t>
            </a:r>
            <a:r>
              <a:rPr lang="ar-IQ" sz="2400" dirty="0" smtClean="0">
                <a:solidFill>
                  <a:schemeClr val="tx1"/>
                </a:solidFill>
              </a:rPr>
              <a:t> لا </a:t>
            </a:r>
            <a:r>
              <a:rPr lang="ar-IQ" sz="2400" dirty="0">
                <a:solidFill>
                  <a:schemeClr val="tx1"/>
                </a:solidFill>
              </a:rPr>
              <a:t>یتمَّ ذلك إلَّا إذا كان باقي الجملة بعد </a:t>
            </a:r>
            <a:r>
              <a:rPr lang="ar-IQ" sz="2400" dirty="0" smtClean="0">
                <a:solidFill>
                  <a:schemeClr val="tx1"/>
                </a:solidFill>
              </a:rPr>
              <a:t>الحذف   مغنًیا </a:t>
            </a:r>
            <a:r>
              <a:rPr lang="ar-IQ" sz="2400" dirty="0">
                <a:solidFill>
                  <a:schemeClr val="tx1"/>
                </a:solidFill>
              </a:rPr>
              <a:t>في </a:t>
            </a:r>
            <a:r>
              <a:rPr lang="ar-IQ" sz="2400" dirty="0" smtClean="0">
                <a:solidFill>
                  <a:schemeClr val="tx1"/>
                </a:solidFill>
              </a:rPr>
              <a:t>الدَّلالة</a:t>
            </a:r>
          </a:p>
          <a:p>
            <a:pPr>
              <a:lnSpc>
                <a:spcPct val="150000"/>
              </a:lnSpc>
            </a:pPr>
            <a:endParaRPr lang="ar-IQ" sz="2400" dirty="0">
              <a:solidFill>
                <a:schemeClr val="tx1"/>
              </a:solidFill>
            </a:endParaRPr>
          </a:p>
          <a:p>
            <a:pPr>
              <a:lnSpc>
                <a:spcPct val="150000"/>
              </a:lnSpc>
            </a:pPr>
            <a:r>
              <a:rPr lang="ar-IQ" sz="2400" dirty="0" smtClean="0">
                <a:solidFill>
                  <a:schemeClr val="tx1"/>
                </a:solidFill>
              </a:rPr>
              <a:t> </a:t>
            </a:r>
            <a:r>
              <a:rPr lang="ar-IQ" sz="2400" dirty="0">
                <a:solidFill>
                  <a:schemeClr val="tx1"/>
                </a:solidFill>
              </a:rPr>
              <a:t>وذلك بوجود القرآئن المعنویَّة والحالیَّة التي تدلُّ </a:t>
            </a:r>
            <a:r>
              <a:rPr lang="ar-IQ" sz="2400" dirty="0" smtClean="0">
                <a:solidFill>
                  <a:schemeClr val="tx1"/>
                </a:solidFill>
              </a:rPr>
              <a:t>علیه</a:t>
            </a:r>
          </a:p>
          <a:p>
            <a:pPr>
              <a:lnSpc>
                <a:spcPct val="150000"/>
              </a:lnSpc>
            </a:pPr>
            <a:endParaRPr lang="ar-IQ" sz="2400" dirty="0">
              <a:solidFill>
                <a:schemeClr val="tx1"/>
              </a:solidFill>
              <a:cs typeface="+mj-cs"/>
            </a:endParaRPr>
          </a:p>
          <a:p>
            <a:pPr>
              <a:lnSpc>
                <a:spcPct val="150000"/>
              </a:lnSpc>
            </a:pPr>
            <a:r>
              <a:rPr lang="ar-IQ" sz="2400" dirty="0" smtClean="0">
                <a:solidFill>
                  <a:schemeClr val="tx1"/>
                </a:solidFill>
                <a:cs typeface="+mj-cs"/>
              </a:rPr>
              <a:t>-</a:t>
            </a:r>
            <a:r>
              <a:rPr lang="ar-IQ" sz="2400" dirty="0"/>
              <a:t>ی </a:t>
            </a:r>
            <a:r>
              <a:rPr lang="ar-IQ" sz="2400" dirty="0">
                <a:solidFill>
                  <a:schemeClr val="tx1"/>
                </a:solidFill>
              </a:rPr>
              <a:t>و</a:t>
            </a:r>
            <a:r>
              <a:rPr lang="ar-IQ" sz="2400" dirty="0" smtClean="0">
                <a:solidFill>
                  <a:schemeClr val="tx1"/>
                </a:solidFill>
              </a:rPr>
              <a:t> </a:t>
            </a:r>
            <a:r>
              <a:rPr lang="ar-IQ" sz="2400" dirty="0">
                <a:solidFill>
                  <a:schemeClr val="tx1"/>
                </a:solidFill>
              </a:rPr>
              <a:t>الحذف من الأشیاء الأساسیَّة في تركیب الجملة العربیَّة، ولا تكاد تخلو</a:t>
            </a:r>
          </a:p>
          <a:p>
            <a:pPr>
              <a:lnSpc>
                <a:spcPct val="150000"/>
              </a:lnSpc>
            </a:pPr>
            <a:r>
              <a:rPr lang="ar-IQ" sz="2400" dirty="0">
                <a:solidFill>
                  <a:schemeClr val="tx1"/>
                </a:solidFill>
              </a:rPr>
              <a:t>منه جملة، ویكثر استخدامه، وتتنوَّع مظاهره من جملة إلى أخرى</a:t>
            </a:r>
            <a:endParaRPr lang="ar-IQ" sz="2400" dirty="0">
              <a:solidFill>
                <a:schemeClr val="tx1"/>
              </a:solidFill>
              <a:cs typeface="+mj-cs"/>
            </a:endParaRPr>
          </a:p>
        </p:txBody>
      </p:sp>
      <p:sp>
        <p:nvSpPr>
          <p:cNvPr id="3" name="Slide Number Placeholder 2"/>
          <p:cNvSpPr>
            <a:spLocks noGrp="1"/>
          </p:cNvSpPr>
          <p:nvPr>
            <p:ph type="sldNum" sz="quarter" idx="12"/>
          </p:nvPr>
        </p:nvSpPr>
        <p:spPr>
          <a:xfrm>
            <a:off x="457200" y="6356350"/>
            <a:ext cx="586408" cy="365125"/>
          </a:xfrm>
        </p:spPr>
        <p:txBody>
          <a:bodyPr/>
          <a:lstStyle/>
          <a:p>
            <a:fld id="{DECE5CB3-90CB-4C07-A9B7-7A3EC0560617}" type="slidenum">
              <a:rPr lang="ar-IQ" smtClean="0"/>
              <a:pPr/>
              <a:t>2</a:t>
            </a:fld>
            <a:endParaRPr lang="ar-IQ" dirty="0"/>
          </a:p>
        </p:txBody>
      </p:sp>
    </p:spTree>
    <p:extLst>
      <p:ext uri="{BB962C8B-B14F-4D97-AF65-F5344CB8AC3E}">
        <p14:creationId xmlns:p14="http://schemas.microsoft.com/office/powerpoint/2010/main" val="539043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043608"/>
            <a:ext cx="8278688" cy="864096"/>
          </a:xfrm>
        </p:spPr>
        <p:txBody>
          <a:bodyPr/>
          <a:lstStyle/>
          <a:p>
            <a:endParaRPr lang="ar-IQ" dirty="0"/>
          </a:p>
        </p:txBody>
      </p:sp>
      <p:sp>
        <p:nvSpPr>
          <p:cNvPr id="4" name="Rectangle 3"/>
          <p:cNvSpPr/>
          <p:nvPr/>
        </p:nvSpPr>
        <p:spPr>
          <a:xfrm>
            <a:off x="0" y="0"/>
            <a:ext cx="9144000" cy="6858000"/>
          </a:xfrm>
          <a:prstGeom prst="rect">
            <a:avLst/>
          </a:prstGeom>
        </p:spPr>
        <p:style>
          <a:lnRef idx="2">
            <a:schemeClr val="accent3"/>
          </a:lnRef>
          <a:fillRef idx="1">
            <a:schemeClr val="lt1"/>
          </a:fillRef>
          <a:effectRef idx="0">
            <a:schemeClr val="accent3"/>
          </a:effectRef>
          <a:fontRef idx="minor">
            <a:schemeClr val="dk1"/>
          </a:fontRef>
        </p:style>
        <p:txBody>
          <a:bodyPr rtlCol="1" anchor="t"/>
          <a:lstStyle/>
          <a:p>
            <a:pPr algn="ctr">
              <a:lnSpc>
                <a:spcPct val="200000"/>
              </a:lnSpc>
            </a:pPr>
            <a:r>
              <a:rPr lang="ar-IQ" sz="3200" b="1" u="sng" dirty="0" smtClean="0">
                <a:solidFill>
                  <a:prstClr val="black"/>
                </a:solidFill>
              </a:rPr>
              <a:t>والتطور </a:t>
            </a:r>
            <a:r>
              <a:rPr lang="ar-IQ" sz="3200" b="1" u="sng" dirty="0">
                <a:solidFill>
                  <a:prstClr val="black"/>
                </a:solidFill>
              </a:rPr>
              <a:t>الدلالي له سمات يتميز بها، ومن أهمها:</a:t>
            </a:r>
          </a:p>
          <a:p>
            <a:pPr>
              <a:lnSpc>
                <a:spcPct val="200000"/>
              </a:lnSpc>
            </a:pPr>
            <a:r>
              <a:rPr lang="ar-IQ" sz="3200" b="1" dirty="0">
                <a:solidFill>
                  <a:prstClr val="black"/>
                </a:solidFill>
              </a:rPr>
              <a:t>1- أنه يسير ببطء </a:t>
            </a:r>
            <a:r>
              <a:rPr lang="ar-IQ" sz="3200" b="1" dirty="0" smtClean="0">
                <a:solidFill>
                  <a:prstClr val="black"/>
                </a:solidFill>
              </a:rPr>
              <a:t>وتَدَرُّج</a:t>
            </a:r>
            <a:endParaRPr lang="ar-IQ" sz="3200" b="1" dirty="0">
              <a:solidFill>
                <a:prstClr val="black"/>
              </a:solidFill>
            </a:endParaRPr>
          </a:p>
          <a:p>
            <a:pPr>
              <a:lnSpc>
                <a:spcPct val="200000"/>
              </a:lnSpc>
            </a:pPr>
            <a:r>
              <a:rPr lang="ar-IQ" sz="3200" b="1" dirty="0">
                <a:solidFill>
                  <a:prstClr val="black"/>
                </a:solidFill>
              </a:rPr>
              <a:t>2- أنه يحدث من تلقاء نفسه بطريق آلي لا دخل للإرادة </a:t>
            </a:r>
            <a:r>
              <a:rPr lang="ar-IQ" sz="3200" b="1" dirty="0" smtClean="0">
                <a:solidFill>
                  <a:prstClr val="black"/>
                </a:solidFill>
              </a:rPr>
              <a:t>الإنسانية</a:t>
            </a:r>
          </a:p>
          <a:p>
            <a:pPr>
              <a:lnSpc>
                <a:spcPct val="200000"/>
              </a:lnSpc>
            </a:pPr>
            <a:r>
              <a:rPr lang="ar-IQ" sz="3200" b="1" dirty="0" smtClean="0">
                <a:solidFill>
                  <a:prstClr val="black"/>
                </a:solidFill>
              </a:rPr>
              <a:t>3-</a:t>
            </a:r>
            <a:r>
              <a:rPr lang="ar-IQ" sz="3200" b="1" dirty="0">
                <a:solidFill>
                  <a:prstClr val="black"/>
                </a:solidFill>
              </a:rPr>
              <a:t> وجود علاقة بين الدلالتين الجديدة والقديمة، فترتبط الدلالتان بعلاقة، قد يكون المجاز المرسل، أو الاستعارة، </a:t>
            </a:r>
          </a:p>
          <a:p>
            <a:pPr>
              <a:lnSpc>
                <a:spcPct val="200000"/>
              </a:lnSpc>
            </a:pPr>
            <a:r>
              <a:rPr lang="ar-IQ" sz="3200" b="1" dirty="0" smtClean="0">
                <a:solidFill>
                  <a:prstClr val="black"/>
                </a:solidFill>
              </a:rPr>
              <a:t>5-</a:t>
            </a:r>
            <a:r>
              <a:rPr lang="ar-IQ" sz="3200" b="1" dirty="0">
                <a:solidFill>
                  <a:prstClr val="black"/>
                </a:solidFill>
              </a:rPr>
              <a:t> أن التطور الدلالي في غالب أحواله مقيد بالزمان </a:t>
            </a:r>
            <a:r>
              <a:rPr lang="ar-IQ" sz="3200" b="1" dirty="0" smtClean="0">
                <a:solidFill>
                  <a:prstClr val="black"/>
                </a:solidFill>
              </a:rPr>
              <a:t>والمكان.</a:t>
            </a:r>
            <a:r>
              <a:rPr lang="ar-IQ" sz="3200" b="1" dirty="0">
                <a:solidFill>
                  <a:prstClr val="black"/>
                </a:solidFill>
              </a:rPr>
              <a:t> </a:t>
            </a:r>
          </a:p>
          <a:p>
            <a:pPr>
              <a:lnSpc>
                <a:spcPct val="200000"/>
              </a:lnSpc>
            </a:pPr>
            <a:r>
              <a:rPr lang="ar-IQ" sz="2000" dirty="0">
                <a:solidFill>
                  <a:prstClr val="black"/>
                </a:solidFill>
              </a:rPr>
              <a:t> </a:t>
            </a:r>
          </a:p>
          <a:p>
            <a:r>
              <a:rPr lang="ar-IQ" sz="2000" dirty="0">
                <a:solidFill>
                  <a:prstClr val="black"/>
                </a:solidFill>
              </a:rPr>
              <a:t/>
            </a:r>
            <a:br>
              <a:rPr lang="ar-IQ" sz="2000" dirty="0">
                <a:solidFill>
                  <a:prstClr val="black"/>
                </a:solidFill>
              </a:rPr>
            </a:br>
            <a:r>
              <a:rPr lang="ar-IQ" sz="2000" dirty="0">
                <a:solidFill>
                  <a:prstClr val="black"/>
                </a:solidFill>
              </a:rPr>
              <a:t/>
            </a:r>
            <a:br>
              <a:rPr lang="ar-IQ" sz="2000" dirty="0">
                <a:solidFill>
                  <a:prstClr val="black"/>
                </a:solidFill>
              </a:rPr>
            </a:br>
            <a:endParaRPr lang="ar-IQ" sz="2000" dirty="0">
              <a:solidFill>
                <a:prstClr val="black"/>
              </a:solidFill>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20</a:t>
            </a:fld>
            <a:endParaRPr lang="ar-IQ"/>
          </a:p>
        </p:txBody>
      </p:sp>
    </p:spTree>
    <p:extLst>
      <p:ext uri="{BB962C8B-B14F-4D97-AF65-F5344CB8AC3E}">
        <p14:creationId xmlns:p14="http://schemas.microsoft.com/office/powerpoint/2010/main" val="1046907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043608"/>
            <a:ext cx="8278688" cy="864096"/>
          </a:xfrm>
        </p:spPr>
        <p:txBody>
          <a:bodyPr/>
          <a:lstStyle/>
          <a:p>
            <a:endParaRPr lang="ar-IQ" dirty="0"/>
          </a:p>
        </p:txBody>
      </p:sp>
      <p:sp>
        <p:nvSpPr>
          <p:cNvPr id="4" name="Rectangle 3"/>
          <p:cNvSpPr/>
          <p:nvPr/>
        </p:nvSpPr>
        <p:spPr>
          <a:xfrm>
            <a:off x="0" y="0"/>
            <a:ext cx="9144000" cy="6858000"/>
          </a:xfrm>
          <a:prstGeom prst="rect">
            <a:avLst/>
          </a:prstGeom>
        </p:spPr>
        <p:style>
          <a:lnRef idx="2">
            <a:schemeClr val="accent3"/>
          </a:lnRef>
          <a:fillRef idx="1">
            <a:schemeClr val="lt1"/>
          </a:fillRef>
          <a:effectRef idx="0">
            <a:schemeClr val="accent3"/>
          </a:effectRef>
          <a:fontRef idx="minor">
            <a:schemeClr val="dk1"/>
          </a:fontRef>
        </p:style>
        <p:txBody>
          <a:bodyPr rtlCol="1" anchor="t"/>
          <a:lstStyle/>
          <a:p>
            <a:pPr algn="ctr">
              <a:lnSpc>
                <a:spcPct val="150000"/>
              </a:lnSpc>
            </a:pPr>
            <a:r>
              <a:rPr lang="ar-IQ" sz="3200" b="1" dirty="0" smtClean="0">
                <a:solidFill>
                  <a:prstClr val="black"/>
                </a:solidFill>
              </a:rPr>
              <a:t> </a:t>
            </a:r>
            <a:r>
              <a:rPr lang="ar-IQ" sz="3200" b="1" u="sng" dirty="0">
                <a:solidFill>
                  <a:prstClr val="black"/>
                </a:solidFill>
              </a:rPr>
              <a:t>عوامل التطور الدلالي:</a:t>
            </a:r>
          </a:p>
          <a:p>
            <a:pPr>
              <a:lnSpc>
                <a:spcPct val="150000"/>
              </a:lnSpc>
            </a:pPr>
            <a:r>
              <a:rPr lang="ar-IQ" sz="3200" b="1" dirty="0">
                <a:solidFill>
                  <a:prstClr val="black"/>
                </a:solidFill>
              </a:rPr>
              <a:t>الأسباب التي تؤدى إلى تغير الدلالة كثيرة، بعضها لغوى، وبعضها اجتماعي، وبعضها تاريخي، وبعضها نفسي. </a:t>
            </a:r>
          </a:p>
          <a:p>
            <a:pPr algn="ctr">
              <a:lnSpc>
                <a:spcPct val="150000"/>
              </a:lnSpc>
            </a:pPr>
            <a:r>
              <a:rPr lang="ar-IQ" sz="3200" b="1" dirty="0">
                <a:solidFill>
                  <a:prstClr val="black"/>
                </a:solidFill>
              </a:rPr>
              <a:t>أولاً: الأسباب اللغوية:</a:t>
            </a:r>
          </a:p>
          <a:p>
            <a:pPr>
              <a:lnSpc>
                <a:spcPct val="150000"/>
              </a:lnSpc>
            </a:pPr>
            <a:r>
              <a:rPr lang="ar-IQ" sz="3200" b="1" dirty="0">
                <a:solidFill>
                  <a:prstClr val="black"/>
                </a:solidFill>
              </a:rPr>
              <a:t>وهذه الأسباب تتفرع في داخلها إلى أمور أخرى، أهمها:</a:t>
            </a:r>
          </a:p>
          <a:p>
            <a:pPr algn="ctr">
              <a:lnSpc>
                <a:spcPct val="150000"/>
              </a:lnSpc>
            </a:pPr>
            <a:r>
              <a:rPr lang="ar-IQ" sz="3200" b="1" u="sng" dirty="0">
                <a:solidFill>
                  <a:prstClr val="black"/>
                </a:solidFill>
              </a:rPr>
              <a:t>1- كثرة استعمال </a:t>
            </a:r>
            <a:r>
              <a:rPr lang="ar-IQ" sz="3200" b="1" u="sng" dirty="0" smtClean="0">
                <a:solidFill>
                  <a:prstClr val="black"/>
                </a:solidFill>
              </a:rPr>
              <a:t>اللفظ</a:t>
            </a:r>
            <a:endParaRPr lang="ar-IQ" sz="3200" b="1" u="sng" dirty="0">
              <a:solidFill>
                <a:prstClr val="black"/>
              </a:solidFill>
            </a:endParaRPr>
          </a:p>
          <a:p>
            <a:pPr>
              <a:lnSpc>
                <a:spcPct val="150000"/>
              </a:lnSpc>
            </a:pPr>
            <a:r>
              <a:rPr lang="ar-IQ" sz="3200" b="1" dirty="0">
                <a:solidFill>
                  <a:prstClr val="black"/>
                </a:solidFill>
              </a:rPr>
              <a:t>فقد يتغير مدلول اللفظ إذا كثر استعماله، وكثر عدد الناطقين به، وهذه الكثرة أو تلك تؤدى بلا شك إلى حدوث تطور في دلالة هذا اللفظ. ويأخذ هذا التغير عدة أشكال:</a:t>
            </a:r>
          </a:p>
          <a:p>
            <a:r>
              <a:rPr lang="ar-IQ" sz="2000" dirty="0">
                <a:solidFill>
                  <a:prstClr val="black"/>
                </a:solidFill>
              </a:rPr>
              <a:t/>
            </a:r>
            <a:br>
              <a:rPr lang="ar-IQ" sz="2000" dirty="0">
                <a:solidFill>
                  <a:prstClr val="black"/>
                </a:solidFill>
              </a:rPr>
            </a:br>
            <a:r>
              <a:rPr lang="ar-IQ" sz="2000" dirty="0">
                <a:solidFill>
                  <a:prstClr val="black"/>
                </a:solidFill>
              </a:rPr>
              <a:t/>
            </a:r>
            <a:br>
              <a:rPr lang="ar-IQ" sz="2000" dirty="0">
                <a:solidFill>
                  <a:prstClr val="black"/>
                </a:solidFill>
              </a:rPr>
            </a:br>
            <a:endParaRPr lang="ar-IQ" sz="2000" dirty="0">
              <a:solidFill>
                <a:prstClr val="black"/>
              </a:solidFill>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21</a:t>
            </a:fld>
            <a:endParaRPr lang="ar-IQ"/>
          </a:p>
        </p:txBody>
      </p:sp>
    </p:spTree>
    <p:extLst>
      <p:ext uri="{BB962C8B-B14F-4D97-AF65-F5344CB8AC3E}">
        <p14:creationId xmlns:p14="http://schemas.microsoft.com/office/powerpoint/2010/main" val="3132933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043608"/>
            <a:ext cx="8278688" cy="864096"/>
          </a:xfrm>
        </p:spPr>
        <p:txBody>
          <a:bodyPr/>
          <a:lstStyle/>
          <a:p>
            <a:endParaRPr lang="ar-IQ" dirty="0"/>
          </a:p>
        </p:txBody>
      </p:sp>
      <p:sp>
        <p:nvSpPr>
          <p:cNvPr id="4" name="Rectangle 3"/>
          <p:cNvSpPr/>
          <p:nvPr/>
        </p:nvSpPr>
        <p:spPr>
          <a:xfrm>
            <a:off x="0" y="0"/>
            <a:ext cx="9144000" cy="6858000"/>
          </a:xfrm>
          <a:prstGeom prst="rect">
            <a:avLst/>
          </a:prstGeom>
        </p:spPr>
        <p:style>
          <a:lnRef idx="2">
            <a:schemeClr val="accent3"/>
          </a:lnRef>
          <a:fillRef idx="1">
            <a:schemeClr val="lt1"/>
          </a:fillRef>
          <a:effectRef idx="0">
            <a:schemeClr val="accent3"/>
          </a:effectRef>
          <a:fontRef idx="minor">
            <a:schemeClr val="dk1"/>
          </a:fontRef>
        </p:style>
        <p:txBody>
          <a:bodyPr rtlCol="1" anchor="t"/>
          <a:lstStyle/>
          <a:p>
            <a:pPr algn="ctr">
              <a:lnSpc>
                <a:spcPct val="150000"/>
              </a:lnSpc>
            </a:pPr>
            <a:r>
              <a:rPr lang="ar-IQ" sz="3200" b="1" u="sng" dirty="0" smtClean="0">
                <a:solidFill>
                  <a:prstClr val="black"/>
                </a:solidFill>
              </a:rPr>
              <a:t>الأول</a:t>
            </a:r>
            <a:r>
              <a:rPr lang="ar-IQ" sz="3200" b="1" u="sng" dirty="0">
                <a:solidFill>
                  <a:prstClr val="black"/>
                </a:solidFill>
              </a:rPr>
              <a:t>: تخصيص العام أو تعميم الخاص:</a:t>
            </a:r>
          </a:p>
          <a:p>
            <a:pPr>
              <a:lnSpc>
                <a:spcPct val="150000"/>
              </a:lnSpc>
            </a:pPr>
            <a:r>
              <a:rPr lang="ar-IQ" sz="3200" b="1" dirty="0">
                <a:solidFill>
                  <a:prstClr val="black"/>
                </a:solidFill>
              </a:rPr>
              <a:t>أ‌) فكثرة استخدام العام مثلاً في بعض ما يدل عليه، يزيل مع تقادم العهد عموم معناه، ويقصر مدلوله على الحالات التي شاع فيها استعماله، فمن ذلك جميع المفردات التي كانت عامة المدلول، ثم شاع استعمالها في الإسلام في معان خاصة. </a:t>
            </a:r>
          </a:p>
          <a:p>
            <a:pPr>
              <a:lnSpc>
                <a:spcPct val="150000"/>
              </a:lnSpc>
            </a:pPr>
            <a:r>
              <a:rPr lang="ar-IQ" sz="3200" b="1" dirty="0" smtClean="0">
                <a:solidFill>
                  <a:prstClr val="black"/>
                </a:solidFill>
              </a:rPr>
              <a:t>1- فلفظ </a:t>
            </a:r>
            <a:r>
              <a:rPr lang="ar-IQ" sz="3200" b="1" dirty="0">
                <a:solidFill>
                  <a:prstClr val="black"/>
                </a:solidFill>
              </a:rPr>
              <a:t>(التحيات)، يعنى المُلْك، وأصله: إن الملك كان يُحَيَّا، فيقال: أنعم صباحا، وأبيت اللعن، ثم سمى الملك تحية، إذ كانت التحية لا تكون إلا للملوك. </a:t>
            </a:r>
          </a:p>
          <a:p>
            <a:r>
              <a:rPr lang="ar-IQ" sz="2000" dirty="0">
                <a:solidFill>
                  <a:prstClr val="black"/>
                </a:solidFill>
              </a:rPr>
              <a:t/>
            </a:r>
            <a:br>
              <a:rPr lang="ar-IQ" sz="2000" dirty="0">
                <a:solidFill>
                  <a:prstClr val="black"/>
                </a:solidFill>
              </a:rPr>
            </a:br>
            <a:r>
              <a:rPr lang="ar-IQ" sz="2000" dirty="0">
                <a:solidFill>
                  <a:prstClr val="black"/>
                </a:solidFill>
              </a:rPr>
              <a:t/>
            </a:r>
            <a:br>
              <a:rPr lang="ar-IQ" sz="2000" dirty="0">
                <a:solidFill>
                  <a:prstClr val="black"/>
                </a:solidFill>
              </a:rPr>
            </a:br>
            <a:endParaRPr lang="ar-IQ" sz="2000" dirty="0">
              <a:solidFill>
                <a:prstClr val="black"/>
              </a:solidFill>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22</a:t>
            </a:fld>
            <a:endParaRPr lang="ar-IQ"/>
          </a:p>
        </p:txBody>
      </p:sp>
    </p:spTree>
    <p:extLst>
      <p:ext uri="{BB962C8B-B14F-4D97-AF65-F5344CB8AC3E}">
        <p14:creationId xmlns:p14="http://schemas.microsoft.com/office/powerpoint/2010/main" val="128081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043608"/>
            <a:ext cx="8278688" cy="864096"/>
          </a:xfrm>
        </p:spPr>
        <p:txBody>
          <a:bodyPr/>
          <a:lstStyle/>
          <a:p>
            <a:endParaRPr lang="ar-IQ" dirty="0"/>
          </a:p>
        </p:txBody>
      </p:sp>
      <p:sp>
        <p:nvSpPr>
          <p:cNvPr id="4" name="Rectangle 3"/>
          <p:cNvSpPr/>
          <p:nvPr/>
        </p:nvSpPr>
        <p:spPr>
          <a:xfrm>
            <a:off x="0" y="0"/>
            <a:ext cx="9144000" cy="6858000"/>
          </a:xfrm>
          <a:prstGeom prst="rect">
            <a:avLst/>
          </a:prstGeom>
        </p:spPr>
        <p:style>
          <a:lnRef idx="2">
            <a:schemeClr val="accent3"/>
          </a:lnRef>
          <a:fillRef idx="1">
            <a:schemeClr val="lt1"/>
          </a:fillRef>
          <a:effectRef idx="0">
            <a:schemeClr val="accent3"/>
          </a:effectRef>
          <a:fontRef idx="minor">
            <a:schemeClr val="dk1"/>
          </a:fontRef>
        </p:style>
        <p:txBody>
          <a:bodyPr rtlCol="1" anchor="t"/>
          <a:lstStyle/>
          <a:p>
            <a:pPr>
              <a:lnSpc>
                <a:spcPct val="150000"/>
              </a:lnSpc>
            </a:pPr>
            <a:endParaRPr lang="ar-IQ" sz="2000" dirty="0" smtClean="0">
              <a:solidFill>
                <a:prstClr val="black"/>
              </a:solidFill>
            </a:endParaRPr>
          </a:p>
          <a:p>
            <a:pPr>
              <a:lnSpc>
                <a:spcPct val="150000"/>
              </a:lnSpc>
            </a:pPr>
            <a:r>
              <a:rPr lang="ar-IQ" sz="3200" b="1" dirty="0">
                <a:solidFill>
                  <a:prstClr val="black"/>
                </a:solidFill>
              </a:rPr>
              <a:t> </a:t>
            </a:r>
            <a:r>
              <a:rPr lang="ar-IQ" sz="3200" b="1" dirty="0" smtClean="0">
                <a:solidFill>
                  <a:prstClr val="black"/>
                </a:solidFill>
              </a:rPr>
              <a:t>  ثم </a:t>
            </a:r>
            <a:r>
              <a:rPr lang="ar-IQ" sz="3200" b="1" dirty="0">
                <a:solidFill>
                  <a:prstClr val="black"/>
                </a:solidFill>
              </a:rPr>
              <a:t>جاء الإسلام فجعل اللفظ </a:t>
            </a:r>
            <a:r>
              <a:rPr lang="ar-IQ" sz="3200" b="1" u="sng" dirty="0">
                <a:solidFill>
                  <a:prstClr val="black"/>
                </a:solidFill>
              </a:rPr>
              <a:t>مخصوصا بتحية ملك الملوك </a:t>
            </a:r>
            <a:r>
              <a:rPr lang="ar-IQ" sz="3200" b="1" dirty="0">
                <a:solidFill>
                  <a:prstClr val="black"/>
                </a:solidFill>
              </a:rPr>
              <a:t>وخالقهم ومن بيده أمرهم، وهو الله عز وجل في التشهد في الصلاة.</a:t>
            </a:r>
          </a:p>
          <a:p>
            <a:pPr>
              <a:lnSpc>
                <a:spcPct val="150000"/>
              </a:lnSpc>
            </a:pPr>
            <a:r>
              <a:rPr lang="ar-IQ" sz="3200" b="1" dirty="0" smtClean="0">
                <a:solidFill>
                  <a:prstClr val="black"/>
                </a:solidFill>
              </a:rPr>
              <a:t>2- وكذلك </a:t>
            </a:r>
            <a:r>
              <a:rPr lang="ar-IQ" sz="3200" b="1" dirty="0">
                <a:solidFill>
                  <a:prstClr val="black"/>
                </a:solidFill>
              </a:rPr>
              <a:t>لفظ (الغلول)، أصله، أن الرجل كان إذا اختار من المغنم شيئا غَلَّه، أي: أدخله في أضعاف متاعه وستره، فسمى الخائن غَالًّا.. </a:t>
            </a:r>
          </a:p>
          <a:p>
            <a:pPr>
              <a:lnSpc>
                <a:spcPct val="150000"/>
              </a:lnSpc>
            </a:pPr>
            <a:r>
              <a:rPr lang="ar-IQ" sz="3200" b="1" dirty="0">
                <a:solidFill>
                  <a:prstClr val="black"/>
                </a:solidFill>
              </a:rPr>
              <a:t>وقد ذكر اللغويون أن أصل الغلول: الخيانة عامة، ثم تخصص مدلول اللفظ بالخيانة في المغنم. </a:t>
            </a:r>
          </a:p>
          <a:p>
            <a:pPr>
              <a:lnSpc>
                <a:spcPct val="150000"/>
              </a:lnSpc>
            </a:pPr>
            <a:r>
              <a:rPr lang="ar-IQ" sz="2000" dirty="0">
                <a:solidFill>
                  <a:prstClr val="black"/>
                </a:solidFill>
              </a:rPr>
              <a:t/>
            </a:r>
            <a:br>
              <a:rPr lang="ar-IQ" sz="2000" dirty="0">
                <a:solidFill>
                  <a:prstClr val="black"/>
                </a:solidFill>
              </a:rPr>
            </a:br>
            <a:endParaRPr lang="ar-IQ" sz="2000" dirty="0">
              <a:solidFill>
                <a:prstClr val="black"/>
              </a:solidFill>
            </a:endParaRPr>
          </a:p>
          <a:p>
            <a:pPr>
              <a:lnSpc>
                <a:spcPct val="150000"/>
              </a:lnSpc>
            </a:pPr>
            <a:r>
              <a:rPr lang="ar-IQ" sz="2000" dirty="0">
                <a:solidFill>
                  <a:prstClr val="black"/>
                </a:solidFill>
              </a:rPr>
              <a:t/>
            </a:r>
            <a:br>
              <a:rPr lang="ar-IQ" sz="2000" dirty="0">
                <a:solidFill>
                  <a:prstClr val="black"/>
                </a:solidFill>
              </a:rPr>
            </a:br>
            <a:r>
              <a:rPr lang="ar-IQ" sz="2000" dirty="0">
                <a:solidFill>
                  <a:prstClr val="black"/>
                </a:solidFill>
              </a:rPr>
              <a:t/>
            </a:r>
            <a:br>
              <a:rPr lang="ar-IQ" sz="2000" dirty="0">
                <a:solidFill>
                  <a:prstClr val="black"/>
                </a:solidFill>
              </a:rPr>
            </a:br>
            <a:endParaRPr lang="ar-IQ" sz="2000" dirty="0">
              <a:solidFill>
                <a:prstClr val="black"/>
              </a:solidFill>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23</a:t>
            </a:fld>
            <a:endParaRPr lang="ar-IQ"/>
          </a:p>
        </p:txBody>
      </p:sp>
    </p:spTree>
    <p:extLst>
      <p:ext uri="{BB962C8B-B14F-4D97-AF65-F5344CB8AC3E}">
        <p14:creationId xmlns:p14="http://schemas.microsoft.com/office/powerpoint/2010/main" val="3873733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043608"/>
            <a:ext cx="8278688" cy="864096"/>
          </a:xfrm>
        </p:spPr>
        <p:txBody>
          <a:bodyPr/>
          <a:lstStyle/>
          <a:p>
            <a:endParaRPr lang="ar-IQ" dirty="0"/>
          </a:p>
        </p:txBody>
      </p:sp>
      <p:sp>
        <p:nvSpPr>
          <p:cNvPr id="4" name="Rectangle 3"/>
          <p:cNvSpPr/>
          <p:nvPr/>
        </p:nvSpPr>
        <p:spPr>
          <a:xfrm>
            <a:off x="0" y="0"/>
            <a:ext cx="9144000" cy="6858000"/>
          </a:xfrm>
          <a:prstGeom prst="rect">
            <a:avLst/>
          </a:prstGeom>
        </p:spPr>
        <p:style>
          <a:lnRef idx="2">
            <a:schemeClr val="accent3"/>
          </a:lnRef>
          <a:fillRef idx="1">
            <a:schemeClr val="lt1"/>
          </a:fillRef>
          <a:effectRef idx="0">
            <a:schemeClr val="accent3"/>
          </a:effectRef>
          <a:fontRef idx="minor">
            <a:schemeClr val="dk1"/>
          </a:fontRef>
        </p:style>
        <p:txBody>
          <a:bodyPr rtlCol="1" anchor="t"/>
          <a:lstStyle/>
          <a:p>
            <a:pPr>
              <a:lnSpc>
                <a:spcPct val="150000"/>
              </a:lnSpc>
            </a:pPr>
            <a:endParaRPr lang="ar-IQ" sz="2800" b="1" dirty="0" smtClean="0">
              <a:solidFill>
                <a:prstClr val="black"/>
              </a:solidFill>
            </a:endParaRPr>
          </a:p>
          <a:p>
            <a:pPr>
              <a:lnSpc>
                <a:spcPct val="150000"/>
              </a:lnSpc>
            </a:pPr>
            <a:r>
              <a:rPr lang="ar-IQ" sz="2800" b="1" dirty="0">
                <a:solidFill>
                  <a:prstClr val="black"/>
                </a:solidFill>
              </a:rPr>
              <a:t> </a:t>
            </a:r>
            <a:r>
              <a:rPr lang="ar-IQ" sz="2800" b="1" dirty="0" smtClean="0">
                <a:solidFill>
                  <a:prstClr val="black"/>
                </a:solidFill>
              </a:rPr>
              <a:t>  ب‌) وفي مقابل ذلك، يمكن أن تكون كثرة استخدام الخاص في معان عامة عن طريق التوسع، تزيل مع تقادم العهد خصوص معناه، وتكسبه العموم. </a:t>
            </a:r>
          </a:p>
          <a:p>
            <a:pPr>
              <a:lnSpc>
                <a:spcPct val="150000"/>
              </a:lnSpc>
            </a:pPr>
            <a:r>
              <a:rPr lang="ar-IQ" sz="2800" b="1" dirty="0" smtClean="0">
                <a:solidFill>
                  <a:prstClr val="black"/>
                </a:solidFill>
              </a:rPr>
              <a:t>1- ومن ذلك: لفظ (الإخفاق) في حديث النبي صلى الله عليه وسلم: (أيما سرية غزت فأخفقت كان لها أجرها مرتين). </a:t>
            </a:r>
          </a:p>
          <a:p>
            <a:pPr>
              <a:lnSpc>
                <a:spcPct val="150000"/>
              </a:lnSpc>
            </a:pPr>
            <a:r>
              <a:rPr lang="ar-IQ" sz="2800" b="1" dirty="0" smtClean="0">
                <a:solidFill>
                  <a:prstClr val="black"/>
                </a:solidFill>
              </a:rPr>
              <a:t>قال أبو عبيد: الإخفاق: أن يغزو فلا يغنم شيئا، وكذلك كل طالب حاجة إذا لم يقضها؛ فقد أخفق، وأصل ذلك في الغنيمة. </a:t>
            </a:r>
          </a:p>
          <a:p>
            <a:pPr>
              <a:lnSpc>
                <a:spcPct val="150000"/>
              </a:lnSpc>
            </a:pPr>
            <a:r>
              <a:rPr lang="ar-IQ" sz="2800" b="1" dirty="0" smtClean="0">
                <a:solidFill>
                  <a:prstClr val="black"/>
                </a:solidFill>
              </a:rPr>
              <a:t>فقد كان أصل اللفظ مستعملا في الإخفاق في الغنيمة، وهو عدم الظفر بها، </a:t>
            </a:r>
          </a:p>
          <a:p>
            <a:pPr>
              <a:lnSpc>
                <a:spcPct val="150000"/>
              </a:lnSpc>
            </a:pPr>
            <a:r>
              <a:rPr lang="ar-IQ" sz="2800" b="1" dirty="0">
                <a:solidFill>
                  <a:prstClr val="black"/>
                </a:solidFill>
              </a:rPr>
              <a:t> </a:t>
            </a:r>
            <a:r>
              <a:rPr lang="ar-IQ" sz="2800" b="1" dirty="0" smtClean="0">
                <a:solidFill>
                  <a:prstClr val="black"/>
                </a:solidFill>
              </a:rPr>
              <a:t>             ثم صار عاما في عدم الظفر بأي حاجة تطلب.</a:t>
            </a:r>
          </a:p>
          <a:p>
            <a:r>
              <a:rPr lang="ar-IQ" sz="2000" dirty="0">
                <a:solidFill>
                  <a:prstClr val="black"/>
                </a:solidFill>
              </a:rPr>
              <a:t/>
            </a:r>
            <a:br>
              <a:rPr lang="ar-IQ" sz="2000" dirty="0">
                <a:solidFill>
                  <a:prstClr val="black"/>
                </a:solidFill>
              </a:rPr>
            </a:br>
            <a:r>
              <a:rPr lang="ar-IQ" sz="2000" dirty="0">
                <a:solidFill>
                  <a:prstClr val="black"/>
                </a:solidFill>
              </a:rPr>
              <a:t/>
            </a:r>
            <a:br>
              <a:rPr lang="ar-IQ" sz="2000" dirty="0">
                <a:solidFill>
                  <a:prstClr val="black"/>
                </a:solidFill>
              </a:rPr>
            </a:br>
            <a:endParaRPr lang="ar-IQ" sz="2000" dirty="0" smtClean="0">
              <a:solidFill>
                <a:prstClr val="black"/>
              </a:solidFill>
            </a:endParaRPr>
          </a:p>
          <a:p>
            <a:pPr>
              <a:lnSpc>
                <a:spcPct val="150000"/>
              </a:lnSpc>
            </a:pPr>
            <a:endParaRPr lang="ar-IQ" sz="2000" dirty="0">
              <a:solidFill>
                <a:prstClr val="black"/>
              </a:solidFill>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24</a:t>
            </a:fld>
            <a:endParaRPr lang="ar-IQ"/>
          </a:p>
        </p:txBody>
      </p:sp>
    </p:spTree>
    <p:extLst>
      <p:ext uri="{BB962C8B-B14F-4D97-AF65-F5344CB8AC3E}">
        <p14:creationId xmlns:p14="http://schemas.microsoft.com/office/powerpoint/2010/main" val="3770356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2043608"/>
            <a:ext cx="8278688" cy="864096"/>
          </a:xfrm>
        </p:spPr>
        <p:txBody>
          <a:bodyPr/>
          <a:lstStyle/>
          <a:p>
            <a:endParaRPr lang="ar-IQ" dirty="0"/>
          </a:p>
        </p:txBody>
      </p:sp>
      <p:sp>
        <p:nvSpPr>
          <p:cNvPr id="4" name="Rectangle 3"/>
          <p:cNvSpPr/>
          <p:nvPr/>
        </p:nvSpPr>
        <p:spPr>
          <a:xfrm>
            <a:off x="0" y="0"/>
            <a:ext cx="9144000" cy="6858000"/>
          </a:xfrm>
          <a:prstGeom prst="rect">
            <a:avLst/>
          </a:prstGeom>
        </p:spPr>
        <p:style>
          <a:lnRef idx="2">
            <a:schemeClr val="accent3"/>
          </a:lnRef>
          <a:fillRef idx="1">
            <a:schemeClr val="lt1"/>
          </a:fillRef>
          <a:effectRef idx="0">
            <a:schemeClr val="accent3"/>
          </a:effectRef>
          <a:fontRef idx="minor">
            <a:schemeClr val="dk1"/>
          </a:fontRef>
        </p:style>
        <p:txBody>
          <a:bodyPr rtlCol="1" anchor="t"/>
          <a:lstStyle/>
          <a:p>
            <a:pPr>
              <a:lnSpc>
                <a:spcPct val="150000"/>
              </a:lnSpc>
            </a:pPr>
            <a:endParaRPr lang="ar-IQ" sz="2000" dirty="0" smtClean="0">
              <a:solidFill>
                <a:prstClr val="black"/>
              </a:solidFill>
            </a:endParaRPr>
          </a:p>
          <a:p>
            <a:pPr>
              <a:lnSpc>
                <a:spcPct val="150000"/>
              </a:lnSpc>
            </a:pPr>
            <a:r>
              <a:rPr lang="ar-IQ" sz="3200" b="1" dirty="0" smtClean="0">
                <a:solidFill>
                  <a:prstClr val="black"/>
                </a:solidFill>
              </a:rPr>
              <a:t>2- ومن ذلك أيضا: لفظ (الخفوت) الوارد في حديث عائشة ك قالت: (ربما خفت النبي صلى الله عليه وسلم بقراءته، وربما جهر). </a:t>
            </a:r>
          </a:p>
          <a:p>
            <a:pPr>
              <a:lnSpc>
                <a:spcPct val="150000"/>
              </a:lnSpc>
            </a:pPr>
            <a:r>
              <a:rPr lang="ar-IQ" sz="3200" b="1" dirty="0">
                <a:solidFill>
                  <a:prstClr val="black"/>
                </a:solidFill>
              </a:rPr>
              <a:t>قال الحربي: قولها: (وربما خفت)، أصله: خفت الصوت من الجوع أو الخوف. </a:t>
            </a:r>
          </a:p>
          <a:p>
            <a:pPr>
              <a:lnSpc>
                <a:spcPct val="150000"/>
              </a:lnSpc>
            </a:pPr>
            <a:r>
              <a:rPr lang="ar-IQ" sz="3200" b="1" dirty="0">
                <a:solidFill>
                  <a:prstClr val="black"/>
                </a:solidFill>
              </a:rPr>
              <a:t>فقد بين أن أصل دلالة هذا اللفظ، هو خفض الصوت بسبب الخوف أو الجوع، ثم صار عاما في خفض الصوت بسبب الخوف أو الجوع أو غيرهما، وعليه جاء المعنى في الحديث.</a:t>
            </a:r>
          </a:p>
          <a:p>
            <a:r>
              <a:rPr lang="ar-IQ" sz="2000" dirty="0">
                <a:solidFill>
                  <a:prstClr val="black"/>
                </a:solidFill>
              </a:rPr>
              <a:t/>
            </a:r>
            <a:br>
              <a:rPr lang="ar-IQ" sz="2000" dirty="0">
                <a:solidFill>
                  <a:prstClr val="black"/>
                </a:solidFill>
              </a:rPr>
            </a:br>
            <a:r>
              <a:rPr lang="ar-IQ" sz="2000" dirty="0">
                <a:solidFill>
                  <a:prstClr val="black"/>
                </a:solidFill>
              </a:rPr>
              <a:t/>
            </a:r>
            <a:br>
              <a:rPr lang="ar-IQ" sz="2000" dirty="0">
                <a:solidFill>
                  <a:prstClr val="black"/>
                </a:solidFill>
              </a:rPr>
            </a:br>
            <a:endParaRPr lang="ar-IQ" sz="2000" dirty="0" smtClean="0">
              <a:solidFill>
                <a:prstClr val="black"/>
              </a:solidFill>
            </a:endParaRPr>
          </a:p>
          <a:p>
            <a:pPr>
              <a:lnSpc>
                <a:spcPct val="150000"/>
              </a:lnSpc>
            </a:pPr>
            <a:endParaRPr lang="ar-IQ" sz="2000" dirty="0">
              <a:solidFill>
                <a:prstClr val="black"/>
              </a:solidFill>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25</a:t>
            </a:fld>
            <a:endParaRPr lang="ar-IQ"/>
          </a:p>
        </p:txBody>
      </p:sp>
    </p:spTree>
    <p:extLst>
      <p:ext uri="{BB962C8B-B14F-4D97-AF65-F5344CB8AC3E}">
        <p14:creationId xmlns:p14="http://schemas.microsoft.com/office/powerpoint/2010/main" val="3928177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chor="t">
            <a:normAutofit fontScale="90000"/>
          </a:bodyPr>
          <a:lstStyle/>
          <a:p>
            <a:pPr algn="r">
              <a:lnSpc>
                <a:spcPct val="150000"/>
              </a:lnSpc>
            </a:pPr>
            <a:r>
              <a:rPr lang="ar-IQ" sz="3100" dirty="0" smtClean="0"/>
              <a:t>                            </a:t>
            </a:r>
            <a:r>
              <a:rPr lang="ar-IQ" sz="3100" u="sng" dirty="0" smtClean="0"/>
              <a:t>لمحة عن نظرية الحقول المعجمية والدلالية </a:t>
            </a:r>
            <a:r>
              <a:rPr lang="ar-IQ" sz="3100" dirty="0" smtClean="0"/>
              <a:t/>
            </a:r>
            <a:br>
              <a:rPr lang="ar-IQ" sz="3100" dirty="0" smtClean="0"/>
            </a:br>
            <a:r>
              <a:rPr lang="ar-IQ" sz="3100" dirty="0" smtClean="0"/>
              <a:t> </a:t>
            </a:r>
            <a:br>
              <a:rPr lang="ar-IQ" sz="3100" dirty="0" smtClean="0"/>
            </a:br>
            <a:r>
              <a:rPr lang="ar-IQ" sz="3100" i="1" u="sng" dirty="0" smtClean="0"/>
              <a:t>الحقول الدلالية </a:t>
            </a:r>
            <a:r>
              <a:rPr lang="ar-IQ" sz="3100" dirty="0" smtClean="0"/>
              <a:t>هي إحدى نظريات تحليل المعنى، وأكثرها شيوعًا بين دارسي دلالة المعاني،</a:t>
            </a:r>
            <a:br>
              <a:rPr lang="ar-IQ" sz="3100" dirty="0" smtClean="0"/>
            </a:br>
            <a:r>
              <a:rPr lang="ar-IQ" sz="3100" dirty="0"/>
              <a:t/>
            </a:r>
            <a:br>
              <a:rPr lang="ar-IQ" sz="3100" dirty="0"/>
            </a:br>
            <a:r>
              <a:rPr lang="ar-IQ" sz="3100" u="sng" dirty="0"/>
              <a:t>الحقل المعجمي </a:t>
            </a:r>
            <a:r>
              <a:rPr lang="ar-IQ" sz="3100" dirty="0"/>
              <a:t>هو عبارة عن مجموعة ألفاظ في النص تدور حول موضوع معين، والتي ترتبط بعلاقة معنوية فيما بينها، كالتشابه، والتضاد، والترادف</a:t>
            </a:r>
            <a:r>
              <a:rPr lang="ar-IQ" sz="3100" dirty="0" smtClean="0"/>
              <a:t>، بعلاقة جزئية</a:t>
            </a:r>
            <a:r>
              <a:rPr lang="ar-IQ" sz="3100" dirty="0"/>
              <a:t>، مثل العين، والأنف، والكلية، مثل جسم الإنسان الذي تندرج تحته مسميات البطن، واليدان، والساقين، والرأس، والظهر، والصدر، </a:t>
            </a:r>
            <a:r>
              <a:rPr lang="ar-IQ" sz="3100" dirty="0" smtClean="0"/>
              <a:t>وغيره</a:t>
            </a:r>
            <a:r>
              <a:rPr lang="ar-IQ" sz="2400" dirty="0" smtClean="0"/>
              <a:t/>
            </a:r>
            <a:br>
              <a:rPr lang="ar-IQ" sz="2400" dirty="0" smtClean="0"/>
            </a:br>
            <a:r>
              <a:rPr lang="ar-IQ" sz="2400" dirty="0" smtClean="0"/>
              <a:t/>
            </a:r>
            <a:br>
              <a:rPr lang="ar-IQ" sz="2400" dirty="0" smtClean="0"/>
            </a:br>
            <a:r>
              <a:rPr lang="ar-IQ" sz="2400" dirty="0" smtClean="0"/>
              <a:t>             </a:t>
            </a:r>
            <a:br>
              <a:rPr lang="ar-IQ" sz="2400" dirty="0" smtClean="0"/>
            </a:br>
            <a:r>
              <a:rPr lang="ar-IQ" sz="2400" dirty="0"/>
              <a:t/>
            </a:r>
            <a:br>
              <a:rPr lang="ar-IQ" sz="2400" dirty="0"/>
            </a:br>
            <a:r>
              <a:rPr lang="ar-IQ" sz="2400" dirty="0"/>
              <a:t/>
            </a:r>
            <a:br>
              <a:rPr lang="ar-IQ" sz="2400" dirty="0"/>
            </a:br>
            <a:r>
              <a:rPr lang="ar-IQ" sz="2400" dirty="0"/>
              <a:t/>
            </a:r>
            <a:br>
              <a:rPr lang="ar-IQ" sz="2400" dirty="0"/>
            </a:br>
            <a:endParaRPr lang="ar-IQ" sz="2400" dirty="0"/>
          </a:p>
        </p:txBody>
      </p:sp>
      <p:sp>
        <p:nvSpPr>
          <p:cNvPr id="3" name="Slide Number Placeholder 2"/>
          <p:cNvSpPr>
            <a:spLocks noGrp="1"/>
          </p:cNvSpPr>
          <p:nvPr>
            <p:ph type="sldNum" sz="quarter" idx="12"/>
          </p:nvPr>
        </p:nvSpPr>
        <p:spPr/>
        <p:txBody>
          <a:bodyPr/>
          <a:lstStyle/>
          <a:p>
            <a:fld id="{DECE5CB3-90CB-4C07-A9B7-7A3EC0560617}" type="slidenum">
              <a:rPr lang="ar-IQ" smtClean="0"/>
              <a:pPr/>
              <a:t>26</a:t>
            </a:fld>
            <a:endParaRPr lang="ar-IQ"/>
          </a:p>
        </p:txBody>
      </p:sp>
    </p:spTree>
    <p:extLst>
      <p:ext uri="{BB962C8B-B14F-4D97-AF65-F5344CB8AC3E}">
        <p14:creationId xmlns:p14="http://schemas.microsoft.com/office/powerpoint/2010/main" val="1128021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3"/>
            <a:ext cx="8568952" cy="6532836"/>
          </a:xfrm>
        </p:spPr>
        <p:txBody>
          <a:bodyPr anchor="t">
            <a:normAutofit fontScale="90000"/>
          </a:bodyPr>
          <a:lstStyle/>
          <a:p>
            <a:pPr algn="r">
              <a:lnSpc>
                <a:spcPct val="150000"/>
              </a:lnSpc>
            </a:pPr>
            <a:r>
              <a:rPr lang="ar-IQ" sz="2400" dirty="0"/>
              <a:t> </a:t>
            </a:r>
            <a:r>
              <a:rPr lang="ar-IQ" sz="2400" dirty="0" smtClean="0"/>
              <a:t>                                   </a:t>
            </a:r>
            <a:r>
              <a:rPr lang="ar-IQ" sz="2400" b="1" u="sng" dirty="0" smtClean="0">
                <a:solidFill>
                  <a:srgbClr val="FF0000"/>
                </a:solidFill>
              </a:rPr>
              <a:t>نماذج من الألفاظ المترادفة</a:t>
            </a:r>
            <a:r>
              <a:rPr lang="ar-IQ" sz="2400" dirty="0" smtClean="0"/>
              <a:t/>
            </a:r>
            <a:br>
              <a:rPr lang="ar-IQ" sz="2400" dirty="0" smtClean="0"/>
            </a:br>
            <a:r>
              <a:rPr lang="ar-IQ" sz="3100" b="1" dirty="0"/>
              <a:t> </a:t>
            </a:r>
            <a:r>
              <a:rPr lang="ar-IQ" sz="3100" b="1" u="sng" dirty="0"/>
              <a:t>الترادف في القرآن الكريم</a:t>
            </a:r>
            <a:r>
              <a:rPr lang="ar-IQ" sz="3100" b="1" dirty="0"/>
              <a:t/>
            </a:r>
            <a:br>
              <a:rPr lang="ar-IQ" sz="3100" b="1" dirty="0"/>
            </a:br>
            <a:r>
              <a:rPr lang="ar-IQ" sz="3100" b="1" dirty="0" smtClean="0"/>
              <a:t>مما </a:t>
            </a:r>
            <a:r>
              <a:rPr lang="ar-IQ" sz="3100" b="1" dirty="0"/>
              <a:t>ينبغي على المسلم معرفته أنه ليس في </a:t>
            </a:r>
            <a:r>
              <a:rPr lang="ar-IQ" sz="3100" b="1" dirty="0">
                <a:hlinkClick r:id="rId2"/>
              </a:rPr>
              <a:t>كلام اللهِ</a:t>
            </a:r>
            <a:r>
              <a:rPr lang="ar-IQ" sz="3100" b="1" dirty="0"/>
              <a:t> تعالى تَرَادُفٌ، على الصحيح من أقوال العلماءِ، ولا تغني كلمةٌ عن كلمةٍ فيه، فلو جَمَعْتَ كلَ المترادفاتِ على أن تَأتِي بكلمةٍ تظنُ أنها أصلحُ من كلمةٍ في كتابِ الله تعالى فلن تجد إلى ذلك سبيلًا، بل ذلك محالٌ، </a:t>
            </a:r>
            <a:r>
              <a:rPr lang="ar-IQ" sz="3100" b="1" dirty="0" smtClean="0"/>
              <a:t/>
            </a:r>
            <a:br>
              <a:rPr lang="ar-IQ" sz="3100" b="1" dirty="0" smtClean="0"/>
            </a:br>
            <a:r>
              <a:rPr lang="ar-IQ" sz="2400" dirty="0"/>
              <a:t/>
            </a:r>
            <a:br>
              <a:rPr lang="ar-IQ" sz="2400" dirty="0"/>
            </a:br>
            <a:r>
              <a:rPr lang="ar-IQ" sz="2400" dirty="0"/>
              <a:t/>
            </a:r>
            <a:br>
              <a:rPr lang="ar-IQ" sz="2400" dirty="0"/>
            </a:br>
            <a:r>
              <a:rPr lang="ar-IQ" sz="2400" dirty="0"/>
              <a:t/>
            </a:r>
            <a:br>
              <a:rPr lang="ar-IQ" sz="2400" dirty="0"/>
            </a:br>
            <a:r>
              <a:rPr lang="ar-IQ" sz="2400" dirty="0"/>
              <a:t/>
            </a:r>
            <a:br>
              <a:rPr lang="ar-IQ" sz="2400" dirty="0"/>
            </a:br>
            <a:r>
              <a:rPr lang="ar-IQ" sz="2400" dirty="0"/>
              <a:t/>
            </a:r>
            <a:br>
              <a:rPr lang="ar-IQ" sz="2400" dirty="0"/>
            </a:br>
            <a:r>
              <a:rPr lang="ar-IQ" sz="2400" dirty="0" smtClean="0"/>
              <a:t>  </a:t>
            </a:r>
            <a:endParaRPr lang="ar-IQ" sz="2400" dirty="0"/>
          </a:p>
        </p:txBody>
      </p:sp>
      <p:sp>
        <p:nvSpPr>
          <p:cNvPr id="3" name="Slide Number Placeholder 2"/>
          <p:cNvSpPr>
            <a:spLocks noGrp="1"/>
          </p:cNvSpPr>
          <p:nvPr>
            <p:ph type="sldNum" sz="quarter" idx="12"/>
          </p:nvPr>
        </p:nvSpPr>
        <p:spPr/>
        <p:txBody>
          <a:bodyPr/>
          <a:lstStyle/>
          <a:p>
            <a:fld id="{DECE5CB3-90CB-4C07-A9B7-7A3EC0560617}" type="slidenum">
              <a:rPr lang="ar-IQ" smtClean="0"/>
              <a:pPr/>
              <a:t>27</a:t>
            </a:fld>
            <a:endParaRPr lang="ar-IQ"/>
          </a:p>
        </p:txBody>
      </p:sp>
    </p:spTree>
    <p:extLst>
      <p:ext uri="{BB962C8B-B14F-4D97-AF65-F5344CB8AC3E}">
        <p14:creationId xmlns:p14="http://schemas.microsoft.com/office/powerpoint/2010/main" val="674715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chor="t">
            <a:normAutofit fontScale="90000"/>
          </a:bodyPr>
          <a:lstStyle/>
          <a:p>
            <a:pPr algn="r"/>
            <a:r>
              <a:rPr lang="ar-IQ" sz="2400" dirty="0" smtClean="0"/>
              <a:t/>
            </a:r>
            <a:br>
              <a:rPr lang="ar-IQ" sz="2400" dirty="0" smtClean="0"/>
            </a:br>
            <a:r>
              <a:rPr lang="ar-IQ" sz="3100" b="1" dirty="0" smtClean="0"/>
              <a:t>قال شيخ الإسلام ابن تيمية رحمه الله: </a:t>
            </a:r>
            <a:r>
              <a:rPr lang="ar-IQ" sz="3100" b="1" dirty="0" smtClean="0">
                <a:hlinkClick r:id="rId2"/>
              </a:rPr>
              <a:t>الترادف</a:t>
            </a:r>
            <a:r>
              <a:rPr lang="ar-IQ" sz="3100" b="1" dirty="0" smtClean="0"/>
              <a:t> في اللغة قليل، </a:t>
            </a:r>
            <a:br>
              <a:rPr lang="ar-IQ" sz="3100" b="1" dirty="0" smtClean="0"/>
            </a:br>
            <a:r>
              <a:rPr lang="ar-IQ" sz="3100" b="1" dirty="0" smtClean="0"/>
              <a:t>وأما في ألفاظ القرآن فإما نادر وإما معدوم، وقَلَّ أن يعبر عن لفظ واحد بلفظ واحد يؤدي جميع معناه، بل يكون فيه تقريب لمعناه، وهذا من أسباب إعجاز القرآن. </a:t>
            </a:r>
            <a:br>
              <a:rPr lang="ar-IQ" sz="3100" b="1" dirty="0" smtClean="0"/>
            </a:br>
            <a:r>
              <a:rPr lang="ar-IQ" sz="3100" b="1" dirty="0"/>
              <a:t> </a:t>
            </a:r>
            <a:r>
              <a:rPr lang="ar-IQ" sz="3100" b="1" dirty="0" smtClean="0"/>
              <a:t>                               فإذا قال القائل: ﴿ يَوْمَ تَمُورُ السَّمَاء مَوْرًا ﴾. </a:t>
            </a:r>
            <a:br>
              <a:rPr lang="ar-IQ" sz="3100" b="1" dirty="0" smtClean="0"/>
            </a:br>
            <a:r>
              <a:rPr lang="ar-IQ" sz="3100" b="1" dirty="0" smtClean="0"/>
              <a:t> </a:t>
            </a:r>
            <a:br>
              <a:rPr lang="ar-IQ" sz="3100" b="1" dirty="0" smtClean="0"/>
            </a:br>
            <a:r>
              <a:rPr lang="ar-IQ" sz="3100" b="1" dirty="0" smtClean="0"/>
              <a:t>إن المور هو الحركة كان تقريبًا؛ إذ المور حركة خفيفة سريعة.</a:t>
            </a:r>
            <a:br>
              <a:rPr lang="ar-IQ" sz="3100" b="1" dirty="0" smtClean="0"/>
            </a:br>
            <a:r>
              <a:rPr lang="ar-IQ" sz="3100" b="1" dirty="0" smtClean="0"/>
              <a:t> </a:t>
            </a:r>
            <a:br>
              <a:rPr lang="ar-IQ" sz="3100" b="1" dirty="0" smtClean="0"/>
            </a:br>
            <a:r>
              <a:rPr lang="ar-IQ" sz="3100" b="1" dirty="0" smtClean="0"/>
              <a:t>وكذلك إذا قال: الوحي: الإعلام، أو قيل: ﴿ أَوْحَيْنَا إِلَيْكَ ﴾.</a:t>
            </a:r>
            <a:br>
              <a:rPr lang="ar-IQ" sz="3100" b="1" dirty="0" smtClean="0"/>
            </a:br>
            <a:r>
              <a:rPr lang="ar-IQ" sz="3100" b="1" dirty="0" smtClean="0"/>
              <a:t> </a:t>
            </a:r>
            <a:br>
              <a:rPr lang="ar-IQ" sz="3100" b="1" dirty="0" smtClean="0"/>
            </a:br>
            <a:r>
              <a:rPr lang="ar-IQ" sz="3100" b="1" dirty="0" smtClean="0"/>
              <a:t>أنزلنا إليك، أو قيل: ﴿ وَقَضَيْنَا إِلَى بَنِي إِسْرَائِيلَ ﴾.</a:t>
            </a:r>
            <a:br>
              <a:rPr lang="ar-IQ" sz="3100" b="1" dirty="0" smtClean="0"/>
            </a:br>
            <a:r>
              <a:rPr lang="ar-IQ" sz="3100" b="1" dirty="0" smtClean="0"/>
              <a:t> أي: أعلمنا، وأمثال ذلك، فهذا كله تقريب لا تحقيق؛ </a:t>
            </a:r>
            <a:br>
              <a:rPr lang="ar-IQ" sz="3100" b="1" dirty="0" smtClean="0"/>
            </a:br>
            <a:r>
              <a:rPr lang="ar-IQ" sz="3100" b="1" dirty="0" smtClean="0"/>
              <a:t>فإن الوحي هو إعلام سريع خفي، والقضاء إليهم أخص من الإعلام؛ فإن فيه إنزالا إليهم وإيحاء إليهم.</a:t>
            </a:r>
            <a:r>
              <a:rPr lang="ar-IQ" sz="2400" dirty="0" smtClean="0"/>
              <a:t/>
            </a:r>
            <a:br>
              <a:rPr lang="ar-IQ" sz="2400" dirty="0" smtClean="0"/>
            </a:br>
            <a:r>
              <a:rPr lang="ar-IQ" sz="2400" dirty="0"/>
              <a:t/>
            </a:r>
            <a:br>
              <a:rPr lang="ar-IQ" sz="2400" dirty="0"/>
            </a:br>
            <a:r>
              <a:rPr lang="ar-IQ" sz="2400" dirty="0"/>
              <a:t/>
            </a:r>
            <a:br>
              <a:rPr lang="ar-IQ" sz="2400" dirty="0"/>
            </a:br>
            <a:r>
              <a:rPr lang="ar-IQ" sz="2400" dirty="0"/>
              <a:t/>
            </a:r>
            <a:br>
              <a:rPr lang="ar-IQ" sz="2400" dirty="0"/>
            </a:br>
            <a:endParaRPr lang="ar-IQ" sz="2400" dirty="0"/>
          </a:p>
        </p:txBody>
      </p:sp>
      <p:sp>
        <p:nvSpPr>
          <p:cNvPr id="5" name="Rectangle 4"/>
          <p:cNvSpPr/>
          <p:nvPr/>
        </p:nvSpPr>
        <p:spPr>
          <a:xfrm>
            <a:off x="2286000" y="197346"/>
            <a:ext cx="4572000" cy="1200329"/>
          </a:xfrm>
          <a:prstGeom prst="rect">
            <a:avLst/>
          </a:prstGeom>
        </p:spPr>
        <p:txBody>
          <a:bodyPr>
            <a:spAutoFit/>
          </a:bodyPr>
          <a:lstStyle/>
          <a:p>
            <a:r>
              <a:rPr lang="ar-IQ" dirty="0"/>
              <a:t> </a:t>
            </a:r>
          </a:p>
          <a:p>
            <a:r>
              <a:rPr lang="ar-IQ" dirty="0"/>
              <a:t/>
            </a:r>
            <a:br>
              <a:rPr lang="ar-IQ" dirty="0"/>
            </a:br>
            <a:r>
              <a:rPr lang="ar-IQ" dirty="0"/>
              <a:t/>
            </a:r>
            <a:br>
              <a:rPr lang="ar-IQ" dirty="0"/>
            </a:br>
            <a:endParaRPr lang="ar-IQ" dirty="0"/>
          </a:p>
        </p:txBody>
      </p:sp>
      <p:sp>
        <p:nvSpPr>
          <p:cNvPr id="3" name="Slide Number Placeholder 2"/>
          <p:cNvSpPr>
            <a:spLocks noGrp="1"/>
          </p:cNvSpPr>
          <p:nvPr>
            <p:ph type="sldNum" sz="quarter" idx="12"/>
          </p:nvPr>
        </p:nvSpPr>
        <p:spPr/>
        <p:txBody>
          <a:bodyPr/>
          <a:lstStyle/>
          <a:p>
            <a:fld id="{DECE5CB3-90CB-4C07-A9B7-7A3EC0560617}" type="slidenum">
              <a:rPr lang="ar-IQ" smtClean="0"/>
              <a:pPr/>
              <a:t>28</a:t>
            </a:fld>
            <a:endParaRPr lang="ar-IQ"/>
          </a:p>
        </p:txBody>
      </p:sp>
    </p:spTree>
    <p:extLst>
      <p:ext uri="{BB962C8B-B14F-4D97-AF65-F5344CB8AC3E}">
        <p14:creationId xmlns:p14="http://schemas.microsoft.com/office/powerpoint/2010/main" val="549706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741368"/>
          </a:xfrm>
        </p:spPr>
        <p:txBody>
          <a:bodyPr anchor="t">
            <a:normAutofit fontScale="90000"/>
          </a:bodyPr>
          <a:lstStyle/>
          <a:p>
            <a:pPr algn="r">
              <a:lnSpc>
                <a:spcPct val="150000"/>
              </a:lnSpc>
            </a:pPr>
            <a:r>
              <a:rPr lang="ar-IQ" sz="3100" dirty="0"/>
              <a:t> </a:t>
            </a:r>
            <a:r>
              <a:rPr lang="ar-IQ" sz="3100" dirty="0" smtClean="0"/>
              <a:t>               </a:t>
            </a:r>
            <a:r>
              <a:rPr lang="ar-IQ" sz="3100" b="1" dirty="0" smtClean="0"/>
              <a:t> أ</a:t>
            </a:r>
            <a:r>
              <a:rPr lang="ar-IQ" sz="3100" b="1" u="sng" dirty="0" smtClean="0"/>
              <a:t>مثلة أخرى لما يظن أنه من المترادف وليس كذلك:</a:t>
            </a:r>
            <a:r>
              <a:rPr lang="ar-IQ" sz="3100" b="1" dirty="0" smtClean="0"/>
              <a:t/>
            </a:r>
            <a:br>
              <a:rPr lang="ar-IQ" sz="3100" b="1" dirty="0" smtClean="0"/>
            </a:br>
            <a:r>
              <a:rPr lang="ar-IQ" sz="3100" b="1" dirty="0" smtClean="0"/>
              <a:t>• (الْخَوْفُ وَالْخَشْيَةُ):</a:t>
            </a:r>
            <a:br>
              <a:rPr lang="ar-IQ" sz="3100" b="1" dirty="0" smtClean="0"/>
            </a:br>
            <a:r>
              <a:rPr lang="ar-IQ" sz="3100" b="1" dirty="0" smtClean="0"/>
              <a:t>من الألفاظ التي يظن كثير من الناس أنها من المترادف ولَا يَكَادُ اللُّغَوِيُّ يُفَرِّقُ بَيْنَهُمَا الْخَوْفُ وَالْخَشْيَةُ.</a:t>
            </a:r>
            <a:br>
              <a:rPr lang="ar-IQ" sz="3100" b="1" dirty="0" smtClean="0"/>
            </a:br>
            <a:r>
              <a:rPr lang="ar-IQ" sz="3100" b="1" dirty="0" smtClean="0"/>
              <a:t>وَلَا شَكَّ أَنَّ بينهما بونا شاسعًا وفارقًا عظيمًا، فإن الْخَشْيَةَ هي الْخَوْفُ الشديدُ،</a:t>
            </a:r>
            <a:br>
              <a:rPr lang="ar-IQ" sz="3100" b="1" dirty="0" smtClean="0"/>
            </a:br>
            <a:r>
              <a:rPr lang="ar-IQ" sz="3100" b="1" dirty="0" smtClean="0"/>
              <a:t> فَهِيَ أَشَدُّ مِنَ الْخَوْفِ، ولا تَكُونُ الْخَشْيَةُ إلا مِنْ عَظَمَةِ الْمَخْشِيِّ وَإِنْ كَانَ الْخَاشِي ي نفسه قَوِيًّا.</a:t>
            </a:r>
            <a:br>
              <a:rPr lang="ar-IQ" sz="3100" b="1" dirty="0" smtClean="0"/>
            </a:br>
            <a:r>
              <a:rPr lang="ar-IQ" sz="3100" b="1" dirty="0" smtClean="0"/>
              <a:t> </a:t>
            </a:r>
            <a:r>
              <a:rPr lang="ar-IQ" sz="3100" b="1" dirty="0"/>
              <a:t>وَالْخَوْفُ يَكُونُ مِنْ ضَعْفِ الْخَائِفِ وَإِنْ كَانَ الْمُخَوِّفُ أَمْرًا يَسِيرًا</a:t>
            </a:r>
            <a:r>
              <a:rPr lang="ar-IQ" sz="3100" b="1" dirty="0" smtClean="0"/>
              <a:t>.</a:t>
            </a:r>
            <a:r>
              <a:rPr lang="ar-IQ" sz="3100" b="1" dirty="0"/>
              <a:t/>
            </a:r>
            <a:br>
              <a:rPr lang="ar-IQ" sz="3100" b="1" dirty="0"/>
            </a:br>
            <a:r>
              <a:rPr lang="ar-IQ" sz="3100" b="1" dirty="0"/>
              <a:t>لِذَلِكَ وَرَدَتِ الْخَشْيَةُ غَالِبًا فِي حَقِّ اللَّهِ تَعَالَى، كما قال تَعَالَى: ﴿ مِنْ خَشْيَةِ اللَّهِ </a:t>
            </a:r>
            <a:r>
              <a:rPr lang="ar-IQ" sz="3100" b="1" dirty="0" smtClean="0"/>
              <a:t>﴾. </a:t>
            </a:r>
            <a:r>
              <a:rPr lang="ar-IQ" sz="3100" b="1" dirty="0"/>
              <a:t/>
            </a:r>
            <a:br>
              <a:rPr lang="ar-IQ" sz="3100" b="1" dirty="0"/>
            </a:br>
            <a:r>
              <a:rPr lang="ar-IQ" sz="3100" b="1" dirty="0"/>
              <a:t> </a:t>
            </a:r>
            <a:r>
              <a:rPr lang="ar-IQ" sz="3100" b="1" dirty="0" smtClean="0"/>
              <a:t>وقال </a:t>
            </a:r>
            <a:r>
              <a:rPr lang="ar-IQ" sz="3100" b="1" dirty="0"/>
              <a:t>تَعَالَى: ﴿ إِنَّمَا يَخْشَى اللَّهَ مِنْ عِبَادِهِ الْعُلَمَاءُ </a:t>
            </a:r>
            <a:r>
              <a:rPr lang="ar-IQ" sz="3100" b="1" dirty="0" smtClean="0"/>
              <a:t>﴾. </a:t>
            </a:r>
            <a:r>
              <a:rPr lang="ar-IQ" sz="2400" dirty="0"/>
              <a:t/>
            </a:r>
            <a:br>
              <a:rPr lang="ar-IQ" sz="2400" dirty="0"/>
            </a:br>
            <a:r>
              <a:rPr lang="ar-IQ" sz="2400" dirty="0"/>
              <a:t> </a:t>
            </a:r>
            <a:br>
              <a:rPr lang="ar-IQ" sz="2400" dirty="0"/>
            </a:br>
            <a:r>
              <a:rPr lang="ar-IQ" sz="2400" dirty="0"/>
              <a:t/>
            </a:r>
            <a:br>
              <a:rPr lang="ar-IQ" sz="2400" dirty="0"/>
            </a:br>
            <a:r>
              <a:rPr lang="ar-IQ" sz="2400" dirty="0"/>
              <a:t/>
            </a:r>
            <a:br>
              <a:rPr lang="ar-IQ" sz="2400" dirty="0"/>
            </a:br>
            <a:r>
              <a:rPr lang="ar-IQ" sz="2400" dirty="0"/>
              <a:t/>
            </a:r>
            <a:br>
              <a:rPr lang="ar-IQ" sz="2400" dirty="0"/>
            </a:br>
            <a:r>
              <a:rPr lang="ar-IQ" sz="2400" dirty="0"/>
              <a:t/>
            </a:r>
            <a:br>
              <a:rPr lang="ar-IQ" sz="2400" dirty="0"/>
            </a:br>
            <a:endParaRPr lang="ar-IQ" sz="2400" dirty="0"/>
          </a:p>
        </p:txBody>
      </p:sp>
      <p:sp>
        <p:nvSpPr>
          <p:cNvPr id="5" name="Rectangle 4"/>
          <p:cNvSpPr/>
          <p:nvPr/>
        </p:nvSpPr>
        <p:spPr>
          <a:xfrm>
            <a:off x="2286000" y="1305342"/>
            <a:ext cx="4572000" cy="923330"/>
          </a:xfrm>
          <a:prstGeom prst="rect">
            <a:avLst/>
          </a:prstGeom>
        </p:spPr>
        <p:txBody>
          <a:bodyPr>
            <a:spAutoFit/>
          </a:bodyPr>
          <a:lstStyle/>
          <a:p>
            <a:r>
              <a:rPr lang="ar-IQ" dirty="0"/>
              <a:t> </a:t>
            </a:r>
          </a:p>
          <a:p>
            <a:r>
              <a:rPr lang="ar-IQ" dirty="0"/>
              <a:t/>
            </a:r>
            <a:br>
              <a:rPr lang="ar-IQ" dirty="0"/>
            </a:br>
            <a:endParaRPr lang="ar-IQ" dirty="0"/>
          </a:p>
        </p:txBody>
      </p:sp>
      <p:sp>
        <p:nvSpPr>
          <p:cNvPr id="3" name="Slide Number Placeholder 2"/>
          <p:cNvSpPr>
            <a:spLocks noGrp="1"/>
          </p:cNvSpPr>
          <p:nvPr>
            <p:ph type="sldNum" sz="quarter" idx="12"/>
          </p:nvPr>
        </p:nvSpPr>
        <p:spPr/>
        <p:txBody>
          <a:bodyPr/>
          <a:lstStyle/>
          <a:p>
            <a:fld id="{DECE5CB3-90CB-4C07-A9B7-7A3EC0560617}" type="slidenum">
              <a:rPr lang="ar-IQ" smtClean="0"/>
              <a:pPr/>
              <a:t>29</a:t>
            </a:fld>
            <a:endParaRPr lang="ar-IQ"/>
          </a:p>
        </p:txBody>
      </p:sp>
    </p:spTree>
    <p:extLst>
      <p:ext uri="{BB962C8B-B14F-4D97-AF65-F5344CB8AC3E}">
        <p14:creationId xmlns:p14="http://schemas.microsoft.com/office/powerpoint/2010/main" val="236769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784976" cy="6741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r>
              <a:rPr lang="ar-IQ" sz="2400" dirty="0" smtClean="0">
                <a:solidFill>
                  <a:schemeClr val="tx1"/>
                </a:solidFill>
                <a:cs typeface="+mj-cs"/>
              </a:rPr>
              <a:t>     </a:t>
            </a:r>
          </a:p>
          <a:p>
            <a:r>
              <a:rPr lang="ar-IQ" sz="2400" dirty="0">
                <a:solidFill>
                  <a:schemeClr val="tx1"/>
                </a:solidFill>
                <a:cs typeface="+mj-cs"/>
              </a:rPr>
              <a:t> </a:t>
            </a:r>
            <a:r>
              <a:rPr lang="ar-IQ" sz="2400" dirty="0" smtClean="0">
                <a:solidFill>
                  <a:schemeClr val="tx1"/>
                </a:solidFill>
                <a:cs typeface="+mj-cs"/>
              </a:rPr>
              <a:t>                                </a:t>
            </a:r>
            <a:r>
              <a:rPr lang="ar-IQ" sz="2400" u="sng" dirty="0" smtClean="0">
                <a:solidFill>
                  <a:schemeClr val="tx1"/>
                </a:solidFill>
                <a:cs typeface="+mj-cs"/>
              </a:rPr>
              <a:t>أمثلة الحذف في اللغة العربية</a:t>
            </a:r>
          </a:p>
          <a:p>
            <a:pPr>
              <a:lnSpc>
                <a:spcPct val="150000"/>
              </a:lnSpc>
            </a:pPr>
            <a:endParaRPr lang="ar-IQ" sz="2400" dirty="0" smtClean="0">
              <a:solidFill>
                <a:schemeClr val="tx1"/>
              </a:solidFill>
            </a:endParaRPr>
          </a:p>
          <a:p>
            <a:pPr>
              <a:lnSpc>
                <a:spcPct val="150000"/>
              </a:lnSpc>
            </a:pPr>
            <a:r>
              <a:rPr lang="ar-IQ" sz="2400" dirty="0">
                <a:solidFill>
                  <a:schemeClr val="tx1"/>
                </a:solidFill>
              </a:rPr>
              <a:t> </a:t>
            </a:r>
            <a:r>
              <a:rPr lang="ar-IQ" sz="2400" dirty="0" smtClean="0">
                <a:solidFill>
                  <a:schemeClr val="tx1"/>
                </a:solidFill>
              </a:rPr>
              <a:t>1- حذف الحرف</a:t>
            </a:r>
          </a:p>
          <a:p>
            <a:pPr>
              <a:lnSpc>
                <a:spcPct val="150000"/>
              </a:lnSpc>
            </a:pPr>
            <a:r>
              <a:rPr lang="ar-IQ" sz="2400" dirty="0">
                <a:solidFill>
                  <a:schemeClr val="tx1"/>
                </a:solidFill>
              </a:rPr>
              <a:t> </a:t>
            </a:r>
            <a:r>
              <a:rPr lang="ar-IQ" sz="2400" dirty="0" smtClean="0">
                <a:solidFill>
                  <a:schemeClr val="tx1"/>
                </a:solidFill>
              </a:rPr>
              <a:t>  </a:t>
            </a:r>
            <a:r>
              <a:rPr lang="ar-IQ" sz="2400" dirty="0">
                <a:solidFill>
                  <a:schemeClr val="tx1"/>
                </a:solidFill>
              </a:rPr>
              <a:t>نحو قولهم: لم یأتِ، فالمحذوف حرف العلة (الیاء)؛ لأنَّ</a:t>
            </a:r>
          </a:p>
          <a:p>
            <a:pPr>
              <a:lnSpc>
                <a:spcPct val="150000"/>
              </a:lnSpc>
            </a:pPr>
            <a:r>
              <a:rPr lang="ar-IQ" sz="2400" dirty="0">
                <a:solidFill>
                  <a:schemeClr val="tx1"/>
                </a:solidFill>
              </a:rPr>
              <a:t>الفعل مجذوم ب(لم)، وعلامة جزمه حذف حرف </a:t>
            </a:r>
            <a:r>
              <a:rPr lang="ar-IQ" sz="2400" dirty="0" smtClean="0">
                <a:solidFill>
                  <a:schemeClr val="tx1"/>
                </a:solidFill>
              </a:rPr>
              <a:t>العلةَّ</a:t>
            </a:r>
            <a:endParaRPr lang="ar-IQ" sz="2400" dirty="0">
              <a:solidFill>
                <a:schemeClr val="tx1"/>
              </a:solidFill>
            </a:endParaRPr>
          </a:p>
          <a:p>
            <a:pPr>
              <a:lnSpc>
                <a:spcPct val="150000"/>
              </a:lnSpc>
            </a:pPr>
            <a:r>
              <a:rPr lang="ar-IQ" sz="2400" dirty="0" smtClean="0">
                <a:solidFill>
                  <a:schemeClr val="tx1"/>
                </a:solidFill>
              </a:rPr>
              <a:t> </a:t>
            </a:r>
            <a:r>
              <a:rPr lang="ar-IQ" sz="2400" dirty="0">
                <a:solidFill>
                  <a:schemeClr val="tx1"/>
                </a:solidFill>
              </a:rPr>
              <a:t>وأیضًا في قوله تعالى: </a:t>
            </a:r>
            <a:endParaRPr lang="ar-IQ" sz="2400" dirty="0" smtClean="0">
              <a:solidFill>
                <a:schemeClr val="tx1"/>
              </a:solidFill>
            </a:endParaRPr>
          </a:p>
          <a:p>
            <a:pPr>
              <a:lnSpc>
                <a:spcPct val="150000"/>
              </a:lnSpc>
            </a:pPr>
            <a:r>
              <a:rPr lang="ar-IQ" sz="2400" dirty="0" smtClean="0">
                <a:solidFill>
                  <a:schemeClr val="tx1"/>
                </a:solidFill>
              </a:rPr>
              <a:t>(قَالوُا</a:t>
            </a:r>
            <a:r>
              <a:rPr lang="ar-IQ" sz="2400" dirty="0">
                <a:solidFill>
                  <a:schemeClr val="tx1"/>
                </a:solidFill>
              </a:rPr>
              <a:t> </a:t>
            </a:r>
            <a:r>
              <a:rPr lang="ar-IQ" sz="2400" dirty="0" smtClean="0">
                <a:solidFill>
                  <a:schemeClr val="tx1"/>
                </a:solidFill>
              </a:rPr>
              <a:t>تاَللهَّ تفَتأَ تذَكُر یوُسُفَ </a:t>
            </a:r>
            <a:r>
              <a:rPr lang="ar-IQ" sz="2400" dirty="0">
                <a:solidFill>
                  <a:schemeClr val="tx1"/>
                </a:solidFill>
              </a:rPr>
              <a:t>حَتىَّ </a:t>
            </a:r>
            <a:r>
              <a:rPr lang="ar-IQ" sz="2400" dirty="0" smtClean="0">
                <a:solidFill>
                  <a:schemeClr val="tx1"/>
                </a:solidFill>
              </a:rPr>
              <a:t>تكَونَ حَرضًا أْو تكَونَ مِنَ الهالكين) أي </a:t>
            </a:r>
            <a:r>
              <a:rPr lang="ar-IQ" sz="2400" dirty="0">
                <a:solidFill>
                  <a:schemeClr val="tx1"/>
                </a:solidFill>
              </a:rPr>
              <a:t>لا </a:t>
            </a:r>
            <a:r>
              <a:rPr lang="ar-IQ" sz="2400" dirty="0" smtClean="0">
                <a:solidFill>
                  <a:schemeClr val="tx1"/>
                </a:solidFill>
              </a:rPr>
              <a:t>تفتأ  </a:t>
            </a:r>
          </a:p>
          <a:p>
            <a:pPr>
              <a:lnSpc>
                <a:spcPct val="150000"/>
              </a:lnSpc>
            </a:pPr>
            <a:r>
              <a:rPr lang="ar-IQ" sz="2400" dirty="0">
                <a:solidFill>
                  <a:schemeClr val="tx1"/>
                </a:solidFill>
              </a:rPr>
              <a:t> </a:t>
            </a:r>
            <a:r>
              <a:rPr lang="ar-IQ" sz="2400" dirty="0" smtClean="0">
                <a:solidFill>
                  <a:schemeClr val="tx1"/>
                </a:solidFill>
              </a:rPr>
              <a:t> فحذف الحرف </a:t>
            </a:r>
            <a:r>
              <a:rPr lang="ar-IQ" sz="2400" dirty="0">
                <a:solidFill>
                  <a:schemeClr val="tx1"/>
                </a:solidFill>
              </a:rPr>
              <a:t>لكثرة الاستعمال.</a:t>
            </a:r>
          </a:p>
          <a:p>
            <a:pPr>
              <a:lnSpc>
                <a:spcPct val="150000"/>
              </a:lnSpc>
            </a:pPr>
            <a:r>
              <a:rPr lang="ar-IQ" sz="2400" dirty="0" smtClean="0">
                <a:solidFill>
                  <a:schemeClr val="tx1"/>
                </a:solidFill>
              </a:rPr>
              <a:t>2- حذف </a:t>
            </a:r>
            <a:r>
              <a:rPr lang="ar-IQ" sz="2400" dirty="0">
                <a:solidFill>
                  <a:schemeClr val="tx1"/>
                </a:solidFill>
              </a:rPr>
              <a:t>الكلمة </a:t>
            </a:r>
            <a:endParaRPr lang="ar-IQ" sz="2400" dirty="0" smtClean="0">
              <a:solidFill>
                <a:schemeClr val="tx1"/>
              </a:solidFill>
            </a:endParaRPr>
          </a:p>
          <a:p>
            <a:pPr>
              <a:lnSpc>
                <a:spcPct val="150000"/>
              </a:lnSpc>
            </a:pPr>
            <a:r>
              <a:rPr lang="ar-IQ" sz="2400" dirty="0">
                <a:solidFill>
                  <a:schemeClr val="tx1"/>
                </a:solidFill>
              </a:rPr>
              <a:t> </a:t>
            </a:r>
            <a:r>
              <a:rPr lang="ar-IQ" sz="2400" dirty="0" smtClean="0">
                <a:solidFill>
                  <a:schemeClr val="tx1"/>
                </a:solidFill>
              </a:rPr>
              <a:t> حذف </a:t>
            </a:r>
            <a:r>
              <a:rPr lang="ar-IQ" sz="2400" dirty="0">
                <a:solidFill>
                  <a:schemeClr val="tx1"/>
                </a:solidFill>
              </a:rPr>
              <a:t>الفعل، وهو أحد </a:t>
            </a:r>
            <a:r>
              <a:rPr lang="ar-IQ" sz="2400" dirty="0" smtClean="0">
                <a:solidFill>
                  <a:schemeClr val="tx1"/>
                </a:solidFill>
              </a:rPr>
              <a:t>الطرَّفین </a:t>
            </a:r>
            <a:r>
              <a:rPr lang="ar-IQ" sz="2400" dirty="0">
                <a:solidFill>
                  <a:schemeClr val="tx1"/>
                </a:solidFill>
              </a:rPr>
              <a:t>الأساسیین في </a:t>
            </a:r>
            <a:r>
              <a:rPr lang="ar-IQ" sz="2400" dirty="0" smtClean="0">
                <a:solidFill>
                  <a:schemeClr val="tx1"/>
                </a:solidFill>
              </a:rPr>
              <a:t>الجملة الفعلیَّة</a:t>
            </a:r>
            <a:r>
              <a:rPr lang="ar-IQ" sz="2400" dirty="0">
                <a:solidFill>
                  <a:schemeClr val="tx1"/>
                </a:solidFill>
              </a:rPr>
              <a:t>، ویمكن حذفه إذا دلَّ علیه دلیل، نحو قوله تعالى: </a:t>
            </a:r>
            <a:r>
              <a:rPr lang="ar-IQ" sz="2400" dirty="0" smtClean="0">
                <a:solidFill>
                  <a:schemeClr val="tx1"/>
                </a:solidFill>
              </a:rPr>
              <a:t>(وِقیلَ للِذَّینَ اتقَّوَا </a:t>
            </a:r>
            <a:r>
              <a:rPr lang="ar-IQ" sz="2400" dirty="0">
                <a:solidFill>
                  <a:schemeClr val="tx1"/>
                </a:solidFill>
              </a:rPr>
              <a:t>ماذَا </a:t>
            </a:r>
            <a:r>
              <a:rPr lang="ar-IQ" sz="2400" dirty="0" smtClean="0">
                <a:solidFill>
                  <a:schemeClr val="tx1"/>
                </a:solidFill>
              </a:rPr>
              <a:t>أَنَزلَ</a:t>
            </a:r>
            <a:r>
              <a:rPr lang="ar-IQ" sz="2400" dirty="0">
                <a:solidFill>
                  <a:schemeClr val="tx1"/>
                </a:solidFill>
              </a:rPr>
              <a:t> </a:t>
            </a:r>
            <a:r>
              <a:rPr lang="ar-IQ" sz="2400" dirty="0" smtClean="0">
                <a:solidFill>
                  <a:schemeClr val="tx1"/>
                </a:solidFill>
              </a:rPr>
              <a:t>رَّبكُم قاَلوُا خَیًرا ) </a:t>
            </a:r>
          </a:p>
          <a:p>
            <a:pPr>
              <a:lnSpc>
                <a:spcPct val="150000"/>
              </a:lnSpc>
            </a:pPr>
            <a:r>
              <a:rPr lang="ar-IQ" sz="2400" dirty="0">
                <a:solidFill>
                  <a:schemeClr val="tx1"/>
                </a:solidFill>
              </a:rPr>
              <a:t> </a:t>
            </a:r>
            <a:r>
              <a:rPr lang="ar-IQ" sz="2400" dirty="0" smtClean="0">
                <a:solidFill>
                  <a:schemeClr val="tx1"/>
                </a:solidFill>
              </a:rPr>
              <a:t>  أي </a:t>
            </a:r>
            <a:r>
              <a:rPr lang="ar-IQ" sz="2400" dirty="0">
                <a:solidFill>
                  <a:schemeClr val="tx1"/>
                </a:solidFill>
              </a:rPr>
              <a:t>أنزل </a:t>
            </a:r>
            <a:r>
              <a:rPr lang="ar-IQ" sz="2400" dirty="0" smtClean="0">
                <a:solidFill>
                  <a:schemeClr val="tx1"/>
                </a:solidFill>
              </a:rPr>
              <a:t>خیًرا</a:t>
            </a:r>
            <a:endParaRPr lang="ar-IQ" sz="2400" u="sng" dirty="0">
              <a:solidFill>
                <a:schemeClr val="tx1"/>
              </a:solidFill>
              <a:cs typeface="+mj-cs"/>
            </a:endParaRPr>
          </a:p>
        </p:txBody>
      </p:sp>
    </p:spTree>
    <p:extLst>
      <p:ext uri="{BB962C8B-B14F-4D97-AF65-F5344CB8AC3E}">
        <p14:creationId xmlns:p14="http://schemas.microsoft.com/office/powerpoint/2010/main" val="9178550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chor="t">
            <a:normAutofit fontScale="90000"/>
          </a:bodyPr>
          <a:lstStyle/>
          <a:p>
            <a:pPr algn="r">
              <a:lnSpc>
                <a:spcPct val="150000"/>
              </a:lnSpc>
            </a:pPr>
            <a:r>
              <a:rPr lang="ar-IQ" sz="2400" dirty="0"/>
              <a:t> </a:t>
            </a:r>
            <a:r>
              <a:rPr lang="ar-IQ" sz="2400" dirty="0" smtClean="0"/>
              <a:t>           </a:t>
            </a:r>
            <a:r>
              <a:rPr lang="ar-IQ" sz="3100" b="1" dirty="0" smtClean="0"/>
              <a:t>• (الشُّحُّ وَالْبُخْلُ):</a:t>
            </a:r>
            <a:br>
              <a:rPr lang="ar-IQ" sz="3100" b="1" dirty="0" smtClean="0"/>
            </a:br>
            <a:r>
              <a:rPr lang="ar-IQ" sz="3100" b="1" dirty="0" smtClean="0"/>
              <a:t/>
            </a:r>
            <a:br>
              <a:rPr lang="ar-IQ" sz="3100" b="1" dirty="0" smtClean="0"/>
            </a:br>
            <a:r>
              <a:rPr lang="ar-IQ" sz="3100" b="1" dirty="0" smtClean="0"/>
              <a:t>وَمن تلك الألفاظ التي يظن كثير من الناس أنها من المترادف، ولَا يَكَادُ اللُّغَوِيُّ يُفَرِّقُ بَيْنَهُمَا الْبُخْلُ وَالشُّحُّ.</a:t>
            </a:r>
            <a:br>
              <a:rPr lang="ar-IQ" sz="3100" b="1" dirty="0" smtClean="0"/>
            </a:br>
            <a:r>
              <a:rPr lang="ar-IQ" sz="3100" b="1" dirty="0" smtClean="0"/>
              <a:t>فإن الشُّحَّ هُوَ الْبُخْلُ الشَّدِيدُ، لذلك قال الله تعالى: ﴿ وَأُحْضِرَتِ الأنْفُسُ الشُّحَّ “)</a:t>
            </a:r>
            <a:br>
              <a:rPr lang="ar-IQ" sz="3100" b="1" dirty="0" smtClean="0"/>
            </a:br>
            <a:r>
              <a:rPr lang="ar-IQ" sz="3100" b="1" dirty="0" smtClean="0"/>
              <a:t> </a:t>
            </a:r>
            <a:br>
              <a:rPr lang="ar-IQ" sz="3100" b="1" dirty="0" smtClean="0"/>
            </a:br>
            <a:r>
              <a:rPr lang="ar-IQ" sz="3100" b="1" dirty="0" smtClean="0"/>
              <a:t>قَالَ الرَّاغِبُ: الشُّحُّ بُخْلٌ مَعَ حِرْصٍ، وذلك فيما كان عادة. قال تعالى: ﴿ وَأُحْضِرَتِ الأنْفُسُ الشُّحَّ ﴾</a:t>
            </a:r>
            <a:br>
              <a:rPr lang="ar-IQ" sz="3100" b="1" dirty="0" smtClean="0"/>
            </a:br>
            <a:r>
              <a:rPr lang="ar-IQ" sz="3100" b="1" dirty="0" smtClean="0"/>
              <a:t> </a:t>
            </a:r>
            <a:br>
              <a:rPr lang="ar-IQ" sz="3100" b="1" dirty="0" smtClean="0"/>
            </a:br>
            <a:r>
              <a:rPr lang="ar-IQ" sz="3100" b="1" dirty="0" smtClean="0"/>
              <a:t>وقال سبحانه: ﴿ وَمَنْ يُوقَ شُحَّ نَفْسِهِ ﴾</a:t>
            </a:r>
            <a:r>
              <a:rPr lang="ar-IQ" sz="2400" dirty="0" smtClean="0"/>
              <a:t/>
            </a:r>
            <a:br>
              <a:rPr lang="ar-IQ" sz="2400" dirty="0" smtClean="0"/>
            </a:br>
            <a:r>
              <a:rPr lang="ar-IQ" sz="2400" dirty="0" smtClean="0"/>
              <a:t/>
            </a:r>
            <a:br>
              <a:rPr lang="ar-IQ" sz="2400" dirty="0" smtClean="0"/>
            </a:br>
            <a:r>
              <a:rPr lang="ar-IQ" sz="2400" dirty="0"/>
              <a:t> </a:t>
            </a:r>
            <a:r>
              <a:rPr lang="ar-IQ" sz="2400" dirty="0" smtClean="0"/>
              <a:t> ------------------------------------------------------------------------------</a:t>
            </a:r>
            <a:br>
              <a:rPr lang="ar-IQ" sz="2400" dirty="0" smtClean="0"/>
            </a:br>
            <a:r>
              <a:rPr lang="ar-IQ" sz="2400" dirty="0"/>
              <a:t> </a:t>
            </a:r>
            <a:r>
              <a:rPr lang="ar-IQ" sz="2400" dirty="0" smtClean="0"/>
              <a:t>                         </a:t>
            </a:r>
            <a:br>
              <a:rPr lang="ar-IQ" sz="2400" dirty="0" smtClean="0"/>
            </a:br>
            <a:r>
              <a:rPr lang="ar-IQ" sz="2400" dirty="0"/>
              <a:t/>
            </a:r>
            <a:br>
              <a:rPr lang="ar-IQ" sz="2400" dirty="0"/>
            </a:br>
            <a:r>
              <a:rPr lang="ar-IQ" sz="2400" dirty="0"/>
              <a:t/>
            </a:r>
            <a:br>
              <a:rPr lang="ar-IQ" sz="2400" dirty="0"/>
            </a:br>
            <a:r>
              <a:rPr lang="ar-IQ" sz="2400" dirty="0"/>
              <a:t/>
            </a:r>
            <a:br>
              <a:rPr lang="ar-IQ" sz="2400" dirty="0"/>
            </a:br>
            <a:endParaRPr lang="ar-IQ" sz="2400" dirty="0"/>
          </a:p>
        </p:txBody>
      </p:sp>
      <p:sp>
        <p:nvSpPr>
          <p:cNvPr id="5" name="Rectangle 4"/>
          <p:cNvSpPr/>
          <p:nvPr/>
        </p:nvSpPr>
        <p:spPr>
          <a:xfrm>
            <a:off x="2286000" y="1028343"/>
            <a:ext cx="4572000" cy="923330"/>
          </a:xfrm>
          <a:prstGeom prst="rect">
            <a:avLst/>
          </a:prstGeom>
        </p:spPr>
        <p:txBody>
          <a:bodyPr>
            <a:spAutoFit/>
          </a:bodyPr>
          <a:lstStyle/>
          <a:p>
            <a:r>
              <a:rPr lang="ar-IQ" dirty="0"/>
              <a:t/>
            </a:r>
            <a:br>
              <a:rPr lang="ar-IQ" dirty="0"/>
            </a:br>
            <a:r>
              <a:rPr lang="ar-IQ" dirty="0"/>
              <a:t/>
            </a:r>
            <a:br>
              <a:rPr lang="ar-IQ" dirty="0"/>
            </a:br>
            <a:endParaRPr lang="ar-IQ" dirty="0"/>
          </a:p>
        </p:txBody>
      </p:sp>
      <p:sp>
        <p:nvSpPr>
          <p:cNvPr id="3" name="Slide Number Placeholder 2"/>
          <p:cNvSpPr>
            <a:spLocks noGrp="1"/>
          </p:cNvSpPr>
          <p:nvPr>
            <p:ph type="sldNum" sz="quarter" idx="12"/>
          </p:nvPr>
        </p:nvSpPr>
        <p:spPr/>
        <p:txBody>
          <a:bodyPr/>
          <a:lstStyle/>
          <a:p>
            <a:fld id="{DECE5CB3-90CB-4C07-A9B7-7A3EC0560617}" type="slidenum">
              <a:rPr lang="ar-IQ" smtClean="0"/>
              <a:pPr/>
              <a:t>30</a:t>
            </a:fld>
            <a:endParaRPr lang="ar-IQ"/>
          </a:p>
        </p:txBody>
      </p:sp>
    </p:spTree>
    <p:extLst>
      <p:ext uri="{BB962C8B-B14F-4D97-AF65-F5344CB8AC3E}">
        <p14:creationId xmlns:p14="http://schemas.microsoft.com/office/powerpoint/2010/main" val="1717620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856984" cy="6741367"/>
          </a:xfrm>
        </p:spPr>
        <p:style>
          <a:lnRef idx="2">
            <a:schemeClr val="accent2"/>
          </a:lnRef>
          <a:fillRef idx="1">
            <a:schemeClr val="lt1"/>
          </a:fillRef>
          <a:effectRef idx="0">
            <a:schemeClr val="accent2"/>
          </a:effectRef>
          <a:fontRef idx="minor">
            <a:schemeClr val="dk1"/>
          </a:fontRef>
        </p:style>
        <p:txBody>
          <a:bodyPr anchor="t">
            <a:normAutofit fontScale="90000"/>
          </a:bodyPr>
          <a:lstStyle/>
          <a:p>
            <a:pPr algn="r">
              <a:lnSpc>
                <a:spcPct val="150000"/>
              </a:lnSpc>
            </a:pPr>
            <a:r>
              <a:rPr lang="ar-SA" sz="2400" dirty="0" smtClean="0"/>
              <a:t>                                  </a:t>
            </a:r>
            <a:r>
              <a:rPr lang="ar-SA" sz="2400" u="sng" dirty="0" smtClean="0">
                <a:solidFill>
                  <a:srgbClr val="FF0000"/>
                </a:solidFill>
              </a:rPr>
              <a:t>نماذج من ألفاظ الأضداد في القرآن الكريم</a:t>
            </a:r>
            <a:r>
              <a:rPr lang="ar-IQ" sz="2400" u="sng" dirty="0" smtClean="0">
                <a:solidFill>
                  <a:srgbClr val="FF0000"/>
                </a:solidFill>
              </a:rPr>
              <a:t/>
            </a:r>
            <a:br>
              <a:rPr lang="ar-IQ" sz="2400" u="sng" dirty="0" smtClean="0">
                <a:solidFill>
                  <a:srgbClr val="FF0000"/>
                </a:solidFill>
              </a:rPr>
            </a:br>
            <a:r>
              <a:rPr lang="ar-SA" sz="2400" dirty="0"/>
              <a:t>في لسان العرب ثمة ما يسمى بـ (الألفاظ المتضادة)، وهي وسيلة من وسائل التنوع في الألفاظ والأساليب والتعبير في </a:t>
            </a:r>
            <a:r>
              <a:rPr lang="ar-SA" sz="2400" dirty="0" smtClean="0"/>
              <a:t>العربية</a:t>
            </a:r>
            <a:r>
              <a:rPr lang="ar-IQ" sz="2400" dirty="0" smtClean="0"/>
              <a:t>،</a:t>
            </a:r>
            <a:br>
              <a:rPr lang="ar-IQ" sz="2400" dirty="0" smtClean="0"/>
            </a:br>
            <a:r>
              <a:rPr lang="ar-SA" sz="3100" dirty="0"/>
              <a:t>والمفسرون للقرآن الكريم أقروا بوجود ألفاظ (الأضداد) في اللغة والقرآن، وتحفظ بعضهم عليها. فالطبري عند تفسيره لقوله تعالى: {فلا أقسم بالشفق} (الانشقاق:16)، نقل أقوالاً في المراد من (الشفق)، ونقل عن بعضهم أن (الشفق) اسم للحمرة والبياض، وأنه من الأضداد</a:t>
            </a:r>
            <a:r>
              <a:rPr lang="ar-IQ" sz="2400" dirty="0" smtClean="0"/>
              <a:t/>
            </a:r>
            <a:br>
              <a:rPr lang="ar-IQ" sz="2400" dirty="0" smtClean="0"/>
            </a:br>
            <a:r>
              <a:rPr lang="ar-IQ" sz="2400" dirty="0"/>
              <a:t> </a:t>
            </a:r>
            <a:r>
              <a:rPr lang="ar-IQ" sz="2400" dirty="0" smtClean="0"/>
              <a:t>                         </a:t>
            </a:r>
            <a:br>
              <a:rPr lang="ar-IQ" sz="2400" dirty="0" smtClean="0"/>
            </a:br>
            <a:r>
              <a:rPr lang="ar-IQ" sz="2400" dirty="0"/>
              <a:t/>
            </a:r>
            <a:br>
              <a:rPr lang="ar-IQ" sz="2400" dirty="0"/>
            </a:br>
            <a:r>
              <a:rPr lang="ar-IQ" sz="2400" dirty="0"/>
              <a:t/>
            </a:r>
            <a:br>
              <a:rPr lang="ar-IQ" sz="2400" dirty="0"/>
            </a:br>
            <a:r>
              <a:rPr lang="ar-IQ" sz="2400" dirty="0"/>
              <a:t/>
            </a:r>
            <a:br>
              <a:rPr lang="ar-IQ" sz="2400" dirty="0"/>
            </a:br>
            <a:endParaRPr lang="ar-IQ" sz="2400" dirty="0"/>
          </a:p>
        </p:txBody>
      </p:sp>
      <p:sp>
        <p:nvSpPr>
          <p:cNvPr id="5" name="Rectangle 4"/>
          <p:cNvSpPr/>
          <p:nvPr/>
        </p:nvSpPr>
        <p:spPr>
          <a:xfrm>
            <a:off x="2286000" y="1028343"/>
            <a:ext cx="4572000" cy="923330"/>
          </a:xfrm>
          <a:prstGeom prst="rect">
            <a:avLst/>
          </a:prstGeom>
        </p:spPr>
        <p:txBody>
          <a:bodyPr>
            <a:spAutoFit/>
          </a:bodyPr>
          <a:lstStyle/>
          <a:p>
            <a:r>
              <a:rPr lang="ar-IQ" dirty="0"/>
              <a:t/>
            </a:r>
            <a:br>
              <a:rPr lang="ar-IQ" dirty="0"/>
            </a:br>
            <a:r>
              <a:rPr lang="ar-IQ" dirty="0"/>
              <a:t/>
            </a:r>
            <a:br>
              <a:rPr lang="ar-IQ" dirty="0"/>
            </a:br>
            <a:endParaRPr lang="ar-IQ" dirty="0"/>
          </a:p>
        </p:txBody>
      </p:sp>
      <p:sp>
        <p:nvSpPr>
          <p:cNvPr id="3" name="Slide Number Placeholder 2"/>
          <p:cNvSpPr>
            <a:spLocks noGrp="1"/>
          </p:cNvSpPr>
          <p:nvPr>
            <p:ph type="sldNum" sz="quarter" idx="12"/>
          </p:nvPr>
        </p:nvSpPr>
        <p:spPr/>
        <p:txBody>
          <a:bodyPr/>
          <a:lstStyle/>
          <a:p>
            <a:fld id="{DECE5CB3-90CB-4C07-A9B7-7A3EC0560617}" type="slidenum">
              <a:rPr lang="ar-IQ" smtClean="0"/>
              <a:pPr/>
              <a:t>31</a:t>
            </a:fld>
            <a:endParaRPr lang="ar-IQ"/>
          </a:p>
        </p:txBody>
      </p:sp>
    </p:spTree>
    <p:extLst>
      <p:ext uri="{BB962C8B-B14F-4D97-AF65-F5344CB8AC3E}">
        <p14:creationId xmlns:p14="http://schemas.microsoft.com/office/powerpoint/2010/main" val="21393078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856984" cy="6741367"/>
          </a:xfrm>
        </p:spPr>
        <p:style>
          <a:lnRef idx="2">
            <a:schemeClr val="accent2"/>
          </a:lnRef>
          <a:fillRef idx="1">
            <a:schemeClr val="lt1"/>
          </a:fillRef>
          <a:effectRef idx="0">
            <a:schemeClr val="accent2"/>
          </a:effectRef>
          <a:fontRef idx="minor">
            <a:schemeClr val="dk1"/>
          </a:fontRef>
        </p:style>
        <p:txBody>
          <a:bodyPr anchor="t">
            <a:normAutofit fontScale="90000"/>
          </a:bodyPr>
          <a:lstStyle/>
          <a:p>
            <a:pPr algn="r">
              <a:lnSpc>
                <a:spcPct val="150000"/>
              </a:lnSpc>
            </a:pPr>
            <a:r>
              <a:rPr lang="ar-IQ" sz="2400" dirty="0" smtClean="0"/>
              <a:t>2- </a:t>
            </a:r>
            <a:r>
              <a:rPr lang="ar-SA" sz="2700" dirty="0"/>
              <a:t>قوله سبحانه: {مالك يوم الدين} (الفاتحة:4)، قال أهل اللغة: </a:t>
            </a:r>
            <a:r>
              <a:rPr lang="ar-SA" sz="2700" dirty="0">
                <a:solidFill>
                  <a:srgbClr val="FF0000"/>
                </a:solidFill>
              </a:rPr>
              <a:t>دان </a:t>
            </a:r>
            <a:r>
              <a:rPr lang="ar-SA" sz="2700" dirty="0"/>
              <a:t>الرجل إذا </a:t>
            </a:r>
            <a:r>
              <a:rPr lang="ar-SA" sz="2700" dirty="0">
                <a:solidFill>
                  <a:srgbClr val="FF0000"/>
                </a:solidFill>
              </a:rPr>
              <a:t>أطاع</a:t>
            </a:r>
            <a:r>
              <a:rPr lang="ar-SA" sz="2700" dirty="0"/>
              <a:t>، </a:t>
            </a:r>
            <a:r>
              <a:rPr lang="ar-SA" sz="2700" dirty="0">
                <a:solidFill>
                  <a:srgbClr val="FF0000"/>
                </a:solidFill>
              </a:rPr>
              <a:t>ودان إذا عصى</a:t>
            </a:r>
            <a:r>
              <a:rPr lang="ar-SA" sz="2700" dirty="0"/>
              <a:t>، ودان إذا عز، ودان إذا ذل، فلفظ (الدين) من حيث الأصل اللغوي هو من الأضداد؛ وعلى هذا يكون المعنى: أن الله سبحانه هو مالك اليوم الذي يجازي فيه أهل طاعته، ويعاقب فيه أهل معصيته، ويعز فيه المؤمنين من عباده، ويذل فيه الكافرين.</a:t>
            </a:r>
            <a:br>
              <a:rPr lang="ar-SA" sz="2700" dirty="0"/>
            </a:br>
            <a:r>
              <a:rPr lang="ar-SA" sz="2700" dirty="0" smtClean="0"/>
              <a:t>3-- </a:t>
            </a:r>
            <a:r>
              <a:rPr lang="ar-SA" sz="2700" dirty="0"/>
              <a:t>قوله سبحانه: {فلا تجعلوا لله أندادا} (البقرة:22)، أي: أمثالاً تعبدونهم كعبادة الله. قال أبو عبيدة: (النِّد) المثل والضد، وهو من الأضداد، والله تعالى بريء من </a:t>
            </a:r>
            <a:r>
              <a:rPr lang="ar-SA" sz="2700" dirty="0" smtClean="0"/>
              <a:t>المثل والضد</a:t>
            </a:r>
            <a:br>
              <a:rPr lang="ar-SA" sz="2700" dirty="0" smtClean="0"/>
            </a:br>
            <a:r>
              <a:rPr lang="ar-SA" sz="2700" dirty="0" smtClean="0"/>
              <a:t>4-</a:t>
            </a:r>
            <a:r>
              <a:rPr lang="ar-SA" dirty="0"/>
              <a:t>- </a:t>
            </a:r>
            <a:r>
              <a:rPr lang="ar-SA" sz="2700" dirty="0"/>
              <a:t>قوله عز وجل: {ثم عفونا عنكم من بعد ذلك} (البقرة:52)، (عفت) الريح الأثر: أذهبته، وعفا الشيء: كثر، فلفظ (العفو) من حيث الأصل اللغوي من الأضداد؛ وسياق الآية يدل على أن المراد من (العفو) هنا المعنى الأول، وهو معنى محو الذنب. ومما جاء على المعنى الثاني قوله عز وجل: {ثم بدلنا مكان السيئة الحسنة حتى عفوا} (الأعراف:95)، أي: كثرت أموالهم وأولادهم. </a:t>
            </a:r>
            <a:br>
              <a:rPr lang="ar-SA" sz="2700" dirty="0"/>
            </a:br>
            <a:r>
              <a:rPr lang="ar-SA" sz="2700" dirty="0"/>
              <a:t/>
            </a:r>
            <a:br>
              <a:rPr lang="ar-SA" sz="2700" dirty="0"/>
            </a:br>
            <a:endParaRPr lang="ar-IQ" sz="2700" dirty="0"/>
          </a:p>
        </p:txBody>
      </p:sp>
      <p:sp>
        <p:nvSpPr>
          <p:cNvPr id="5" name="Rectangle 4"/>
          <p:cNvSpPr/>
          <p:nvPr/>
        </p:nvSpPr>
        <p:spPr>
          <a:xfrm>
            <a:off x="2286000" y="1028343"/>
            <a:ext cx="4572000" cy="923330"/>
          </a:xfrm>
          <a:prstGeom prst="rect">
            <a:avLst/>
          </a:prstGeom>
        </p:spPr>
        <p:txBody>
          <a:bodyPr>
            <a:spAutoFit/>
          </a:bodyPr>
          <a:lstStyle/>
          <a:p>
            <a:r>
              <a:rPr lang="ar-IQ" dirty="0"/>
              <a:t/>
            </a:r>
            <a:br>
              <a:rPr lang="ar-IQ" dirty="0"/>
            </a:br>
            <a:r>
              <a:rPr lang="ar-IQ" dirty="0"/>
              <a:t/>
            </a:r>
            <a:br>
              <a:rPr lang="ar-IQ" dirty="0"/>
            </a:br>
            <a:endParaRPr lang="ar-IQ" dirty="0"/>
          </a:p>
        </p:txBody>
      </p:sp>
      <p:sp>
        <p:nvSpPr>
          <p:cNvPr id="3" name="Slide Number Placeholder 2"/>
          <p:cNvSpPr>
            <a:spLocks noGrp="1"/>
          </p:cNvSpPr>
          <p:nvPr>
            <p:ph type="sldNum" sz="quarter" idx="12"/>
          </p:nvPr>
        </p:nvSpPr>
        <p:spPr/>
        <p:txBody>
          <a:bodyPr/>
          <a:lstStyle/>
          <a:p>
            <a:fld id="{DECE5CB3-90CB-4C07-A9B7-7A3EC0560617}" type="slidenum">
              <a:rPr lang="ar-IQ" smtClean="0"/>
              <a:pPr/>
              <a:t>32</a:t>
            </a:fld>
            <a:endParaRPr lang="ar-IQ"/>
          </a:p>
        </p:txBody>
      </p:sp>
    </p:spTree>
    <p:extLst>
      <p:ext uri="{BB962C8B-B14F-4D97-AF65-F5344CB8AC3E}">
        <p14:creationId xmlns:p14="http://schemas.microsoft.com/office/powerpoint/2010/main" val="366642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856984" cy="6741367"/>
          </a:xfrm>
        </p:spPr>
        <p:style>
          <a:lnRef idx="2">
            <a:schemeClr val="accent2"/>
          </a:lnRef>
          <a:fillRef idx="1">
            <a:schemeClr val="lt1"/>
          </a:fillRef>
          <a:effectRef idx="0">
            <a:schemeClr val="accent2"/>
          </a:effectRef>
          <a:fontRef idx="minor">
            <a:schemeClr val="dk1"/>
          </a:fontRef>
        </p:style>
        <p:txBody>
          <a:bodyPr anchor="t">
            <a:normAutofit/>
          </a:bodyPr>
          <a:lstStyle/>
          <a:p>
            <a:pPr algn="r">
              <a:lnSpc>
                <a:spcPct val="150000"/>
              </a:lnSpc>
            </a:pPr>
            <a:r>
              <a:rPr lang="ar-IQ" sz="2400" dirty="0" smtClean="0"/>
              <a:t/>
            </a:r>
            <a:br>
              <a:rPr lang="ar-IQ" sz="2400" dirty="0" smtClean="0"/>
            </a:br>
            <a:r>
              <a:rPr lang="ar-IQ" sz="2400" dirty="0"/>
              <a:t> </a:t>
            </a:r>
            <a:r>
              <a:rPr lang="ar-IQ" sz="2400" dirty="0" smtClean="0"/>
              <a:t>    </a:t>
            </a:r>
            <a:r>
              <a:rPr lang="ar-IQ" sz="2400" dirty="0" smtClean="0"/>
              <a:t>5-</a:t>
            </a:r>
            <a:r>
              <a:rPr lang="ar-SA" sz="2400" dirty="0"/>
              <a:t>- قوله تعالى: {فإن خفتم ألا تعدلوا فواحدة} (النساء:3)، (خفتم) من الأضداد؛ فقد يكون </a:t>
            </a:r>
            <a:r>
              <a:rPr lang="ar-SA" sz="2400" dirty="0">
                <a:solidFill>
                  <a:srgbClr val="FF0000"/>
                </a:solidFill>
              </a:rPr>
              <a:t>المَخُوف منه معلومَ الوقوع</a:t>
            </a:r>
            <a:r>
              <a:rPr lang="ar-SA" sz="2400" dirty="0"/>
              <a:t>، </a:t>
            </a:r>
            <a:r>
              <a:rPr lang="ar-SA" sz="2400" dirty="0">
                <a:solidFill>
                  <a:srgbClr val="FF0000"/>
                </a:solidFill>
              </a:rPr>
              <a:t>وقد يكون مظنوناً</a:t>
            </a:r>
            <a:r>
              <a:rPr lang="ar-SA" sz="2400" dirty="0"/>
              <a:t>؛ فلذلك اختلف العلماء في تفسير هذا الخوف، فقال بعضهم: (خفتم) بمعنى </a:t>
            </a:r>
            <a:r>
              <a:rPr lang="ar-SA" sz="2400" dirty="0">
                <a:solidFill>
                  <a:srgbClr val="FF0000"/>
                </a:solidFill>
              </a:rPr>
              <a:t>أيقنتم</a:t>
            </a:r>
            <a:r>
              <a:rPr lang="ar-SA" sz="2400" dirty="0"/>
              <a:t>. وقال آخرون: </a:t>
            </a:r>
            <a:r>
              <a:rPr lang="ar-SA" sz="2400" dirty="0">
                <a:solidFill>
                  <a:srgbClr val="FF0000"/>
                </a:solidFill>
              </a:rPr>
              <a:t>(خفتم) بمعنى ظننتم</a:t>
            </a:r>
            <a:r>
              <a:rPr lang="ar-SA" sz="2400" dirty="0"/>
              <a:t>. قال ابن عطية: وهذا الذي اختاره الحذاق، وأنه على بابه من الظن لا من اليقين، والتقدير: من غلب على ظنه التقصير في القسط لليتيمة فليعدل عنها.</a:t>
            </a:r>
            <a:endParaRPr lang="ar-IQ" sz="2400" dirty="0"/>
          </a:p>
        </p:txBody>
      </p:sp>
      <p:sp>
        <p:nvSpPr>
          <p:cNvPr id="5" name="Rectangle 4"/>
          <p:cNvSpPr/>
          <p:nvPr/>
        </p:nvSpPr>
        <p:spPr>
          <a:xfrm>
            <a:off x="2286000" y="1028343"/>
            <a:ext cx="4572000" cy="923330"/>
          </a:xfrm>
          <a:prstGeom prst="rect">
            <a:avLst/>
          </a:prstGeom>
        </p:spPr>
        <p:txBody>
          <a:bodyPr>
            <a:spAutoFit/>
          </a:bodyPr>
          <a:lstStyle/>
          <a:p>
            <a:r>
              <a:rPr lang="ar-IQ" dirty="0"/>
              <a:t/>
            </a:r>
            <a:br>
              <a:rPr lang="ar-IQ" dirty="0"/>
            </a:br>
            <a:r>
              <a:rPr lang="ar-IQ" dirty="0"/>
              <a:t/>
            </a:r>
            <a:br>
              <a:rPr lang="ar-IQ" dirty="0"/>
            </a:br>
            <a:endParaRPr lang="ar-IQ" dirty="0"/>
          </a:p>
        </p:txBody>
      </p:sp>
      <p:sp>
        <p:nvSpPr>
          <p:cNvPr id="3" name="Slide Number Placeholder 2"/>
          <p:cNvSpPr>
            <a:spLocks noGrp="1"/>
          </p:cNvSpPr>
          <p:nvPr>
            <p:ph type="sldNum" sz="quarter" idx="12"/>
          </p:nvPr>
        </p:nvSpPr>
        <p:spPr/>
        <p:txBody>
          <a:bodyPr/>
          <a:lstStyle/>
          <a:p>
            <a:fld id="{DECE5CB3-90CB-4C07-A9B7-7A3EC0560617}" type="slidenum">
              <a:rPr lang="ar-IQ" smtClean="0"/>
              <a:pPr/>
              <a:t>33</a:t>
            </a:fld>
            <a:endParaRPr lang="ar-IQ"/>
          </a:p>
        </p:txBody>
      </p:sp>
    </p:spTree>
    <p:extLst>
      <p:ext uri="{BB962C8B-B14F-4D97-AF65-F5344CB8AC3E}">
        <p14:creationId xmlns:p14="http://schemas.microsoft.com/office/powerpoint/2010/main" val="2505480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784976" cy="6741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nSpc>
                <a:spcPct val="150000"/>
              </a:lnSpc>
            </a:pPr>
            <a:r>
              <a:rPr lang="ar-IQ" sz="2400" dirty="0" smtClean="0">
                <a:solidFill>
                  <a:schemeClr val="tx1"/>
                </a:solidFill>
              </a:rPr>
              <a:t>2- ویقع </a:t>
            </a:r>
            <a:r>
              <a:rPr lang="ar-IQ" sz="2400" dirty="0">
                <a:solidFill>
                  <a:schemeClr val="tx1"/>
                </a:solidFill>
              </a:rPr>
              <a:t>الحذف على الاسم </a:t>
            </a:r>
            <a:r>
              <a:rPr lang="ar-IQ" sz="2400" dirty="0" smtClean="0">
                <a:solidFill>
                  <a:schemeClr val="tx1"/>
                </a:solidFill>
              </a:rPr>
              <a:t>كالمبتدأ</a:t>
            </a:r>
          </a:p>
          <a:p>
            <a:pPr>
              <a:lnSpc>
                <a:spcPct val="150000"/>
              </a:lnSpc>
            </a:pPr>
            <a:r>
              <a:rPr lang="ar-IQ" sz="2400" dirty="0">
                <a:solidFill>
                  <a:schemeClr val="tx1"/>
                </a:solidFill>
              </a:rPr>
              <a:t> </a:t>
            </a:r>
            <a:r>
              <a:rPr lang="ar-IQ" sz="2400" dirty="0" smtClean="0">
                <a:solidFill>
                  <a:schemeClr val="tx1"/>
                </a:solidFill>
              </a:rPr>
              <a:t>  </a:t>
            </a:r>
            <a:r>
              <a:rPr lang="ar-IQ" sz="2400" dirty="0">
                <a:solidFill>
                  <a:schemeClr val="tx1"/>
                </a:solidFill>
              </a:rPr>
              <a:t>نحو قوله تعالى: (</a:t>
            </a:r>
            <a:r>
              <a:rPr lang="ar-IQ" sz="2400" dirty="0" smtClean="0">
                <a:solidFill>
                  <a:schemeClr val="tx1"/>
                </a:solidFill>
              </a:rPr>
              <a:t>لوّاحَةٌ للِبشَرِ </a:t>
            </a:r>
            <a:r>
              <a:rPr lang="ar-IQ" sz="2400" dirty="0">
                <a:solidFill>
                  <a:schemeClr val="tx1"/>
                </a:solidFill>
              </a:rPr>
              <a:t>) </a:t>
            </a:r>
          </a:p>
          <a:p>
            <a:pPr>
              <a:lnSpc>
                <a:spcPct val="150000"/>
              </a:lnSpc>
            </a:pPr>
            <a:r>
              <a:rPr lang="ar-IQ" sz="2400" dirty="0" smtClean="0">
                <a:solidFill>
                  <a:schemeClr val="tx1"/>
                </a:solidFill>
              </a:rPr>
              <a:t>أي هي  لوَّاحة للبشر</a:t>
            </a:r>
          </a:p>
          <a:p>
            <a:pPr>
              <a:lnSpc>
                <a:spcPct val="150000"/>
              </a:lnSpc>
            </a:pPr>
            <a:endParaRPr lang="ar-IQ" sz="2400" dirty="0">
              <a:solidFill>
                <a:schemeClr val="tx1"/>
              </a:solidFill>
            </a:endParaRPr>
          </a:p>
          <a:p>
            <a:pPr marL="342900" indent="-342900">
              <a:lnSpc>
                <a:spcPct val="150000"/>
              </a:lnSpc>
              <a:buFontTx/>
              <a:buChar char="-"/>
            </a:pPr>
            <a:r>
              <a:rPr lang="ar-IQ" sz="2400" dirty="0" smtClean="0">
                <a:solidFill>
                  <a:schemeClr val="tx1"/>
                </a:solidFill>
              </a:rPr>
              <a:t>وقد </a:t>
            </a:r>
            <a:r>
              <a:rPr lang="ar-IQ" sz="2400" dirty="0">
                <a:solidFill>
                  <a:schemeClr val="tx1"/>
                </a:solidFill>
              </a:rPr>
              <a:t>یقع الحذف على </a:t>
            </a:r>
            <a:r>
              <a:rPr lang="ar-IQ" sz="2400" dirty="0" smtClean="0">
                <a:solidFill>
                  <a:schemeClr val="tx1"/>
                </a:solidFill>
              </a:rPr>
              <a:t>الخبر</a:t>
            </a:r>
          </a:p>
          <a:p>
            <a:pPr marL="342900" indent="-342900">
              <a:lnSpc>
                <a:spcPct val="150000"/>
              </a:lnSpc>
              <a:buFontTx/>
              <a:buChar char="-"/>
            </a:pPr>
            <a:r>
              <a:rPr lang="ar-IQ" sz="2400" dirty="0">
                <a:solidFill>
                  <a:schemeClr val="tx1"/>
                </a:solidFill>
              </a:rPr>
              <a:t> </a:t>
            </a:r>
            <a:r>
              <a:rPr lang="ar-IQ" sz="2400" dirty="0" smtClean="0">
                <a:solidFill>
                  <a:schemeClr val="tx1"/>
                </a:solidFill>
              </a:rPr>
              <a:t>   </a:t>
            </a:r>
            <a:r>
              <a:rPr lang="ar-IQ" sz="2400" dirty="0">
                <a:solidFill>
                  <a:schemeClr val="tx1"/>
                </a:solidFill>
              </a:rPr>
              <a:t>مثل قولك: (زیدٌ )، جواًبا لسؤال (من </a:t>
            </a:r>
            <a:r>
              <a:rPr lang="ar-IQ" sz="2400" dirty="0" smtClean="0">
                <a:solidFill>
                  <a:schemeClr val="tx1"/>
                </a:solidFill>
              </a:rPr>
              <a:t>في الدَّار)</a:t>
            </a:r>
          </a:p>
          <a:p>
            <a:pPr marL="342900" indent="-342900">
              <a:lnSpc>
                <a:spcPct val="150000"/>
              </a:lnSpc>
              <a:buFontTx/>
              <a:buChar char="-"/>
            </a:pPr>
            <a:r>
              <a:rPr lang="ar-IQ" sz="2400" dirty="0" smtClean="0">
                <a:solidFill>
                  <a:schemeClr val="tx1"/>
                </a:solidFill>
              </a:rPr>
              <a:t>ومن </a:t>
            </a:r>
            <a:r>
              <a:rPr lang="ar-IQ" sz="2400" dirty="0">
                <a:solidFill>
                  <a:schemeClr val="tx1"/>
                </a:solidFill>
              </a:rPr>
              <a:t>ذلك </a:t>
            </a:r>
            <a:r>
              <a:rPr lang="ar-IQ" sz="2400" dirty="0" smtClean="0">
                <a:solidFill>
                  <a:schemeClr val="tx1"/>
                </a:solidFill>
              </a:rPr>
              <a:t>أیضًا</a:t>
            </a:r>
            <a:r>
              <a:rPr lang="ar-IQ" sz="2400" dirty="0">
                <a:solidFill>
                  <a:schemeClr val="tx1"/>
                </a:solidFill>
              </a:rPr>
              <a:t>– حذف المفعول به، نحو قوله تعالى: ( </a:t>
            </a:r>
            <a:r>
              <a:rPr lang="ar-IQ" sz="2400" dirty="0" smtClean="0">
                <a:solidFill>
                  <a:schemeClr val="tx1"/>
                </a:solidFill>
              </a:rPr>
              <a:t>أَلمْ یجِدْكَ یِتیًما فاوى) أي</a:t>
            </a:r>
            <a:r>
              <a:rPr lang="ar-IQ" sz="2400" dirty="0">
                <a:solidFill>
                  <a:schemeClr val="tx1"/>
                </a:solidFill>
              </a:rPr>
              <a:t>: </a:t>
            </a:r>
            <a:r>
              <a:rPr lang="ar-IQ" sz="2400" dirty="0" smtClean="0">
                <a:solidFill>
                  <a:schemeClr val="tx1"/>
                </a:solidFill>
              </a:rPr>
              <a:t>آواك</a:t>
            </a:r>
          </a:p>
          <a:p>
            <a:pPr>
              <a:lnSpc>
                <a:spcPct val="150000"/>
              </a:lnSpc>
            </a:pPr>
            <a:r>
              <a:rPr lang="ar-IQ" sz="2400" dirty="0" smtClean="0">
                <a:solidFill>
                  <a:schemeClr val="tx1"/>
                </a:solidFill>
              </a:rPr>
              <a:t>والأصل </a:t>
            </a:r>
            <a:r>
              <a:rPr lang="ar-IQ" sz="2400" dirty="0">
                <a:solidFill>
                  <a:schemeClr val="tx1"/>
                </a:solidFill>
              </a:rPr>
              <a:t>جواز حذف المفعول به؛ </a:t>
            </a:r>
            <a:r>
              <a:rPr lang="ar-IQ" sz="2400" dirty="0" smtClean="0">
                <a:solidFill>
                  <a:schemeClr val="tx1"/>
                </a:solidFill>
              </a:rPr>
              <a:t>لأنَّه (فضلة). </a:t>
            </a:r>
          </a:p>
          <a:p>
            <a:pPr>
              <a:lnSpc>
                <a:spcPct val="150000"/>
              </a:lnSpc>
            </a:pPr>
            <a:r>
              <a:rPr lang="ar-IQ" sz="2400" dirty="0">
                <a:solidFill>
                  <a:schemeClr val="tx1"/>
                </a:solidFill>
              </a:rPr>
              <a:t> </a:t>
            </a:r>
            <a:r>
              <a:rPr lang="ar-IQ" sz="2400" dirty="0" smtClean="0">
                <a:solidFill>
                  <a:schemeClr val="tx1"/>
                </a:solidFill>
              </a:rPr>
              <a:t>وحذف </a:t>
            </a:r>
            <a:r>
              <a:rPr lang="ar-IQ" sz="2400" dirty="0">
                <a:solidFill>
                  <a:schemeClr val="tx1"/>
                </a:solidFill>
              </a:rPr>
              <a:t>المفعول تكثر لطائفه، وتدقُّ </a:t>
            </a:r>
            <a:r>
              <a:rPr lang="ar-IQ" sz="2400" dirty="0" smtClean="0">
                <a:solidFill>
                  <a:schemeClr val="tx1"/>
                </a:solidFill>
              </a:rPr>
              <a:t>أس</a:t>
            </a:r>
            <a:r>
              <a:rPr lang="ar-IQ" sz="2400" dirty="0">
                <a:solidFill>
                  <a:schemeClr val="tx1"/>
                </a:solidFill>
              </a:rPr>
              <a:t>ر</a:t>
            </a:r>
            <a:r>
              <a:rPr lang="ar-IQ" sz="2400" dirty="0" smtClean="0">
                <a:solidFill>
                  <a:schemeClr val="tx1"/>
                </a:solidFill>
              </a:rPr>
              <a:t> </a:t>
            </a:r>
            <a:r>
              <a:rPr lang="ar-IQ" sz="2400" dirty="0">
                <a:solidFill>
                  <a:schemeClr val="tx1"/>
                </a:solidFill>
              </a:rPr>
              <a:t>ا </a:t>
            </a:r>
            <a:r>
              <a:rPr lang="ar-IQ" sz="2400" dirty="0" smtClean="0">
                <a:solidFill>
                  <a:schemeClr val="tx1"/>
                </a:solidFill>
              </a:rPr>
              <a:t>ره</a:t>
            </a:r>
            <a:r>
              <a:rPr lang="ar-IQ" sz="2400" dirty="0">
                <a:solidFill>
                  <a:schemeClr val="tx1"/>
                </a:solidFill>
              </a:rPr>
              <a:t>، وكأنَّ </a:t>
            </a:r>
            <a:r>
              <a:rPr lang="ar-IQ" sz="2400" dirty="0" smtClean="0">
                <a:solidFill>
                  <a:schemeClr val="tx1"/>
                </a:solidFill>
              </a:rPr>
              <a:t>المزا یا </a:t>
            </a:r>
            <a:r>
              <a:rPr lang="ar-IQ" sz="2400" dirty="0">
                <a:solidFill>
                  <a:schemeClr val="tx1"/>
                </a:solidFill>
              </a:rPr>
              <a:t>فیه أخلب، وما</a:t>
            </a:r>
          </a:p>
          <a:p>
            <a:pPr>
              <a:lnSpc>
                <a:spcPct val="150000"/>
              </a:lnSpc>
            </a:pPr>
            <a:r>
              <a:rPr lang="ar-IQ" sz="2400" dirty="0">
                <a:solidFill>
                  <a:schemeClr val="tx1"/>
                </a:solidFill>
              </a:rPr>
              <a:t>یظهر بسببه من الحسن والرَّونق </a:t>
            </a:r>
            <a:r>
              <a:rPr lang="ar-IQ" sz="2400" dirty="0" smtClean="0">
                <a:solidFill>
                  <a:schemeClr val="tx1"/>
                </a:solidFill>
              </a:rPr>
              <a:t>أعجب</a:t>
            </a:r>
          </a:p>
          <a:p>
            <a:pPr marL="342900" indent="-342900">
              <a:lnSpc>
                <a:spcPct val="150000"/>
              </a:lnSpc>
              <a:buFontTx/>
              <a:buChar char="-"/>
            </a:pPr>
            <a:r>
              <a:rPr lang="ar-IQ" sz="2400" dirty="0" smtClean="0">
                <a:solidFill>
                  <a:schemeClr val="tx1"/>
                </a:solidFill>
              </a:rPr>
              <a:t>قال </a:t>
            </a:r>
            <a:r>
              <a:rPr lang="ar-IQ" sz="2400" dirty="0">
                <a:solidFill>
                  <a:schemeClr val="tx1"/>
                </a:solidFill>
              </a:rPr>
              <a:t>تعالى –على لسان موسى– : (ق </a:t>
            </a:r>
            <a:r>
              <a:rPr lang="ar-IQ" sz="2400" dirty="0" smtClean="0">
                <a:solidFill>
                  <a:schemeClr val="tx1"/>
                </a:solidFill>
              </a:rPr>
              <a:t>اَلَ رَبِّ </a:t>
            </a:r>
            <a:r>
              <a:rPr lang="ar-IQ" sz="2400" dirty="0">
                <a:solidFill>
                  <a:schemeClr val="tx1"/>
                </a:solidFill>
              </a:rPr>
              <a:t>أَرِنيِ </a:t>
            </a:r>
            <a:r>
              <a:rPr lang="ar-IQ" sz="2400" dirty="0" smtClean="0">
                <a:solidFill>
                  <a:schemeClr val="tx1"/>
                </a:solidFill>
              </a:rPr>
              <a:t>أَنظرُ إلِیَكَ </a:t>
            </a:r>
            <a:r>
              <a:rPr lang="ar-IQ" sz="2400" dirty="0">
                <a:solidFill>
                  <a:schemeClr val="tx1"/>
                </a:solidFill>
              </a:rPr>
              <a:t>). </a:t>
            </a:r>
            <a:r>
              <a:rPr lang="ar-IQ" sz="2400" dirty="0" smtClean="0">
                <a:solidFill>
                  <a:schemeClr val="tx1"/>
                </a:solidFill>
              </a:rPr>
              <a:t>ا راد </a:t>
            </a:r>
            <a:r>
              <a:rPr lang="ar-IQ" sz="2400" dirty="0">
                <a:solidFill>
                  <a:schemeClr val="tx1"/>
                </a:solidFill>
              </a:rPr>
              <a:t>أرني </a:t>
            </a:r>
            <a:r>
              <a:rPr lang="ar-IQ" sz="2400" dirty="0" smtClean="0">
                <a:solidFill>
                  <a:schemeClr val="tx1"/>
                </a:solidFill>
              </a:rPr>
              <a:t>ذاتك</a:t>
            </a:r>
          </a:p>
          <a:p>
            <a:pPr>
              <a:lnSpc>
                <a:spcPct val="150000"/>
              </a:lnSpc>
            </a:pPr>
            <a:r>
              <a:rPr lang="ar-IQ" sz="2400" dirty="0">
                <a:solidFill>
                  <a:schemeClr val="tx1"/>
                </a:solidFill>
              </a:rPr>
              <a:t> </a:t>
            </a:r>
            <a:r>
              <a:rPr lang="ar-IQ" sz="2400" dirty="0" smtClean="0">
                <a:solidFill>
                  <a:schemeClr val="tx1"/>
                </a:solidFill>
              </a:rPr>
              <a:t>            </a:t>
            </a:r>
            <a:r>
              <a:rPr lang="ar-IQ" sz="2400" dirty="0">
                <a:solidFill>
                  <a:schemeClr val="tx1"/>
                </a:solidFill>
              </a:rPr>
              <a:t>لكنه حذف والحذف هنا للاختصار</a:t>
            </a:r>
            <a:endParaRPr lang="ar-IQ" sz="2400" dirty="0">
              <a:solidFill>
                <a:schemeClr val="tx1"/>
              </a:solidFill>
              <a:cs typeface="+mj-cs"/>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4</a:t>
            </a:fld>
            <a:endParaRPr lang="ar-IQ"/>
          </a:p>
        </p:txBody>
      </p:sp>
    </p:spTree>
    <p:extLst>
      <p:ext uri="{BB962C8B-B14F-4D97-AF65-F5344CB8AC3E}">
        <p14:creationId xmlns:p14="http://schemas.microsoft.com/office/powerpoint/2010/main" val="1639232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784976" cy="6741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nSpc>
                <a:spcPct val="200000"/>
              </a:lnSpc>
            </a:pPr>
            <a:r>
              <a:rPr lang="ar-IQ" sz="2400" dirty="0" smtClean="0">
                <a:solidFill>
                  <a:schemeClr val="tx1"/>
                </a:solidFill>
                <a:cs typeface="+mj-cs"/>
              </a:rPr>
              <a:t>3- ومن أمثلة الحذف</a:t>
            </a:r>
          </a:p>
          <a:p>
            <a:pPr>
              <a:lnSpc>
                <a:spcPct val="200000"/>
              </a:lnSpc>
            </a:pPr>
            <a:r>
              <a:rPr lang="ar-SA" b="1" dirty="0">
                <a:solidFill>
                  <a:schemeClr val="tx1"/>
                </a:solidFill>
              </a:rPr>
              <a:t>ومن حذف </a:t>
            </a:r>
            <a:r>
              <a:rPr lang="ar-SA" b="1" dirty="0" smtClean="0">
                <a:solidFill>
                  <a:schemeClr val="tx1"/>
                </a:solidFill>
              </a:rPr>
              <a:t>الفعل، </a:t>
            </a:r>
            <a:r>
              <a:rPr lang="ar-SA" b="1" dirty="0">
                <a:solidFill>
                  <a:schemeClr val="tx1"/>
                </a:solidFill>
              </a:rPr>
              <a:t>قوله تعالى:( هو الذي جعل لكم الليل لتسكنوا فيه </a:t>
            </a:r>
            <a:r>
              <a:rPr lang="ar-SA" b="1" dirty="0" smtClean="0">
                <a:solidFill>
                  <a:schemeClr val="tx1"/>
                </a:solidFill>
              </a:rPr>
              <a:t>و- النهار </a:t>
            </a:r>
            <a:r>
              <a:rPr lang="ar-SA" b="1" dirty="0">
                <a:solidFill>
                  <a:schemeClr val="tx1"/>
                </a:solidFill>
              </a:rPr>
              <a:t>مبصرا)(يونس: آية67) فقد حذف </a:t>
            </a:r>
            <a:r>
              <a:rPr lang="ar-SA" b="1" dirty="0" smtClean="0">
                <a:solidFill>
                  <a:schemeClr val="tx1"/>
                </a:solidFill>
              </a:rPr>
              <a:t>الفعل </a:t>
            </a:r>
            <a:r>
              <a:rPr lang="ar-SA" b="1" dirty="0">
                <a:solidFill>
                  <a:srgbClr val="FF0000"/>
                </a:solidFill>
              </a:rPr>
              <a:t>جعل</a:t>
            </a:r>
            <a:r>
              <a:rPr lang="ar-SA" b="1" dirty="0">
                <a:solidFill>
                  <a:schemeClr val="tx1"/>
                </a:solidFill>
              </a:rPr>
              <a:t> والتقدير:( جعل لكم الليل مظلما لتسكنوا فيه) والقرينة الدالة على المحذوف هي المفعول( مبصرا) في قوله تعالى:( والنهار مبصرا).</a:t>
            </a:r>
            <a:br>
              <a:rPr lang="ar-SA" b="1" dirty="0">
                <a:solidFill>
                  <a:schemeClr val="tx1"/>
                </a:solidFill>
              </a:rPr>
            </a:br>
            <a:r>
              <a:rPr lang="ar-SA" b="1" dirty="0" smtClean="0">
                <a:solidFill>
                  <a:schemeClr val="tx1"/>
                </a:solidFill>
              </a:rPr>
              <a:t>4- ومنه </a:t>
            </a:r>
            <a:r>
              <a:rPr lang="ar-SA" b="1" dirty="0">
                <a:solidFill>
                  <a:schemeClr val="tx1"/>
                </a:solidFill>
              </a:rPr>
              <a:t>قوله </a:t>
            </a:r>
            <a:r>
              <a:rPr lang="ar-SA" b="1" dirty="0" smtClean="0">
                <a:solidFill>
                  <a:schemeClr val="tx1"/>
                </a:solidFill>
              </a:rPr>
              <a:t>تعالى</a:t>
            </a:r>
            <a:r>
              <a:rPr lang="ar-SA" b="1" dirty="0">
                <a:solidFill>
                  <a:schemeClr val="tx1"/>
                </a:solidFill>
              </a:rPr>
              <a:t>:( لترون الجحيم)( التكاثر:آية6) والمحذوف هو المضاف( عذاب) لأن الوعيد لا ينصب على الرؤية بل على العذاب، وبعد رد المحذوف إلى موقعه يصبح الكلام في غير القرآن:( لترون عذاب الجحيم).</a:t>
            </a:r>
            <a:br>
              <a:rPr lang="ar-SA" b="1" dirty="0">
                <a:solidFill>
                  <a:schemeClr val="tx1"/>
                </a:solidFill>
              </a:rPr>
            </a:br>
            <a:endParaRPr lang="ar-IQ" sz="2400" b="1" dirty="0">
              <a:solidFill>
                <a:schemeClr val="tx1"/>
              </a:solidFill>
              <a:cs typeface="+mj-cs"/>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5</a:t>
            </a:fld>
            <a:endParaRPr lang="ar-IQ"/>
          </a:p>
        </p:txBody>
      </p:sp>
    </p:spTree>
    <p:extLst>
      <p:ext uri="{BB962C8B-B14F-4D97-AF65-F5344CB8AC3E}">
        <p14:creationId xmlns:p14="http://schemas.microsoft.com/office/powerpoint/2010/main" val="3102141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784976" cy="6741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nSpc>
                <a:spcPct val="150000"/>
              </a:lnSpc>
            </a:pPr>
            <a:r>
              <a:rPr lang="ar-SA" sz="2400" dirty="0" smtClean="0">
                <a:solidFill>
                  <a:schemeClr val="tx1"/>
                </a:solidFill>
                <a:cs typeface="+mj-cs"/>
              </a:rPr>
              <a:t>5- ومن أمثلة حذف الجملة </a:t>
            </a:r>
          </a:p>
          <a:p>
            <a:pPr>
              <a:lnSpc>
                <a:spcPct val="150000"/>
              </a:lnSpc>
            </a:pPr>
            <a:r>
              <a:rPr lang="ar-SA" b="1" dirty="0" smtClean="0">
                <a:solidFill>
                  <a:schemeClr val="tx1"/>
                </a:solidFill>
              </a:rPr>
              <a:t>- وأما </a:t>
            </a:r>
            <a:r>
              <a:rPr lang="ar-SA" b="1" dirty="0">
                <a:solidFill>
                  <a:schemeClr val="tx1"/>
                </a:solidFill>
              </a:rPr>
              <a:t>حذف الجملة فمنه قوله:( </a:t>
            </a:r>
            <a:r>
              <a:rPr lang="ar-SA" b="1" dirty="0">
                <a:solidFill>
                  <a:srgbClr val="FF0000"/>
                </a:solidFill>
              </a:rPr>
              <a:t>ولو يرى </a:t>
            </a:r>
            <a:r>
              <a:rPr lang="ar-SA" b="1" dirty="0">
                <a:solidFill>
                  <a:schemeClr val="tx1"/>
                </a:solidFill>
              </a:rPr>
              <a:t>الذين ظلموا إذ يرون العذاب أن القوة لله جميعا والله شديد العذاب)(البقرة:آية 165</a:t>
            </a:r>
            <a:r>
              <a:rPr lang="ar-SA" b="1" dirty="0" smtClean="0">
                <a:solidFill>
                  <a:schemeClr val="tx1"/>
                </a:solidFill>
              </a:rPr>
              <a:t>) </a:t>
            </a:r>
            <a:r>
              <a:rPr lang="ar-SA" b="1" dirty="0" smtClean="0">
                <a:solidFill>
                  <a:srgbClr val="FF0000"/>
                </a:solidFill>
              </a:rPr>
              <a:t>حذف جواب (لو)، </a:t>
            </a:r>
            <a:r>
              <a:rPr lang="ar-SA" b="1" dirty="0">
                <a:solidFill>
                  <a:schemeClr val="tx1"/>
                </a:solidFill>
              </a:rPr>
              <a:t>وتقدير جملة الجواب </a:t>
            </a:r>
            <a:r>
              <a:rPr lang="ar-SA" b="1" dirty="0" smtClean="0">
                <a:solidFill>
                  <a:schemeClr val="tx1"/>
                </a:solidFill>
              </a:rPr>
              <a:t>المحذوف: </a:t>
            </a:r>
            <a:r>
              <a:rPr lang="ar-SA" b="1" dirty="0">
                <a:solidFill>
                  <a:schemeClr val="tx1"/>
                </a:solidFill>
              </a:rPr>
              <a:t>( لكان منهم ما لا حصر له من الإحساس بالحسرة والندم على ما فرطوا في حق الله وحق أنفسهم) </a:t>
            </a:r>
            <a:r>
              <a:rPr lang="ar-SA" b="1" dirty="0">
                <a:solidFill>
                  <a:srgbClr val="FF0000"/>
                </a:solidFill>
              </a:rPr>
              <a:t>وجمالية الحذف</a:t>
            </a:r>
            <a:r>
              <a:rPr lang="ar-SA" b="1" dirty="0">
                <a:solidFill>
                  <a:schemeClr val="tx1"/>
                </a:solidFill>
              </a:rPr>
              <a:t> هنا أن المتلقي يسهم في إنتاج الدلالة إذ يذهب في التأويل كل مذهب، ولو ذكر جواب لو لكان محدودا بحيث لم يعد ثمة مجال لكي تتعدد مذاهب التأويل بتعدد المتلقين وتفاوت قدراتهم على تخيل صنوف العذاب.</a:t>
            </a:r>
            <a:br>
              <a:rPr lang="ar-SA" b="1" dirty="0">
                <a:solidFill>
                  <a:schemeClr val="tx1"/>
                </a:solidFill>
              </a:rPr>
            </a:br>
            <a:r>
              <a:rPr lang="ar-SA" b="1" dirty="0" smtClean="0">
                <a:solidFill>
                  <a:schemeClr val="tx1"/>
                </a:solidFill>
              </a:rPr>
              <a:t>- ومنه </a:t>
            </a:r>
            <a:r>
              <a:rPr lang="ar-SA" b="1" dirty="0">
                <a:solidFill>
                  <a:schemeClr val="tx1"/>
                </a:solidFill>
              </a:rPr>
              <a:t>قوله تعالى:(وَسِيقَ الَّذِينَ اتَّقَوْا رَبَّهُمْ إِلَى الْجَنَّةِ زُمَرًا ۖ حَتَّىٰ </a:t>
            </a:r>
            <a:r>
              <a:rPr lang="ar-SA" b="1" dirty="0">
                <a:solidFill>
                  <a:srgbClr val="FF0000"/>
                </a:solidFill>
              </a:rPr>
              <a:t>إِذَا جَاءُوهَا </a:t>
            </a:r>
            <a:r>
              <a:rPr lang="ar-SA" b="1" dirty="0">
                <a:solidFill>
                  <a:schemeClr val="tx1"/>
                </a:solidFill>
              </a:rPr>
              <a:t>وَفُتِحَتْ أَبْوَابُهَا وَقَالَ لَهُمْ خَزَنَتُهَا سَلَامٌ عَلَيْكُمْ طِبْتُمْ فَادْخُلُوهَا خَالِدِينَ )(الزمر: آية73</a:t>
            </a:r>
            <a:r>
              <a:rPr lang="ar-SA" b="1" dirty="0" smtClean="0">
                <a:solidFill>
                  <a:schemeClr val="tx1"/>
                </a:solidFill>
              </a:rPr>
              <a:t>)،(حذف جواب إذا ) وإنما حذفت جملة الجواب حتى تذهب نفوس المتلقين في التأويل كل مذهب، </a:t>
            </a:r>
            <a:r>
              <a:rPr lang="ar-SA" b="1" dirty="0">
                <a:solidFill>
                  <a:schemeClr val="tx1"/>
                </a:solidFill>
              </a:rPr>
              <a:t>والتقدير: ( لرأوا ما لا حصر له من صنوف النعيم) ولو ذكرت جملة الجواب لتحددت بها صنوف النعيم، ففي الجنة ما لا عين رأت ولا أذن سمعت ولا خطر على قلب بشر، وكل هذا يحققه الحذف وهيهات أن تحققه جملة الجواب حال ذكرها.</a:t>
            </a:r>
            <a:br>
              <a:rPr lang="ar-SA" b="1" dirty="0">
                <a:solidFill>
                  <a:schemeClr val="tx1"/>
                </a:solidFill>
              </a:rPr>
            </a:br>
            <a:endParaRPr lang="ar-IQ" sz="2400" dirty="0">
              <a:solidFill>
                <a:schemeClr val="tx1"/>
              </a:solidFill>
              <a:cs typeface="+mj-cs"/>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6</a:t>
            </a:fld>
            <a:endParaRPr lang="ar-IQ"/>
          </a:p>
        </p:txBody>
      </p:sp>
    </p:spTree>
    <p:extLst>
      <p:ext uri="{BB962C8B-B14F-4D97-AF65-F5344CB8AC3E}">
        <p14:creationId xmlns:p14="http://schemas.microsoft.com/office/powerpoint/2010/main" val="242012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784976" cy="6741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nSpc>
                <a:spcPct val="150000"/>
              </a:lnSpc>
            </a:pPr>
            <a:r>
              <a:rPr lang="ar-IQ" sz="2400" b="1" dirty="0" smtClean="0">
                <a:solidFill>
                  <a:schemeClr val="tx1"/>
                </a:solidFill>
              </a:rPr>
              <a:t>               دلالة </a:t>
            </a:r>
            <a:r>
              <a:rPr lang="ar-IQ" sz="2400" b="1" dirty="0">
                <a:solidFill>
                  <a:schemeClr val="tx1"/>
                </a:solidFill>
              </a:rPr>
              <a:t>الحذف:</a:t>
            </a:r>
          </a:p>
          <a:p>
            <a:pPr>
              <a:lnSpc>
                <a:spcPct val="150000"/>
              </a:lnSpc>
            </a:pPr>
            <a:r>
              <a:rPr lang="ar-IQ" sz="2400" dirty="0">
                <a:solidFill>
                  <a:schemeClr val="tx1"/>
                </a:solidFill>
              </a:rPr>
              <a:t>یأتي الحذف في </a:t>
            </a:r>
            <a:r>
              <a:rPr lang="ar-IQ" sz="2400" dirty="0" smtClean="0">
                <a:solidFill>
                  <a:schemeClr val="tx1"/>
                </a:solidFill>
              </a:rPr>
              <a:t>اللغُّة </a:t>
            </a:r>
            <a:r>
              <a:rPr lang="ar-IQ" sz="2400" dirty="0">
                <a:solidFill>
                  <a:schemeClr val="tx1"/>
                </a:solidFill>
              </a:rPr>
              <a:t>العربّیة لطائفة من الدَّلالات </a:t>
            </a:r>
            <a:r>
              <a:rPr lang="ar-IQ" sz="2400" dirty="0" smtClean="0">
                <a:solidFill>
                  <a:schemeClr val="tx1"/>
                </a:solidFill>
              </a:rPr>
              <a:t>والأغرا ض اللفَّظیَّة</a:t>
            </a:r>
            <a:r>
              <a:rPr lang="ar-IQ" sz="2400" dirty="0">
                <a:solidFill>
                  <a:schemeClr val="tx1"/>
                </a:solidFill>
              </a:rPr>
              <a:t> </a:t>
            </a:r>
            <a:r>
              <a:rPr lang="ar-IQ" sz="2400" dirty="0" smtClean="0">
                <a:solidFill>
                  <a:schemeClr val="tx1"/>
                </a:solidFill>
              </a:rPr>
              <a:t>والمعنویَّة</a:t>
            </a:r>
            <a:r>
              <a:rPr lang="ar-IQ" sz="2400" dirty="0">
                <a:solidFill>
                  <a:schemeClr val="tx1"/>
                </a:solidFill>
              </a:rPr>
              <a:t> </a:t>
            </a:r>
            <a:r>
              <a:rPr lang="ar-IQ" sz="2400" dirty="0" smtClean="0">
                <a:solidFill>
                  <a:schemeClr val="tx1"/>
                </a:solidFill>
              </a:rPr>
              <a:t> ومنها: ١- </a:t>
            </a:r>
            <a:r>
              <a:rPr lang="ar-IQ" sz="2400" dirty="0">
                <a:solidFill>
                  <a:schemeClr val="tx1"/>
                </a:solidFill>
              </a:rPr>
              <a:t>الإیجاز والاقتصار عند قیام </a:t>
            </a:r>
            <a:r>
              <a:rPr lang="ar-IQ" sz="2400" dirty="0" smtClean="0">
                <a:solidFill>
                  <a:schemeClr val="tx1"/>
                </a:solidFill>
              </a:rPr>
              <a:t>الق</a:t>
            </a:r>
            <a:r>
              <a:rPr lang="ar-IQ" sz="2400" dirty="0">
                <a:solidFill>
                  <a:schemeClr val="tx1"/>
                </a:solidFill>
              </a:rPr>
              <a:t>ر</a:t>
            </a:r>
            <a:r>
              <a:rPr lang="ar-IQ" sz="2400" dirty="0" smtClean="0">
                <a:solidFill>
                  <a:schemeClr val="tx1"/>
                </a:solidFill>
              </a:rPr>
              <a:t> </a:t>
            </a:r>
            <a:r>
              <a:rPr lang="ar-IQ" sz="2400" dirty="0">
                <a:solidFill>
                  <a:schemeClr val="tx1"/>
                </a:solidFill>
              </a:rPr>
              <a:t>ا </a:t>
            </a:r>
            <a:r>
              <a:rPr lang="ar-IQ" sz="2400" dirty="0" smtClean="0">
                <a:solidFill>
                  <a:schemeClr val="tx1"/>
                </a:solidFill>
              </a:rPr>
              <a:t>ئن</a:t>
            </a:r>
            <a:r>
              <a:rPr lang="ar-IQ" sz="2400" dirty="0">
                <a:solidFill>
                  <a:schemeClr val="tx1"/>
                </a:solidFill>
              </a:rPr>
              <a:t>، </a:t>
            </a:r>
            <a:r>
              <a:rPr lang="ar-IQ" sz="2400" b="1" dirty="0">
                <a:solidFill>
                  <a:schemeClr val="tx1"/>
                </a:solidFill>
              </a:rPr>
              <a:t>فالإیجاز</a:t>
            </a:r>
            <a:r>
              <a:rPr lang="ar-IQ" sz="2400" dirty="0">
                <a:solidFill>
                  <a:schemeClr val="tx1"/>
                </a:solidFill>
              </a:rPr>
              <a:t> من أوضح الدَّلالات التي یدلُّ</a:t>
            </a:r>
          </a:p>
          <a:p>
            <a:pPr>
              <a:lnSpc>
                <a:spcPct val="150000"/>
              </a:lnSpc>
            </a:pPr>
            <a:r>
              <a:rPr lang="ar-IQ" sz="2400" dirty="0">
                <a:solidFill>
                  <a:schemeClr val="tx1"/>
                </a:solidFill>
              </a:rPr>
              <a:t>علیها الحذف، والإیجاز من أبرز سمات </a:t>
            </a:r>
            <a:r>
              <a:rPr lang="ar-IQ" sz="2400" dirty="0" smtClean="0">
                <a:solidFill>
                  <a:schemeClr val="tx1"/>
                </a:solidFill>
              </a:rPr>
              <a:t>اللغُة </a:t>
            </a:r>
            <a:r>
              <a:rPr lang="ar-IQ" sz="2400" dirty="0">
                <a:solidFill>
                  <a:schemeClr val="tx1"/>
                </a:solidFill>
              </a:rPr>
              <a:t>العربّیة.</a:t>
            </a:r>
          </a:p>
          <a:p>
            <a:pPr>
              <a:lnSpc>
                <a:spcPct val="150000"/>
              </a:lnSpc>
            </a:pPr>
            <a:r>
              <a:rPr lang="ar-IQ" sz="2400" dirty="0">
                <a:solidFill>
                  <a:schemeClr val="tx1"/>
                </a:solidFill>
              </a:rPr>
              <a:t>٢- الرَّغبة في التخفیف عند صعوبة النُّطق، أو عند توالي الأمثال، أو عند التقاء</a:t>
            </a:r>
          </a:p>
          <a:p>
            <a:pPr>
              <a:lnSpc>
                <a:spcPct val="150000"/>
              </a:lnSpc>
            </a:pPr>
            <a:r>
              <a:rPr lang="ar-IQ" sz="2400" dirty="0">
                <a:solidFill>
                  <a:schemeClr val="tx1"/>
                </a:solidFill>
              </a:rPr>
              <a:t>الساكنین.</a:t>
            </a:r>
          </a:p>
          <a:p>
            <a:pPr>
              <a:lnSpc>
                <a:spcPct val="150000"/>
              </a:lnSpc>
            </a:pPr>
            <a:r>
              <a:rPr lang="ar-IQ" sz="2400" dirty="0">
                <a:solidFill>
                  <a:schemeClr val="tx1"/>
                </a:solidFill>
              </a:rPr>
              <a:t>٣- ظهور المعنى، قال </a:t>
            </a:r>
            <a:r>
              <a:rPr lang="ar-IQ" sz="2400" dirty="0" smtClean="0">
                <a:solidFill>
                  <a:schemeClr val="tx1"/>
                </a:solidFill>
              </a:rPr>
              <a:t>تعالى:  </a:t>
            </a:r>
            <a:r>
              <a:rPr lang="ar-IQ" sz="2400" dirty="0">
                <a:solidFill>
                  <a:schemeClr val="tx1"/>
                </a:solidFill>
              </a:rPr>
              <a:t> ( </a:t>
            </a:r>
            <a:r>
              <a:rPr lang="ar-IQ" sz="2400" dirty="0" smtClean="0">
                <a:solidFill>
                  <a:schemeClr val="tx1"/>
                </a:solidFill>
              </a:rPr>
              <a:t>أكُلهاَ دائُمِ وظِلهُّاَ )  </a:t>
            </a:r>
            <a:r>
              <a:rPr lang="ar-IQ" sz="2400" dirty="0">
                <a:solidFill>
                  <a:schemeClr val="tx1"/>
                </a:solidFill>
              </a:rPr>
              <a:t>أي وظلها دائم</a:t>
            </a:r>
            <a:endParaRPr lang="ar-IQ" sz="2400" dirty="0">
              <a:solidFill>
                <a:schemeClr val="tx1"/>
              </a:solidFill>
              <a:cs typeface="+mj-cs"/>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7</a:t>
            </a:fld>
            <a:endParaRPr lang="ar-IQ"/>
          </a:p>
        </p:txBody>
      </p:sp>
    </p:spTree>
    <p:extLst>
      <p:ext uri="{BB962C8B-B14F-4D97-AF65-F5344CB8AC3E}">
        <p14:creationId xmlns:p14="http://schemas.microsoft.com/office/powerpoint/2010/main" val="697352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784976" cy="6741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endParaRPr lang="ar-IQ" sz="2400" b="1" dirty="0" smtClean="0">
              <a:solidFill>
                <a:schemeClr val="tx1"/>
              </a:solidFill>
            </a:endParaRPr>
          </a:p>
          <a:p>
            <a:pPr algn="ctr"/>
            <a:r>
              <a:rPr lang="ar-IQ" sz="2400" b="1" u="sng" dirty="0" smtClean="0">
                <a:solidFill>
                  <a:srgbClr val="FF0000"/>
                </a:solidFill>
              </a:rPr>
              <a:t>التَّقدیم </a:t>
            </a:r>
            <a:r>
              <a:rPr lang="ar-IQ" sz="2400" b="1" u="sng" dirty="0">
                <a:solidFill>
                  <a:srgbClr val="FF0000"/>
                </a:solidFill>
              </a:rPr>
              <a:t>والتَّأخیر ودلالاتهما في </a:t>
            </a:r>
            <a:r>
              <a:rPr lang="ar-IQ" sz="2400" b="1" u="sng" dirty="0" smtClean="0">
                <a:solidFill>
                  <a:srgbClr val="FF0000"/>
                </a:solidFill>
              </a:rPr>
              <a:t>اللُغة العربیَّة</a:t>
            </a:r>
          </a:p>
          <a:p>
            <a:pPr>
              <a:lnSpc>
                <a:spcPct val="150000"/>
              </a:lnSpc>
            </a:pPr>
            <a:r>
              <a:rPr lang="ar-IQ" sz="2400" dirty="0" smtClean="0">
                <a:solidFill>
                  <a:schemeClr val="tx1"/>
                </a:solidFill>
              </a:rPr>
              <a:t>اللغُّة </a:t>
            </a:r>
            <a:r>
              <a:rPr lang="ar-IQ" sz="2400" dirty="0">
                <a:solidFill>
                  <a:schemeClr val="tx1"/>
                </a:solidFill>
              </a:rPr>
              <a:t>العربیَّة لم تتقیَّد بنظام واحد في ترتیب عناصر </a:t>
            </a:r>
            <a:r>
              <a:rPr lang="ar-IQ" sz="2400" dirty="0" smtClean="0">
                <a:solidFill>
                  <a:schemeClr val="tx1"/>
                </a:solidFill>
              </a:rPr>
              <a:t>الجملة بل </a:t>
            </a:r>
            <a:r>
              <a:rPr lang="ar-IQ" sz="2400" dirty="0">
                <a:solidFill>
                  <a:schemeClr val="tx1"/>
                </a:solidFill>
              </a:rPr>
              <a:t>إنَّ غالب الرَّتب</a:t>
            </a:r>
          </a:p>
          <a:p>
            <a:pPr>
              <a:lnSpc>
                <a:spcPct val="150000"/>
              </a:lnSpc>
            </a:pPr>
            <a:r>
              <a:rPr lang="ar-IQ" sz="2400" dirty="0">
                <a:solidFill>
                  <a:schemeClr val="tx1"/>
                </a:solidFill>
              </a:rPr>
              <a:t>فیها غیر </a:t>
            </a:r>
            <a:r>
              <a:rPr lang="ar-IQ" sz="2400" dirty="0" smtClean="0">
                <a:solidFill>
                  <a:schemeClr val="tx1"/>
                </a:solidFill>
              </a:rPr>
              <a:t>محفوظة  </a:t>
            </a:r>
            <a:r>
              <a:rPr lang="ar-IQ" sz="2400" dirty="0">
                <a:solidFill>
                  <a:schemeClr val="tx1"/>
                </a:solidFill>
              </a:rPr>
              <a:t>ولا سیَّما في الجملة الاسمیَّة التي تتخَّذ أشكالًا منوَّعة، ولیس للغات</a:t>
            </a:r>
          </a:p>
          <a:p>
            <a:pPr>
              <a:lnSpc>
                <a:spcPct val="150000"/>
              </a:lnSpc>
            </a:pPr>
            <a:r>
              <a:rPr lang="ar-IQ" sz="2400" dirty="0">
                <a:solidFill>
                  <a:schemeClr val="tx1"/>
                </a:solidFill>
              </a:rPr>
              <a:t>الأوروبیَّة مثل هذه الحریَّة، فعندهم في الجملة الفعلیة یتقدَّم الفاعل على الفعل، ولا</a:t>
            </a:r>
          </a:p>
          <a:p>
            <a:pPr>
              <a:lnSpc>
                <a:spcPct val="150000"/>
              </a:lnSpc>
            </a:pPr>
            <a:r>
              <a:rPr lang="ar-IQ" sz="2400" dirty="0">
                <a:solidFill>
                  <a:schemeClr val="tx1"/>
                </a:solidFill>
              </a:rPr>
              <a:t>یتقدَّم الفعل على الفاعِ ل، إلَّا شذوذًا، وفي حالات </a:t>
            </a:r>
            <a:r>
              <a:rPr lang="ar-IQ" sz="2400" dirty="0" smtClean="0">
                <a:solidFill>
                  <a:schemeClr val="tx1"/>
                </a:solidFill>
              </a:rPr>
              <a:t>معیَّنة</a:t>
            </a:r>
          </a:p>
          <a:p>
            <a:r>
              <a:rPr lang="ar-IQ" sz="2400" dirty="0"/>
              <a:t>فقد حدَّ د</a:t>
            </a:r>
            <a:endParaRPr lang="ar-IQ" sz="2400" dirty="0">
              <a:solidFill>
                <a:schemeClr val="tx1"/>
              </a:solidFill>
            </a:endParaRPr>
          </a:p>
          <a:p>
            <a:r>
              <a:rPr lang="ar-IQ" sz="2400" dirty="0">
                <a:solidFill>
                  <a:schemeClr val="tx1"/>
                </a:solidFill>
              </a:rPr>
              <a:t> </a:t>
            </a:r>
            <a:r>
              <a:rPr lang="ar-IQ" sz="2400" dirty="0" smtClean="0">
                <a:solidFill>
                  <a:schemeClr val="tx1"/>
                </a:solidFill>
              </a:rPr>
              <a:t>                  </a:t>
            </a:r>
            <a:r>
              <a:rPr lang="ar-IQ" sz="2400" b="1" u="sng" dirty="0" smtClean="0">
                <a:solidFill>
                  <a:schemeClr val="tx1"/>
                </a:solidFill>
              </a:rPr>
              <a:t>مواضع </a:t>
            </a:r>
            <a:r>
              <a:rPr lang="ar-IQ" sz="2400" b="1" u="sng" dirty="0">
                <a:solidFill>
                  <a:schemeClr val="tx1"/>
                </a:solidFill>
              </a:rPr>
              <a:t>یمتنع فیها التقدیم فمنها:</a:t>
            </a:r>
          </a:p>
          <a:p>
            <a:pPr>
              <a:lnSpc>
                <a:spcPct val="150000"/>
              </a:lnSpc>
            </a:pPr>
            <a:r>
              <a:rPr lang="ar-IQ" sz="2400" b="1" dirty="0" smtClean="0">
                <a:solidFill>
                  <a:schemeClr val="tx1"/>
                </a:solidFill>
              </a:rPr>
              <a:t>وهي موانع </a:t>
            </a:r>
            <a:r>
              <a:rPr lang="ar-IQ" sz="2400" b="1" dirty="0">
                <a:solidFill>
                  <a:schemeClr val="tx1"/>
                </a:solidFill>
              </a:rPr>
              <a:t>تتعلق </a:t>
            </a:r>
            <a:r>
              <a:rPr lang="ar-IQ" sz="2400" b="1" dirty="0" smtClean="0">
                <a:solidFill>
                  <a:schemeClr val="tx1"/>
                </a:solidFill>
              </a:rPr>
              <a:t>بالمعنى</a:t>
            </a:r>
          </a:p>
          <a:p>
            <a:pPr>
              <a:lnSpc>
                <a:spcPct val="150000"/>
              </a:lnSpc>
            </a:pPr>
            <a:r>
              <a:rPr lang="ar-IQ" sz="2400" dirty="0" smtClean="0">
                <a:solidFill>
                  <a:schemeClr val="tx1"/>
                </a:solidFill>
              </a:rPr>
              <a:t>أ- </a:t>
            </a:r>
            <a:r>
              <a:rPr lang="ar-IQ" sz="2400" dirty="0">
                <a:solidFill>
                  <a:schemeClr val="tx1"/>
                </a:solidFill>
              </a:rPr>
              <a:t>الإخلال بالمعنى: </a:t>
            </a:r>
            <a:r>
              <a:rPr lang="ar-IQ" sz="2400" dirty="0" smtClean="0">
                <a:solidFill>
                  <a:schemeClr val="tx1"/>
                </a:solidFill>
              </a:rPr>
              <a:t>كما </a:t>
            </a:r>
            <a:r>
              <a:rPr lang="ar-IQ" sz="2400" dirty="0">
                <a:solidFill>
                  <a:schemeClr val="tx1"/>
                </a:solidFill>
              </a:rPr>
              <a:t>في </a:t>
            </a:r>
            <a:r>
              <a:rPr lang="ar-IQ" sz="2400" dirty="0" smtClean="0">
                <a:solidFill>
                  <a:schemeClr val="tx1"/>
                </a:solidFill>
              </a:rPr>
              <a:t>قولك: (ل</a:t>
            </a:r>
            <a:r>
              <a:rPr lang="ar-IQ" sz="2400" dirty="0">
                <a:solidFill>
                  <a:schemeClr val="tx1"/>
                </a:solidFill>
              </a:rPr>
              <a:t>له د رك)، فإذا قدمت (دّ رك) لم یفهم معنى التعجب </a:t>
            </a:r>
            <a:endParaRPr lang="ar-IQ" sz="2400" dirty="0" smtClean="0">
              <a:solidFill>
                <a:schemeClr val="tx1"/>
              </a:solidFill>
            </a:endParaRPr>
          </a:p>
          <a:p>
            <a:pPr>
              <a:lnSpc>
                <a:spcPct val="150000"/>
              </a:lnSpc>
            </a:pPr>
            <a:r>
              <a:rPr lang="ar-IQ" sz="2400" dirty="0" smtClean="0">
                <a:solidFill>
                  <a:schemeClr val="tx1"/>
                </a:solidFill>
              </a:rPr>
              <a:t>ب - </a:t>
            </a:r>
            <a:r>
              <a:rPr lang="ar-IQ" sz="2400" dirty="0">
                <a:solidFill>
                  <a:schemeClr val="tx1"/>
                </a:solidFill>
              </a:rPr>
              <a:t>إذا لم یؤمن اللبس: </a:t>
            </a:r>
            <a:endParaRPr lang="ar-IQ" sz="2400" dirty="0" smtClean="0">
              <a:solidFill>
                <a:schemeClr val="tx1"/>
              </a:solidFill>
            </a:endParaRPr>
          </a:p>
          <a:p>
            <a:pPr>
              <a:lnSpc>
                <a:spcPct val="150000"/>
              </a:lnSpc>
            </a:pPr>
            <a:r>
              <a:rPr lang="ar-IQ" sz="2400" dirty="0" smtClean="0">
                <a:solidFill>
                  <a:schemeClr val="tx1"/>
                </a:solidFill>
              </a:rPr>
              <a:t>ج-  </a:t>
            </a:r>
            <a:r>
              <a:rPr lang="ar-IQ" sz="2400" dirty="0">
                <a:solidFill>
                  <a:schemeClr val="tx1"/>
                </a:solidFill>
              </a:rPr>
              <a:t>لا یصلح تقدیم الخبر في الحصر: نحو ما قائم إلا زید فتقول ما زید إلا قائم،</a:t>
            </a:r>
          </a:p>
          <a:p>
            <a:pPr>
              <a:lnSpc>
                <a:spcPct val="150000"/>
              </a:lnSpc>
            </a:pPr>
            <a:r>
              <a:rPr lang="ar-IQ" sz="2400" dirty="0">
                <a:solidFill>
                  <a:schemeClr val="tx1"/>
                </a:solidFill>
              </a:rPr>
              <a:t>للمعنى نفسه</a:t>
            </a:r>
            <a:r>
              <a:rPr lang="ar-IQ" sz="2400" dirty="0" smtClean="0">
                <a:solidFill>
                  <a:schemeClr val="tx1"/>
                </a:solidFill>
              </a:rPr>
              <a:t>.</a:t>
            </a:r>
            <a:endParaRPr lang="ar-IQ" sz="2400" dirty="0">
              <a:solidFill>
                <a:schemeClr val="tx1"/>
              </a:solidFill>
              <a:cs typeface="+mj-cs"/>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8</a:t>
            </a:fld>
            <a:endParaRPr lang="ar-IQ"/>
          </a:p>
        </p:txBody>
      </p:sp>
    </p:spTree>
    <p:extLst>
      <p:ext uri="{BB962C8B-B14F-4D97-AF65-F5344CB8AC3E}">
        <p14:creationId xmlns:p14="http://schemas.microsoft.com/office/powerpoint/2010/main" val="1778912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784976" cy="6741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nSpc>
                <a:spcPct val="150000"/>
              </a:lnSpc>
            </a:pPr>
            <a:r>
              <a:rPr lang="ar-IQ" sz="2400" b="1" dirty="0">
                <a:solidFill>
                  <a:schemeClr val="tx1"/>
                </a:solidFill>
              </a:rPr>
              <a:t>دلا لة التقدیم والتأخیر:</a:t>
            </a:r>
          </a:p>
          <a:p>
            <a:pPr>
              <a:lnSpc>
                <a:spcPct val="150000"/>
              </a:lnSpc>
            </a:pPr>
            <a:r>
              <a:rPr lang="ar-IQ" sz="2400" dirty="0">
                <a:solidFill>
                  <a:schemeClr val="tx1"/>
                </a:solidFill>
              </a:rPr>
              <a:t>یتقدَّ م المسند إلیه على المسند لدلالات </a:t>
            </a:r>
            <a:r>
              <a:rPr lang="ar-IQ" sz="2400" dirty="0" smtClean="0">
                <a:solidFill>
                  <a:schemeClr val="tx1"/>
                </a:solidFill>
              </a:rPr>
              <a:t>أهمُّها:</a:t>
            </a:r>
            <a:endParaRPr lang="ar-IQ" sz="2400" dirty="0">
              <a:solidFill>
                <a:schemeClr val="tx1"/>
              </a:solidFill>
            </a:endParaRPr>
          </a:p>
          <a:p>
            <a:pPr>
              <a:lnSpc>
                <a:spcPct val="150000"/>
              </a:lnSpc>
            </a:pPr>
            <a:r>
              <a:rPr lang="ar-IQ" sz="2400" dirty="0">
                <a:solidFill>
                  <a:schemeClr val="tx1"/>
                </a:solidFill>
              </a:rPr>
              <a:t>١ تعجیل المسرة.</a:t>
            </a:r>
          </a:p>
          <a:p>
            <a:pPr>
              <a:lnSpc>
                <a:spcPct val="150000"/>
              </a:lnSpc>
            </a:pPr>
            <a:r>
              <a:rPr lang="ar-IQ" sz="2400" dirty="0">
                <a:solidFill>
                  <a:schemeClr val="tx1"/>
                </a:solidFill>
              </a:rPr>
              <a:t>٢ إیهام أن المسند إلیه لا یزول عن الخاطر.</a:t>
            </a:r>
          </a:p>
          <a:p>
            <a:pPr>
              <a:lnSpc>
                <a:spcPct val="150000"/>
              </a:lnSpc>
            </a:pPr>
            <a:r>
              <a:rPr lang="ar-IQ" sz="2400" dirty="0">
                <a:solidFill>
                  <a:schemeClr val="tx1"/>
                </a:solidFill>
              </a:rPr>
              <a:t>٣ إیهام التلذُّ ذ.</a:t>
            </a:r>
          </a:p>
          <a:p>
            <a:pPr>
              <a:lnSpc>
                <a:spcPct val="150000"/>
              </a:lnSpc>
            </a:pPr>
            <a:r>
              <a:rPr lang="ar-IQ" sz="2400" dirty="0">
                <a:solidFill>
                  <a:schemeClr val="tx1"/>
                </a:solidFill>
              </a:rPr>
              <a:t>٤ </a:t>
            </a:r>
            <a:r>
              <a:rPr lang="ar-IQ" sz="2400" dirty="0" smtClean="0">
                <a:solidFill>
                  <a:schemeClr val="tx1"/>
                </a:solidFill>
              </a:rPr>
              <a:t>التخَّصیص</a:t>
            </a:r>
            <a:r>
              <a:rPr lang="ar-IQ" sz="2400" dirty="0">
                <a:solidFill>
                  <a:schemeClr val="tx1"/>
                </a:solidFill>
              </a:rPr>
              <a:t>.</a:t>
            </a:r>
          </a:p>
          <a:p>
            <a:pPr>
              <a:lnSpc>
                <a:spcPct val="150000"/>
              </a:lnSpc>
            </a:pPr>
            <a:r>
              <a:rPr lang="ar-IQ" sz="2400" dirty="0">
                <a:solidFill>
                  <a:schemeClr val="tx1"/>
                </a:solidFill>
              </a:rPr>
              <a:t>٥ تقویة الحكم وتقریره.</a:t>
            </a:r>
          </a:p>
          <a:p>
            <a:pPr>
              <a:lnSpc>
                <a:spcPct val="150000"/>
              </a:lnSpc>
            </a:pPr>
            <a:r>
              <a:rPr lang="ar-IQ" sz="2400" dirty="0">
                <a:solidFill>
                  <a:schemeClr val="tx1"/>
                </a:solidFill>
              </a:rPr>
              <a:t>٦ إفادة العموم.</a:t>
            </a:r>
            <a:endParaRPr lang="ar-IQ" sz="2400" dirty="0">
              <a:solidFill>
                <a:schemeClr val="tx1"/>
              </a:solidFill>
              <a:cs typeface="+mj-cs"/>
            </a:endParaRPr>
          </a:p>
        </p:txBody>
      </p:sp>
      <p:sp>
        <p:nvSpPr>
          <p:cNvPr id="3" name="Slide Number Placeholder 2"/>
          <p:cNvSpPr>
            <a:spLocks noGrp="1"/>
          </p:cNvSpPr>
          <p:nvPr>
            <p:ph type="sldNum" sz="quarter" idx="12"/>
          </p:nvPr>
        </p:nvSpPr>
        <p:spPr/>
        <p:txBody>
          <a:bodyPr/>
          <a:lstStyle/>
          <a:p>
            <a:fld id="{DECE5CB3-90CB-4C07-A9B7-7A3EC0560617}" type="slidenum">
              <a:rPr lang="ar-IQ" smtClean="0"/>
              <a:pPr/>
              <a:t>9</a:t>
            </a:fld>
            <a:endParaRPr lang="ar-IQ"/>
          </a:p>
        </p:txBody>
      </p:sp>
    </p:spTree>
    <p:extLst>
      <p:ext uri="{BB962C8B-B14F-4D97-AF65-F5344CB8AC3E}">
        <p14:creationId xmlns:p14="http://schemas.microsoft.com/office/powerpoint/2010/main" val="220248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1000"/>
                                        <p:tgtEl>
                                          <p:spTgt spid="2">
                                            <p:txEl>
                                              <p:pRg st="5" end="5"/>
                                            </p:txEl>
                                          </p:spTgt>
                                        </p:tgtEl>
                                      </p:cBhvr>
                                    </p:animEffect>
                                    <p:anim calcmode="lin" valueType="num">
                                      <p:cBhvr>
                                        <p:cTn id="2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1000"/>
                                        <p:tgtEl>
                                          <p:spTgt spid="2">
                                            <p:txEl>
                                              <p:pRg st="6" end="6"/>
                                            </p:txEl>
                                          </p:spTgt>
                                        </p:tgtEl>
                                      </p:cBhvr>
                                    </p:animEffect>
                                    <p:anim calcmode="lin" valueType="num">
                                      <p:cBhvr>
                                        <p:cTn id="2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1000"/>
                                        <p:tgtEl>
                                          <p:spTgt spid="2">
                                            <p:txEl>
                                              <p:pRg st="7" end="7"/>
                                            </p:txEl>
                                          </p:spTgt>
                                        </p:tgtEl>
                                      </p:cBhvr>
                                    </p:animEffect>
                                    <p:anim calcmode="lin" valueType="num">
                                      <p:cBhvr>
                                        <p:cTn id="3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3695</TotalTime>
  <Words>1779</Words>
  <Application>Microsoft Office PowerPoint</Application>
  <PresentationFormat>On-screen Show (4:3)</PresentationFormat>
  <Paragraphs>221</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لمحة عن نظرية الحقول المعجمية والدلالية    الحقول الدلالية هي إحدى نظريات تحليل المعنى، وأكثرها شيوعًا بين دارسي دلالة المعاني،  الحقل المعجمي هو عبارة عن مجموعة ألفاظ في النص تدور حول موضوع معين، والتي ترتبط بعلاقة معنوية فيما بينها، كالتشابه، والتضاد، والترادف، بعلاقة جزئية، مثل العين، والأنف، والكلية، مثل جسم الإنسان الذي تندرج تحته مسميات البطن، واليدان، والساقين، والرأس، والظهر، والصدر، وغيره                   </vt:lpstr>
      <vt:lpstr>                                    نماذج من الألفاظ المترادفة  الترادف في القرآن الكريم مما ينبغي على المسلم معرفته أنه ليس في كلام اللهِ تعالى تَرَادُفٌ، على الصحيح من أقوال العلماءِ، ولا تغني كلمةٌ عن كلمةٍ فيه، فلو جَمَعْتَ كلَ المترادفاتِ على أن تَأتِي بكلمةٍ تظنُ أنها أصلحُ من كلمةٍ في كتابِ الله تعالى فلن تجد إلى ذلك سبيلًا، بل ذلك محالٌ،         </vt:lpstr>
      <vt:lpstr> قال شيخ الإسلام ابن تيمية رحمه الله: الترادف في اللغة قليل،  وأما في ألفاظ القرآن فإما نادر وإما معدوم، وقَلَّ أن يعبر عن لفظ واحد بلفظ واحد يؤدي جميع معناه، بل يكون فيه تقريب لمعناه، وهذا من أسباب إعجاز القرآن.                                  فإذا قال القائل: ﴿ يَوْمَ تَمُورُ السَّمَاء مَوْرًا ﴾.    إن المور هو الحركة كان تقريبًا؛ إذ المور حركة خفيفة سريعة.   وكذلك إذا قال: الوحي: الإعلام، أو قيل: ﴿ أَوْحَيْنَا إِلَيْكَ ﴾.   أنزلنا إليك، أو قيل: ﴿ وَقَضَيْنَا إِلَى بَنِي إِسْرَائِيلَ ﴾.  أي: أعلمنا، وأمثال ذلك، فهذا كله تقريب لا تحقيق؛  فإن الوحي هو إعلام سريع خفي، والقضاء إليهم أخص من الإعلام؛ فإن فيه إنزالا إليهم وإيحاء إليهم.    </vt:lpstr>
      <vt:lpstr>                 أمثلة أخرى لما يظن أنه من المترادف وليس كذلك: • (الْخَوْفُ وَالْخَشْيَةُ): من الألفاظ التي يظن كثير من الناس أنها من المترادف ولَا يَكَادُ اللُّغَوِيُّ يُفَرِّقُ بَيْنَهُمَا الْخَوْفُ وَالْخَشْيَةُ. وَلَا شَكَّ أَنَّ بينهما بونا شاسعًا وفارقًا عظيمًا، فإن الْخَشْيَةَ هي الْخَوْفُ الشديدُ،  فَهِيَ أَشَدُّ مِنَ الْخَوْفِ، ولا تَكُونُ الْخَشْيَةُ إلا مِنْ عَظَمَةِ الْمَخْشِيِّ وَإِنْ كَانَ الْخَاشِي ي نفسه قَوِيًّا.  وَالْخَوْفُ يَكُونُ مِنْ ضَعْفِ الْخَائِفِ وَإِنْ كَانَ الْمُخَوِّفُ أَمْرًا يَسِيرًا. لِذَلِكَ وَرَدَتِ الْخَشْيَةُ غَالِبًا فِي حَقِّ اللَّهِ تَعَالَى، كما قال تَعَالَى: ﴿ مِنْ خَشْيَةِ اللَّهِ ﴾.   وقال تَعَالَى: ﴿ إِنَّمَا يَخْشَى اللَّهَ مِنْ عِبَادِهِ الْعُلَمَاءُ ﴾.        </vt:lpstr>
      <vt:lpstr>            • (الشُّحُّ وَالْبُخْلُ):  وَمن تلك الألفاظ التي يظن كثير من الناس أنها من المترادف، ولَا يَكَادُ اللُّغَوِيُّ يُفَرِّقُ بَيْنَهُمَا الْبُخْلُ وَالشُّحُّ. فإن الشُّحَّ هُوَ الْبُخْلُ الشَّدِيدُ، لذلك قال الله تعالى: ﴿ وَأُحْضِرَتِ الأنْفُسُ الشُّحَّ “)   قَالَ الرَّاغِبُ: الشُّحُّ بُخْلٌ مَعَ حِرْصٍ، وذلك فيما كان عادة. قال تعالى: ﴿ وَأُحْضِرَتِ الأنْفُسُ الشُّحَّ ﴾   وقال سبحانه: ﴿ وَمَنْ يُوقَ شُحَّ نَفْسِهِ ﴾    ------------------------------------------------------------------------------                               </vt:lpstr>
      <vt:lpstr>                                  نماذج من ألفاظ الأضداد في القرآن الكريم في لسان العرب ثمة ما يسمى بـ (الألفاظ المتضادة)، وهي وسيلة من وسائل التنوع في الألفاظ والأساليب والتعبير في العربية، والمفسرون للقرآن الكريم أقروا بوجود ألفاظ (الأضداد) في اللغة والقرآن، وتحفظ بعضهم عليها. فالطبري عند تفسيره لقوله تعالى: {فلا أقسم بالشفق} (الانشقاق:16)، نقل أقوالاً في المراد من (الشفق)، ونقل عن بعضهم أن (الشفق) اسم للحمرة والبياض، وأنه من الأضداد                               </vt:lpstr>
      <vt:lpstr>2- قوله سبحانه: {مالك يوم الدين} (الفاتحة:4)، قال أهل اللغة: دان الرجل إذا أطاع، ودان إذا عصى، ودان إذا عز، ودان إذا ذل، فلفظ (الدين) من حيث الأصل اللغوي هو من الأضداد؛ وعلى هذا يكون المعنى: أن الله سبحانه هو مالك اليوم الذي يجازي فيه أهل طاعته، ويعاقب فيه أهل معصيته، ويعز فيه المؤمنين من عباده، ويذل فيه الكافرين. 3-- قوله سبحانه: {فلا تجعلوا لله أندادا} (البقرة:22)، أي: أمثالاً تعبدونهم كعبادة الله. قال أبو عبيدة: (النِّد) المثل والضد، وهو من الأضداد، والله تعالى بريء من المثل والضد 4-- قوله عز وجل: {ثم عفونا عنكم من بعد ذلك} (البقرة:52)، (عفت) الريح الأثر: أذهبته، وعفا الشيء: كثر، فلفظ (العفو) من حيث الأصل اللغوي من الأضداد؛ وسياق الآية يدل على أن المراد من (العفو) هنا المعنى الأول، وهو معنى محو الذنب. ومما جاء على المعنى الثاني قوله عز وجل: {ثم بدلنا مكان السيئة الحسنة حتى عفوا} (الأعراف:95)، أي: كثرت أموالهم وأولادهم.   </vt:lpstr>
      <vt:lpstr>      5-- قوله تعالى: {فإن خفتم ألا تعدلوا فواحدة} (النساء:3)، (خفتم) من الأضداد؛ فقد يكون المَخُوف منه معلومَ الوقوع، وقد يكون مظنوناً؛ فلذلك اختلف العلماء في تفسير هذا الخوف، فقال بعضهم: (خفتم) بمعنى أيقنتم. وقال آخرون: (خفتم) بمعنى ظننتم. قال ابن عطية: وهذا الذي اختاره الحذاق، وأنه على بابه من الظن لا من اليقين، والتقدير: من غلب على ظنه التقصير في القسط لليتيمة فليعدل عنها.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ANAS FOR COMPUTER</dc:creator>
  <cp:lastModifiedBy>شيرين</cp:lastModifiedBy>
  <cp:revision>640</cp:revision>
  <dcterms:created xsi:type="dcterms:W3CDTF">2019-10-13T19:33:26Z</dcterms:created>
  <dcterms:modified xsi:type="dcterms:W3CDTF">2023-03-24T08:47:31Z</dcterms:modified>
</cp:coreProperties>
</file>