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notesMasterIdLst>
    <p:notesMasterId r:id="rId47"/>
  </p:notesMasterIdLst>
  <p:handoutMasterIdLst>
    <p:handoutMasterId r:id="rId48"/>
  </p:handoutMasterIdLst>
  <p:sldIdLst>
    <p:sldId id="297" r:id="rId3"/>
    <p:sldId id="298" r:id="rId4"/>
    <p:sldId id="299" r:id="rId5"/>
    <p:sldId id="300" r:id="rId6"/>
    <p:sldId id="305" r:id="rId7"/>
    <p:sldId id="301" r:id="rId8"/>
    <p:sldId id="302" r:id="rId9"/>
    <p:sldId id="303" r:id="rId10"/>
    <p:sldId id="304" r:id="rId11"/>
    <p:sldId id="269" r:id="rId12"/>
    <p:sldId id="270" r:id="rId13"/>
    <p:sldId id="271" r:id="rId14"/>
    <p:sldId id="272" r:id="rId15"/>
    <p:sldId id="274" r:id="rId16"/>
    <p:sldId id="273" r:id="rId17"/>
    <p:sldId id="296" r:id="rId18"/>
    <p:sldId id="295" r:id="rId19"/>
    <p:sldId id="277" r:id="rId20"/>
    <p:sldId id="278" r:id="rId21"/>
    <p:sldId id="256" r:id="rId22"/>
    <p:sldId id="257" r:id="rId23"/>
    <p:sldId id="258" r:id="rId24"/>
    <p:sldId id="259" r:id="rId25"/>
    <p:sldId id="262" r:id="rId26"/>
    <p:sldId id="264" r:id="rId27"/>
    <p:sldId id="265" r:id="rId28"/>
    <p:sldId id="263" r:id="rId29"/>
    <p:sldId id="266" r:id="rId30"/>
    <p:sldId id="267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87" r:id="rId40"/>
    <p:sldId id="288" r:id="rId41"/>
    <p:sldId id="289" r:id="rId42"/>
    <p:sldId id="291" r:id="rId43"/>
    <p:sldId id="294" r:id="rId44"/>
    <p:sldId id="292" r:id="rId45"/>
    <p:sldId id="293" r:id="rId4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279" autoAdjust="0"/>
    <p:restoredTop sz="94622" autoAdjust="0"/>
  </p:normalViewPr>
  <p:slideViewPr>
    <p:cSldViewPr>
      <p:cViewPr varScale="1">
        <p:scale>
          <a:sx n="73" d="100"/>
          <a:sy n="73" d="100"/>
        </p:scale>
        <p:origin x="141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r>
              <a:rPr lang="ar-IQ" smtClean="0"/>
              <a:t>20 نيسان، 21</a:t>
            </a:r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146CA0F-C648-4B0F-8E3B-BACDB9A305D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13793649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r>
              <a:rPr lang="ar-IQ" smtClean="0"/>
              <a:t>20 نيسان، 21</a:t>
            </a:r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35B41B9-D8E4-47A3-9340-1860A9A1239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51001346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ar-IQ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5B41B9-D8E4-47A3-9340-1860A9A1239B}" type="slidenum">
              <a:rPr lang="ar-IQ" smtClean="0">
                <a:solidFill>
                  <a:prstClr val="black"/>
                </a:solidFill>
              </a:rPr>
              <a:pPr/>
              <a:t>3</a:t>
            </a:fld>
            <a:endParaRPr lang="ar-IQ">
              <a:solidFill>
                <a:prstClr val="blac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ar-IQ" smtClean="0">
                <a:solidFill>
                  <a:prstClr val="black"/>
                </a:solidFill>
              </a:rPr>
              <a:t>20 نيسان، 21</a:t>
            </a:r>
            <a:endParaRPr lang="ar-IQ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8871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ar-IQ" smtClean="0"/>
              <a:t>20 نيسان، 21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41B9-D8E4-47A3-9340-1860A9A1239B}" type="slidenum">
              <a:rPr lang="ar-IQ" smtClean="0"/>
              <a:t>12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15664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ar-IQ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5B41B9-D8E4-47A3-9340-1860A9A1239B}" type="slidenum">
              <a:rPr lang="ar-IQ" smtClean="0">
                <a:solidFill>
                  <a:prstClr val="black"/>
                </a:solidFill>
              </a:rPr>
              <a:pPr/>
              <a:t>4</a:t>
            </a:fld>
            <a:endParaRPr lang="ar-IQ">
              <a:solidFill>
                <a:prstClr val="blac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ar-IQ" smtClean="0">
                <a:solidFill>
                  <a:prstClr val="black"/>
                </a:solidFill>
              </a:rPr>
              <a:t>20 نيسان، 21</a:t>
            </a:r>
            <a:endParaRPr lang="ar-IQ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887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ar-IQ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5B41B9-D8E4-47A3-9340-1860A9A1239B}" type="slidenum">
              <a:rPr lang="ar-IQ" smtClean="0">
                <a:solidFill>
                  <a:prstClr val="black"/>
                </a:solidFill>
              </a:rPr>
              <a:pPr/>
              <a:t>5</a:t>
            </a:fld>
            <a:endParaRPr lang="ar-IQ">
              <a:solidFill>
                <a:prstClr val="blac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ar-IQ" smtClean="0">
                <a:solidFill>
                  <a:prstClr val="black"/>
                </a:solidFill>
              </a:rPr>
              <a:t>20 نيسان، 21</a:t>
            </a:r>
            <a:endParaRPr lang="ar-IQ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44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ar-IQ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5B41B9-D8E4-47A3-9340-1860A9A1239B}" type="slidenum">
              <a:rPr lang="ar-IQ" smtClean="0">
                <a:solidFill>
                  <a:prstClr val="black"/>
                </a:solidFill>
              </a:rPr>
              <a:pPr/>
              <a:t>6</a:t>
            </a:fld>
            <a:endParaRPr lang="ar-IQ">
              <a:solidFill>
                <a:prstClr val="blac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ar-IQ" smtClean="0">
                <a:solidFill>
                  <a:prstClr val="black"/>
                </a:solidFill>
              </a:rPr>
              <a:t>20 نيسان، 21</a:t>
            </a:r>
            <a:endParaRPr lang="ar-IQ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887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ar-IQ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5B41B9-D8E4-47A3-9340-1860A9A1239B}" type="slidenum">
              <a:rPr lang="ar-IQ" smtClean="0">
                <a:solidFill>
                  <a:prstClr val="black"/>
                </a:solidFill>
              </a:rPr>
              <a:pPr/>
              <a:t>7</a:t>
            </a:fld>
            <a:endParaRPr lang="ar-IQ">
              <a:solidFill>
                <a:prstClr val="blac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ar-IQ" smtClean="0">
                <a:solidFill>
                  <a:prstClr val="black"/>
                </a:solidFill>
              </a:rPr>
              <a:t>20 نيسان، 21</a:t>
            </a:r>
            <a:endParaRPr lang="ar-IQ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887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ar-IQ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5B41B9-D8E4-47A3-9340-1860A9A1239B}" type="slidenum">
              <a:rPr lang="ar-IQ" smtClean="0">
                <a:solidFill>
                  <a:prstClr val="black"/>
                </a:solidFill>
              </a:rPr>
              <a:pPr/>
              <a:t>8</a:t>
            </a:fld>
            <a:endParaRPr lang="ar-IQ">
              <a:solidFill>
                <a:prstClr val="blac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ar-IQ" smtClean="0">
                <a:solidFill>
                  <a:prstClr val="black"/>
                </a:solidFill>
              </a:rPr>
              <a:t>20 نيسان، 21</a:t>
            </a:r>
            <a:endParaRPr lang="ar-IQ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8871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ar-IQ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5B41B9-D8E4-47A3-9340-1860A9A1239B}" type="slidenum">
              <a:rPr lang="ar-IQ" smtClean="0">
                <a:solidFill>
                  <a:prstClr val="black"/>
                </a:solidFill>
              </a:rPr>
              <a:pPr/>
              <a:t>9</a:t>
            </a:fld>
            <a:endParaRPr lang="ar-IQ">
              <a:solidFill>
                <a:prstClr val="blac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ar-IQ" smtClean="0">
                <a:solidFill>
                  <a:prstClr val="black"/>
                </a:solidFill>
              </a:rPr>
              <a:t>20 نيسان، 21</a:t>
            </a:r>
            <a:endParaRPr lang="ar-IQ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887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5B41B9-D8E4-47A3-9340-1860A9A1239B}" type="slidenum">
              <a:rPr lang="ar-IQ" smtClean="0"/>
              <a:t>10</a:t>
            </a:fld>
            <a:endParaRPr lang="ar-IQ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ar-IQ" smtClean="0"/>
              <a:t>20 نيسان، 21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9887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B41B9-D8E4-47A3-9340-1860A9A1239B}" type="slidenum">
              <a:rPr lang="ar-IQ" smtClean="0"/>
              <a:t>11</a:t>
            </a:fld>
            <a:endParaRPr lang="ar-IQ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ar-IQ" smtClean="0"/>
              <a:t>20 نيسان، 21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93501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80D3-01A3-46A9-82AF-77F9EE85EBE1}" type="datetime1">
              <a:rPr lang="ar-IQ" smtClean="0"/>
              <a:t>11/10/1444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21E2E-9C95-4BAA-88AF-6F44F92C3B34}" type="datetime1">
              <a:rPr lang="ar-IQ" smtClean="0"/>
              <a:t>11/10/1444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D314D-66EF-42F3-98E3-84A628B35583}" type="datetime1">
              <a:rPr lang="ar-IQ" smtClean="0"/>
              <a:t>11/10/1444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B842-87D9-4D9C-8589-3E6DA712DED3}" type="datetime8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 أيار، 23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0C7A-F255-4595-9805-76BD70493C6D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642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03E55-510F-4212-9BE2-C367E8443B36}" type="datetime8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 أيار، 23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0C7A-F255-4595-9805-76BD70493C6D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97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B02E-918B-465E-A654-7B8E88FA70D6}" type="datetime8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 أيار، 23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0C7A-F255-4595-9805-76BD70493C6D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268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1F51-37F8-4510-8937-CDA1BBE77C35}" type="datetime8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 أيار، 23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0C7A-F255-4595-9805-76BD70493C6D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061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9EE3-C097-49D5-BD2E-DB959E9308B5}" type="datetime8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 أيار، 23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0C7A-F255-4595-9805-76BD70493C6D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740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6084-D5E6-46B0-9BA8-F2CC34BB2357}" type="datetime8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 أيار، 23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0C7A-F255-4595-9805-76BD70493C6D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7458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5AC2-2B2E-418E-918D-6ECF4F03F485}" type="datetime8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 أيار، 23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0C7A-F255-4595-9805-76BD70493C6D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904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B3D6-9BAC-446E-A116-2130A4361225}" type="datetime8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 أيار، 23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0C7A-F255-4595-9805-76BD70493C6D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10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DF705-5333-48F0-B1FA-EF6AE7C170AC}" type="datetime1">
              <a:rPr lang="ar-IQ" smtClean="0"/>
              <a:t>11/10/1444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420AB-7126-4EE9-B7F7-122A58374B7E}" type="datetime8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 أيار، 23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0C7A-F255-4595-9805-76BD70493C6D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1722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8D9D-D8BB-4250-8E8F-C333CCB732FB}" type="datetime8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 أيار، 23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0C7A-F255-4595-9805-76BD70493C6D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8224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E055-4637-4550-9D69-D2E0A8015452}" type="datetime8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 أيار، 23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A0C7A-F255-4595-9805-76BD70493C6D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719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BFE51-A671-4290-9637-DE61CFF67823}" type="datetime1">
              <a:rPr lang="ar-IQ" smtClean="0"/>
              <a:t>11/10/1444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891E3-97A7-4CEE-9AC1-4C2A6AB1AD02}" type="datetime1">
              <a:rPr lang="ar-IQ" smtClean="0"/>
              <a:t>11/10/1444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225D-273D-486F-B70F-223B539B4C2B}" type="datetime1">
              <a:rPr lang="ar-IQ" smtClean="0"/>
              <a:t>11/10/1444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5E4E-0C5D-4863-A0E1-182297859801}" type="datetime1">
              <a:rPr lang="ar-IQ" smtClean="0"/>
              <a:t>11/10/1444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7A27-59CB-4732-8BFF-7A45800FF13D}" type="datetime1">
              <a:rPr lang="ar-IQ" smtClean="0"/>
              <a:t>11/10/1444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F5D1-5FA2-46A3-B557-76DF31A36D23}" type="datetime1">
              <a:rPr lang="ar-IQ" smtClean="0"/>
              <a:t>11/10/1444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D24A-553A-4A93-A892-D0DA7414ABDF}" type="datetime1">
              <a:rPr lang="ar-IQ" smtClean="0"/>
              <a:t>11/10/1444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B1335-6F1E-4FEC-80C6-53BF9CB9BD97}" type="datetime1">
              <a:rPr lang="ar-IQ" smtClean="0"/>
              <a:t>11/10/1444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83A0A-C8B7-45C0-918A-19CD3748C628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56A67-C80A-46D4-9A18-E31377E82F6C}" type="datetime8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 أيار، 23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A0C7A-F255-4595-9805-76BD70493C6D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006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r>
              <a:rPr lang="ar-IQ" sz="3200" u="sng" dirty="0">
                <a:solidFill>
                  <a:prstClr val="black"/>
                </a:solidFill>
              </a:rPr>
              <a:t> </a:t>
            </a:r>
            <a:r>
              <a:rPr lang="ar-IQ" sz="3200" b="1" u="sng" dirty="0">
                <a:solidFill>
                  <a:srgbClr val="800000"/>
                </a:solidFill>
                <a:latin typeface="Traditional Arabic"/>
                <a:cs typeface="Traditional Arabic"/>
              </a:rPr>
              <a:t>عوامل الجزم </a:t>
            </a:r>
            <a:endParaRPr lang="ar-IQ" sz="3200" b="1" u="sng" dirty="0">
              <a:solidFill>
                <a:srgbClr val="000000"/>
              </a:solidFill>
              <a:latin typeface="Traditional Arabic"/>
              <a:cs typeface="Traditional Arabic"/>
            </a:endParaRPr>
          </a:p>
          <a:p>
            <a:pPr algn="ctr"/>
            <a:r>
              <a:rPr lang="ar-IQ" sz="32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الأدوات </a:t>
            </a:r>
            <a:r>
              <a:rPr lang="ar-IQ" sz="3200" b="1" dirty="0">
                <a:solidFill>
                  <a:srgbClr val="000000"/>
                </a:solidFill>
                <a:latin typeface="Traditional Arabic"/>
                <a:cs typeface="Traditional Arabic"/>
              </a:rPr>
              <a:t>الجازمة للمضارع على قسمين </a:t>
            </a:r>
            <a:r>
              <a:rPr lang="ar-IQ" sz="32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:</a:t>
            </a:r>
            <a:endParaRPr lang="ar-IQ" sz="3200" b="1" dirty="0">
              <a:solidFill>
                <a:srgbClr val="000000"/>
              </a:solidFill>
              <a:latin typeface="Traditional Arabic"/>
              <a:cs typeface="Traditional Arabic"/>
            </a:endParaRPr>
          </a:p>
          <a:p>
            <a:r>
              <a:rPr lang="ar-IQ" sz="3200" b="1" dirty="0">
                <a:solidFill>
                  <a:srgbClr val="000000"/>
                </a:solidFill>
                <a:latin typeface="Traditional Arabic"/>
                <a:cs typeface="Traditional Arabic"/>
              </a:rPr>
              <a:t> </a:t>
            </a:r>
            <a:r>
              <a:rPr lang="ar-IQ" sz="32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أحدهما//  </a:t>
            </a:r>
            <a:r>
              <a:rPr lang="ar-IQ" sz="3200" b="1" dirty="0">
                <a:solidFill>
                  <a:srgbClr val="000000"/>
                </a:solidFill>
                <a:latin typeface="Traditional Arabic"/>
                <a:cs typeface="Traditional Arabic"/>
              </a:rPr>
              <a:t>ما يجزم فعلا </a:t>
            </a:r>
            <a:r>
              <a:rPr lang="ar-IQ" sz="32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واحدا</a:t>
            </a:r>
          </a:p>
          <a:p>
            <a:pPr algn="just"/>
            <a:r>
              <a:rPr lang="ar-IQ" sz="32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1-  </a:t>
            </a:r>
            <a:r>
              <a:rPr lang="ar-IQ" sz="3200" b="1" dirty="0">
                <a:solidFill>
                  <a:srgbClr val="000000"/>
                </a:solidFill>
                <a:latin typeface="Traditional Arabic"/>
                <a:cs typeface="Traditional Arabic"/>
              </a:rPr>
              <a:t>وهو اللام </a:t>
            </a:r>
            <a:endParaRPr lang="ar-IQ" sz="3200" b="1" dirty="0" smtClean="0">
              <a:solidFill>
                <a:srgbClr val="000000"/>
              </a:solidFill>
              <a:latin typeface="Traditional Arabic"/>
              <a:cs typeface="Traditional Arabic"/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ar-IQ" sz="3200" b="1" dirty="0">
                <a:solidFill>
                  <a:srgbClr val="000000"/>
                </a:solidFill>
                <a:latin typeface="Traditional Arabic"/>
                <a:cs typeface="Traditional Arabic"/>
              </a:rPr>
              <a:t> اللام</a:t>
            </a:r>
            <a:r>
              <a:rPr lang="ar-IQ" sz="32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 الدالة </a:t>
            </a:r>
            <a:r>
              <a:rPr lang="ar-IQ" sz="3200" b="1" dirty="0">
                <a:solidFill>
                  <a:srgbClr val="000000"/>
                </a:solidFill>
                <a:latin typeface="Traditional Arabic"/>
                <a:cs typeface="Traditional Arabic"/>
              </a:rPr>
              <a:t>على الأمر </a:t>
            </a:r>
            <a:r>
              <a:rPr lang="ar-IQ" sz="32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        نحو </a:t>
            </a:r>
            <a:r>
              <a:rPr lang="ar-IQ" sz="3200" b="1" dirty="0" smtClean="0">
                <a:solidFill>
                  <a:srgbClr val="FF0000"/>
                </a:solidFill>
                <a:latin typeface="Traditional Arabic"/>
                <a:cs typeface="Traditional Arabic"/>
              </a:rPr>
              <a:t>لـ</a:t>
            </a:r>
            <a:r>
              <a:rPr lang="ar-IQ" sz="32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يقمْ زيدٌ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ar-IQ" sz="3200" b="1" dirty="0">
                <a:solidFill>
                  <a:srgbClr val="000000"/>
                </a:solidFill>
                <a:latin typeface="Traditional Arabic"/>
                <a:cs typeface="Traditional Arabic"/>
              </a:rPr>
              <a:t>أو اللام </a:t>
            </a:r>
            <a:r>
              <a:rPr lang="ar-IQ" sz="32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على </a:t>
            </a:r>
            <a:r>
              <a:rPr lang="ar-IQ" sz="3200" b="1" dirty="0">
                <a:solidFill>
                  <a:srgbClr val="000000"/>
                </a:solidFill>
                <a:latin typeface="Traditional Arabic"/>
                <a:cs typeface="Traditional Arabic"/>
              </a:rPr>
              <a:t>الدعاء          نحو </a:t>
            </a:r>
            <a:r>
              <a:rPr lang="ar-IQ" sz="32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(</a:t>
            </a:r>
            <a:r>
              <a:rPr lang="ar-IQ" sz="3200" b="1" dirty="0" smtClean="0">
                <a:solidFill>
                  <a:srgbClr val="FF0000"/>
                </a:solidFill>
                <a:latin typeface="Traditional Arabic"/>
                <a:cs typeface="Traditional Arabic"/>
              </a:rPr>
              <a:t>لـ</a:t>
            </a:r>
            <a:r>
              <a:rPr lang="ar-IQ" sz="32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يقضِ </a:t>
            </a:r>
            <a:r>
              <a:rPr lang="ar-IQ" sz="3200" b="1" dirty="0">
                <a:solidFill>
                  <a:srgbClr val="000000"/>
                </a:solidFill>
                <a:latin typeface="Traditional Arabic"/>
                <a:cs typeface="Traditional Arabic"/>
              </a:rPr>
              <a:t>علينا </a:t>
            </a:r>
            <a:r>
              <a:rPr lang="ar-IQ" sz="32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ربّك </a:t>
            </a:r>
            <a:r>
              <a:rPr lang="ar-IQ" sz="3200" b="1" dirty="0">
                <a:solidFill>
                  <a:srgbClr val="000000"/>
                </a:solidFill>
                <a:latin typeface="Traditional Arabic"/>
                <a:cs typeface="Traditional Arabic"/>
              </a:rPr>
              <a:t>) </a:t>
            </a:r>
            <a:endParaRPr lang="ar-IQ" sz="3200" b="1" dirty="0" smtClean="0">
              <a:solidFill>
                <a:srgbClr val="000000"/>
              </a:solidFill>
              <a:latin typeface="Traditional Arabic"/>
              <a:cs typeface="Traditional Arabic"/>
            </a:endParaRPr>
          </a:p>
          <a:p>
            <a:pPr algn="just"/>
            <a:endParaRPr lang="ar-IQ" sz="3200" b="1" dirty="0" smtClean="0">
              <a:solidFill>
                <a:srgbClr val="000000"/>
              </a:solidFill>
              <a:latin typeface="Traditional Arabic"/>
              <a:cs typeface="Traditional Arabic"/>
            </a:endParaRPr>
          </a:p>
          <a:p>
            <a:pPr algn="just"/>
            <a:r>
              <a:rPr lang="ar-IQ" sz="32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2-  و(لا)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ar-IQ" sz="3200" b="1" dirty="0" smtClean="0">
                <a:solidFill>
                  <a:srgbClr val="FF0000"/>
                </a:solidFill>
                <a:latin typeface="Traditional Arabic"/>
                <a:cs typeface="Traditional Arabic"/>
              </a:rPr>
              <a:t>(لا) </a:t>
            </a:r>
            <a:r>
              <a:rPr lang="ar-IQ" sz="32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الدالة </a:t>
            </a:r>
            <a:r>
              <a:rPr lang="ar-IQ" sz="3200" b="1" dirty="0">
                <a:solidFill>
                  <a:srgbClr val="000000"/>
                </a:solidFill>
                <a:latin typeface="Traditional Arabic"/>
                <a:cs typeface="Traditional Arabic"/>
              </a:rPr>
              <a:t>على </a:t>
            </a:r>
            <a:r>
              <a:rPr lang="ar-IQ" sz="32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النهي( لا  </a:t>
            </a:r>
            <a:r>
              <a:rPr lang="ar-IQ" sz="3200" b="1" dirty="0">
                <a:solidFill>
                  <a:srgbClr val="000000"/>
                </a:solidFill>
                <a:latin typeface="Traditional Arabic"/>
                <a:cs typeface="Traditional Arabic"/>
              </a:rPr>
              <a:t>الناهية الجازمة) </a:t>
            </a:r>
          </a:p>
          <a:p>
            <a:pPr algn="just"/>
            <a:r>
              <a:rPr lang="ar-IQ" sz="3200" b="1" dirty="0">
                <a:solidFill>
                  <a:srgbClr val="000000"/>
                </a:solidFill>
                <a:latin typeface="Traditional Arabic"/>
                <a:cs typeface="Traditional Arabic"/>
              </a:rPr>
              <a:t> </a:t>
            </a:r>
            <a:r>
              <a:rPr lang="ar-IQ" sz="32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    نحو </a:t>
            </a:r>
            <a:r>
              <a:rPr lang="ar-IQ" sz="3200" b="1" dirty="0">
                <a:solidFill>
                  <a:srgbClr val="000000"/>
                </a:solidFill>
                <a:latin typeface="Traditional Arabic"/>
                <a:cs typeface="Traditional Arabic"/>
              </a:rPr>
              <a:t>قوله تعالى ( </a:t>
            </a:r>
            <a:r>
              <a:rPr lang="ar-IQ" sz="3200" b="1" dirty="0">
                <a:solidFill>
                  <a:srgbClr val="FF0000"/>
                </a:solidFill>
                <a:latin typeface="Traditional Arabic"/>
                <a:cs typeface="Traditional Arabic"/>
              </a:rPr>
              <a:t>لا</a:t>
            </a:r>
            <a:r>
              <a:rPr lang="ar-IQ" sz="3200" b="1" dirty="0">
                <a:solidFill>
                  <a:srgbClr val="000000"/>
                </a:solidFill>
                <a:latin typeface="Traditional Arabic"/>
                <a:cs typeface="Traditional Arabic"/>
              </a:rPr>
              <a:t> </a:t>
            </a:r>
            <a:r>
              <a:rPr lang="ar-IQ" sz="32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تحزنْ </a:t>
            </a:r>
            <a:r>
              <a:rPr lang="ar-IQ" sz="3200" b="1" dirty="0">
                <a:solidFill>
                  <a:srgbClr val="000000"/>
                </a:solidFill>
                <a:latin typeface="Traditional Arabic"/>
                <a:cs typeface="Traditional Arabic"/>
              </a:rPr>
              <a:t>إن الله معنا ) </a:t>
            </a:r>
            <a:endParaRPr lang="ar-IQ" sz="3200" b="1" dirty="0" smtClean="0">
              <a:solidFill>
                <a:srgbClr val="000000"/>
              </a:solidFill>
              <a:latin typeface="Traditional Arabic"/>
              <a:cs typeface="Traditional Arabic"/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ar-IQ" sz="3200" b="1" dirty="0" smtClean="0">
                <a:solidFill>
                  <a:srgbClr val="FF0000"/>
                </a:solidFill>
                <a:latin typeface="Traditional Arabic"/>
                <a:cs typeface="Traditional Arabic"/>
              </a:rPr>
              <a:t> </a:t>
            </a:r>
            <a:r>
              <a:rPr lang="ar-IQ" sz="3200" b="1" dirty="0">
                <a:solidFill>
                  <a:srgbClr val="FF0000"/>
                </a:solidFill>
                <a:latin typeface="Traditional Arabic"/>
                <a:cs typeface="Traditional Arabic"/>
              </a:rPr>
              <a:t>(لا) </a:t>
            </a:r>
            <a:r>
              <a:rPr lang="ar-IQ" sz="3200" b="1" dirty="0">
                <a:solidFill>
                  <a:srgbClr val="000000"/>
                </a:solidFill>
                <a:latin typeface="Traditional Arabic"/>
                <a:cs typeface="Traditional Arabic"/>
              </a:rPr>
              <a:t>الدالة </a:t>
            </a:r>
            <a:r>
              <a:rPr lang="ar-IQ" sz="32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على </a:t>
            </a:r>
            <a:r>
              <a:rPr lang="ar-IQ" sz="3200" b="1" dirty="0">
                <a:solidFill>
                  <a:srgbClr val="000000"/>
                </a:solidFill>
                <a:latin typeface="Traditional Arabic"/>
                <a:cs typeface="Traditional Arabic"/>
              </a:rPr>
              <a:t>الدعاء نحو ( ربنا لا تؤاخذنا </a:t>
            </a:r>
            <a:r>
              <a:rPr lang="ar-IQ" sz="32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)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ar-IQ" sz="3200" b="1" dirty="0" smtClean="0">
              <a:solidFill>
                <a:srgbClr val="000000"/>
              </a:solidFill>
              <a:latin typeface="Traditional Arabic"/>
              <a:cs typeface="Traditional Arabic"/>
            </a:endParaRPr>
          </a:p>
          <a:p>
            <a:pPr algn="just"/>
            <a:r>
              <a:rPr lang="ar-IQ" sz="32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3-</a:t>
            </a:r>
            <a:r>
              <a:rPr lang="ar-IQ" sz="3200" b="1" dirty="0">
                <a:solidFill>
                  <a:srgbClr val="000000"/>
                </a:solidFill>
                <a:latin typeface="Traditional Arabic"/>
                <a:cs typeface="Traditional Arabic"/>
              </a:rPr>
              <a:t>و</a:t>
            </a:r>
            <a:r>
              <a:rPr lang="ar-IQ" sz="3200" b="1" u="sng" dirty="0">
                <a:solidFill>
                  <a:srgbClr val="FF0000"/>
                </a:solidFill>
                <a:latin typeface="Traditional Arabic"/>
                <a:cs typeface="Traditional Arabic"/>
              </a:rPr>
              <a:t>لم ولما </a:t>
            </a:r>
            <a:r>
              <a:rPr lang="ar-IQ" sz="3200" b="1" u="sng" dirty="0" smtClean="0">
                <a:solidFill>
                  <a:srgbClr val="FF0000"/>
                </a:solidFill>
                <a:latin typeface="Traditional Arabic"/>
                <a:cs typeface="Traditional Arabic"/>
              </a:rPr>
              <a:t> </a:t>
            </a:r>
            <a:r>
              <a:rPr lang="ar-IQ" sz="32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وهما </a:t>
            </a:r>
            <a:r>
              <a:rPr lang="ar-IQ" sz="3200" b="1" dirty="0">
                <a:solidFill>
                  <a:srgbClr val="000000"/>
                </a:solidFill>
                <a:latin typeface="Traditional Arabic"/>
                <a:cs typeface="Traditional Arabic"/>
              </a:rPr>
              <a:t>للنفي ويختصان بالمضارع ويقلبان معناه إلى المضي </a:t>
            </a:r>
            <a:endParaRPr lang="ar-IQ" sz="3200" b="1" dirty="0" smtClean="0">
              <a:solidFill>
                <a:srgbClr val="000000"/>
              </a:solidFill>
              <a:latin typeface="Traditional Arabic"/>
              <a:cs typeface="Traditional Arabic"/>
            </a:endParaRPr>
          </a:p>
          <a:p>
            <a:pPr algn="just"/>
            <a:r>
              <a:rPr lang="ar-IQ" sz="3200" b="1" dirty="0">
                <a:solidFill>
                  <a:srgbClr val="000000"/>
                </a:solidFill>
                <a:latin typeface="Traditional Arabic"/>
                <a:cs typeface="Traditional Arabic"/>
              </a:rPr>
              <a:t> </a:t>
            </a:r>
            <a:r>
              <a:rPr lang="ar-IQ" sz="32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   نحو </a:t>
            </a:r>
            <a:r>
              <a:rPr lang="ar-IQ" sz="3200" b="1" dirty="0">
                <a:solidFill>
                  <a:srgbClr val="FF0000"/>
                </a:solidFill>
                <a:latin typeface="Traditional Arabic"/>
                <a:cs typeface="Traditional Arabic"/>
              </a:rPr>
              <a:t>لم </a:t>
            </a:r>
            <a:r>
              <a:rPr lang="ar-IQ" sz="3200" b="1" dirty="0">
                <a:solidFill>
                  <a:srgbClr val="000000"/>
                </a:solidFill>
                <a:latin typeface="Traditional Arabic"/>
                <a:cs typeface="Traditional Arabic"/>
              </a:rPr>
              <a:t>يقم زيد و</a:t>
            </a:r>
            <a:r>
              <a:rPr lang="ar-IQ" sz="3200" b="1" dirty="0">
                <a:solidFill>
                  <a:srgbClr val="FF0000"/>
                </a:solidFill>
                <a:latin typeface="Traditional Arabic"/>
                <a:cs typeface="Traditional Arabic"/>
              </a:rPr>
              <a:t>لما</a:t>
            </a:r>
            <a:r>
              <a:rPr lang="ar-IQ" sz="3200" b="1" dirty="0">
                <a:solidFill>
                  <a:srgbClr val="000000"/>
                </a:solidFill>
                <a:latin typeface="Traditional Arabic"/>
                <a:cs typeface="Traditional Arabic"/>
              </a:rPr>
              <a:t> يقم عمرو </a:t>
            </a:r>
            <a:r>
              <a:rPr lang="ar-IQ" sz="32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 {ولا </a:t>
            </a:r>
            <a:r>
              <a:rPr lang="ar-IQ" sz="3200" b="1" dirty="0">
                <a:solidFill>
                  <a:srgbClr val="000000"/>
                </a:solidFill>
                <a:latin typeface="Traditional Arabic"/>
                <a:cs typeface="Traditional Arabic"/>
              </a:rPr>
              <a:t>يكون النفي ب</a:t>
            </a:r>
            <a:r>
              <a:rPr lang="ar-IQ" sz="3200" b="1" dirty="0">
                <a:solidFill>
                  <a:srgbClr val="FF0000"/>
                </a:solidFill>
                <a:latin typeface="Traditional Arabic"/>
                <a:cs typeface="Traditional Arabic"/>
              </a:rPr>
              <a:t>لما</a:t>
            </a:r>
            <a:r>
              <a:rPr lang="ar-IQ" sz="3200" b="1" dirty="0">
                <a:solidFill>
                  <a:srgbClr val="000000"/>
                </a:solidFill>
                <a:latin typeface="Traditional Arabic"/>
                <a:cs typeface="Traditional Arabic"/>
              </a:rPr>
              <a:t> إلا متصلا </a:t>
            </a:r>
            <a:r>
              <a:rPr lang="ar-IQ" sz="32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بالحال)</a:t>
            </a:r>
            <a:endParaRPr lang="ar-IQ" sz="3200" dirty="0"/>
          </a:p>
          <a:p>
            <a:pPr algn="just"/>
            <a:endParaRPr lang="ar-IQ" sz="3200" dirty="0" smtClean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51520" y="6453336"/>
            <a:ext cx="504056" cy="268139"/>
          </a:xfrm>
        </p:spPr>
        <p:txBody>
          <a:bodyPr/>
          <a:lstStyle/>
          <a:p>
            <a:fld id="{0B5A0C7A-F255-4595-9805-76BD70493C6D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19978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b="1" dirty="0">
                <a:solidFill>
                  <a:srgbClr val="800000"/>
                </a:solidFill>
                <a:latin typeface="Traditional Arabic"/>
                <a:cs typeface="Traditional Arabic"/>
              </a:rPr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067158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 smtClean="0">
                <a:cs typeface="+mj-cs"/>
              </a:rPr>
              <a:t>   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                              </a:t>
            </a:r>
          </a:p>
          <a:p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                                   </a:t>
            </a:r>
            <a:r>
              <a:rPr lang="ar-IQ" sz="2400" u="sng" dirty="0" smtClean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sz="2400" b="1" u="sng" dirty="0" smtClean="0">
                <a:solidFill>
                  <a:schemeClr val="tx1"/>
                </a:solidFill>
                <a:cs typeface="Times New Roman"/>
              </a:rPr>
              <a:t> الشرط والجزاء إذا كانا فعلين</a:t>
            </a:r>
          </a:p>
          <a:p>
            <a:endParaRPr lang="ar-IQ" sz="2400" u="sng" dirty="0" smtClean="0">
              <a:solidFill>
                <a:srgbClr val="FF0000"/>
              </a:solidFill>
              <a:cs typeface="Times New Roman"/>
            </a:endParaRPr>
          </a:p>
          <a:p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       </a:t>
            </a:r>
            <a:r>
              <a:rPr lang="ar-IQ" sz="3200" dirty="0" smtClean="0">
                <a:solidFill>
                  <a:srgbClr val="FF0000"/>
                </a:solidFill>
                <a:cs typeface="Times New Roman"/>
              </a:rPr>
              <a:t>وبعد ماض رفعك الجزا حسنٌ    و رفعه بعد مضارع وهـنٌ </a:t>
            </a:r>
          </a:p>
          <a:p>
            <a:endParaRPr lang="ar-IQ" sz="3200" dirty="0">
              <a:solidFill>
                <a:srgbClr val="FF0000"/>
              </a:solidFill>
              <a:cs typeface="Times New Roman"/>
            </a:endParaRPr>
          </a:p>
          <a:p>
            <a:r>
              <a:rPr lang="ar-IQ" sz="3200" dirty="0" smtClean="0">
                <a:solidFill>
                  <a:srgbClr val="FF0000"/>
                </a:solidFill>
                <a:cs typeface="Times New Roman"/>
              </a:rPr>
              <a:t>  </a:t>
            </a:r>
            <a:r>
              <a:rPr lang="ar-IQ" sz="3200" dirty="0" smtClean="0">
                <a:solidFill>
                  <a:schemeClr val="tx1"/>
                </a:solidFill>
                <a:cs typeface="Times New Roman"/>
              </a:rPr>
              <a:t>1- إذا كان الشرط ماضياً ، والجزاء مضارعاً:</a:t>
            </a:r>
          </a:p>
          <a:p>
            <a:endParaRPr lang="ar-IQ" sz="3200" dirty="0">
              <a:solidFill>
                <a:schemeClr val="tx1"/>
              </a:solidFill>
              <a:cs typeface="Times New Roman"/>
            </a:endParaRPr>
          </a:p>
          <a:p>
            <a:r>
              <a:rPr lang="ar-IQ" sz="3200" dirty="0" smtClean="0">
                <a:solidFill>
                  <a:schemeClr val="tx1"/>
                </a:solidFill>
                <a:cs typeface="Times New Roman"/>
              </a:rPr>
              <a:t>  جاز جزم الجزاء  و رفعه </a:t>
            </a:r>
          </a:p>
          <a:p>
            <a:endParaRPr lang="ar-IQ" sz="3200" dirty="0">
              <a:solidFill>
                <a:schemeClr val="tx1"/>
              </a:solidFill>
              <a:cs typeface="Times New Roman"/>
            </a:endParaRPr>
          </a:p>
          <a:p>
            <a:r>
              <a:rPr lang="ar-IQ" sz="3200" dirty="0" smtClean="0">
                <a:solidFill>
                  <a:schemeClr val="tx1"/>
                </a:solidFill>
                <a:cs typeface="Times New Roman"/>
              </a:rPr>
              <a:t> أ-  جزم الجزاء //  نحو : إنْ جاء زيدٌ </a:t>
            </a:r>
            <a:r>
              <a:rPr lang="ar-IQ" sz="3200" dirty="0" smtClean="0">
                <a:solidFill>
                  <a:srgbClr val="C00000"/>
                </a:solidFill>
                <a:cs typeface="Times New Roman"/>
              </a:rPr>
              <a:t>يقمْ </a:t>
            </a:r>
            <a:r>
              <a:rPr lang="ar-IQ" sz="3200" dirty="0" smtClean="0">
                <a:solidFill>
                  <a:schemeClr val="tx1"/>
                </a:solidFill>
                <a:cs typeface="Times New Roman"/>
              </a:rPr>
              <a:t>عمروٌ   </a:t>
            </a:r>
          </a:p>
          <a:p>
            <a:endParaRPr lang="ar-IQ" sz="3200" dirty="0">
              <a:solidFill>
                <a:schemeClr val="tx1"/>
              </a:solidFill>
              <a:cs typeface="Times New Roman"/>
            </a:endParaRPr>
          </a:p>
          <a:p>
            <a:pPr lvl="0"/>
            <a:r>
              <a:rPr lang="ar-IQ" sz="3200" dirty="0" smtClean="0">
                <a:solidFill>
                  <a:schemeClr val="tx1"/>
                </a:solidFill>
                <a:cs typeface="Times New Roman"/>
              </a:rPr>
              <a:t> ب- رفعُ </a:t>
            </a:r>
            <a:r>
              <a:rPr lang="ar-IQ" sz="3200" dirty="0" smtClean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sz="3200" dirty="0">
                <a:solidFill>
                  <a:prstClr val="black"/>
                </a:solidFill>
                <a:cs typeface="Times New Roman"/>
              </a:rPr>
              <a:t>الجزاء //  نحو : إنْ جاء زيدٌ </a:t>
            </a:r>
            <a:r>
              <a:rPr lang="ar-IQ" sz="3200" dirty="0" smtClean="0">
                <a:solidFill>
                  <a:srgbClr val="C00000"/>
                </a:solidFill>
                <a:cs typeface="Times New Roman"/>
              </a:rPr>
              <a:t>يقومُ </a:t>
            </a:r>
            <a:r>
              <a:rPr lang="ar-IQ" sz="3200" dirty="0">
                <a:solidFill>
                  <a:prstClr val="black"/>
                </a:solidFill>
                <a:cs typeface="Times New Roman"/>
              </a:rPr>
              <a:t>عمروٌ </a:t>
            </a:r>
            <a:endParaRPr lang="ar-IQ" sz="3200" dirty="0" smtClean="0">
              <a:solidFill>
                <a:prstClr val="black"/>
              </a:solidFill>
              <a:cs typeface="Times New Roman"/>
            </a:endParaRPr>
          </a:p>
          <a:p>
            <a:pPr lvl="0"/>
            <a:endParaRPr lang="ar-IQ" sz="3200" dirty="0">
              <a:solidFill>
                <a:prstClr val="black"/>
              </a:solidFill>
              <a:cs typeface="Times New Roman"/>
            </a:endParaRPr>
          </a:p>
          <a:p>
            <a:pPr lvl="0"/>
            <a:r>
              <a:rPr lang="ar-IQ" sz="3200" dirty="0" smtClean="0">
                <a:solidFill>
                  <a:prstClr val="black"/>
                </a:solidFill>
                <a:cs typeface="Times New Roman"/>
              </a:rPr>
              <a:t>   الشاهد رقم (341)  (يقولُ) </a:t>
            </a:r>
            <a:r>
              <a:rPr lang="ar-IQ" sz="3200" dirty="0">
                <a:solidFill>
                  <a:schemeClr val="tx1"/>
                </a:solidFill>
                <a:cs typeface="Times New Roman"/>
              </a:rPr>
              <a:t>رفعُ </a:t>
            </a:r>
            <a:r>
              <a:rPr lang="ar-IQ" sz="3200" dirty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sz="3200" dirty="0" smtClean="0">
                <a:solidFill>
                  <a:prstClr val="black"/>
                </a:solidFill>
                <a:cs typeface="Times New Roman"/>
              </a:rPr>
              <a:t>الجزاء</a:t>
            </a:r>
            <a:endParaRPr lang="ar-IQ" sz="3200" dirty="0" smtClean="0">
              <a:solidFill>
                <a:schemeClr val="tx1"/>
              </a:solidFill>
              <a:cs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/>
              <a:pPr/>
              <a:t>10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665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 smtClean="0">
                <a:cs typeface="+mj-cs"/>
              </a:rPr>
              <a:t>   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r>
              <a:rPr lang="ar-IQ" sz="2400" dirty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ar-IQ" sz="2400" dirty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sz="2800" dirty="0" smtClean="0">
                <a:solidFill>
                  <a:prstClr val="black"/>
                </a:solidFill>
                <a:cs typeface="Times New Roman"/>
              </a:rPr>
              <a:t> 2- إذا كان الشرط مضارعاً والجزاء مضارعاً :</a:t>
            </a:r>
          </a:p>
          <a:p>
            <a:pPr>
              <a:lnSpc>
                <a:spcPct val="150000"/>
              </a:lnSpc>
            </a:pPr>
            <a:endParaRPr lang="ar-IQ" sz="2400" dirty="0">
              <a:solidFill>
                <a:prstClr val="black"/>
              </a:solidFill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   أ-  وجوب الجزم فيهما </a:t>
            </a:r>
            <a:r>
              <a:rPr lang="ar-IQ" sz="2400" dirty="0" smtClean="0">
                <a:solidFill>
                  <a:srgbClr val="FF0000"/>
                </a:solidFill>
                <a:cs typeface="Times New Roman"/>
              </a:rPr>
              <a:t>وهو الأغلب و الأكثر </a:t>
            </a:r>
          </a:p>
          <a:p>
            <a:pPr>
              <a:lnSpc>
                <a:spcPct val="150000"/>
              </a:lnSpc>
            </a:pPr>
            <a:endParaRPr lang="ar-IQ" sz="2400" dirty="0">
              <a:solidFill>
                <a:prstClr val="black"/>
              </a:solidFill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           نحو: من </a:t>
            </a:r>
            <a:r>
              <a:rPr lang="ar-IQ" sz="2400" dirty="0" smtClean="0">
                <a:solidFill>
                  <a:srgbClr val="C00000"/>
                </a:solidFill>
                <a:cs typeface="Times New Roman"/>
              </a:rPr>
              <a:t>يهن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sz="2400" u="sng" dirty="0" smtClean="0">
                <a:solidFill>
                  <a:srgbClr val="C00000"/>
                </a:solidFill>
                <a:cs typeface="Times New Roman"/>
              </a:rPr>
              <a:t>يسهلِ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الهوان عليه    </a:t>
            </a:r>
          </a:p>
          <a:p>
            <a:pPr>
              <a:lnSpc>
                <a:spcPct val="150000"/>
              </a:lnSpc>
            </a:pPr>
            <a:endParaRPr lang="ar-IQ" sz="2400" dirty="0">
              <a:solidFill>
                <a:prstClr val="black"/>
              </a:solidFill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جاء يهن و</a:t>
            </a:r>
            <a:r>
              <a:rPr lang="ar-IQ" sz="2400" u="sng" dirty="0" smtClean="0">
                <a:solidFill>
                  <a:srgbClr val="C00000"/>
                </a:solidFill>
                <a:cs typeface="Times New Roman"/>
              </a:rPr>
              <a:t>يسهل </a:t>
            </a:r>
            <a:r>
              <a:rPr lang="ar-IQ" sz="2400" dirty="0" smtClean="0">
                <a:solidFill>
                  <a:schemeClr val="tx1"/>
                </a:solidFill>
                <a:cs typeface="Times New Roman"/>
              </a:rPr>
              <a:t>مجزومين</a:t>
            </a:r>
            <a:r>
              <a:rPr lang="ar-IQ" sz="2400" u="sng" dirty="0" smtClean="0">
                <a:solidFill>
                  <a:srgbClr val="C00000"/>
                </a:solidFill>
                <a:cs typeface="Times New Roman"/>
              </a:rPr>
              <a:t> </a:t>
            </a:r>
            <a:r>
              <a:rPr lang="ar-IQ" sz="2400" dirty="0">
                <a:solidFill>
                  <a:prstClr val="black"/>
                </a:solidFill>
                <a:cs typeface="Times New Roman"/>
              </a:rPr>
              <a:t>وهو الأغلب و الأكثر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          </a:t>
            </a:r>
          </a:p>
          <a:p>
            <a:pPr>
              <a:lnSpc>
                <a:spcPct val="150000"/>
              </a:lnSpc>
            </a:pPr>
            <a:endParaRPr lang="ar-IQ" sz="2400" dirty="0">
              <a:solidFill>
                <a:prstClr val="black"/>
              </a:solidFill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ب- جواز رفع(الجزاء) </a:t>
            </a:r>
            <a:r>
              <a:rPr lang="ar-IQ" sz="2400" dirty="0" smtClean="0">
                <a:solidFill>
                  <a:srgbClr val="FF0000"/>
                </a:solidFill>
                <a:cs typeface="Times New Roman"/>
              </a:rPr>
              <a:t>وهو قليل                       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ومنه الشاهد رقم (342)</a:t>
            </a:r>
          </a:p>
          <a:p>
            <a:pPr>
              <a:lnSpc>
                <a:spcPct val="150000"/>
              </a:lnSpc>
            </a:pPr>
            <a:endParaRPr lang="ar-IQ" sz="2400" dirty="0">
              <a:solidFill>
                <a:prstClr val="black"/>
              </a:solidFill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 ---</a:t>
            </a:r>
            <a:r>
              <a:rPr lang="ar-IQ" sz="2400" smtClean="0">
                <a:solidFill>
                  <a:prstClr val="black"/>
                </a:solidFill>
                <a:cs typeface="Times New Roman"/>
              </a:rPr>
              <a:t>إن يصرعْ 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أخوك</a:t>
            </a:r>
            <a:r>
              <a:rPr lang="ar-IQ" sz="2400" dirty="0" smtClean="0">
                <a:solidFill>
                  <a:srgbClr val="FF0000"/>
                </a:solidFill>
                <a:cs typeface="Times New Roman"/>
              </a:rPr>
              <a:t> تصرعُ   ب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الرفع </a:t>
            </a:r>
            <a:r>
              <a:rPr lang="ar-IQ" sz="2400" dirty="0">
                <a:solidFill>
                  <a:prstClr val="black"/>
                </a:solidFill>
                <a:cs typeface="Times New Roman"/>
              </a:rPr>
              <a:t>وهو قليل</a:t>
            </a:r>
            <a:r>
              <a:rPr lang="ar-IQ" sz="2400" dirty="0" smtClean="0">
                <a:solidFill>
                  <a:srgbClr val="FF0000"/>
                </a:solidFill>
                <a:cs typeface="Times New Roman"/>
              </a:rPr>
              <a:t>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/>
              <a:pPr/>
              <a:t>11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7106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 smtClean="0">
                <a:cs typeface="+mj-cs"/>
              </a:rPr>
              <a:t>   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                           </a:t>
            </a:r>
          </a:p>
          <a:p>
            <a:r>
              <a:rPr lang="ar-IQ" sz="2400" b="1" dirty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sz="2400" b="1" dirty="0" smtClean="0">
                <a:solidFill>
                  <a:prstClr val="black"/>
                </a:solidFill>
                <a:cs typeface="Times New Roman"/>
              </a:rPr>
              <a:t>                               </a:t>
            </a:r>
            <a:r>
              <a:rPr lang="ar-IQ" sz="2400" b="1" u="sng" dirty="0" smtClean="0">
                <a:solidFill>
                  <a:prstClr val="black"/>
                </a:solidFill>
                <a:cs typeface="Times New Roman"/>
              </a:rPr>
              <a:t> اقتران جواب الشرط </a:t>
            </a:r>
            <a:r>
              <a:rPr lang="ar-IQ" sz="2400" b="1" u="sng" dirty="0" smtClean="0">
                <a:solidFill>
                  <a:srgbClr val="FF0000"/>
                </a:solidFill>
                <a:cs typeface="Times New Roman"/>
              </a:rPr>
              <a:t>بالفاء</a:t>
            </a:r>
            <a:r>
              <a:rPr lang="ar-IQ" sz="2400" b="1" u="sng" dirty="0" smtClean="0">
                <a:solidFill>
                  <a:prstClr val="black"/>
                </a:solidFill>
                <a:cs typeface="Times New Roman"/>
              </a:rPr>
              <a:t>     </a:t>
            </a:r>
          </a:p>
          <a:p>
            <a:endParaRPr lang="ar-IQ" sz="2400" dirty="0">
              <a:solidFill>
                <a:prstClr val="black"/>
              </a:solidFill>
              <a:cs typeface="Times New Roman"/>
            </a:endParaRPr>
          </a:p>
          <a:p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b="1" dirty="0" smtClean="0">
                <a:solidFill>
                  <a:prstClr val="black"/>
                </a:solidFill>
                <a:cs typeface="Times New Roman"/>
              </a:rPr>
              <a:t>و اقرن </a:t>
            </a:r>
            <a:r>
              <a:rPr lang="ar-IQ" b="1" dirty="0" smtClean="0">
                <a:solidFill>
                  <a:srgbClr val="FF0000"/>
                </a:solidFill>
                <a:cs typeface="Times New Roman"/>
              </a:rPr>
              <a:t>بفا</a:t>
            </a:r>
            <a:r>
              <a:rPr lang="ar-IQ" b="1" dirty="0" smtClean="0">
                <a:solidFill>
                  <a:prstClr val="black"/>
                </a:solidFill>
                <a:cs typeface="Times New Roman"/>
              </a:rPr>
              <a:t> حتماً </a:t>
            </a:r>
            <a:r>
              <a:rPr lang="ar-IQ" b="1" dirty="0" smtClean="0">
                <a:solidFill>
                  <a:srgbClr val="FF0000"/>
                </a:solidFill>
                <a:cs typeface="Times New Roman"/>
              </a:rPr>
              <a:t>جواباً</a:t>
            </a:r>
            <a:r>
              <a:rPr lang="ar-IQ" b="1" dirty="0" smtClean="0">
                <a:solidFill>
                  <a:prstClr val="black"/>
                </a:solidFill>
                <a:cs typeface="Times New Roman"/>
              </a:rPr>
              <a:t> لو جعل – شرطاً لإن ، أو غيرها لم ينجعل  </a:t>
            </a:r>
          </a:p>
          <a:p>
            <a:endParaRPr lang="ar-IQ" sz="2400" dirty="0">
              <a:solidFill>
                <a:prstClr val="black"/>
              </a:solidFill>
              <a:cs typeface="Times New Roman"/>
            </a:endParaRPr>
          </a:p>
          <a:p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sz="2400" dirty="0" smtClean="0">
                <a:solidFill>
                  <a:srgbClr val="FF0000"/>
                </a:solidFill>
                <a:cs typeface="Times New Roman"/>
              </a:rPr>
              <a:t>أولاً // 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إذا كان الجواب لا يصلح أن يكون شرطاً و ذلك في هذه الأحوال :</a:t>
            </a:r>
          </a:p>
          <a:p>
            <a:endParaRPr lang="ar-IQ" sz="2400" dirty="0">
              <a:solidFill>
                <a:prstClr val="black"/>
              </a:solidFill>
              <a:cs typeface="Times New Roman"/>
            </a:endParaRPr>
          </a:p>
          <a:p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أ- في حال كون الجواب جملة اسمية :  نحو//  (  إنْ جاء زيدٌ </a:t>
            </a:r>
            <a:r>
              <a:rPr lang="ar-IQ" sz="2400" dirty="0" smtClean="0">
                <a:solidFill>
                  <a:srgbClr val="FF0000"/>
                </a:solidFill>
                <a:cs typeface="Times New Roman"/>
              </a:rPr>
              <a:t>ف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ـهو محسنٌ )  </a:t>
            </a:r>
          </a:p>
          <a:p>
            <a:endParaRPr lang="ar-IQ" sz="2400" dirty="0">
              <a:solidFill>
                <a:prstClr val="black"/>
              </a:solidFill>
              <a:cs typeface="Times New Roman"/>
            </a:endParaRPr>
          </a:p>
          <a:p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إعرابه :</a:t>
            </a:r>
          </a:p>
          <a:p>
            <a:r>
              <a:rPr lang="ar-IQ" sz="2400" dirty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   إن : حرف شرط جازم</a:t>
            </a:r>
          </a:p>
          <a:p>
            <a:r>
              <a:rPr lang="ar-IQ" sz="2400" dirty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       جاء: فعل ماض مبني على الفتح في محل الجزم  وهو فعل الشرط </a:t>
            </a:r>
          </a:p>
          <a:p>
            <a:r>
              <a:rPr lang="ar-IQ" sz="2400" dirty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    زيدٌ: فاعل</a:t>
            </a:r>
          </a:p>
          <a:p>
            <a:r>
              <a:rPr lang="ar-IQ" sz="2400" dirty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   </a:t>
            </a:r>
            <a:r>
              <a:rPr lang="ar-IQ" sz="2400" dirty="0" smtClean="0">
                <a:solidFill>
                  <a:srgbClr val="FF0000"/>
                </a:solidFill>
                <a:cs typeface="Times New Roman"/>
              </a:rPr>
              <a:t>ف: واقعة في جواب الشرط</a:t>
            </a:r>
          </a:p>
          <a:p>
            <a:r>
              <a:rPr lang="ar-IQ" sz="2400" dirty="0">
                <a:solidFill>
                  <a:srgbClr val="FF0000"/>
                </a:solidFill>
                <a:cs typeface="Times New Roman"/>
              </a:rPr>
              <a:t> </a:t>
            </a:r>
            <a:r>
              <a:rPr lang="ar-IQ" sz="2400" dirty="0" smtClean="0">
                <a:solidFill>
                  <a:srgbClr val="FF0000"/>
                </a:solidFill>
                <a:cs typeface="Times New Roman"/>
              </a:rPr>
              <a:t>     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هو: ضمير منفصل مبني غلى الفتح في محل الرفع مبتداأ</a:t>
            </a:r>
          </a:p>
          <a:p>
            <a:r>
              <a:rPr lang="ar-IQ" sz="2400" dirty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   </a:t>
            </a:r>
            <a:r>
              <a:rPr lang="ar-IQ" sz="2400" dirty="0">
                <a:solidFill>
                  <a:prstClr val="black"/>
                </a:solidFill>
                <a:cs typeface="Times New Roman"/>
              </a:rPr>
              <a:t>محسنٌ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: خبر مرفوع وعلامة رفعه الضمة الظاهرة ، والجملة الاسمية في محل الجزم جواب الشرط </a:t>
            </a:r>
          </a:p>
          <a:p>
            <a:r>
              <a:rPr lang="ar-IQ" sz="2400" dirty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        </a:t>
            </a:r>
            <a:r>
              <a:rPr lang="ar-IQ" sz="2400" b="1" dirty="0" smtClean="0">
                <a:solidFill>
                  <a:srgbClr val="FF0000"/>
                </a:solidFill>
                <a:cs typeface="Times New Roman"/>
              </a:rPr>
              <a:t>***  ونحو قوله تعالى : ( من جاء بالحسنة </a:t>
            </a:r>
            <a:r>
              <a:rPr lang="ar-IQ" sz="2400" b="1" dirty="0" smtClean="0">
                <a:solidFill>
                  <a:schemeClr val="tx1"/>
                </a:solidFill>
                <a:cs typeface="Times New Roman"/>
              </a:rPr>
              <a:t>فــ</a:t>
            </a:r>
            <a:r>
              <a:rPr lang="ar-IQ" sz="2400" b="1" u="sng" dirty="0" smtClean="0">
                <a:solidFill>
                  <a:srgbClr val="FF0000"/>
                </a:solidFill>
                <a:cs typeface="Times New Roman"/>
              </a:rPr>
              <a:t>له عشر أمثالها </a:t>
            </a:r>
            <a:r>
              <a:rPr lang="ar-IQ" sz="2400" b="1" dirty="0" smtClean="0">
                <a:solidFill>
                  <a:srgbClr val="FF0000"/>
                </a:solidFill>
                <a:cs typeface="Times New Roman"/>
              </a:rPr>
              <a:t>) </a:t>
            </a:r>
          </a:p>
          <a:p>
            <a:r>
              <a:rPr lang="ar-IQ" sz="2400" dirty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/>
              <a:pPr/>
              <a:t>12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7106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 smtClean="0">
                <a:cs typeface="+mj-cs"/>
              </a:rPr>
              <a:t>   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r>
              <a:rPr lang="ar-IQ" sz="2400" dirty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   </a:t>
            </a:r>
            <a:r>
              <a:rPr lang="ar-IQ" sz="2800" dirty="0" smtClean="0">
                <a:solidFill>
                  <a:prstClr val="black"/>
                </a:solidFill>
                <a:cs typeface="Times New Roman"/>
              </a:rPr>
              <a:t>ب- </a:t>
            </a:r>
            <a:r>
              <a:rPr lang="ar-IQ" sz="2800" dirty="0">
                <a:solidFill>
                  <a:prstClr val="black"/>
                </a:solidFill>
                <a:cs typeface="Times New Roman"/>
              </a:rPr>
              <a:t>في حال كون </a:t>
            </a:r>
            <a:r>
              <a:rPr lang="ar-IQ" sz="2800" dirty="0" smtClean="0">
                <a:solidFill>
                  <a:prstClr val="black"/>
                </a:solidFill>
                <a:cs typeface="Times New Roman"/>
              </a:rPr>
              <a:t>الجواب (  فعل أمر ) </a:t>
            </a:r>
          </a:p>
          <a:p>
            <a:endParaRPr lang="ar-IQ" sz="2800" dirty="0">
              <a:solidFill>
                <a:prstClr val="black"/>
              </a:solidFill>
              <a:cs typeface="Times New Roman"/>
            </a:endParaRPr>
          </a:p>
          <a:p>
            <a:r>
              <a:rPr lang="ar-IQ" sz="2800" dirty="0" smtClean="0">
                <a:solidFill>
                  <a:prstClr val="black"/>
                </a:solidFill>
                <a:cs typeface="Times New Roman"/>
              </a:rPr>
              <a:t> نحو // قوله نعالى: (  إن جاءكم فاسقٌ بنبإٍ </a:t>
            </a:r>
            <a:r>
              <a:rPr lang="ar-IQ" sz="2800" u="sng" dirty="0" smtClean="0">
                <a:solidFill>
                  <a:srgbClr val="FF0000"/>
                </a:solidFill>
                <a:cs typeface="Times New Roman"/>
              </a:rPr>
              <a:t>فــ</a:t>
            </a:r>
            <a:r>
              <a:rPr lang="ar-IQ" sz="2800" u="sng" dirty="0" smtClean="0">
                <a:solidFill>
                  <a:prstClr val="black"/>
                </a:solidFill>
                <a:cs typeface="Times New Roman"/>
              </a:rPr>
              <a:t>تبينوا</a:t>
            </a:r>
            <a:r>
              <a:rPr lang="ar-IQ" sz="2800" dirty="0" smtClean="0">
                <a:solidFill>
                  <a:prstClr val="black"/>
                </a:solidFill>
                <a:cs typeface="Times New Roman"/>
              </a:rPr>
              <a:t>)</a:t>
            </a:r>
          </a:p>
          <a:p>
            <a:r>
              <a:rPr lang="ar-IQ" sz="2800" dirty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sz="2800" dirty="0" smtClean="0">
                <a:solidFill>
                  <a:prstClr val="black"/>
                </a:solidFill>
                <a:cs typeface="Times New Roman"/>
              </a:rPr>
              <a:t>                     ( </a:t>
            </a:r>
            <a:r>
              <a:rPr lang="ar-IQ" sz="2800" u="sng" dirty="0" smtClean="0">
                <a:solidFill>
                  <a:srgbClr val="FF0000"/>
                </a:solidFill>
                <a:cs typeface="Times New Roman"/>
              </a:rPr>
              <a:t>فــ</a:t>
            </a:r>
            <a:r>
              <a:rPr lang="ar-IQ" sz="2800" u="sng" dirty="0" smtClean="0">
                <a:solidFill>
                  <a:prstClr val="black"/>
                </a:solidFill>
                <a:cs typeface="Times New Roman"/>
              </a:rPr>
              <a:t>تبينوا</a:t>
            </a:r>
            <a:r>
              <a:rPr lang="ar-IQ" sz="2800" dirty="0" smtClean="0">
                <a:solidFill>
                  <a:prstClr val="black"/>
                </a:solidFill>
                <a:cs typeface="Times New Roman"/>
              </a:rPr>
              <a:t>) افترن الجواب بالفاء لأنه فعل أمر</a:t>
            </a:r>
          </a:p>
          <a:p>
            <a:r>
              <a:rPr lang="ar-IQ" sz="2800" dirty="0" smtClean="0">
                <a:solidFill>
                  <a:prstClr val="black"/>
                </a:solidFill>
                <a:cs typeface="Times New Roman"/>
              </a:rPr>
              <a:t>إعراب الآية الكريمة    </a:t>
            </a:r>
          </a:p>
          <a:p>
            <a:r>
              <a:rPr lang="ar-IQ" sz="2800" dirty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sz="2800" dirty="0" smtClean="0">
                <a:solidFill>
                  <a:prstClr val="black"/>
                </a:solidFill>
                <a:cs typeface="Times New Roman"/>
              </a:rPr>
              <a:t>  إن : </a:t>
            </a:r>
            <a:r>
              <a:rPr lang="ar-IQ" sz="2800" dirty="0">
                <a:solidFill>
                  <a:prstClr val="black"/>
                </a:solidFill>
                <a:cs typeface="Times New Roman"/>
              </a:rPr>
              <a:t>حرف شرط جازم</a:t>
            </a:r>
          </a:p>
          <a:p>
            <a:r>
              <a:rPr lang="ar-IQ" sz="2800" dirty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sz="2800" dirty="0" smtClean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sz="2800" dirty="0">
                <a:solidFill>
                  <a:prstClr val="black"/>
                </a:solidFill>
                <a:cs typeface="Times New Roman"/>
              </a:rPr>
              <a:t>جاء: فعل ماض مبني على الفتح في محل الجزم  وهو فعل الشرط </a:t>
            </a:r>
          </a:p>
          <a:p>
            <a:r>
              <a:rPr lang="ar-IQ" sz="2800" dirty="0">
                <a:solidFill>
                  <a:prstClr val="black"/>
                </a:solidFill>
                <a:cs typeface="Times New Roman"/>
              </a:rPr>
              <a:t>     فاسقٌ: </a:t>
            </a:r>
            <a:r>
              <a:rPr lang="ar-IQ" sz="2800" dirty="0" smtClean="0">
                <a:solidFill>
                  <a:prstClr val="black"/>
                </a:solidFill>
                <a:cs typeface="Times New Roman"/>
              </a:rPr>
              <a:t>: فاعل</a:t>
            </a:r>
          </a:p>
          <a:p>
            <a:r>
              <a:rPr lang="ar-IQ" sz="2800" dirty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sz="2800" dirty="0" smtClean="0">
                <a:solidFill>
                  <a:prstClr val="black"/>
                </a:solidFill>
                <a:cs typeface="Times New Roman"/>
              </a:rPr>
              <a:t>    كم : ضمير متصل مبني على السكون في محل النصب مقغول به </a:t>
            </a:r>
          </a:p>
          <a:p>
            <a:r>
              <a:rPr lang="ar-IQ" sz="2800" dirty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sz="2800" dirty="0" smtClean="0">
                <a:solidFill>
                  <a:prstClr val="black"/>
                </a:solidFill>
                <a:cs typeface="Times New Roman"/>
              </a:rPr>
              <a:t>  بنبإٍ: جار ومجرور</a:t>
            </a:r>
          </a:p>
          <a:p>
            <a:r>
              <a:rPr lang="ar-IQ" sz="2800" dirty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sz="2800" dirty="0" smtClean="0">
                <a:solidFill>
                  <a:prstClr val="black"/>
                </a:solidFill>
                <a:cs typeface="Times New Roman"/>
              </a:rPr>
              <a:t>  </a:t>
            </a:r>
            <a:r>
              <a:rPr lang="ar-IQ" sz="2800" u="sng" dirty="0" smtClean="0">
                <a:solidFill>
                  <a:srgbClr val="FF0000"/>
                </a:solidFill>
                <a:cs typeface="Times New Roman"/>
              </a:rPr>
              <a:t>فــ: واقعة في جواب الشرط</a:t>
            </a:r>
          </a:p>
          <a:p>
            <a:r>
              <a:rPr lang="ar-IQ" sz="2800" u="sng" dirty="0">
                <a:solidFill>
                  <a:srgbClr val="FF0000"/>
                </a:solidFill>
                <a:cs typeface="Times New Roman"/>
              </a:rPr>
              <a:t> </a:t>
            </a:r>
            <a:r>
              <a:rPr lang="ar-IQ" sz="2800" u="sng" dirty="0" smtClean="0">
                <a:solidFill>
                  <a:srgbClr val="FF0000"/>
                </a:solidFill>
                <a:cs typeface="Times New Roman"/>
              </a:rPr>
              <a:t>  </a:t>
            </a:r>
            <a:r>
              <a:rPr lang="ar-IQ" sz="2800" u="sng" dirty="0" smtClean="0">
                <a:solidFill>
                  <a:prstClr val="black"/>
                </a:solidFill>
                <a:cs typeface="Times New Roman"/>
              </a:rPr>
              <a:t>تبينوا: فعل أمر مبني على حذف النون في محل الجزم جواب الشرط ، والواو ضمير متصل مبني على السكون في محل الرفع فاعل</a:t>
            </a:r>
            <a:endParaRPr lang="ar-IQ" sz="2800" dirty="0">
              <a:solidFill>
                <a:prstClr val="black"/>
              </a:solidFill>
              <a:cs typeface="Times New Roman"/>
            </a:endParaRPr>
          </a:p>
          <a:p>
            <a:endParaRPr lang="ar-IQ" sz="2800" dirty="0" smtClean="0">
              <a:solidFill>
                <a:prstClr val="black"/>
              </a:solidFill>
              <a:cs typeface="Times New Roman"/>
            </a:endParaRPr>
          </a:p>
          <a:p>
            <a:r>
              <a:rPr lang="ar-IQ" sz="2800" dirty="0">
                <a:solidFill>
                  <a:prstClr val="black"/>
                </a:solidFill>
                <a:cs typeface="Times New Roman"/>
              </a:rPr>
              <a:t>  --- ونحو ( إن جاء زيدٌ فاضربه)</a:t>
            </a:r>
            <a:endParaRPr lang="ar-IQ" sz="2800" dirty="0" smtClean="0">
              <a:solidFill>
                <a:prstClr val="black"/>
              </a:solidFill>
              <a:cs typeface="Times New Roman"/>
            </a:endParaRPr>
          </a:p>
          <a:p>
            <a:endParaRPr lang="ar-IQ" sz="2800" dirty="0">
              <a:solidFill>
                <a:prstClr val="black"/>
              </a:solidFill>
              <a:cs typeface="Times New Roman"/>
            </a:endParaRPr>
          </a:p>
          <a:p>
            <a:endParaRPr lang="ar-IQ" sz="2800" dirty="0">
              <a:solidFill>
                <a:prstClr val="black"/>
              </a:solidFill>
              <a:cs typeface="Times New Roman"/>
            </a:endParaRPr>
          </a:p>
          <a:p>
            <a:pPr marL="457200" indent="-457200">
              <a:buFont typeface="Arial" pitchFamily="34" charset="0"/>
              <a:buChar char="•"/>
            </a:pPr>
            <a:endParaRPr lang="ar-IQ" sz="2800" dirty="0" smtClean="0">
              <a:solidFill>
                <a:prstClr val="black"/>
              </a:solidFill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/>
              <a:pPr/>
              <a:t>13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7106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 smtClean="0">
                <a:cs typeface="+mj-cs"/>
              </a:rPr>
              <a:t>   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endParaRPr lang="ar-IQ" sz="2400" dirty="0" smtClean="0">
              <a:solidFill>
                <a:prstClr val="black"/>
              </a:solidFill>
              <a:cs typeface="Times New Roman"/>
            </a:endParaRPr>
          </a:p>
          <a:p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--- </a:t>
            </a:r>
            <a:r>
              <a:rPr lang="ar-IQ" sz="2400" dirty="0">
                <a:solidFill>
                  <a:prstClr val="black"/>
                </a:solidFill>
                <a:cs typeface="Times New Roman"/>
              </a:rPr>
              <a:t>ونحو 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إن </a:t>
            </a:r>
            <a:r>
              <a:rPr lang="ar-IQ" sz="2400" dirty="0">
                <a:solidFill>
                  <a:prstClr val="black"/>
                </a:solidFill>
                <a:cs typeface="Times New Roman"/>
              </a:rPr>
              <a:t>جاء زيدٌ 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فاضربه</a:t>
            </a:r>
          </a:p>
          <a:p>
            <a:endParaRPr lang="ar-IQ" sz="2400" dirty="0" smtClean="0">
              <a:solidFill>
                <a:prstClr val="black"/>
              </a:solidFill>
              <a:cs typeface="Times New Roman"/>
            </a:endParaRPr>
          </a:p>
          <a:p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--- إنْ : حرف شرط جازم</a:t>
            </a:r>
          </a:p>
          <a:p>
            <a:endParaRPr lang="ar-IQ" sz="2400" dirty="0" smtClean="0">
              <a:solidFill>
                <a:prstClr val="black"/>
              </a:solidFill>
              <a:cs typeface="Times New Roman"/>
            </a:endParaRPr>
          </a:p>
          <a:p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sz="2400" dirty="0">
                <a:solidFill>
                  <a:prstClr val="black"/>
                </a:solidFill>
                <a:cs typeface="Times New Roman"/>
              </a:rPr>
              <a:t>جاء 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: فعل ماضي مبني على الفتح في محل الجزم فعل الشرط</a:t>
            </a:r>
          </a:p>
          <a:p>
            <a:endParaRPr lang="ar-IQ" sz="2400" dirty="0">
              <a:solidFill>
                <a:prstClr val="black"/>
              </a:solidFill>
              <a:cs typeface="Times New Roman"/>
            </a:endParaRPr>
          </a:p>
          <a:p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زيدٌ: فاعل</a:t>
            </a:r>
          </a:p>
          <a:p>
            <a:endParaRPr lang="ar-IQ" sz="2400" dirty="0">
              <a:solidFill>
                <a:prstClr val="black"/>
              </a:solidFill>
              <a:cs typeface="Times New Roman"/>
            </a:endParaRPr>
          </a:p>
          <a:p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ف: واقعة في جواب الشرط</a:t>
            </a:r>
          </a:p>
          <a:p>
            <a:endParaRPr lang="ar-IQ" sz="2400" dirty="0" smtClean="0">
              <a:solidFill>
                <a:prstClr val="black"/>
              </a:solidFill>
              <a:cs typeface="Times New Roman"/>
            </a:endParaRPr>
          </a:p>
          <a:p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اضربه : فعل أمر مبني على السكون في محل الجزم  والفاعل ضمير مستتر تقديره أنت</a:t>
            </a:r>
          </a:p>
          <a:p>
            <a:r>
              <a:rPr lang="ar-IQ" sz="2400" dirty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       </a:t>
            </a:r>
          </a:p>
          <a:p>
            <a:r>
              <a:rPr lang="ar-IQ" sz="2400" dirty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   والهاء ضمير متصل مبني على الضم في محل النصب مفعول به</a:t>
            </a:r>
            <a:endParaRPr lang="ar-IQ" sz="2400" dirty="0">
              <a:solidFill>
                <a:prstClr val="black"/>
              </a:solidFill>
              <a:cs typeface="Times New Roman"/>
            </a:endParaRPr>
          </a:p>
          <a:p>
            <a:endParaRPr lang="ar-IQ" sz="2400" dirty="0">
              <a:solidFill>
                <a:prstClr val="black"/>
              </a:solidFill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/>
              <a:pPr/>
              <a:t>14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7038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 smtClean="0">
                <a:cs typeface="+mj-cs"/>
              </a:rPr>
              <a:t>   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r>
              <a:rPr lang="ar-IQ" sz="2400" dirty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</a:t>
            </a:r>
            <a:endParaRPr lang="ar-IQ" sz="2400" dirty="0">
              <a:solidFill>
                <a:prstClr val="black"/>
              </a:solidFill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  </a:t>
            </a:r>
            <a:r>
              <a:rPr lang="ar-IQ" sz="2400" b="1" dirty="0" smtClean="0">
                <a:solidFill>
                  <a:prstClr val="black"/>
                </a:solidFill>
                <a:cs typeface="Times New Roman"/>
              </a:rPr>
              <a:t>ج-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 </a:t>
            </a:r>
            <a:r>
              <a:rPr lang="ar-IQ" sz="2400" u="sng" dirty="0" smtClean="0">
                <a:solidFill>
                  <a:prstClr val="black"/>
                </a:solidFill>
                <a:cs typeface="Times New Roman"/>
              </a:rPr>
              <a:t>في حال كون  الجواب جملة فعلية  فعلها فعل مضارع منفي بـ  (يقترن بالفاء)</a:t>
            </a:r>
          </a:p>
          <a:p>
            <a:pPr>
              <a:lnSpc>
                <a:spcPct val="150000"/>
              </a:lnSpc>
            </a:pPr>
            <a:endParaRPr lang="ar-IQ" sz="2400" b="1" u="sng" dirty="0">
              <a:solidFill>
                <a:prstClr val="black"/>
              </a:solidFill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ar-IQ" sz="2400" b="1" dirty="0" smtClean="0">
                <a:solidFill>
                  <a:prstClr val="black"/>
                </a:solidFill>
                <a:cs typeface="Times New Roman"/>
              </a:rPr>
              <a:t>     </a:t>
            </a:r>
            <a:r>
              <a:rPr lang="ar-IQ" sz="2400" b="1" dirty="0" smtClean="0"/>
              <a:t>-المضارع منفي بـ (ما) </a:t>
            </a:r>
            <a:r>
              <a:rPr lang="ar-IQ" sz="2400" dirty="0">
                <a:solidFill>
                  <a:prstClr val="black"/>
                </a:solidFill>
                <a:cs typeface="Times New Roman"/>
              </a:rPr>
              <a:t>نحو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( </a:t>
            </a:r>
            <a:r>
              <a:rPr lang="ar-IQ" sz="2400" dirty="0">
                <a:solidFill>
                  <a:prstClr val="black"/>
                </a:solidFill>
                <a:cs typeface="Times New Roman"/>
              </a:rPr>
              <a:t>إن جاء زيدٌ </a:t>
            </a:r>
            <a:r>
              <a:rPr lang="ar-IQ" sz="2400" u="sng" dirty="0">
                <a:solidFill>
                  <a:prstClr val="black"/>
                </a:solidFill>
                <a:cs typeface="Times New Roman"/>
              </a:rPr>
              <a:t>ف</a:t>
            </a:r>
            <a:r>
              <a:rPr lang="ar-IQ" sz="2400" dirty="0">
                <a:solidFill>
                  <a:prstClr val="black"/>
                </a:solidFill>
                <a:cs typeface="Times New Roman"/>
              </a:rPr>
              <a:t>ــ</a:t>
            </a:r>
            <a:r>
              <a:rPr lang="ar-IQ" sz="2400" dirty="0">
                <a:solidFill>
                  <a:srgbClr val="FF0000"/>
                </a:solidFill>
                <a:cs typeface="Times New Roman"/>
              </a:rPr>
              <a:t>ما</a:t>
            </a:r>
            <a:r>
              <a:rPr lang="ar-IQ" sz="2400" dirty="0">
                <a:solidFill>
                  <a:prstClr val="black"/>
                </a:solidFill>
                <a:cs typeface="Times New Roman"/>
              </a:rPr>
              <a:t> اضربه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ar-IQ" sz="2400" b="1" dirty="0"/>
              <a:t> </a:t>
            </a:r>
            <a:r>
              <a:rPr lang="ar-IQ" sz="2400" b="1" dirty="0" smtClean="0"/>
              <a:t>    - المضارع </a:t>
            </a:r>
            <a:r>
              <a:rPr lang="ar-IQ" sz="2400" b="1" dirty="0"/>
              <a:t>منفي بـ </a:t>
            </a:r>
            <a:r>
              <a:rPr lang="ar-IQ" sz="2400" b="1" dirty="0" smtClean="0"/>
              <a:t>(لن)</a:t>
            </a:r>
            <a:r>
              <a:rPr lang="ar-IQ" sz="2400" dirty="0">
                <a:solidFill>
                  <a:prstClr val="black"/>
                </a:solidFill>
                <a:cs typeface="Times New Roman"/>
              </a:rPr>
              <a:t> نحو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( </a:t>
            </a:r>
            <a:r>
              <a:rPr lang="ar-IQ" sz="2400" dirty="0">
                <a:solidFill>
                  <a:prstClr val="black"/>
                </a:solidFill>
                <a:cs typeface="Times New Roman"/>
              </a:rPr>
              <a:t>إن جاء زيدٌ فـ</a:t>
            </a:r>
            <a:r>
              <a:rPr lang="ar-IQ" sz="2400" dirty="0">
                <a:solidFill>
                  <a:srgbClr val="FF0000"/>
                </a:solidFill>
                <a:cs typeface="Times New Roman"/>
              </a:rPr>
              <a:t>لن</a:t>
            </a:r>
            <a:r>
              <a:rPr lang="ar-IQ" sz="2400" dirty="0">
                <a:solidFill>
                  <a:prstClr val="black"/>
                </a:solidFill>
                <a:cs typeface="Times New Roman"/>
              </a:rPr>
              <a:t> اضربه)</a:t>
            </a:r>
          </a:p>
          <a:p>
            <a:pPr>
              <a:lnSpc>
                <a:spcPct val="150000"/>
              </a:lnSpc>
            </a:pPr>
            <a:r>
              <a:rPr lang="ar-IQ" sz="2400" dirty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  </a:t>
            </a:r>
            <a:r>
              <a:rPr lang="ar-IQ" sz="2400" b="1" dirty="0" smtClean="0"/>
              <a:t>- المضارع  المقرون بحرف التنفيس (س –سوف )</a:t>
            </a:r>
            <a:r>
              <a:rPr lang="ar-IQ" sz="2400" dirty="0">
                <a:solidFill>
                  <a:prstClr val="black"/>
                </a:solidFill>
                <a:cs typeface="Times New Roman"/>
              </a:rPr>
              <a:t> </a:t>
            </a:r>
            <a:endParaRPr lang="ar-IQ" sz="2400" dirty="0" smtClean="0">
              <a:solidFill>
                <a:prstClr val="black"/>
              </a:solidFill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ar-IQ" sz="2400" dirty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    نحو</a:t>
            </a:r>
            <a:r>
              <a:rPr lang="ar-IQ" sz="2400" b="1" dirty="0" smtClean="0"/>
              <a:t>إن </a:t>
            </a:r>
            <a:r>
              <a:rPr lang="ar-IQ" sz="2400" b="1" dirty="0"/>
              <a:t>أذنبت </a:t>
            </a:r>
            <a:r>
              <a:rPr lang="ar-IQ" sz="2400" b="1" u="sng" dirty="0"/>
              <a:t>فـ</a:t>
            </a:r>
            <a:r>
              <a:rPr lang="ar-IQ" sz="2400" b="1" dirty="0"/>
              <a:t>سوف تعاقب   -- إن أذنبت </a:t>
            </a:r>
            <a:r>
              <a:rPr lang="ar-IQ" sz="2400" b="1" u="sng" dirty="0"/>
              <a:t>ف</a:t>
            </a:r>
            <a:r>
              <a:rPr lang="ar-IQ" sz="2400" b="1" dirty="0"/>
              <a:t>ستعاقب</a:t>
            </a:r>
          </a:p>
          <a:p>
            <a:pPr>
              <a:lnSpc>
                <a:spcPct val="150000"/>
              </a:lnSpc>
            </a:pPr>
            <a:r>
              <a:rPr lang="ar-IQ" sz="2400" b="1" dirty="0"/>
              <a:t> </a:t>
            </a:r>
            <a:r>
              <a:rPr lang="ar-IQ" sz="2400" b="1" dirty="0" smtClean="0"/>
              <a:t>    - المضارع  المقرون بحرف (قد) </a:t>
            </a:r>
            <a:r>
              <a:rPr lang="ar-IQ" sz="2400" b="1" dirty="0"/>
              <a:t>إن  تتكاسل </a:t>
            </a:r>
            <a:r>
              <a:rPr lang="ar-IQ" sz="2400" b="1" dirty="0" smtClean="0"/>
              <a:t>فـقد </a:t>
            </a:r>
            <a:r>
              <a:rPr lang="ar-IQ" sz="2400" b="1" dirty="0"/>
              <a:t>تفشل </a:t>
            </a:r>
          </a:p>
          <a:p>
            <a:pPr>
              <a:lnSpc>
                <a:spcPct val="150000"/>
              </a:lnSpc>
            </a:pPr>
            <a:endParaRPr lang="ar-IQ" sz="2400" b="1" dirty="0" smtClean="0"/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ar-IQ" sz="2400" b="1" dirty="0" smtClean="0">
                <a:solidFill>
                  <a:prstClr val="black"/>
                </a:solidFill>
                <a:cs typeface="Times New Roman"/>
              </a:rPr>
              <a:t>د- الماضي غير المتصرف المتصرف مثل (ليس) / </a:t>
            </a:r>
            <a:endParaRPr lang="ar-IQ" sz="2400" b="1" dirty="0">
              <a:solidFill>
                <a:prstClr val="black"/>
              </a:solidFill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ar-IQ" sz="2400" b="1" dirty="0" smtClean="0">
                <a:solidFill>
                  <a:prstClr val="black"/>
                </a:solidFill>
                <a:cs typeface="Times New Roman"/>
              </a:rPr>
              <a:t>       نحو / قول الرسول الكريم  (صلى الله عليه وسلّم)</a:t>
            </a:r>
          </a:p>
          <a:p>
            <a:pPr>
              <a:lnSpc>
                <a:spcPct val="150000"/>
              </a:lnSpc>
            </a:pPr>
            <a:r>
              <a:rPr lang="ar-IQ" sz="2400" b="1" dirty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sz="2400" b="1" dirty="0" smtClean="0">
                <a:solidFill>
                  <a:prstClr val="black"/>
                </a:solidFill>
                <a:cs typeface="Times New Roman"/>
              </a:rPr>
              <a:t>                 (من غشنا </a:t>
            </a:r>
            <a:r>
              <a:rPr lang="ar-IQ" sz="2400" b="1" u="sng" dirty="0" smtClean="0">
                <a:solidFill>
                  <a:prstClr val="black"/>
                </a:solidFill>
                <a:cs typeface="Times New Roman"/>
              </a:rPr>
              <a:t>ف</a:t>
            </a:r>
            <a:r>
              <a:rPr lang="ar-IQ" sz="2400" b="1" dirty="0" smtClean="0">
                <a:solidFill>
                  <a:prstClr val="black"/>
                </a:solidFill>
                <a:cs typeface="Times New Roman"/>
              </a:rPr>
              <a:t>ليس منّا)</a:t>
            </a:r>
            <a:endParaRPr lang="ar-IQ" sz="2400" dirty="0">
              <a:solidFill>
                <a:prstClr val="black"/>
              </a:solidFill>
              <a:cs typeface="Times New Roman"/>
            </a:endParaRPr>
          </a:p>
          <a:p>
            <a:endParaRPr lang="ar-IQ" sz="2400" dirty="0" smtClean="0">
              <a:solidFill>
                <a:prstClr val="black"/>
              </a:solidFill>
              <a:cs typeface="Times New Roman"/>
            </a:endParaRPr>
          </a:p>
          <a:p>
            <a:endParaRPr lang="ar-IQ" sz="2400" dirty="0">
              <a:solidFill>
                <a:prstClr val="black"/>
              </a:solidFill>
              <a:cs typeface="Times New Roman"/>
            </a:endParaRPr>
          </a:p>
          <a:p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 </a:t>
            </a:r>
            <a:endParaRPr lang="ar-IQ" sz="2400" dirty="0">
              <a:solidFill>
                <a:prstClr val="black"/>
              </a:solidFill>
              <a:cs typeface="Times New Roman"/>
            </a:endParaRPr>
          </a:p>
          <a:p>
            <a:endParaRPr lang="ar-IQ" sz="2400" dirty="0" smtClean="0">
              <a:solidFill>
                <a:prstClr val="black"/>
              </a:solidFill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/>
              <a:pPr/>
              <a:t>15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7038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 smtClean="0">
                <a:cs typeface="+mj-cs"/>
              </a:rPr>
              <a:t>   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r>
              <a:rPr lang="ar-IQ" sz="2400" dirty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</a:t>
            </a:r>
          </a:p>
          <a:p>
            <a:r>
              <a:rPr lang="ar-IQ" sz="2400" dirty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إعراب  </a:t>
            </a:r>
            <a:r>
              <a:rPr lang="ar-IQ" sz="2400" dirty="0">
                <a:solidFill>
                  <a:prstClr val="black"/>
                </a:solidFill>
                <a:cs typeface="Times New Roman"/>
              </a:rPr>
              <a:t>جملة 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                    إن </a:t>
            </a:r>
            <a:r>
              <a:rPr lang="ar-IQ" sz="2400" dirty="0">
                <a:solidFill>
                  <a:prstClr val="black"/>
                </a:solidFill>
                <a:cs typeface="Times New Roman"/>
              </a:rPr>
              <a:t>جاء زيدٌ فــ</a:t>
            </a:r>
            <a:r>
              <a:rPr lang="ar-IQ" sz="2400" dirty="0">
                <a:solidFill>
                  <a:srgbClr val="FF0000"/>
                </a:solidFill>
                <a:cs typeface="Times New Roman"/>
              </a:rPr>
              <a:t>ما</a:t>
            </a:r>
            <a:r>
              <a:rPr lang="ar-IQ" sz="2400" dirty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اضربه</a:t>
            </a:r>
          </a:p>
          <a:p>
            <a:endParaRPr lang="ar-IQ" sz="2400" dirty="0">
              <a:solidFill>
                <a:prstClr val="black"/>
              </a:solidFill>
              <a:cs typeface="Times New Roman"/>
            </a:endParaRPr>
          </a:p>
          <a:p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 إن </a:t>
            </a:r>
            <a:r>
              <a:rPr lang="ar-IQ" sz="2400" dirty="0">
                <a:solidFill>
                  <a:prstClr val="black"/>
                </a:solidFill>
                <a:cs typeface="Times New Roman"/>
              </a:rPr>
              <a:t>: حرف شرط جازم</a:t>
            </a:r>
          </a:p>
          <a:p>
            <a:endParaRPr lang="ar-IQ" sz="2400" dirty="0">
              <a:solidFill>
                <a:prstClr val="black"/>
              </a:solidFill>
              <a:cs typeface="Times New Roman"/>
            </a:endParaRPr>
          </a:p>
          <a:p>
            <a:r>
              <a:rPr lang="ar-IQ" sz="2400" dirty="0">
                <a:solidFill>
                  <a:prstClr val="black"/>
                </a:solidFill>
                <a:cs typeface="Times New Roman"/>
              </a:rPr>
              <a:t> جاء : فعل ماضي مبني على الفتح في محل الجزم فعل الشرط</a:t>
            </a:r>
          </a:p>
          <a:p>
            <a:endParaRPr lang="ar-IQ" sz="2400" dirty="0">
              <a:solidFill>
                <a:prstClr val="black"/>
              </a:solidFill>
              <a:cs typeface="Times New Roman"/>
            </a:endParaRPr>
          </a:p>
          <a:p>
            <a:r>
              <a:rPr lang="ar-IQ" sz="2400" dirty="0">
                <a:solidFill>
                  <a:prstClr val="black"/>
                </a:solidFill>
                <a:cs typeface="Times New Roman"/>
              </a:rPr>
              <a:t> زيدٌ: فاعل</a:t>
            </a:r>
          </a:p>
          <a:p>
            <a:endParaRPr lang="ar-IQ" sz="2400" dirty="0">
              <a:solidFill>
                <a:prstClr val="black"/>
              </a:solidFill>
              <a:cs typeface="Times New Roman"/>
            </a:endParaRPr>
          </a:p>
          <a:p>
            <a:r>
              <a:rPr lang="ar-IQ" sz="2400" dirty="0">
                <a:solidFill>
                  <a:prstClr val="black"/>
                </a:solidFill>
                <a:cs typeface="Times New Roman"/>
              </a:rPr>
              <a:t> ف: واقعة في جواب 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الشرط</a:t>
            </a:r>
          </a:p>
          <a:p>
            <a:endParaRPr lang="ar-IQ" sz="2400" dirty="0">
              <a:solidFill>
                <a:prstClr val="black"/>
              </a:solidFill>
              <a:cs typeface="Times New Roman"/>
            </a:endParaRPr>
          </a:p>
          <a:p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ما: حرف نفي </a:t>
            </a:r>
            <a:endParaRPr lang="ar-IQ" sz="2400" dirty="0">
              <a:solidFill>
                <a:prstClr val="black"/>
              </a:solidFill>
              <a:cs typeface="Times New Roman"/>
            </a:endParaRPr>
          </a:p>
          <a:p>
            <a:endParaRPr lang="ar-IQ" sz="2400" dirty="0">
              <a:solidFill>
                <a:prstClr val="black"/>
              </a:solidFill>
              <a:cs typeface="Times New Roman"/>
            </a:endParaRPr>
          </a:p>
          <a:p>
            <a:r>
              <a:rPr lang="ar-IQ" sz="2400" dirty="0">
                <a:solidFill>
                  <a:prstClr val="black"/>
                </a:solidFill>
                <a:cs typeface="Times New Roman"/>
              </a:rPr>
              <a:t>اضربه : فعل 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مضارع مرفوع وعلامة رفعه الضمة الظاهرة والفاعل </a:t>
            </a:r>
            <a:r>
              <a:rPr lang="ar-IQ" sz="2400" dirty="0">
                <a:solidFill>
                  <a:prstClr val="black"/>
                </a:solidFill>
                <a:cs typeface="Times New Roman"/>
              </a:rPr>
              <a:t>ضمير مستتر تقديره 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أنا</a:t>
            </a:r>
            <a:endParaRPr lang="ar-IQ" sz="2400" dirty="0">
              <a:solidFill>
                <a:prstClr val="black"/>
              </a:solidFill>
              <a:cs typeface="Times New Roman"/>
            </a:endParaRPr>
          </a:p>
          <a:p>
            <a:r>
              <a:rPr lang="ar-IQ" sz="2400" dirty="0">
                <a:solidFill>
                  <a:prstClr val="black"/>
                </a:solidFill>
                <a:cs typeface="Times New Roman"/>
              </a:rPr>
              <a:t>         </a:t>
            </a:r>
          </a:p>
          <a:p>
            <a:r>
              <a:rPr lang="ar-IQ" sz="2400" dirty="0">
                <a:solidFill>
                  <a:prstClr val="black"/>
                </a:solidFill>
                <a:cs typeface="Times New Roman"/>
              </a:rPr>
              <a:t>     والهاء 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ضمير </a:t>
            </a:r>
            <a:r>
              <a:rPr lang="ar-IQ" sz="2400" dirty="0">
                <a:solidFill>
                  <a:prstClr val="black"/>
                </a:solidFill>
                <a:cs typeface="Times New Roman"/>
              </a:rPr>
              <a:t>منفصل مبني على السكون في محل النصب مفعول به</a:t>
            </a:r>
          </a:p>
          <a:p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45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 smtClean="0">
                <a:cs typeface="+mj-cs"/>
              </a:rPr>
              <a:t>   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r>
              <a:rPr lang="ar-IQ" sz="2400" dirty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</a:t>
            </a:r>
            <a:endParaRPr lang="ar-IQ" sz="2400" dirty="0">
              <a:solidFill>
                <a:prstClr val="black"/>
              </a:solidFill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ثانياً </a:t>
            </a:r>
            <a:r>
              <a:rPr lang="ar-IQ" sz="2400" b="1" u="sng" dirty="0" smtClean="0">
                <a:solidFill>
                  <a:srgbClr val="FF0000"/>
                </a:solidFill>
                <a:cs typeface="Times New Roman"/>
              </a:rPr>
              <a:t>//  لا يقترن </a:t>
            </a:r>
            <a:r>
              <a:rPr lang="ar-IQ" sz="2400" b="1" dirty="0" smtClean="0">
                <a:solidFill>
                  <a:prstClr val="black"/>
                </a:solidFill>
                <a:cs typeface="Times New Roman"/>
              </a:rPr>
              <a:t>جواب الشرط </a:t>
            </a:r>
            <a:r>
              <a:rPr lang="ar-IQ" sz="2400" b="1" u="sng" dirty="0" smtClean="0">
                <a:solidFill>
                  <a:prstClr val="black"/>
                </a:solidFill>
                <a:cs typeface="Times New Roman"/>
              </a:rPr>
              <a:t>بالفاء</a:t>
            </a:r>
            <a:r>
              <a:rPr lang="ar-IQ" sz="2400" b="1" dirty="0" smtClean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sz="2400" b="1" dirty="0" smtClean="0">
                <a:solidFill>
                  <a:prstClr val="black"/>
                </a:solidFill>
              </a:rPr>
              <a:t>إن كان هذا  </a:t>
            </a:r>
            <a:r>
              <a:rPr lang="ar-IQ" sz="2400" b="1" u="sng" dirty="0">
                <a:solidFill>
                  <a:srgbClr val="FF0000"/>
                </a:solidFill>
              </a:rPr>
              <a:t>الجواب يصلح أن يكون شرطا </a:t>
            </a:r>
            <a:endParaRPr lang="ar-IQ" sz="2400" b="1" u="sng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ar-IQ" sz="2400" b="1" u="sng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ar-IQ" sz="2400" b="1" dirty="0">
                <a:solidFill>
                  <a:srgbClr val="FF0000"/>
                </a:solidFill>
              </a:rPr>
              <a:t> </a:t>
            </a:r>
            <a:r>
              <a:rPr lang="ar-IQ" sz="2400" b="1" dirty="0" smtClean="0">
                <a:solidFill>
                  <a:srgbClr val="FF0000"/>
                </a:solidFill>
              </a:rPr>
              <a:t>   وهو أ- </a:t>
            </a:r>
            <a:r>
              <a:rPr lang="ar-IQ" sz="2400" b="1" dirty="0" smtClean="0">
                <a:solidFill>
                  <a:prstClr val="black"/>
                </a:solidFill>
              </a:rPr>
              <a:t> </a:t>
            </a:r>
            <a:r>
              <a:rPr lang="ar-IQ" sz="2400" b="1" dirty="0">
                <a:solidFill>
                  <a:prstClr val="black"/>
                </a:solidFill>
              </a:rPr>
              <a:t>المضارع الذي  ليس منفيا </a:t>
            </a:r>
            <a:r>
              <a:rPr lang="ar-IQ" sz="2400" b="1" dirty="0" smtClean="0">
                <a:solidFill>
                  <a:prstClr val="black"/>
                </a:solidFill>
              </a:rPr>
              <a:t>ب</a:t>
            </a:r>
            <a:r>
              <a:rPr lang="ar-IQ" sz="2400" b="1" u="sng" dirty="0" smtClean="0">
                <a:solidFill>
                  <a:prstClr val="black"/>
                </a:solidFill>
              </a:rPr>
              <a:t>ما</a:t>
            </a:r>
            <a:r>
              <a:rPr lang="ar-IQ" sz="2400" b="1" dirty="0" smtClean="0">
                <a:solidFill>
                  <a:prstClr val="black"/>
                </a:solidFill>
              </a:rPr>
              <a:t> ب</a:t>
            </a:r>
            <a:r>
              <a:rPr lang="ar-IQ" sz="2400" b="1" u="sng" dirty="0" smtClean="0">
                <a:solidFill>
                  <a:prstClr val="black"/>
                </a:solidFill>
              </a:rPr>
              <a:t>لا</a:t>
            </a:r>
            <a:r>
              <a:rPr lang="ar-IQ" sz="2400" b="1" dirty="0" smtClean="0">
                <a:solidFill>
                  <a:prstClr val="black"/>
                </a:solidFill>
              </a:rPr>
              <a:t> </a:t>
            </a:r>
            <a:r>
              <a:rPr lang="ar-IQ" sz="2400" b="1" dirty="0">
                <a:solidFill>
                  <a:prstClr val="black"/>
                </a:solidFill>
              </a:rPr>
              <a:t>ولا ب</a:t>
            </a:r>
            <a:r>
              <a:rPr lang="ar-IQ" sz="2400" b="1" u="sng" dirty="0">
                <a:solidFill>
                  <a:prstClr val="black"/>
                </a:solidFill>
              </a:rPr>
              <a:t>لن</a:t>
            </a:r>
            <a:r>
              <a:rPr lang="ar-IQ" sz="2400" b="1" dirty="0">
                <a:solidFill>
                  <a:prstClr val="black"/>
                </a:solidFill>
              </a:rPr>
              <a:t> </a:t>
            </a:r>
            <a:r>
              <a:rPr lang="ar-IQ" sz="2400" b="1" u="sng" dirty="0">
                <a:solidFill>
                  <a:prstClr val="black"/>
                </a:solidFill>
              </a:rPr>
              <a:t>ولا مقرونا بحرف التنفيس</a:t>
            </a:r>
            <a:r>
              <a:rPr lang="ar-IQ" sz="2400" b="1" dirty="0">
                <a:solidFill>
                  <a:prstClr val="black"/>
                </a:solidFill>
              </a:rPr>
              <a:t> </a:t>
            </a:r>
            <a:r>
              <a:rPr lang="ar-IQ" sz="2400" b="1" u="sng" dirty="0">
                <a:solidFill>
                  <a:prstClr val="black"/>
                </a:solidFill>
              </a:rPr>
              <a:t>ولا بقد</a:t>
            </a:r>
            <a:r>
              <a:rPr lang="ar-IQ" sz="2400" b="1" dirty="0">
                <a:solidFill>
                  <a:prstClr val="black"/>
                </a:solidFill>
              </a:rPr>
              <a:t> </a:t>
            </a:r>
            <a:endParaRPr lang="ar-IQ" sz="2400" b="1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ar-IQ" sz="2400" b="1" dirty="0">
                <a:solidFill>
                  <a:prstClr val="black"/>
                </a:solidFill>
              </a:rPr>
              <a:t> </a:t>
            </a:r>
            <a:r>
              <a:rPr lang="ar-IQ" sz="2400" b="1" dirty="0" smtClean="0">
                <a:solidFill>
                  <a:prstClr val="black"/>
                </a:solidFill>
              </a:rPr>
              <a:t>         ب- </a:t>
            </a:r>
            <a:r>
              <a:rPr lang="ar-IQ" sz="2400" b="1" u="sng" dirty="0" smtClean="0">
                <a:solidFill>
                  <a:prstClr val="black"/>
                </a:solidFill>
              </a:rPr>
              <a:t>وكالماضي </a:t>
            </a:r>
            <a:r>
              <a:rPr lang="ar-IQ" sz="2400" b="1" u="sng" dirty="0">
                <a:solidFill>
                  <a:prstClr val="black"/>
                </a:solidFill>
              </a:rPr>
              <a:t>المتصرف </a:t>
            </a:r>
            <a:endParaRPr lang="ar-IQ" sz="2400" b="1" u="sng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endParaRPr lang="ar-IQ" sz="2400" b="1" u="sng" dirty="0">
              <a:solidFill>
                <a:srgbClr val="FF0000"/>
              </a:solidFill>
            </a:endParaRPr>
          </a:p>
          <a:p>
            <a:pPr marL="342900" indent="-34290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ar-IQ" sz="2400" b="1" u="sng" dirty="0" smtClean="0">
                <a:solidFill>
                  <a:srgbClr val="FF0000"/>
                </a:solidFill>
              </a:rPr>
              <a:t>  نحو /       الفعل المضارع  </a:t>
            </a:r>
            <a:r>
              <a:rPr lang="ar-IQ" sz="2400" b="1" dirty="0" smtClean="0">
                <a:solidFill>
                  <a:prstClr val="black"/>
                </a:solidFill>
              </a:rPr>
              <a:t>إن </a:t>
            </a:r>
            <a:r>
              <a:rPr lang="ar-IQ" sz="2400" b="1" dirty="0">
                <a:solidFill>
                  <a:prstClr val="black"/>
                </a:solidFill>
              </a:rPr>
              <a:t>جاء زيد</a:t>
            </a:r>
            <a:r>
              <a:rPr lang="ar-IQ" sz="2400" b="1" dirty="0">
                <a:solidFill>
                  <a:srgbClr val="FF0000"/>
                </a:solidFill>
              </a:rPr>
              <a:t> يجيء </a:t>
            </a:r>
            <a:r>
              <a:rPr lang="ar-IQ" sz="2400" b="1" dirty="0">
                <a:solidFill>
                  <a:prstClr val="black"/>
                </a:solidFill>
              </a:rPr>
              <a:t>عمرو </a:t>
            </a:r>
          </a:p>
          <a:p>
            <a:pPr>
              <a:lnSpc>
                <a:spcPct val="150000"/>
              </a:lnSpc>
            </a:pPr>
            <a:r>
              <a:rPr lang="ar-IQ" sz="2400" b="1" dirty="0" smtClean="0">
                <a:solidFill>
                  <a:prstClr val="black"/>
                </a:solidFill>
              </a:rPr>
              <a:t>  </a:t>
            </a:r>
            <a:r>
              <a:rPr lang="ar-IQ" sz="2400" u="sng" dirty="0">
                <a:solidFill>
                  <a:prstClr val="black"/>
                </a:solidFill>
              </a:rPr>
              <a:t> </a:t>
            </a:r>
            <a:r>
              <a:rPr lang="ar-IQ" sz="2400" b="1" u="sng" dirty="0">
                <a:solidFill>
                  <a:prstClr val="black"/>
                </a:solidFill>
              </a:rPr>
              <a:t>يجيء </a:t>
            </a:r>
            <a:r>
              <a:rPr lang="ar-IQ" sz="2400" b="1" dirty="0" smtClean="0">
                <a:solidFill>
                  <a:srgbClr val="FF0000"/>
                </a:solidFill>
              </a:rPr>
              <a:t>: فعل مضارع مجزوم بالسكون لم يقترن بالفاء لأنه(</a:t>
            </a:r>
            <a:r>
              <a:rPr lang="ar-IQ" sz="2400" b="1" dirty="0" smtClean="0">
                <a:solidFill>
                  <a:prstClr val="black"/>
                </a:solidFill>
              </a:rPr>
              <a:t>فعل مضارع ليس </a:t>
            </a:r>
            <a:r>
              <a:rPr lang="ar-IQ" sz="2400" b="1" dirty="0">
                <a:solidFill>
                  <a:prstClr val="black"/>
                </a:solidFill>
              </a:rPr>
              <a:t>منفيا ب</a:t>
            </a:r>
            <a:r>
              <a:rPr lang="ar-IQ" sz="2400" b="1" u="sng" dirty="0">
                <a:solidFill>
                  <a:prstClr val="black"/>
                </a:solidFill>
              </a:rPr>
              <a:t>ما</a:t>
            </a:r>
            <a:r>
              <a:rPr lang="ar-IQ" sz="2400" b="1" dirty="0">
                <a:solidFill>
                  <a:prstClr val="black"/>
                </a:solidFill>
              </a:rPr>
              <a:t> ب</a:t>
            </a:r>
            <a:r>
              <a:rPr lang="ar-IQ" sz="2400" b="1" u="sng" dirty="0">
                <a:solidFill>
                  <a:prstClr val="black"/>
                </a:solidFill>
              </a:rPr>
              <a:t>لا</a:t>
            </a:r>
            <a:r>
              <a:rPr lang="ar-IQ" sz="2400" b="1" dirty="0">
                <a:solidFill>
                  <a:prstClr val="black"/>
                </a:solidFill>
              </a:rPr>
              <a:t> ولا ب</a:t>
            </a:r>
            <a:r>
              <a:rPr lang="ar-IQ" sz="2400" b="1" u="sng" dirty="0">
                <a:solidFill>
                  <a:prstClr val="black"/>
                </a:solidFill>
              </a:rPr>
              <a:t>لن</a:t>
            </a:r>
            <a:r>
              <a:rPr lang="ar-IQ" sz="2400" b="1" dirty="0">
                <a:solidFill>
                  <a:prstClr val="black"/>
                </a:solidFill>
              </a:rPr>
              <a:t> </a:t>
            </a:r>
            <a:r>
              <a:rPr lang="ar-IQ" sz="2400" b="1" u="sng" dirty="0">
                <a:solidFill>
                  <a:prstClr val="black"/>
                </a:solidFill>
              </a:rPr>
              <a:t>ولا مقرونا بحرف التنفيس</a:t>
            </a:r>
            <a:r>
              <a:rPr lang="ar-IQ" sz="2400" b="1" dirty="0">
                <a:solidFill>
                  <a:prstClr val="black"/>
                </a:solidFill>
              </a:rPr>
              <a:t> </a:t>
            </a:r>
            <a:r>
              <a:rPr lang="ar-IQ" sz="2400" b="1" dirty="0" smtClean="0">
                <a:solidFill>
                  <a:srgbClr val="FF0000"/>
                </a:solidFill>
              </a:rPr>
              <a:t>) </a:t>
            </a:r>
            <a:endParaRPr lang="ar-IQ" sz="2400" b="1" u="sng" dirty="0" smtClean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IQ" sz="2400" b="1" u="sng" dirty="0" smtClean="0">
                <a:solidFill>
                  <a:srgbClr val="FF0000"/>
                </a:solidFill>
              </a:rPr>
              <a:t>ونحو </a:t>
            </a:r>
            <a:r>
              <a:rPr lang="ar-IQ" sz="2400" b="1" u="sng" dirty="0">
                <a:solidFill>
                  <a:srgbClr val="FF0000"/>
                </a:solidFill>
              </a:rPr>
              <a:t>/       </a:t>
            </a:r>
            <a:r>
              <a:rPr lang="ar-IQ" sz="2400" b="1" u="sng" dirty="0" smtClean="0">
                <a:solidFill>
                  <a:srgbClr val="FF0000"/>
                </a:solidFill>
              </a:rPr>
              <a:t>الفعل الماضي المتصرّف  </a:t>
            </a:r>
            <a:r>
              <a:rPr lang="ar-IQ" sz="2400" b="1" dirty="0" smtClean="0">
                <a:solidFill>
                  <a:prstClr val="black"/>
                </a:solidFill>
              </a:rPr>
              <a:t>إن </a:t>
            </a:r>
            <a:r>
              <a:rPr lang="ar-IQ" sz="2400" b="1" dirty="0">
                <a:solidFill>
                  <a:prstClr val="black"/>
                </a:solidFill>
              </a:rPr>
              <a:t>جاء زيد</a:t>
            </a:r>
            <a:r>
              <a:rPr lang="ar-IQ" sz="2400" b="1" u="sng" dirty="0">
                <a:solidFill>
                  <a:srgbClr val="FF0000"/>
                </a:solidFill>
              </a:rPr>
              <a:t> </a:t>
            </a:r>
            <a:r>
              <a:rPr lang="ar-IQ" sz="2400" b="1" u="sng" dirty="0" smtClean="0">
                <a:solidFill>
                  <a:prstClr val="black"/>
                </a:solidFill>
              </a:rPr>
              <a:t>قام </a:t>
            </a:r>
            <a:r>
              <a:rPr lang="ar-IQ" sz="2400" b="1" dirty="0">
                <a:solidFill>
                  <a:prstClr val="black"/>
                </a:solidFill>
              </a:rPr>
              <a:t>عمرو </a:t>
            </a:r>
            <a:endParaRPr lang="ar-IQ" sz="2400" b="1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ar-IQ" sz="2400" b="1" dirty="0" smtClean="0">
                <a:solidFill>
                  <a:prstClr val="black"/>
                </a:solidFill>
              </a:rPr>
              <a:t>    (قام) : فعل ماض مبني على الفتح في محل الجزم جواب الشرط  لم يقترن بالفاء لأنه فعل ماض متصرّف</a:t>
            </a:r>
            <a:endParaRPr lang="ar-IQ" sz="2400" dirty="0" smtClean="0">
              <a:solidFill>
                <a:prstClr val="black"/>
              </a:solidFill>
              <a:cs typeface="Times New Roman"/>
            </a:endParaRPr>
          </a:p>
          <a:p>
            <a:endParaRPr lang="ar-IQ" sz="2400" dirty="0">
              <a:solidFill>
                <a:prstClr val="black"/>
              </a:solidFill>
              <a:cs typeface="Times New Roman"/>
            </a:endParaRPr>
          </a:p>
          <a:p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 </a:t>
            </a:r>
            <a:endParaRPr lang="ar-IQ" sz="2400" dirty="0">
              <a:solidFill>
                <a:prstClr val="black"/>
              </a:solidFill>
              <a:cs typeface="Times New Roman"/>
            </a:endParaRPr>
          </a:p>
          <a:p>
            <a:endParaRPr lang="ar-IQ" sz="2400" dirty="0" smtClean="0">
              <a:solidFill>
                <a:prstClr val="black"/>
              </a:solidFill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77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 smtClean="0">
                <a:cs typeface="+mj-cs"/>
              </a:rPr>
              <a:t>   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7384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r>
              <a:rPr lang="ar-IQ" sz="2400" dirty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sz="2400" b="1" dirty="0"/>
              <a:t>( </a:t>
            </a:r>
            <a:r>
              <a:rPr lang="ar-IQ" sz="2400" b="1" dirty="0">
                <a:solidFill>
                  <a:srgbClr val="FF0000"/>
                </a:solidFill>
              </a:rPr>
              <a:t>وتخلف الفاء إذا المفاجأة ... كإن تجد إذا لنا مكافأة </a:t>
            </a:r>
            <a:r>
              <a:rPr lang="ar-IQ" sz="2400" b="1" dirty="0"/>
              <a:t>) </a:t>
            </a:r>
            <a:endParaRPr lang="ar-IQ" sz="2400" b="1" dirty="0" smtClean="0"/>
          </a:p>
          <a:p>
            <a:endParaRPr lang="ar-IQ" sz="2400" dirty="0" smtClean="0">
              <a:solidFill>
                <a:prstClr val="black"/>
              </a:solidFill>
              <a:cs typeface="Times New Roman"/>
            </a:endParaRPr>
          </a:p>
          <a:p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اقترا ن جواب الشرط باـ  (إذا )  المفاجأة الداخلة بدلاً من (الفاء) إذا كان الجواب جملة اسمية</a:t>
            </a:r>
          </a:p>
          <a:p>
            <a:r>
              <a:rPr lang="ar-IQ" sz="2400" b="1" dirty="0"/>
              <a:t>أي إذا كان الجواب جملة اسمية </a:t>
            </a:r>
            <a:r>
              <a:rPr lang="ar-IQ" sz="2400" b="1" u="sng" dirty="0"/>
              <a:t>وجب اقترانه </a:t>
            </a:r>
            <a:r>
              <a:rPr lang="ar-IQ" sz="2400" b="1" u="sng" dirty="0" smtClean="0"/>
              <a:t>بالفاء</a:t>
            </a:r>
          </a:p>
          <a:p>
            <a:r>
              <a:rPr lang="ar-IQ" sz="2400" b="1" u="sng" dirty="0"/>
              <a:t> </a:t>
            </a:r>
            <a:r>
              <a:rPr lang="ar-IQ" sz="2400" b="1" u="sng" dirty="0" smtClean="0"/>
              <a:t>                 </a:t>
            </a:r>
            <a:r>
              <a:rPr lang="ar-IQ" sz="2400" b="1" dirty="0"/>
              <a:t>ويجوز إقامة </a:t>
            </a:r>
            <a:r>
              <a:rPr lang="ar-IQ" sz="2400" b="1" u="sng" dirty="0"/>
              <a:t>إذا الفجائية   </a:t>
            </a:r>
            <a:r>
              <a:rPr lang="ar-IQ" sz="2400" b="1" dirty="0"/>
              <a:t>مقام </a:t>
            </a:r>
            <a:r>
              <a:rPr lang="ar-IQ" sz="2400" b="1" u="sng" dirty="0"/>
              <a:t>الفاء</a:t>
            </a:r>
          </a:p>
          <a:p>
            <a:endParaRPr lang="ar-IQ" sz="2400" b="1" u="sng" dirty="0"/>
          </a:p>
          <a:p>
            <a:endParaRPr lang="ar-IQ" sz="2400" dirty="0">
              <a:solidFill>
                <a:prstClr val="black"/>
              </a:solidFill>
              <a:cs typeface="Times New Roman"/>
            </a:endParaRPr>
          </a:p>
          <a:p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  </a:t>
            </a:r>
            <a:r>
              <a:rPr lang="ar-IQ" sz="2400" b="1" dirty="0"/>
              <a:t> </a:t>
            </a:r>
            <a:r>
              <a:rPr lang="ar-IQ" sz="2400" b="1" dirty="0" smtClean="0"/>
              <a:t> إعراب هذه الجملة مطلوب </a:t>
            </a:r>
            <a:r>
              <a:rPr lang="ar-IQ" sz="2400" b="1" dirty="0" smtClean="0">
                <a:solidFill>
                  <a:srgbClr val="FF0000"/>
                </a:solidFill>
              </a:rPr>
              <a:t> (شرح ابن عقيل)              إن </a:t>
            </a:r>
            <a:r>
              <a:rPr lang="ar-IQ" sz="2400" b="1" dirty="0">
                <a:solidFill>
                  <a:srgbClr val="FF0000"/>
                </a:solidFill>
              </a:rPr>
              <a:t>تجد </a:t>
            </a:r>
            <a:r>
              <a:rPr lang="ar-IQ" sz="2400" b="1" dirty="0" smtClean="0">
                <a:solidFill>
                  <a:srgbClr val="FF0000"/>
                </a:solidFill>
              </a:rPr>
              <a:t>إذا </a:t>
            </a:r>
            <a:r>
              <a:rPr lang="ar-IQ" sz="2400" b="1" dirty="0">
                <a:solidFill>
                  <a:srgbClr val="FF0000"/>
                </a:solidFill>
              </a:rPr>
              <a:t>لنا مكافأة </a:t>
            </a:r>
            <a:endParaRPr lang="ar-IQ" sz="2400" b="1" dirty="0"/>
          </a:p>
          <a:p>
            <a:r>
              <a:rPr lang="ar-IQ" sz="2400" b="1" dirty="0"/>
              <a:t> </a:t>
            </a:r>
            <a:endParaRPr lang="ar-IQ" sz="2400" b="1" u="sng" dirty="0"/>
          </a:p>
          <a:p>
            <a:r>
              <a:rPr lang="ar-IQ" sz="2400" b="1" u="sng" dirty="0" smtClean="0"/>
              <a:t> </a:t>
            </a:r>
            <a:r>
              <a:rPr lang="ar-IQ" sz="2400" b="1" dirty="0" smtClean="0"/>
              <a:t>                       </a:t>
            </a:r>
            <a:endParaRPr lang="ar-IQ" sz="2400" b="1" dirty="0"/>
          </a:p>
          <a:p>
            <a:r>
              <a:rPr lang="ar-IQ" sz="2400" b="1" dirty="0" smtClean="0"/>
              <a:t> </a:t>
            </a:r>
            <a:r>
              <a:rPr lang="ar-IQ" sz="2400" b="1" dirty="0"/>
              <a:t>ومنه قوله تعالى ( وإن تصبهم سيئة بما قدمت أيديهم إ</a:t>
            </a:r>
            <a:r>
              <a:rPr lang="ar-IQ" sz="2400" b="1" u="sng" dirty="0"/>
              <a:t>ذا</a:t>
            </a:r>
            <a:r>
              <a:rPr lang="ar-IQ" sz="2400" b="1" dirty="0"/>
              <a:t> هم يقنطون ) </a:t>
            </a:r>
            <a:endParaRPr lang="ar-IQ" sz="2400" b="1" dirty="0" smtClean="0"/>
          </a:p>
          <a:p>
            <a:endParaRPr lang="ar-IQ" sz="2400" b="1" dirty="0"/>
          </a:p>
          <a:p>
            <a:r>
              <a:rPr lang="ar-IQ" sz="2400" b="1" dirty="0" smtClean="0"/>
              <a:t>ولم </a:t>
            </a:r>
            <a:r>
              <a:rPr lang="ar-IQ" sz="2400" b="1" dirty="0"/>
              <a:t>يقيد المصنف الجملة بكونها اسمية استغناء بفهم ذلك من التمثيل </a:t>
            </a:r>
            <a:endParaRPr lang="ar-IQ" sz="2400" b="1" dirty="0" smtClean="0"/>
          </a:p>
          <a:p>
            <a:endParaRPr lang="ar-IQ" sz="2400" b="1" dirty="0">
              <a:solidFill>
                <a:prstClr val="black"/>
              </a:solidFill>
              <a:cs typeface="Times New Roman"/>
            </a:endParaRPr>
          </a:p>
          <a:p>
            <a:r>
              <a:rPr lang="ar-IQ" sz="2400" b="1" dirty="0" smtClean="0">
                <a:solidFill>
                  <a:prstClr val="black"/>
                </a:solidFill>
                <a:cs typeface="Times New Roman"/>
              </a:rPr>
              <a:t> إعراب ومنه  </a:t>
            </a:r>
            <a:r>
              <a:rPr lang="ar-IQ" sz="2400" b="1" dirty="0"/>
              <a:t>قوله تعالى ( وإن تصبهم سيئة بما قدمت أيديهم إ</a:t>
            </a:r>
            <a:r>
              <a:rPr lang="ar-IQ" sz="2400" b="1" u="sng" dirty="0"/>
              <a:t>ذا</a:t>
            </a:r>
            <a:r>
              <a:rPr lang="ar-IQ" sz="2400" b="1" dirty="0"/>
              <a:t> هم يقنطون )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/>
              <a:pPr/>
              <a:t>18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3461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 smtClean="0">
                <a:cs typeface="+mj-cs"/>
              </a:rPr>
              <a:t>   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7384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r>
              <a:rPr lang="ar-IQ" sz="2000" dirty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sz="2000" dirty="0" smtClean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sz="2000" b="1" dirty="0" smtClean="0">
                <a:solidFill>
                  <a:prstClr val="black"/>
                </a:solidFill>
                <a:cs typeface="Times New Roman"/>
              </a:rPr>
              <a:t>إعراب </a:t>
            </a:r>
            <a:r>
              <a:rPr lang="ar-IQ" sz="2000" b="1" dirty="0">
                <a:solidFill>
                  <a:prstClr val="black"/>
                </a:solidFill>
              </a:rPr>
              <a:t>قوله تعالى ( </a:t>
            </a:r>
            <a:r>
              <a:rPr lang="ar-IQ" sz="2000" b="1" dirty="0" smtClean="0">
                <a:solidFill>
                  <a:prstClr val="black"/>
                </a:solidFill>
              </a:rPr>
              <a:t>وإن </a:t>
            </a:r>
            <a:r>
              <a:rPr lang="ar-IQ" sz="2000" b="1" dirty="0">
                <a:solidFill>
                  <a:prstClr val="black"/>
                </a:solidFill>
              </a:rPr>
              <a:t>تصبهم سيئة بما </a:t>
            </a:r>
            <a:r>
              <a:rPr lang="ar-IQ" sz="2000" b="1" dirty="0" smtClean="0">
                <a:solidFill>
                  <a:prstClr val="black"/>
                </a:solidFill>
              </a:rPr>
              <a:t>قدمت أيديهم إ</a:t>
            </a:r>
            <a:r>
              <a:rPr lang="ar-IQ" sz="2000" b="1" u="sng" dirty="0" smtClean="0">
                <a:solidFill>
                  <a:prstClr val="black"/>
                </a:solidFill>
              </a:rPr>
              <a:t>ذا</a:t>
            </a:r>
            <a:r>
              <a:rPr lang="ar-IQ" sz="2000" b="1" dirty="0" smtClean="0">
                <a:solidFill>
                  <a:prstClr val="black"/>
                </a:solidFill>
              </a:rPr>
              <a:t> </a:t>
            </a:r>
            <a:r>
              <a:rPr lang="ar-IQ" sz="2000" b="1" dirty="0">
                <a:solidFill>
                  <a:prstClr val="black"/>
                </a:solidFill>
              </a:rPr>
              <a:t>هم يقنطون )</a:t>
            </a:r>
            <a:r>
              <a:rPr lang="ar-IQ" sz="2000" dirty="0" smtClean="0">
                <a:solidFill>
                  <a:prstClr val="black"/>
                </a:solidFill>
                <a:cs typeface="Times New Roman"/>
              </a:rPr>
              <a:t> </a:t>
            </a:r>
            <a:endParaRPr lang="ar-IQ" sz="2000" dirty="0">
              <a:solidFill>
                <a:prstClr val="black"/>
              </a:solidFill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ar-IQ" sz="2000" dirty="0" smtClean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sz="2000" dirty="0" smtClean="0">
                <a:solidFill>
                  <a:prstClr val="black"/>
                </a:solidFill>
              </a:rPr>
              <a:t>وإن :  شرطية جازمة </a:t>
            </a:r>
            <a:endParaRPr lang="ar-IQ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ar-IQ" sz="2000" dirty="0" smtClean="0">
                <a:solidFill>
                  <a:prstClr val="black"/>
                </a:solidFill>
              </a:rPr>
              <a:t> تصبهم: فعل مضارع مجزوم وعلامة جزمه السكون وهو فعل الشرط ، الهاء: ضمير متصل مبني على السكون في محل النصب مفعول به وهو فعل الشرط </a:t>
            </a:r>
          </a:p>
          <a:p>
            <a:pPr>
              <a:lnSpc>
                <a:spcPct val="150000"/>
              </a:lnSpc>
            </a:pPr>
            <a:r>
              <a:rPr lang="ar-IQ" sz="2000" dirty="0" smtClean="0">
                <a:solidFill>
                  <a:prstClr val="black"/>
                </a:solidFill>
              </a:rPr>
              <a:t> سيئة: فاعل مرفوع وعلامة رفعه الضمة الظاهرة</a:t>
            </a:r>
          </a:p>
          <a:p>
            <a:pPr>
              <a:lnSpc>
                <a:spcPct val="150000"/>
              </a:lnSpc>
            </a:pPr>
            <a:r>
              <a:rPr lang="ar-IQ" sz="2000" dirty="0" smtClean="0">
                <a:solidFill>
                  <a:prstClr val="black"/>
                </a:solidFill>
              </a:rPr>
              <a:t> ب: حرف جر</a:t>
            </a:r>
          </a:p>
          <a:p>
            <a:pPr>
              <a:lnSpc>
                <a:spcPct val="150000"/>
              </a:lnSpc>
            </a:pPr>
            <a:r>
              <a:rPr lang="ar-IQ" sz="2000" dirty="0" smtClean="0">
                <a:solidFill>
                  <a:prstClr val="black"/>
                </a:solidFill>
              </a:rPr>
              <a:t>ما: اسم موصول مبني على السكون في محل الجر اسم مجرور</a:t>
            </a:r>
          </a:p>
          <a:p>
            <a:pPr>
              <a:lnSpc>
                <a:spcPct val="150000"/>
              </a:lnSpc>
            </a:pPr>
            <a:r>
              <a:rPr lang="ar-IQ" sz="2000" dirty="0" smtClean="0">
                <a:solidFill>
                  <a:prstClr val="black"/>
                </a:solidFill>
              </a:rPr>
              <a:t> قدمت: فعل ماضي مبني على الفتح والتاء تاء التأنيث الساكنة لا محل لها من الإعراب </a:t>
            </a:r>
          </a:p>
          <a:p>
            <a:pPr>
              <a:lnSpc>
                <a:spcPct val="150000"/>
              </a:lnSpc>
            </a:pPr>
            <a:r>
              <a:rPr lang="ar-IQ" sz="2000" dirty="0">
                <a:solidFill>
                  <a:prstClr val="black"/>
                </a:solidFill>
              </a:rPr>
              <a:t> </a:t>
            </a:r>
            <a:r>
              <a:rPr lang="ar-IQ" sz="2000" dirty="0" smtClean="0">
                <a:solidFill>
                  <a:prstClr val="black"/>
                </a:solidFill>
              </a:rPr>
              <a:t>أيديهم: فاعل مرفوع وعلامة رفعه الضمة المقدرة وهو مضاف، و </a:t>
            </a:r>
            <a:r>
              <a:rPr lang="ar-IQ" sz="2000" dirty="0">
                <a:solidFill>
                  <a:prstClr val="black"/>
                </a:solidFill>
              </a:rPr>
              <a:t>الهاء: ضمير متصل مبني على السكون</a:t>
            </a:r>
            <a:r>
              <a:rPr lang="ar-IQ" sz="2000" dirty="0" smtClean="0">
                <a:solidFill>
                  <a:prstClr val="black"/>
                </a:solidFill>
              </a:rPr>
              <a:t> في محل الجر مضاف إليه</a:t>
            </a:r>
          </a:p>
          <a:p>
            <a:pPr>
              <a:lnSpc>
                <a:spcPct val="150000"/>
              </a:lnSpc>
            </a:pPr>
            <a:r>
              <a:rPr lang="ar-IQ" sz="2000" dirty="0" smtClean="0">
                <a:solidFill>
                  <a:prstClr val="black"/>
                </a:solidFill>
              </a:rPr>
              <a:t> إ</a:t>
            </a:r>
            <a:r>
              <a:rPr lang="ar-IQ" sz="2000" u="sng" dirty="0" smtClean="0">
                <a:solidFill>
                  <a:prstClr val="black"/>
                </a:solidFill>
              </a:rPr>
              <a:t>ذا :/ إذا الفجائية أقيم مقام الفاء</a:t>
            </a:r>
            <a:r>
              <a:rPr lang="ar-IQ" sz="2000" dirty="0" smtClean="0">
                <a:solidFill>
                  <a:prstClr val="black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ar-IQ" sz="2000" dirty="0" smtClean="0">
                <a:solidFill>
                  <a:prstClr val="black"/>
                </a:solidFill>
              </a:rPr>
              <a:t>هم: ضمير منفصل مبني على السكون ف مبتدأ</a:t>
            </a:r>
          </a:p>
          <a:p>
            <a:pPr>
              <a:lnSpc>
                <a:spcPct val="150000"/>
              </a:lnSpc>
            </a:pPr>
            <a:r>
              <a:rPr lang="ar-IQ" sz="2000" dirty="0" smtClean="0">
                <a:solidFill>
                  <a:prstClr val="black"/>
                </a:solidFill>
              </a:rPr>
              <a:t> يقنطون: فعل مضارع مرفوع وعلامة رفعه حذف النون لأنه من الأفعال الخمسة </a:t>
            </a:r>
          </a:p>
          <a:p>
            <a:pPr>
              <a:lnSpc>
                <a:spcPct val="150000"/>
              </a:lnSpc>
            </a:pPr>
            <a:r>
              <a:rPr lang="ar-IQ" sz="2000" dirty="0" smtClean="0">
                <a:solidFill>
                  <a:prstClr val="black"/>
                </a:solidFill>
                <a:cs typeface="Times New Roman"/>
              </a:rPr>
              <a:t>الواو : </a:t>
            </a:r>
            <a:r>
              <a:rPr lang="ar-IQ" sz="2000" dirty="0">
                <a:solidFill>
                  <a:prstClr val="black"/>
                </a:solidFill>
              </a:rPr>
              <a:t>الهاء: ضمير متصل مبني على </a:t>
            </a:r>
            <a:r>
              <a:rPr lang="ar-IQ" sz="2000" dirty="0" smtClean="0">
                <a:solidFill>
                  <a:prstClr val="black"/>
                </a:solidFill>
              </a:rPr>
              <a:t>السكونفي محل الرفع فاعل  </a:t>
            </a:r>
            <a:r>
              <a:rPr lang="ar-IQ" sz="2000" dirty="0" smtClean="0">
                <a:solidFill>
                  <a:prstClr val="black"/>
                </a:solidFill>
                <a:cs typeface="Times New Roman"/>
              </a:rPr>
              <a:t>والجملة الفعلية في محل الرفع خبر وفي محل الجزم جواب الشرط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/>
              <a:pPr/>
              <a:t>19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729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r>
              <a:rPr lang="ar-IQ" sz="3200" dirty="0">
                <a:solidFill>
                  <a:prstClr val="black"/>
                </a:solidFill>
              </a:rPr>
              <a:t> </a:t>
            </a:r>
            <a:r>
              <a:rPr lang="ar-IQ" sz="3200" dirty="0" smtClean="0">
                <a:solidFill>
                  <a:prstClr val="black"/>
                </a:solidFill>
              </a:rPr>
              <a:t>وثانيهما // </a:t>
            </a:r>
            <a:r>
              <a:rPr lang="ar-IQ" sz="3200" b="1" dirty="0"/>
              <a:t> </a:t>
            </a:r>
            <a:r>
              <a:rPr lang="ar-IQ" sz="3200" b="1" dirty="0" smtClean="0"/>
              <a:t>و</a:t>
            </a:r>
            <a:r>
              <a:rPr lang="ar-IQ" sz="3200" b="1" dirty="0" smtClean="0">
                <a:solidFill>
                  <a:schemeClr val="tx1"/>
                </a:solidFill>
              </a:rPr>
              <a:t>الأدوات الجازمة  لفعلين مضارعين (وتسمى بالأدوات الشرطية الجازمة)</a:t>
            </a:r>
          </a:p>
          <a:p>
            <a:endParaRPr lang="ar-IQ" sz="3200" b="1" dirty="0" smtClean="0">
              <a:solidFill>
                <a:schemeClr val="tx1"/>
              </a:solidFill>
            </a:endParaRPr>
          </a:p>
          <a:p>
            <a:r>
              <a:rPr lang="ar-IQ" sz="3200" b="1" dirty="0" smtClean="0">
                <a:solidFill>
                  <a:schemeClr val="tx1"/>
                </a:solidFill>
              </a:rPr>
              <a:t>1- إنْ                              2- </a:t>
            </a:r>
            <a:r>
              <a:rPr lang="ar-IQ" sz="3200" b="1" dirty="0">
                <a:solidFill>
                  <a:schemeClr val="tx1"/>
                </a:solidFill>
              </a:rPr>
              <a:t>مَن</a:t>
            </a:r>
          </a:p>
          <a:p>
            <a:r>
              <a:rPr lang="ar-IQ" sz="3200" b="1" dirty="0">
                <a:solidFill>
                  <a:schemeClr val="tx1"/>
                </a:solidFill>
              </a:rPr>
              <a:t> </a:t>
            </a:r>
            <a:r>
              <a:rPr lang="ar-IQ" sz="3200" b="1" dirty="0" smtClean="0">
                <a:solidFill>
                  <a:schemeClr val="tx1"/>
                </a:solidFill>
              </a:rPr>
              <a:t>3- ما                              4- مهما</a:t>
            </a:r>
          </a:p>
          <a:p>
            <a:r>
              <a:rPr lang="ar-IQ" sz="3200" b="1" dirty="0" smtClean="0">
                <a:solidFill>
                  <a:schemeClr val="tx1"/>
                </a:solidFill>
              </a:rPr>
              <a:t>5-  أَي                             6- متى </a:t>
            </a:r>
          </a:p>
          <a:p>
            <a:r>
              <a:rPr lang="ar-IQ" sz="3200" b="1" dirty="0" smtClean="0">
                <a:solidFill>
                  <a:schemeClr val="tx1"/>
                </a:solidFill>
              </a:rPr>
              <a:t>7- أيان                             8-  أينما</a:t>
            </a:r>
          </a:p>
          <a:p>
            <a:r>
              <a:rPr lang="ar-IQ" sz="3200" b="1" dirty="0" smtClean="0">
                <a:solidFill>
                  <a:schemeClr val="tx1"/>
                </a:solidFill>
              </a:rPr>
              <a:t>9- إذما                              10- حيثما</a:t>
            </a:r>
          </a:p>
          <a:p>
            <a:r>
              <a:rPr lang="ar-IQ" sz="3200" b="1" dirty="0">
                <a:solidFill>
                  <a:schemeClr val="tx1"/>
                </a:solidFill>
              </a:rPr>
              <a:t> </a:t>
            </a:r>
            <a:r>
              <a:rPr lang="ar-IQ" sz="3200" b="1" dirty="0" smtClean="0">
                <a:solidFill>
                  <a:schemeClr val="tx1"/>
                </a:solidFill>
              </a:rPr>
              <a:t>                        11- أنّى</a:t>
            </a:r>
          </a:p>
          <a:p>
            <a:endParaRPr lang="ar-IQ" sz="3200" b="1" dirty="0">
              <a:solidFill>
                <a:schemeClr val="tx1"/>
              </a:solidFill>
            </a:endParaRPr>
          </a:p>
          <a:p>
            <a:r>
              <a:rPr lang="ar-IQ" sz="3200" b="1" dirty="0" smtClean="0">
                <a:solidFill>
                  <a:schemeClr val="tx1"/>
                </a:solidFill>
              </a:rPr>
              <a:t>  ملحوظة : لكل أداة شاهد يجب حفظه في الكتاب(شرح ابن عقيل) وقد تكون الأمثلة خارجية</a:t>
            </a:r>
            <a:endParaRPr lang="ar-IQ" sz="3200" b="1" dirty="0">
              <a:solidFill>
                <a:schemeClr val="tx1"/>
              </a:solidFill>
            </a:endParaRPr>
          </a:p>
          <a:p>
            <a:endParaRPr lang="ar-IQ" sz="3200" dirty="0" smtClean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64088" y="6525344"/>
            <a:ext cx="1269504" cy="221109"/>
          </a:xfrm>
        </p:spPr>
        <p:txBody>
          <a:bodyPr/>
          <a:lstStyle/>
          <a:p>
            <a:fld id="{8807548C-B4CF-407D-9A7D-A06860624174}" type="datetime8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01 أيار، 23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51520" y="6453336"/>
            <a:ext cx="504056" cy="268139"/>
          </a:xfrm>
        </p:spPr>
        <p:txBody>
          <a:bodyPr/>
          <a:lstStyle/>
          <a:p>
            <a:fld id="{0B5A0C7A-F255-4595-9805-76BD70493C6D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1783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en-US" sz="9600" dirty="0" smtClean="0">
                <a:solidFill>
                  <a:schemeClr val="tx1"/>
                </a:solidFill>
                <a:cs typeface="+mj-cs"/>
                <a:sym typeface="Ali- Arabesque"/>
              </a:rPr>
              <a:t>                                    </a:t>
            </a:r>
            <a:endParaRPr lang="ar-IQ" sz="9600" dirty="0" smtClean="0">
              <a:solidFill>
                <a:schemeClr val="tx1"/>
              </a:solidFill>
              <a:cs typeface="+mj-cs"/>
              <a:sym typeface="Ali- Arabesque"/>
            </a:endParaRPr>
          </a:p>
          <a:p>
            <a:pPr algn="r">
              <a:lnSpc>
                <a:spcPct val="170000"/>
              </a:lnSpc>
            </a:pPr>
            <a:r>
              <a:rPr lang="ar-IQ" sz="9600" dirty="0" smtClean="0">
                <a:solidFill>
                  <a:srgbClr val="FF0000"/>
                </a:solidFill>
                <a:cs typeface="+mj-cs"/>
              </a:rPr>
              <a:t>( </a:t>
            </a:r>
            <a:r>
              <a:rPr lang="ar-IQ" sz="9600" dirty="0">
                <a:solidFill>
                  <a:srgbClr val="FF0000"/>
                </a:solidFill>
                <a:cs typeface="+mj-cs"/>
              </a:rPr>
              <a:t>والفعل من بعد الجزا إن يقترن ... بالفا أو الواو بتثليث </a:t>
            </a:r>
            <a:r>
              <a:rPr lang="ar-IQ" sz="9600" dirty="0" smtClean="0">
                <a:solidFill>
                  <a:srgbClr val="FF0000"/>
                </a:solidFill>
                <a:cs typeface="+mj-cs"/>
              </a:rPr>
              <a:t>قمِن) </a:t>
            </a:r>
          </a:p>
          <a:p>
            <a:pPr algn="r">
              <a:lnSpc>
                <a:spcPct val="170000"/>
              </a:lnSpc>
            </a:pPr>
            <a:r>
              <a:rPr lang="ar-IQ" sz="9600" dirty="0">
                <a:solidFill>
                  <a:schemeClr val="tx1"/>
                </a:solidFill>
                <a:cs typeface="+mj-cs"/>
              </a:rPr>
              <a:t> </a:t>
            </a:r>
            <a:r>
              <a:rPr lang="ar-IQ" sz="9600" dirty="0" smtClean="0">
                <a:solidFill>
                  <a:schemeClr val="tx1"/>
                </a:solidFill>
                <a:cs typeface="+mj-cs"/>
              </a:rPr>
              <a:t>          الموضوع// وقوع فعل مضارع مقروناً </a:t>
            </a:r>
            <a:r>
              <a:rPr lang="ar-IQ" sz="9600" b="1" dirty="0" smtClean="0">
                <a:solidFill>
                  <a:srgbClr val="FF0000"/>
                </a:solidFill>
                <a:cs typeface="+mj-cs"/>
              </a:rPr>
              <a:t>بالفاء أو الواو </a:t>
            </a:r>
            <a:r>
              <a:rPr lang="ar-IQ" sz="9600" dirty="0" smtClean="0">
                <a:solidFill>
                  <a:schemeClr val="tx1"/>
                </a:solidFill>
                <a:cs typeface="+mj-cs"/>
              </a:rPr>
              <a:t>بعد </a:t>
            </a:r>
            <a:r>
              <a:rPr lang="ar-IQ" sz="9600" dirty="0">
                <a:solidFill>
                  <a:schemeClr val="tx1"/>
                </a:solidFill>
                <a:cs typeface="+mj-cs"/>
              </a:rPr>
              <a:t>جزاء </a:t>
            </a:r>
            <a:r>
              <a:rPr lang="ar-IQ" sz="9600" dirty="0" smtClean="0">
                <a:solidFill>
                  <a:schemeClr val="tx1"/>
                </a:solidFill>
                <a:cs typeface="+mj-cs"/>
              </a:rPr>
              <a:t>الشرط</a:t>
            </a:r>
          </a:p>
          <a:p>
            <a:pPr algn="r">
              <a:lnSpc>
                <a:spcPct val="170000"/>
              </a:lnSpc>
            </a:pPr>
            <a:r>
              <a:rPr lang="ar-IQ" sz="8000" b="1" dirty="0" smtClean="0">
                <a:solidFill>
                  <a:schemeClr val="tx1"/>
                </a:solidFill>
                <a:cs typeface="+mj-cs"/>
              </a:rPr>
              <a:t>    - المضارع القرون بالفاء </a:t>
            </a:r>
          </a:p>
          <a:p>
            <a:pPr algn="r">
              <a:lnSpc>
                <a:spcPct val="170000"/>
              </a:lnSpc>
            </a:pPr>
            <a:r>
              <a:rPr lang="ar-IQ" sz="8000" b="1" dirty="0" smtClean="0">
                <a:solidFill>
                  <a:schemeClr val="tx1"/>
                </a:solidFill>
                <a:cs typeface="+mj-cs"/>
              </a:rPr>
              <a:t>قوله تعالى : (</a:t>
            </a:r>
            <a:r>
              <a:rPr lang="ar-IQ" sz="8000" dirty="0">
                <a:solidFill>
                  <a:schemeClr val="tx1"/>
                </a:solidFill>
              </a:rPr>
              <a:t>:( وإن تبدوا ما في أنفسكم أو تخفوه يحاسبكم به الله </a:t>
            </a:r>
            <a:r>
              <a:rPr lang="ar-IQ" sz="8000" b="1" u="sng" dirty="0">
                <a:solidFill>
                  <a:schemeClr val="tx1"/>
                </a:solidFill>
              </a:rPr>
              <a:t>فيغفر</a:t>
            </a:r>
            <a:r>
              <a:rPr lang="ar-IQ" sz="8000" dirty="0">
                <a:solidFill>
                  <a:schemeClr val="tx1"/>
                </a:solidFill>
              </a:rPr>
              <a:t> لمن يشاء ) </a:t>
            </a:r>
            <a:r>
              <a:rPr lang="ar-IQ" sz="8000" b="1" dirty="0" smtClean="0">
                <a:solidFill>
                  <a:schemeClr val="tx1"/>
                </a:solidFill>
                <a:cs typeface="+mj-cs"/>
              </a:rPr>
              <a:t>)</a:t>
            </a:r>
          </a:p>
          <a:p>
            <a:pPr algn="r">
              <a:lnSpc>
                <a:spcPct val="170000"/>
              </a:lnSpc>
            </a:pPr>
            <a:r>
              <a:rPr lang="ar-IQ" sz="8000" b="1" dirty="0">
                <a:solidFill>
                  <a:schemeClr val="tx1"/>
                </a:solidFill>
                <a:cs typeface="+mj-cs"/>
              </a:rPr>
              <a:t> </a:t>
            </a:r>
            <a:r>
              <a:rPr lang="ar-IQ" sz="8000" b="1" dirty="0" smtClean="0">
                <a:solidFill>
                  <a:schemeClr val="tx1"/>
                </a:solidFill>
                <a:cs typeface="+mj-cs"/>
              </a:rPr>
              <a:t>يحاسبكم / جواب أو جزاء الشرط</a:t>
            </a:r>
            <a:endParaRPr lang="ar-IQ" sz="8000" dirty="0" smtClean="0">
              <a:solidFill>
                <a:schemeClr val="tx1"/>
              </a:solidFill>
              <a:cs typeface="+mj-cs"/>
            </a:endParaRPr>
          </a:p>
          <a:p>
            <a:pPr algn="r">
              <a:lnSpc>
                <a:spcPct val="170000"/>
              </a:lnSpc>
            </a:pPr>
            <a:r>
              <a:rPr lang="ar-IQ" sz="11200" u="sng" dirty="0" smtClean="0">
                <a:solidFill>
                  <a:schemeClr val="tx1"/>
                </a:solidFill>
              </a:rPr>
              <a:t>الأوجه الإعرابية لهذا الفعل المضارع( </a:t>
            </a:r>
            <a:r>
              <a:rPr lang="ar-IQ" sz="9600" b="1" u="sng" dirty="0" smtClean="0">
                <a:solidFill>
                  <a:schemeClr val="tx1"/>
                </a:solidFill>
              </a:rPr>
              <a:t>فيغفر) </a:t>
            </a:r>
            <a:r>
              <a:rPr lang="ar-IQ" sz="11200" u="sng" dirty="0" smtClean="0">
                <a:solidFill>
                  <a:schemeClr val="tx1"/>
                </a:solidFill>
              </a:rPr>
              <a:t>المسبوق أو (المقرون) ب</a:t>
            </a:r>
            <a:r>
              <a:rPr lang="ar-IQ" sz="11200" u="sng" dirty="0" smtClean="0">
                <a:solidFill>
                  <a:srgbClr val="FF0000"/>
                </a:solidFill>
              </a:rPr>
              <a:t>الواو     </a:t>
            </a:r>
            <a:r>
              <a:rPr lang="ar-IQ" sz="11200" u="sng" dirty="0" smtClean="0">
                <a:solidFill>
                  <a:schemeClr val="tx1"/>
                </a:solidFill>
              </a:rPr>
              <a:t>أو     </a:t>
            </a:r>
            <a:r>
              <a:rPr lang="ar-IQ" sz="11200" u="sng" dirty="0" smtClean="0">
                <a:solidFill>
                  <a:srgbClr val="FF0000"/>
                </a:solidFill>
              </a:rPr>
              <a:t>الفاء   وقد </a:t>
            </a:r>
            <a:r>
              <a:rPr lang="ar-IQ" sz="11200" dirty="0" smtClean="0">
                <a:solidFill>
                  <a:schemeClr val="tx1"/>
                </a:solidFill>
              </a:rPr>
              <a:t>وقع بعد جزاء الشرط أو </a:t>
            </a:r>
            <a:r>
              <a:rPr lang="ar-IQ" sz="11200" dirty="0">
                <a:solidFill>
                  <a:schemeClr val="tx1"/>
                </a:solidFill>
              </a:rPr>
              <a:t>ج</a:t>
            </a:r>
            <a:r>
              <a:rPr lang="ar-IQ" sz="11200" dirty="0" smtClean="0">
                <a:solidFill>
                  <a:schemeClr val="tx1"/>
                </a:solidFill>
              </a:rPr>
              <a:t>واب الشرط</a:t>
            </a:r>
          </a:p>
          <a:p>
            <a:pPr algn="r">
              <a:lnSpc>
                <a:spcPct val="170000"/>
              </a:lnSpc>
            </a:pPr>
            <a:r>
              <a:rPr lang="ar-IQ" sz="12800" dirty="0" smtClean="0">
                <a:solidFill>
                  <a:schemeClr val="tx1"/>
                </a:solidFill>
              </a:rPr>
              <a:t>يعرب بثلاثة أوجه إعرابية : </a:t>
            </a:r>
            <a:r>
              <a:rPr lang="ar-IQ" sz="12800" dirty="0">
                <a:solidFill>
                  <a:schemeClr val="tx1"/>
                </a:solidFill>
              </a:rPr>
              <a:t> </a:t>
            </a:r>
            <a:r>
              <a:rPr lang="ar-IQ" sz="12800" dirty="0" smtClean="0">
                <a:solidFill>
                  <a:schemeClr val="tx1"/>
                </a:solidFill>
              </a:rPr>
              <a:t>  -</a:t>
            </a:r>
            <a:r>
              <a:rPr lang="ar-IQ" sz="12800" dirty="0">
                <a:solidFill>
                  <a:schemeClr val="tx1"/>
                </a:solidFill>
              </a:rPr>
              <a:t>الجزم </a:t>
            </a:r>
            <a:r>
              <a:rPr lang="ar-IQ" sz="12800" dirty="0" smtClean="0">
                <a:solidFill>
                  <a:schemeClr val="tx1"/>
                </a:solidFill>
              </a:rPr>
              <a:t> -</a:t>
            </a:r>
            <a:r>
              <a:rPr lang="ar-IQ" sz="12800" dirty="0">
                <a:solidFill>
                  <a:schemeClr val="tx1"/>
                </a:solidFill>
              </a:rPr>
              <a:t>والرفع </a:t>
            </a:r>
            <a:r>
              <a:rPr lang="ar-IQ" sz="12800" dirty="0" smtClean="0">
                <a:solidFill>
                  <a:schemeClr val="tx1"/>
                </a:solidFill>
              </a:rPr>
              <a:t> -</a:t>
            </a:r>
            <a:r>
              <a:rPr lang="ar-IQ" sz="12800" dirty="0">
                <a:solidFill>
                  <a:schemeClr val="tx1"/>
                </a:solidFill>
              </a:rPr>
              <a:t>والنصب </a:t>
            </a:r>
          </a:p>
          <a:p>
            <a:pPr algn="r">
              <a:lnSpc>
                <a:spcPct val="170000"/>
              </a:lnSpc>
            </a:pPr>
            <a:endParaRPr lang="ar-IQ" sz="12800" dirty="0">
              <a:solidFill>
                <a:schemeClr val="tx1"/>
              </a:solidFill>
            </a:endParaRPr>
          </a:p>
          <a:p>
            <a:pPr algn="r">
              <a:lnSpc>
                <a:spcPct val="170000"/>
              </a:lnSpc>
            </a:pPr>
            <a:r>
              <a:rPr lang="ar-IQ" sz="12800" dirty="0" smtClean="0">
                <a:solidFill>
                  <a:schemeClr val="tx1"/>
                </a:solidFill>
              </a:rPr>
              <a:t>   </a:t>
            </a:r>
            <a:endParaRPr lang="ar-IQ" sz="6200" dirty="0">
              <a:solidFill>
                <a:schemeClr val="tx1"/>
              </a:solidFill>
            </a:endParaRPr>
          </a:p>
          <a:p>
            <a:pPr algn="r"/>
            <a:endParaRPr lang="ar-IQ" sz="2400" dirty="0" smtClean="0">
              <a:solidFill>
                <a:schemeClr val="tx1"/>
              </a:solidFill>
            </a:endParaRPr>
          </a:p>
          <a:p>
            <a:pPr algn="r"/>
            <a:endParaRPr lang="ar-IQ" sz="2400" u="sng" dirty="0">
              <a:solidFill>
                <a:schemeClr val="tx1"/>
              </a:solidFill>
              <a:cs typeface="+mj-cs"/>
            </a:endParaRPr>
          </a:p>
          <a:p>
            <a:pPr algn="r"/>
            <a:endParaRPr lang="en-US" sz="2400" u="sng" dirty="0" smtClean="0">
              <a:solidFill>
                <a:schemeClr val="tx1"/>
              </a:solidFill>
              <a:cs typeface="+mj-cs"/>
            </a:endParaRPr>
          </a:p>
          <a:p>
            <a:pPr algn="r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 smtClean="0">
                <a:cs typeface="+mj-cs"/>
              </a:rPr>
              <a:t>    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/>
              <a:pPr/>
              <a:t>20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036496" cy="6858000"/>
          </a:xfrm>
        </p:spPr>
        <p:txBody>
          <a:bodyPr>
            <a:normAutofit/>
          </a:bodyPr>
          <a:lstStyle/>
          <a:p>
            <a:pPr algn="r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 smtClean="0">
                <a:cs typeface="+mj-cs"/>
              </a:rPr>
              <a:t>   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91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</a:pPr>
            <a:r>
              <a:rPr lang="ar-IQ" sz="2400" dirty="0" smtClean="0">
                <a:solidFill>
                  <a:schemeClr val="tx1"/>
                </a:solidFill>
                <a:cs typeface="+mj-cs"/>
              </a:rPr>
              <a:t>  فقوله تعالى :</a:t>
            </a:r>
            <a:r>
              <a:rPr lang="ar-IQ" sz="2400" dirty="0" smtClean="0">
                <a:cs typeface="+mj-cs"/>
              </a:rPr>
              <a:t>( </a:t>
            </a:r>
            <a:r>
              <a:rPr lang="ar-IQ" sz="2400" dirty="0">
                <a:cs typeface="+mj-cs"/>
              </a:rPr>
              <a:t>وإن تبدوا ما في أنفسكم أو تخفوه يحاسبكم به الله </a:t>
            </a:r>
            <a:r>
              <a:rPr lang="ar-IQ" sz="2400" u="sng" dirty="0">
                <a:cs typeface="+mj-cs"/>
              </a:rPr>
              <a:t>ف</a:t>
            </a:r>
            <a:r>
              <a:rPr lang="ar-IQ" sz="2400" u="sng" dirty="0">
                <a:solidFill>
                  <a:srgbClr val="FF0000"/>
                </a:solidFill>
                <a:cs typeface="+mj-cs"/>
              </a:rPr>
              <a:t>يغفر</a:t>
            </a:r>
            <a:r>
              <a:rPr lang="ar-IQ" sz="2400" dirty="0">
                <a:cs typeface="+mj-cs"/>
              </a:rPr>
              <a:t> لمن يشاء ) </a:t>
            </a:r>
          </a:p>
          <a:p>
            <a:pPr>
              <a:lnSpc>
                <a:spcPct val="170000"/>
              </a:lnSpc>
            </a:pPr>
            <a:r>
              <a:rPr lang="ar-IQ" sz="2400" dirty="0" smtClean="0">
                <a:solidFill>
                  <a:schemeClr val="tx1"/>
                </a:solidFill>
                <a:cs typeface="+mj-cs"/>
              </a:rPr>
              <a:t>-وقد قرىء بالثلاثة   ال</a:t>
            </a:r>
            <a:r>
              <a:rPr lang="ar-IQ" sz="2400" u="sng" dirty="0" smtClean="0">
                <a:cs typeface="+mj-cs"/>
              </a:rPr>
              <a:t>فعل </a:t>
            </a:r>
            <a:r>
              <a:rPr lang="ar-IQ" sz="2400" u="sng" dirty="0">
                <a:cs typeface="+mj-cs"/>
              </a:rPr>
              <a:t>مضارع مقرون </a:t>
            </a:r>
            <a:r>
              <a:rPr lang="ar-IQ" sz="2400" u="sng" dirty="0" smtClean="0">
                <a:cs typeface="+mj-cs"/>
              </a:rPr>
              <a:t>ب</a:t>
            </a:r>
            <a:r>
              <a:rPr lang="ar-IQ" sz="2400" u="sng" dirty="0" smtClean="0">
                <a:solidFill>
                  <a:srgbClr val="FF0000"/>
                </a:solidFill>
                <a:cs typeface="+mj-cs"/>
              </a:rPr>
              <a:t>الفاء</a:t>
            </a:r>
            <a:r>
              <a:rPr lang="ar-IQ" sz="2400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ar-IQ" sz="2400" dirty="0" smtClean="0">
                <a:solidFill>
                  <a:schemeClr val="tx1"/>
                </a:solidFill>
                <a:cs typeface="+mj-cs"/>
              </a:rPr>
              <a:t>(</a:t>
            </a:r>
            <a:r>
              <a:rPr lang="ar-IQ" sz="2400" u="sng" dirty="0" smtClean="0"/>
              <a:t>ف</a:t>
            </a:r>
            <a:r>
              <a:rPr lang="ar-IQ" sz="2400" u="sng" dirty="0" smtClean="0">
                <a:solidFill>
                  <a:srgbClr val="FF0000"/>
                </a:solidFill>
              </a:rPr>
              <a:t>يغفر</a:t>
            </a:r>
            <a:r>
              <a:rPr lang="ar-IQ" sz="2400" dirty="0" smtClean="0">
                <a:solidFill>
                  <a:schemeClr val="tx1"/>
                </a:solidFill>
                <a:cs typeface="+mj-cs"/>
              </a:rPr>
              <a:t>) </a:t>
            </a:r>
          </a:p>
          <a:p>
            <a:pPr>
              <a:lnSpc>
                <a:spcPct val="170000"/>
              </a:lnSpc>
            </a:pPr>
            <a:r>
              <a:rPr lang="ar-IQ" sz="2400" dirty="0">
                <a:cs typeface="+mj-cs"/>
              </a:rPr>
              <a:t> </a:t>
            </a:r>
            <a:r>
              <a:rPr lang="ar-IQ" sz="2400" dirty="0" smtClean="0">
                <a:cs typeface="+mj-cs"/>
              </a:rPr>
              <a:t>        </a:t>
            </a:r>
            <a:r>
              <a:rPr lang="ar-IQ" sz="2400" dirty="0" smtClean="0">
                <a:solidFill>
                  <a:schemeClr val="tx1"/>
                </a:solidFill>
                <a:cs typeface="+mj-cs"/>
              </a:rPr>
              <a:t>بجزم</a:t>
            </a:r>
            <a:r>
              <a:rPr lang="ar-IQ" sz="2400" u="sng" dirty="0" smtClean="0">
                <a:solidFill>
                  <a:srgbClr val="FF0000"/>
                </a:solidFill>
                <a:cs typeface="+mj-cs"/>
              </a:rPr>
              <a:t> يغفر </a:t>
            </a:r>
            <a:r>
              <a:rPr lang="ar-IQ" sz="2400" dirty="0" smtClean="0">
                <a:solidFill>
                  <a:schemeClr val="tx1"/>
                </a:solidFill>
                <a:cs typeface="+mj-cs"/>
              </a:rPr>
              <a:t>ورفعه ونصبه </a:t>
            </a:r>
          </a:p>
          <a:p>
            <a:pPr>
              <a:lnSpc>
                <a:spcPct val="170000"/>
              </a:lnSpc>
            </a:pPr>
            <a:r>
              <a:rPr lang="ar-IQ" sz="2400" u="sng" dirty="0" smtClean="0">
                <a:solidFill>
                  <a:schemeClr val="tx1"/>
                </a:solidFill>
                <a:cs typeface="+mj-cs"/>
              </a:rPr>
              <a:t>       </a:t>
            </a:r>
          </a:p>
          <a:p>
            <a:pPr marL="342900" indent="-342900">
              <a:lnSpc>
                <a:spcPct val="170000"/>
              </a:lnSpc>
              <a:buFont typeface="Arial" pitchFamily="34" charset="0"/>
              <a:buChar char="•"/>
            </a:pPr>
            <a:r>
              <a:rPr lang="ar-IQ" sz="2800" b="1" u="sng" dirty="0" smtClean="0">
                <a:solidFill>
                  <a:schemeClr val="tx1"/>
                </a:solidFill>
                <a:cs typeface="+mj-cs"/>
              </a:rPr>
              <a:t> فعل مضارع مقرون ب</a:t>
            </a:r>
            <a:r>
              <a:rPr lang="ar-IQ" sz="2800" b="1" u="sng" dirty="0" smtClean="0">
                <a:solidFill>
                  <a:srgbClr val="FF0000"/>
                </a:solidFill>
                <a:cs typeface="+mj-cs"/>
              </a:rPr>
              <a:t>الواو  </a:t>
            </a:r>
          </a:p>
          <a:p>
            <a:pPr marL="342900" indent="-342900">
              <a:lnSpc>
                <a:spcPct val="170000"/>
              </a:lnSpc>
              <a:buFont typeface="Arial" pitchFamily="34" charset="0"/>
              <a:buChar char="•"/>
            </a:pPr>
            <a:endParaRPr lang="ar-IQ" sz="2400" u="sng" dirty="0" smtClean="0">
              <a:solidFill>
                <a:srgbClr val="FF0000"/>
              </a:solidFill>
              <a:cs typeface="+mj-cs"/>
            </a:endParaRPr>
          </a:p>
          <a:p>
            <a:pPr>
              <a:lnSpc>
                <a:spcPct val="200000"/>
              </a:lnSpc>
            </a:pPr>
            <a:r>
              <a:rPr lang="ar-IQ" sz="2400" u="sng" dirty="0">
                <a:solidFill>
                  <a:srgbClr val="FF0000"/>
                </a:solidFill>
                <a:cs typeface="+mj-cs"/>
              </a:rPr>
              <a:t> </a:t>
            </a:r>
            <a:r>
              <a:rPr lang="ar-IQ" sz="2400" u="sng" dirty="0" smtClean="0">
                <a:solidFill>
                  <a:srgbClr val="FF0000"/>
                </a:solidFill>
                <a:cs typeface="+mj-cs"/>
              </a:rPr>
              <a:t>  </a:t>
            </a:r>
            <a:r>
              <a:rPr lang="ar-IQ" sz="2400" dirty="0" smtClean="0">
                <a:cs typeface="+mj-cs"/>
              </a:rPr>
              <a:t>يعرب أيضاً </a:t>
            </a:r>
            <a:r>
              <a:rPr lang="ar-IQ" sz="2400" dirty="0">
                <a:cs typeface="+mj-cs"/>
              </a:rPr>
              <a:t>بثلاثة أوجه إعرابية :    -الجزم  -والرفع  -والنصب </a:t>
            </a:r>
          </a:p>
          <a:p>
            <a:pPr>
              <a:lnSpc>
                <a:spcPct val="200000"/>
              </a:lnSpc>
            </a:pPr>
            <a:r>
              <a:rPr lang="ar-IQ" sz="2400" u="sng" dirty="0" smtClean="0">
                <a:solidFill>
                  <a:srgbClr val="7030A0"/>
                </a:solidFill>
                <a:cs typeface="+mj-cs"/>
              </a:rPr>
              <a:t>343 - </a:t>
            </a:r>
            <a:r>
              <a:rPr lang="ar-IQ" sz="2400" dirty="0" smtClean="0">
                <a:solidFill>
                  <a:schemeClr val="tx1"/>
                </a:solidFill>
                <a:cs typeface="+mj-cs"/>
              </a:rPr>
              <a:t>( فإن يهلك أبو قابوس يهلك ... ربيع الناس والبلد الحرام ) </a:t>
            </a:r>
          </a:p>
          <a:p>
            <a:pPr>
              <a:lnSpc>
                <a:spcPct val="200000"/>
              </a:lnSpc>
            </a:pPr>
            <a:r>
              <a:rPr lang="ar-IQ" sz="2400" dirty="0" smtClean="0">
                <a:solidFill>
                  <a:schemeClr val="tx1"/>
                </a:solidFill>
                <a:cs typeface="+mj-cs"/>
              </a:rPr>
              <a:t> (     و</a:t>
            </a:r>
            <a:r>
              <a:rPr lang="ar-IQ" sz="2400" u="sng" dirty="0" smtClean="0">
                <a:solidFill>
                  <a:srgbClr val="FF0000"/>
                </a:solidFill>
                <a:cs typeface="+mj-cs"/>
              </a:rPr>
              <a:t>نأخذ</a:t>
            </a:r>
            <a:r>
              <a:rPr lang="ar-IQ" sz="2400" dirty="0" smtClean="0">
                <a:solidFill>
                  <a:schemeClr val="tx1"/>
                </a:solidFill>
                <a:cs typeface="+mj-cs"/>
              </a:rPr>
              <a:t> بعده بذناب عيش ... أجب الظهر ليس له سنام ) </a:t>
            </a:r>
          </a:p>
          <a:p>
            <a:pPr>
              <a:lnSpc>
                <a:spcPct val="200000"/>
              </a:lnSpc>
            </a:pPr>
            <a:r>
              <a:rPr lang="ar-IQ" sz="2400" dirty="0" smtClean="0">
                <a:solidFill>
                  <a:schemeClr val="tx1"/>
                </a:solidFill>
                <a:cs typeface="+mj-cs"/>
              </a:rPr>
              <a:t> روى بجزم</a:t>
            </a:r>
            <a:r>
              <a:rPr lang="ar-IQ" sz="2400" dirty="0" smtClean="0">
                <a:solidFill>
                  <a:srgbClr val="FF0000"/>
                </a:solidFill>
                <a:cs typeface="+mj-cs"/>
              </a:rPr>
              <a:t> نأخذ </a:t>
            </a:r>
            <a:r>
              <a:rPr lang="ar-IQ" sz="2400" dirty="0" smtClean="0">
                <a:solidFill>
                  <a:schemeClr val="tx1"/>
                </a:solidFill>
                <a:cs typeface="+mj-cs"/>
              </a:rPr>
              <a:t>ورفعه ونصبه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/>
              <a:pPr/>
              <a:t>21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 smtClean="0">
                <a:cs typeface="+mj-cs"/>
              </a:rPr>
              <a:t>   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16632"/>
            <a:ext cx="892797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dirty="0">
                <a:solidFill>
                  <a:srgbClr val="FF0000"/>
                </a:solidFill>
                <a:cs typeface="+mj-cs"/>
              </a:rPr>
              <a:t>( وجزم أو نصب لفعل إثرفا ... أو واو أن بالجملتين اكتنفا ) </a:t>
            </a:r>
          </a:p>
          <a:p>
            <a:endParaRPr lang="ar-IQ" sz="2800" dirty="0" smtClean="0">
              <a:cs typeface="+mj-cs"/>
            </a:endParaRPr>
          </a:p>
          <a:p>
            <a:r>
              <a:rPr lang="ar-IQ" sz="2800" b="1" u="sng" dirty="0">
                <a:cs typeface="+mj-cs"/>
              </a:rPr>
              <a:t> </a:t>
            </a:r>
            <a:r>
              <a:rPr lang="ar-IQ" sz="2800" b="1" u="sng" dirty="0" smtClean="0">
                <a:cs typeface="+mj-cs"/>
              </a:rPr>
              <a:t>     (إذا وقع</a:t>
            </a:r>
            <a:r>
              <a:rPr lang="ar-IQ" sz="2800" b="1" u="sng" dirty="0" smtClean="0">
                <a:solidFill>
                  <a:srgbClr val="FF0000"/>
                </a:solidFill>
                <a:cs typeface="+mj-cs"/>
              </a:rPr>
              <a:t> بين </a:t>
            </a:r>
            <a:r>
              <a:rPr lang="ar-IQ" sz="2800" b="1" u="sng" dirty="0" smtClean="0">
                <a:cs typeface="+mj-cs"/>
              </a:rPr>
              <a:t>فعل الشرط والجزاء </a:t>
            </a:r>
            <a:r>
              <a:rPr lang="ar-IQ" sz="2800" b="1" u="sng" dirty="0" smtClean="0">
                <a:solidFill>
                  <a:srgbClr val="FF0000"/>
                </a:solidFill>
                <a:cs typeface="+mj-cs"/>
              </a:rPr>
              <a:t>فعل مضارع مقرون بالفاء</a:t>
            </a:r>
            <a:r>
              <a:rPr lang="ar-IQ" sz="2800" b="1" u="sng" dirty="0">
                <a:solidFill>
                  <a:srgbClr val="FF0000"/>
                </a:solidFill>
              </a:rPr>
              <a:t> أو </a:t>
            </a:r>
            <a:r>
              <a:rPr lang="ar-IQ" sz="2800" b="1" u="sng" dirty="0" smtClean="0">
                <a:solidFill>
                  <a:srgbClr val="FF0000"/>
                </a:solidFill>
              </a:rPr>
              <a:t>الواو</a:t>
            </a:r>
            <a:r>
              <a:rPr lang="ar-IQ" sz="2800" b="1" u="sng" dirty="0" smtClean="0"/>
              <a:t>)</a:t>
            </a:r>
          </a:p>
          <a:p>
            <a:r>
              <a:rPr lang="ar-IQ" sz="2800" b="1" u="sng" dirty="0" smtClean="0">
                <a:cs typeface="+mj-cs"/>
              </a:rPr>
              <a:t> </a:t>
            </a:r>
          </a:p>
          <a:p>
            <a:r>
              <a:rPr lang="ar-IQ" sz="2800" dirty="0" smtClean="0">
                <a:cs typeface="+mj-cs"/>
              </a:rPr>
              <a:t>إذا </a:t>
            </a:r>
            <a:r>
              <a:rPr lang="ar-IQ" sz="2800" dirty="0">
                <a:cs typeface="+mj-cs"/>
              </a:rPr>
              <a:t>وقع </a:t>
            </a:r>
            <a:r>
              <a:rPr lang="ar-IQ" sz="2800" b="1" u="sng" dirty="0">
                <a:cs typeface="+mj-cs"/>
              </a:rPr>
              <a:t>بين فعل الشرط والجزاء </a:t>
            </a:r>
            <a:r>
              <a:rPr lang="ar-IQ" sz="2800" dirty="0">
                <a:cs typeface="+mj-cs"/>
              </a:rPr>
              <a:t>فعل مضارع مقرون بالفاء أو الواو </a:t>
            </a:r>
            <a:endParaRPr lang="ar-IQ" sz="2800" dirty="0" smtClean="0">
              <a:cs typeface="+mj-cs"/>
            </a:endParaRPr>
          </a:p>
          <a:p>
            <a:endParaRPr lang="ar-IQ" sz="2800" dirty="0">
              <a:cs typeface="+mj-cs"/>
            </a:endParaRPr>
          </a:p>
          <a:p>
            <a:r>
              <a:rPr lang="ar-IQ" sz="2800" b="1" u="sng" dirty="0" smtClean="0">
                <a:cs typeface="+mj-cs"/>
              </a:rPr>
              <a:t>جاز </a:t>
            </a:r>
            <a:r>
              <a:rPr lang="ar-IQ" sz="2800" b="1" u="sng" dirty="0">
                <a:cs typeface="+mj-cs"/>
              </a:rPr>
              <a:t>نصبه وجزمه </a:t>
            </a:r>
            <a:endParaRPr lang="ar-IQ" sz="2800" b="1" u="sng" dirty="0" smtClean="0">
              <a:cs typeface="+mj-cs"/>
            </a:endParaRPr>
          </a:p>
          <a:p>
            <a:endParaRPr lang="ar-IQ" sz="2800" dirty="0">
              <a:cs typeface="+mj-cs"/>
            </a:endParaRPr>
          </a:p>
          <a:p>
            <a:r>
              <a:rPr lang="ar-IQ" sz="2800" dirty="0" smtClean="0">
                <a:cs typeface="+mj-cs"/>
              </a:rPr>
              <a:t>نحو//    إن </a:t>
            </a:r>
            <a:r>
              <a:rPr lang="ar-IQ" sz="2800" dirty="0">
                <a:cs typeface="+mj-cs"/>
              </a:rPr>
              <a:t>يقم زيد</a:t>
            </a:r>
            <a:r>
              <a:rPr lang="ar-IQ" sz="2800" dirty="0">
                <a:solidFill>
                  <a:srgbClr val="FF0000"/>
                </a:solidFill>
                <a:cs typeface="+mj-cs"/>
              </a:rPr>
              <a:t> ويخرجْ </a:t>
            </a:r>
            <a:r>
              <a:rPr lang="ar-IQ" sz="2800" dirty="0">
                <a:cs typeface="+mj-cs"/>
              </a:rPr>
              <a:t>خالد أكرمك </a:t>
            </a:r>
          </a:p>
          <a:p>
            <a:endParaRPr lang="ar-IQ" sz="2800" dirty="0">
              <a:cs typeface="+mj-cs"/>
            </a:endParaRPr>
          </a:p>
          <a:p>
            <a:r>
              <a:rPr lang="ar-IQ" sz="2800" dirty="0" smtClean="0">
                <a:cs typeface="+mj-cs"/>
              </a:rPr>
              <a:t>بجزم </a:t>
            </a:r>
            <a:r>
              <a:rPr lang="ar-IQ" sz="2800" dirty="0">
                <a:solidFill>
                  <a:srgbClr val="FF0000"/>
                </a:solidFill>
                <a:cs typeface="+mj-cs"/>
              </a:rPr>
              <a:t>يخرج </a:t>
            </a:r>
            <a:r>
              <a:rPr lang="ar-IQ" sz="2800" dirty="0">
                <a:cs typeface="+mj-cs"/>
              </a:rPr>
              <a:t>ونصبه </a:t>
            </a:r>
            <a:r>
              <a:rPr lang="ar-IQ" sz="2800" dirty="0" smtClean="0">
                <a:cs typeface="+mj-cs"/>
              </a:rPr>
              <a:t> وقد جاء مجزوماً قي هذه الجملة</a:t>
            </a:r>
          </a:p>
          <a:p>
            <a:endParaRPr lang="ar-IQ" sz="2800" dirty="0">
              <a:cs typeface="+mj-cs"/>
            </a:endParaRPr>
          </a:p>
          <a:p>
            <a:r>
              <a:rPr lang="ar-IQ" sz="2800" dirty="0" smtClean="0">
                <a:cs typeface="+mj-cs"/>
              </a:rPr>
              <a:t>-ومن</a:t>
            </a:r>
            <a:r>
              <a:rPr lang="ar-IQ" sz="2800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ar-IQ" sz="2800" dirty="0">
                <a:solidFill>
                  <a:srgbClr val="FF0000"/>
                </a:solidFill>
                <a:cs typeface="+mj-cs"/>
              </a:rPr>
              <a:t>النصب </a:t>
            </a:r>
            <a:r>
              <a:rPr lang="ar-IQ" sz="2800" dirty="0" smtClean="0">
                <a:cs typeface="+mj-cs"/>
              </a:rPr>
              <a:t>قوله344-:</a:t>
            </a:r>
          </a:p>
          <a:p>
            <a:r>
              <a:rPr lang="ar-IQ" sz="2800" dirty="0">
                <a:cs typeface="+mj-cs"/>
              </a:rPr>
              <a:t> </a:t>
            </a:r>
            <a:r>
              <a:rPr lang="ar-IQ" sz="2800" dirty="0" smtClean="0">
                <a:cs typeface="+mj-cs"/>
              </a:rPr>
              <a:t>    </a:t>
            </a:r>
            <a:r>
              <a:rPr lang="ar-IQ" sz="2800" dirty="0" smtClean="0"/>
              <a:t> </a:t>
            </a:r>
            <a:r>
              <a:rPr lang="ar-IQ" sz="2400" dirty="0" smtClean="0"/>
              <a:t>( ومن يقترب منا </a:t>
            </a:r>
            <a:r>
              <a:rPr lang="ar-IQ" sz="2400" dirty="0" smtClean="0">
                <a:solidFill>
                  <a:srgbClr val="7030A0"/>
                </a:solidFill>
              </a:rPr>
              <a:t>و</a:t>
            </a:r>
            <a:r>
              <a:rPr lang="ar-IQ" sz="2400" u="sng" dirty="0" smtClean="0">
                <a:solidFill>
                  <a:srgbClr val="FF0000"/>
                </a:solidFill>
              </a:rPr>
              <a:t>يخضع </a:t>
            </a:r>
            <a:r>
              <a:rPr lang="ar-IQ" sz="2400" dirty="0" smtClean="0"/>
              <a:t>نؤوه ... ولا يخش ظلما ما أقام ولا هضما ) </a:t>
            </a:r>
            <a:endParaRPr lang="ar-IQ" sz="2400" dirty="0"/>
          </a:p>
          <a:p>
            <a:r>
              <a:rPr lang="ar-IQ" sz="2400" dirty="0" smtClean="0">
                <a:cs typeface="+mj-cs"/>
              </a:rPr>
              <a:t>بنصب        يخضع </a:t>
            </a:r>
            <a:endParaRPr lang="ar-IQ" sz="2400" dirty="0">
              <a:cs typeface="+mj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/>
              <a:pPr/>
              <a:t>22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 smtClean="0">
                <a:cs typeface="+mj-cs"/>
              </a:rPr>
              <a:t>   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16633"/>
            <a:ext cx="9144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/>
              <a:t> </a:t>
            </a:r>
            <a:r>
              <a:rPr lang="ar-IQ" dirty="0">
                <a:solidFill>
                  <a:srgbClr val="FF0000"/>
                </a:solidFill>
              </a:rPr>
              <a:t>( والشرط يغني عن جواب قد علم ... والعكس قد يأتي إن المعنى فهم ) </a:t>
            </a:r>
            <a:endParaRPr lang="ar-IQ" dirty="0" smtClean="0"/>
          </a:p>
          <a:p>
            <a:r>
              <a:rPr lang="ar-IQ" sz="2000" b="1" u="sng" dirty="0" smtClean="0"/>
              <a:t>    </a:t>
            </a:r>
            <a:r>
              <a:rPr lang="ar-IQ" sz="2400" b="1" u="sng" dirty="0"/>
              <a:t>  </a:t>
            </a:r>
            <a:r>
              <a:rPr lang="ar-IQ" sz="2400" b="1" u="sng" dirty="0" smtClean="0"/>
              <a:t>شروط</a:t>
            </a:r>
            <a:r>
              <a:rPr lang="ar-IQ" sz="2400" dirty="0" smtClean="0">
                <a:solidFill>
                  <a:srgbClr val="FF0000"/>
                </a:solidFill>
              </a:rPr>
              <a:t>  </a:t>
            </a:r>
            <a:r>
              <a:rPr lang="ar-IQ" sz="2400" b="1" u="sng" dirty="0" smtClean="0"/>
              <a:t>حذف جواب الشرط </a:t>
            </a:r>
          </a:p>
          <a:p>
            <a:endParaRPr lang="ar-IQ" sz="2400" b="1" u="sng" dirty="0"/>
          </a:p>
          <a:p>
            <a:r>
              <a:rPr lang="ar-IQ" sz="2400" dirty="0" smtClean="0"/>
              <a:t>يجوز حذف جواب الشرط والاستغناء بالشرط عنه وذلك :</a:t>
            </a:r>
          </a:p>
          <a:p>
            <a:endParaRPr lang="ar-IQ" sz="2400" dirty="0" smtClean="0"/>
          </a:p>
          <a:p>
            <a:r>
              <a:rPr lang="ar-IQ" sz="2400" dirty="0" smtClean="0"/>
              <a:t>يجوز حذف جواب الشرط </a:t>
            </a:r>
            <a:r>
              <a:rPr lang="ar-IQ" sz="2400" u="sng" dirty="0" smtClean="0">
                <a:solidFill>
                  <a:srgbClr val="C00000"/>
                </a:solidFill>
              </a:rPr>
              <a:t>عند ما يدل دليل على حذفه </a:t>
            </a:r>
          </a:p>
          <a:p>
            <a:endParaRPr lang="ar-IQ" sz="2400" u="sng" dirty="0" smtClean="0">
              <a:solidFill>
                <a:srgbClr val="C00000"/>
              </a:solidFill>
            </a:endParaRPr>
          </a:p>
          <a:p>
            <a:r>
              <a:rPr lang="ar-IQ" sz="2400" u="sng" dirty="0" smtClean="0">
                <a:solidFill>
                  <a:srgbClr val="C00000"/>
                </a:solidFill>
              </a:rPr>
              <a:t>  </a:t>
            </a:r>
            <a:r>
              <a:rPr lang="ar-IQ" sz="2400" dirty="0" smtClean="0"/>
              <a:t>نحو  </a:t>
            </a:r>
            <a:r>
              <a:rPr lang="ar-IQ" sz="2400" dirty="0" smtClean="0">
                <a:solidFill>
                  <a:srgbClr val="C00000"/>
                </a:solidFill>
              </a:rPr>
              <a:t>أنت ظالم إن فعلت </a:t>
            </a:r>
          </a:p>
          <a:p>
            <a:r>
              <a:rPr lang="ar-IQ" sz="2400" dirty="0" smtClean="0">
                <a:solidFill>
                  <a:srgbClr val="C00000"/>
                </a:solidFill>
              </a:rPr>
              <a:t>   </a:t>
            </a:r>
            <a:r>
              <a:rPr lang="ar-IQ" sz="2400" u="sng" dirty="0" smtClean="0"/>
              <a:t>فحذف جواب الشرط لدلالة </a:t>
            </a:r>
            <a:r>
              <a:rPr lang="ar-IQ" sz="2400" u="sng" dirty="0" smtClean="0">
                <a:solidFill>
                  <a:srgbClr val="FF0000"/>
                </a:solidFill>
              </a:rPr>
              <a:t>أنت ظالم </a:t>
            </a:r>
            <a:r>
              <a:rPr lang="ar-IQ" sz="2400" u="sng" dirty="0" smtClean="0"/>
              <a:t>عليه</a:t>
            </a:r>
            <a:r>
              <a:rPr lang="ar-IQ" sz="2400" dirty="0" smtClean="0"/>
              <a:t> </a:t>
            </a:r>
          </a:p>
          <a:p>
            <a:r>
              <a:rPr lang="ar-IQ" sz="2400" dirty="0" smtClean="0"/>
              <a:t>    </a:t>
            </a:r>
          </a:p>
          <a:p>
            <a:r>
              <a:rPr lang="ar-IQ" sz="2400" dirty="0" smtClean="0"/>
              <a:t>والتقدير </a:t>
            </a:r>
            <a:r>
              <a:rPr lang="ar-IQ" sz="2400" dirty="0" smtClean="0">
                <a:solidFill>
                  <a:srgbClr val="C00000"/>
                </a:solidFill>
              </a:rPr>
              <a:t>أنت ظالم إن فعلت </a:t>
            </a:r>
            <a:r>
              <a:rPr lang="ar-IQ" sz="2400" u="sng" dirty="0" smtClean="0">
                <a:solidFill>
                  <a:schemeClr val="accent6">
                    <a:lumMod val="50000"/>
                  </a:schemeClr>
                </a:solidFill>
              </a:rPr>
              <a:t>فأنت ظالم </a:t>
            </a:r>
            <a:r>
              <a:rPr lang="ar-IQ" sz="2400" dirty="0" smtClean="0"/>
              <a:t>وهذا كثير في لسانهم </a:t>
            </a:r>
          </a:p>
          <a:p>
            <a:r>
              <a:rPr lang="ar-IQ" sz="2400" dirty="0" smtClean="0"/>
              <a:t> </a:t>
            </a:r>
          </a:p>
          <a:p>
            <a:r>
              <a:rPr lang="ar-IQ" sz="2400" dirty="0" smtClean="0"/>
              <a:t>---</a:t>
            </a:r>
            <a:r>
              <a:rPr lang="ar-IQ" sz="2400" dirty="0" smtClean="0">
                <a:solidFill>
                  <a:srgbClr val="C00000"/>
                </a:solidFill>
              </a:rPr>
              <a:t>وأما عكسه وهو حذف الشرط </a:t>
            </a:r>
            <a:r>
              <a:rPr lang="ar-IQ" sz="2400" dirty="0" smtClean="0"/>
              <a:t>والاستغناء عنه بالجزاء </a:t>
            </a:r>
            <a:r>
              <a:rPr lang="ar-IQ" sz="2400" dirty="0" smtClean="0">
                <a:solidFill>
                  <a:srgbClr val="C00000"/>
                </a:solidFill>
              </a:rPr>
              <a:t>فقليل </a:t>
            </a:r>
          </a:p>
          <a:p>
            <a:r>
              <a:rPr lang="ar-IQ" sz="24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ar-IQ" sz="2400" dirty="0" smtClean="0">
                <a:solidFill>
                  <a:srgbClr val="C00000"/>
                </a:solidFill>
              </a:rPr>
              <a:t> </a:t>
            </a:r>
            <a:r>
              <a:rPr lang="ar-IQ" sz="2400" dirty="0" smtClean="0"/>
              <a:t>ومنه قوله  </a:t>
            </a:r>
            <a:r>
              <a:rPr lang="ar-IQ" sz="2400" dirty="0" smtClean="0">
                <a:solidFill>
                  <a:srgbClr val="002060"/>
                </a:solidFill>
              </a:rPr>
              <a:t>345 - </a:t>
            </a:r>
            <a:r>
              <a:rPr lang="ar-IQ" sz="2400" dirty="0" smtClean="0"/>
              <a:t>( </a:t>
            </a:r>
            <a:r>
              <a:rPr lang="ar-IQ" sz="2400" b="1" u="sng" dirty="0" smtClean="0"/>
              <a:t>فطلقها</a:t>
            </a:r>
            <a:r>
              <a:rPr lang="ar-IQ" sz="2400" dirty="0" smtClean="0"/>
              <a:t> فلست لها بكفء ... وإلا يعل مفرقك الحسام )</a:t>
            </a:r>
          </a:p>
          <a:p>
            <a:endParaRPr lang="ar-IQ" sz="2400" dirty="0" smtClean="0"/>
          </a:p>
          <a:p>
            <a:r>
              <a:rPr lang="ar-IQ" sz="2400" u="sng" dirty="0" smtClean="0">
                <a:solidFill>
                  <a:srgbClr val="FF0000"/>
                </a:solidFill>
              </a:rPr>
              <a:t>-</a:t>
            </a:r>
            <a:r>
              <a:rPr lang="ar-IQ" sz="2400" dirty="0" smtClean="0"/>
              <a:t> أي </a:t>
            </a:r>
            <a:r>
              <a:rPr lang="ar-IQ" sz="2400" dirty="0" smtClean="0">
                <a:solidFill>
                  <a:srgbClr val="C00000"/>
                </a:solidFill>
              </a:rPr>
              <a:t>وإلا(</a:t>
            </a:r>
            <a:r>
              <a:rPr lang="ar-IQ" sz="2400" b="1" dirty="0" smtClean="0"/>
              <a:t>إنْ</a:t>
            </a:r>
            <a:r>
              <a:rPr lang="ar-IQ" sz="2400" dirty="0" smtClean="0">
                <a:solidFill>
                  <a:srgbClr val="C00000"/>
                </a:solidFill>
              </a:rPr>
              <a:t> لا ) تطلقها </a:t>
            </a:r>
            <a:r>
              <a:rPr lang="ar-IQ" sz="2400" dirty="0" smtClean="0"/>
              <a:t>يعل مفرقك الحسام </a:t>
            </a:r>
            <a:endParaRPr lang="ar-IQ" sz="2400" u="sng" dirty="0" smtClean="0">
              <a:solidFill>
                <a:srgbClr val="FF0000"/>
              </a:solidFill>
            </a:endParaRPr>
          </a:p>
          <a:p>
            <a:endParaRPr lang="ar-IQ" sz="2400" dirty="0" smtClean="0">
              <a:solidFill>
                <a:srgbClr val="FF0000"/>
              </a:solidFill>
            </a:endParaRPr>
          </a:p>
          <a:p>
            <a:endParaRPr lang="ar-IQ" sz="2400" dirty="0" smtClean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/>
              <a:pPr/>
              <a:t>23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ar-IQ" sz="1500" dirty="0">
                <a:solidFill>
                  <a:srgbClr val="FF0000"/>
                </a:solidFill>
              </a:rPr>
              <a:t>( واحذف لدى اجتماع شرط وقسم ... جواب ما أخرت فهو ملتزم ) </a:t>
            </a:r>
          </a:p>
          <a:p>
            <a:pPr>
              <a:lnSpc>
                <a:spcPct val="150000"/>
              </a:lnSpc>
            </a:pPr>
            <a:r>
              <a:rPr lang="en-US" b="1" u="sng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b="1" u="sng" dirty="0" smtClean="0">
                <a:solidFill>
                  <a:schemeClr val="tx1"/>
                </a:solidFill>
                <a:cs typeface="+mj-cs"/>
              </a:rPr>
              <a:t>   اجتماع الشرط والقسم</a:t>
            </a:r>
          </a:p>
          <a:p>
            <a:pPr algn="r">
              <a:lnSpc>
                <a:spcPct val="150000"/>
              </a:lnSpc>
            </a:pPr>
            <a:r>
              <a:rPr lang="ar-IQ" dirty="0" smtClean="0">
                <a:solidFill>
                  <a:schemeClr val="tx1"/>
                </a:solidFill>
                <a:cs typeface="+mj-cs"/>
              </a:rPr>
              <a:t> الشرط والقسم يجتمعان (وكلاهما يستدعيان أو يتطلبان جواباً)</a:t>
            </a:r>
          </a:p>
          <a:p>
            <a:pPr algn="r">
              <a:lnSpc>
                <a:spcPct val="150000"/>
              </a:lnSpc>
            </a:pPr>
            <a:r>
              <a:rPr lang="ar-IQ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u="sng" dirty="0" smtClean="0">
                <a:solidFill>
                  <a:schemeClr val="tx1"/>
                </a:solidFill>
                <a:cs typeface="+mj-cs"/>
              </a:rPr>
              <a:t>فحينئذٍ السؤال هو</a:t>
            </a:r>
            <a:r>
              <a:rPr lang="ar-IQ" dirty="0" smtClean="0">
                <a:solidFill>
                  <a:schemeClr val="tx1"/>
                </a:solidFill>
                <a:cs typeface="+mj-cs"/>
              </a:rPr>
              <a:t>:إذا اجتمع الشرط والقسم فأيُّ من الجوابين أولى بالحذف؟</a:t>
            </a:r>
          </a:p>
          <a:p>
            <a:pPr algn="r"/>
            <a:r>
              <a:rPr lang="ar-IQ" dirty="0" smtClean="0">
                <a:solidFill>
                  <a:srgbClr val="FF0000"/>
                </a:solidFill>
              </a:rPr>
              <a:t> 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             </a:t>
            </a:r>
            <a:r>
              <a:rPr lang="ar-IQ" u="sng" dirty="0" smtClean="0">
                <a:solidFill>
                  <a:schemeClr val="tx1"/>
                </a:solidFill>
              </a:rPr>
              <a:t>هيئات جواب الشرط والقسم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1-وجواب الشرط إما مجزوم أو مقرون بالفاء </a:t>
            </a:r>
            <a:r>
              <a:rPr lang="ar-IQ" dirty="0">
                <a:solidFill>
                  <a:schemeClr val="tx1"/>
                </a:solidFill>
              </a:rPr>
              <a:t>شرحناه سابقاً</a:t>
            </a:r>
          </a:p>
          <a:p>
            <a:pPr algn="r"/>
            <a:endParaRPr lang="ar-IQ" dirty="0" smtClean="0">
              <a:solidFill>
                <a:schemeClr val="tx1"/>
              </a:solidFill>
            </a:endParaRP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 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/>
              <a:pPr/>
              <a:t>24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 smtClean="0">
                <a:cs typeface="+mj-cs"/>
              </a:rPr>
              <a:t>   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7504" y="188639"/>
            <a:ext cx="8856984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ar-IQ" sz="2800" b="1" u="sng" dirty="0" smtClean="0"/>
              <a:t>2-    جواب القسم </a:t>
            </a:r>
          </a:p>
          <a:p>
            <a:pPr>
              <a:lnSpc>
                <a:spcPct val="200000"/>
              </a:lnSpc>
            </a:pPr>
            <a:r>
              <a:rPr lang="ar-IQ" sz="2000" b="1" dirty="0" smtClean="0"/>
              <a:t> أ--إن كان جملة </a:t>
            </a:r>
            <a:r>
              <a:rPr lang="ar-IQ" sz="2000" b="1" dirty="0" smtClean="0">
                <a:solidFill>
                  <a:srgbClr val="FF0000"/>
                </a:solidFill>
              </a:rPr>
              <a:t>فعلية مثبتة </a:t>
            </a:r>
          </a:p>
          <a:p>
            <a:pPr>
              <a:lnSpc>
                <a:spcPct val="200000"/>
              </a:lnSpc>
            </a:pPr>
            <a:r>
              <a:rPr lang="ar-IQ" sz="2000" b="1" dirty="0" smtClean="0">
                <a:solidFill>
                  <a:srgbClr val="FF0000"/>
                </a:solidFill>
              </a:rPr>
              <a:t> 1-</a:t>
            </a:r>
            <a:r>
              <a:rPr lang="ar-IQ" sz="2000" b="1" dirty="0" smtClean="0"/>
              <a:t>مصدرة بمضارع </a:t>
            </a:r>
            <a:r>
              <a:rPr lang="ar-IQ" sz="2000" b="1" dirty="0" smtClean="0">
                <a:solidFill>
                  <a:srgbClr val="FF0000"/>
                </a:solidFill>
              </a:rPr>
              <a:t>أكد باللام والنون </a:t>
            </a:r>
            <a:r>
              <a:rPr lang="ar-IQ" sz="2000" b="1" dirty="0" smtClean="0"/>
              <a:t>نحو والله </a:t>
            </a:r>
            <a:r>
              <a:rPr lang="ar-IQ" sz="2000" b="1" u="sng" dirty="0" smtClean="0">
                <a:solidFill>
                  <a:srgbClr val="FF0000"/>
                </a:solidFill>
              </a:rPr>
              <a:t>ل</a:t>
            </a:r>
            <a:r>
              <a:rPr lang="ar-IQ" sz="2000" b="1" dirty="0" smtClean="0">
                <a:solidFill>
                  <a:srgbClr val="FF0000"/>
                </a:solidFill>
              </a:rPr>
              <a:t>أ</a:t>
            </a:r>
            <a:r>
              <a:rPr lang="ar-IQ" sz="2000" b="1" dirty="0" smtClean="0"/>
              <a:t>ضرب</a:t>
            </a:r>
            <a:r>
              <a:rPr lang="ar-IQ" sz="2000" b="1" dirty="0" smtClean="0">
                <a:solidFill>
                  <a:srgbClr val="FF0000"/>
                </a:solidFill>
              </a:rPr>
              <a:t>نّ</a:t>
            </a:r>
            <a:r>
              <a:rPr lang="ar-IQ" sz="2000" b="1" dirty="0" smtClean="0"/>
              <a:t> زيدا </a:t>
            </a:r>
          </a:p>
          <a:p>
            <a:pPr>
              <a:lnSpc>
                <a:spcPct val="200000"/>
              </a:lnSpc>
            </a:pPr>
            <a:endParaRPr lang="ar-IQ" sz="2000" b="1" dirty="0" smtClean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</a:pPr>
            <a:r>
              <a:rPr lang="ar-IQ" sz="2000" b="1" dirty="0" smtClean="0"/>
              <a:t>2- وإن صدرت بماض </a:t>
            </a:r>
            <a:r>
              <a:rPr lang="ar-IQ" sz="2000" b="1" dirty="0" smtClean="0">
                <a:solidFill>
                  <a:srgbClr val="FF0000"/>
                </a:solidFill>
              </a:rPr>
              <a:t>اقترن باللام وقد</a:t>
            </a:r>
            <a:r>
              <a:rPr lang="ar-IQ" sz="2000" b="1" dirty="0" smtClean="0"/>
              <a:t> --نحو والله </a:t>
            </a:r>
            <a:r>
              <a:rPr lang="ar-IQ" sz="2000" b="1" dirty="0" smtClean="0">
                <a:solidFill>
                  <a:srgbClr val="FF0000"/>
                </a:solidFill>
              </a:rPr>
              <a:t>لـ</a:t>
            </a:r>
            <a:r>
              <a:rPr lang="ar-IQ" sz="2000" b="1" dirty="0" smtClean="0">
                <a:solidFill>
                  <a:srgbClr val="C00000"/>
                </a:solidFill>
              </a:rPr>
              <a:t>قد</a:t>
            </a:r>
            <a:r>
              <a:rPr lang="ar-IQ" sz="2000" b="1" dirty="0" smtClean="0"/>
              <a:t> قام زيد </a:t>
            </a:r>
          </a:p>
          <a:p>
            <a:pPr>
              <a:lnSpc>
                <a:spcPct val="200000"/>
              </a:lnSpc>
            </a:pPr>
            <a:endParaRPr lang="ar-IQ" sz="2000" b="1" dirty="0" smtClean="0"/>
          </a:p>
          <a:p>
            <a:pPr>
              <a:lnSpc>
                <a:spcPct val="200000"/>
              </a:lnSpc>
            </a:pPr>
            <a:r>
              <a:rPr lang="ar-IQ" sz="2000" b="1" dirty="0" smtClean="0"/>
              <a:t>ب-وإن كان جملة اسمية </a:t>
            </a:r>
            <a:r>
              <a:rPr lang="ar-IQ" sz="2000" b="1" dirty="0" smtClean="0">
                <a:solidFill>
                  <a:srgbClr val="FF0000"/>
                </a:solidFill>
              </a:rPr>
              <a:t>مثبتة </a:t>
            </a:r>
            <a:r>
              <a:rPr lang="ar-IQ" sz="2000" b="1" dirty="0" smtClean="0"/>
              <a:t>فـبـ </a:t>
            </a:r>
            <a:r>
              <a:rPr lang="ar-IQ" sz="2000" b="1" u="sng" dirty="0" smtClean="0"/>
              <a:t>(إن واللام) </a:t>
            </a:r>
            <a:r>
              <a:rPr lang="ar-IQ" sz="2000" b="1" dirty="0" smtClean="0"/>
              <a:t>أو (اللام وحدها) أو ب(إن وحدها) </a:t>
            </a:r>
          </a:p>
          <a:p>
            <a:pPr>
              <a:lnSpc>
                <a:spcPct val="200000"/>
              </a:lnSpc>
            </a:pPr>
            <a:r>
              <a:rPr lang="ar-IQ" sz="2000" b="1" u="sng" dirty="0" smtClean="0"/>
              <a:t>-(إن واللام) </a:t>
            </a:r>
            <a:r>
              <a:rPr lang="ar-IQ" sz="2000" b="1" dirty="0" smtClean="0"/>
              <a:t>نحو    والله إ</a:t>
            </a:r>
            <a:r>
              <a:rPr lang="ar-IQ" sz="2000" b="1" dirty="0" smtClean="0">
                <a:solidFill>
                  <a:srgbClr val="FF0000"/>
                </a:solidFill>
              </a:rPr>
              <a:t>نّ</a:t>
            </a:r>
            <a:r>
              <a:rPr lang="ar-IQ" sz="2000" b="1" dirty="0" smtClean="0"/>
              <a:t> زيدا </a:t>
            </a:r>
            <a:r>
              <a:rPr lang="ar-IQ" sz="2000" b="1" dirty="0" smtClean="0">
                <a:solidFill>
                  <a:srgbClr val="FF0000"/>
                </a:solidFill>
              </a:rPr>
              <a:t>ل</a:t>
            </a:r>
            <a:r>
              <a:rPr lang="ar-IQ" sz="2000" b="1" dirty="0" smtClean="0"/>
              <a:t>قائم </a:t>
            </a:r>
          </a:p>
          <a:p>
            <a:pPr>
              <a:lnSpc>
                <a:spcPct val="200000"/>
              </a:lnSpc>
            </a:pPr>
            <a:r>
              <a:rPr lang="ar-IQ" sz="2000" b="1" u="sng" dirty="0" smtClean="0"/>
              <a:t>  -(اللام</a:t>
            </a:r>
            <a:r>
              <a:rPr lang="ar-IQ" sz="2000" b="1" dirty="0" smtClean="0"/>
              <a:t> وحدها)    نحو والله </a:t>
            </a:r>
            <a:r>
              <a:rPr lang="ar-IQ" sz="2000" b="1" dirty="0" smtClean="0">
                <a:solidFill>
                  <a:srgbClr val="FF0000"/>
                </a:solidFill>
              </a:rPr>
              <a:t>ل</a:t>
            </a:r>
            <a:r>
              <a:rPr lang="ar-IQ" sz="2000" b="1" dirty="0" smtClean="0"/>
              <a:t>زيد قائم </a:t>
            </a:r>
          </a:p>
          <a:p>
            <a:pPr>
              <a:lnSpc>
                <a:spcPct val="200000"/>
              </a:lnSpc>
            </a:pPr>
            <a:r>
              <a:rPr lang="ar-IQ" sz="2000" b="1" dirty="0" smtClean="0"/>
              <a:t>-   (إن وحدها) نحو   والله</a:t>
            </a:r>
            <a:r>
              <a:rPr lang="ar-IQ" sz="2000" b="1" dirty="0" smtClean="0">
                <a:solidFill>
                  <a:srgbClr val="FF0000"/>
                </a:solidFill>
              </a:rPr>
              <a:t> إنّ </a:t>
            </a:r>
            <a:r>
              <a:rPr lang="ar-IQ" sz="2000" b="1" dirty="0" smtClean="0"/>
              <a:t>زيدا قائم 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ar-IQ" sz="20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/>
              <a:pPr/>
              <a:t>25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 smtClean="0">
                <a:cs typeface="+mj-cs"/>
              </a:rPr>
              <a:t>   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896448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IQ" b="1" dirty="0" smtClean="0"/>
              <a:t>ج- وإن كان </a:t>
            </a:r>
            <a:r>
              <a:rPr lang="ar-IQ" b="1" dirty="0" smtClean="0">
                <a:solidFill>
                  <a:srgbClr val="FF0000"/>
                </a:solidFill>
              </a:rPr>
              <a:t>جملة فعلية منفية </a:t>
            </a:r>
          </a:p>
          <a:p>
            <a:pPr>
              <a:lnSpc>
                <a:spcPct val="150000"/>
              </a:lnSpc>
            </a:pPr>
            <a:endParaRPr lang="ar-IQ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ar-IQ" sz="2400" b="1" dirty="0" smtClean="0"/>
              <a:t>==  فينفي--- </a:t>
            </a:r>
          </a:p>
          <a:p>
            <a:pPr>
              <a:lnSpc>
                <a:spcPct val="150000"/>
              </a:lnSpc>
            </a:pPr>
            <a:r>
              <a:rPr lang="ar-IQ" sz="2400" b="1" dirty="0" smtClean="0"/>
              <a:t>-بـ(ما) نحو والله</a:t>
            </a:r>
            <a:r>
              <a:rPr lang="ar-IQ" sz="2400" b="1" dirty="0" smtClean="0">
                <a:solidFill>
                  <a:srgbClr val="FF0000"/>
                </a:solidFill>
              </a:rPr>
              <a:t> ما </a:t>
            </a:r>
            <a:r>
              <a:rPr lang="ar-IQ" sz="2400" b="1" dirty="0" smtClean="0"/>
              <a:t>يقوم زيد </a:t>
            </a:r>
          </a:p>
          <a:p>
            <a:pPr>
              <a:lnSpc>
                <a:spcPct val="150000"/>
              </a:lnSpc>
            </a:pPr>
            <a:r>
              <a:rPr lang="ar-IQ" sz="2400" b="1" dirty="0" smtClean="0"/>
              <a:t>-أو(لا) نحو والله  </a:t>
            </a:r>
            <a:r>
              <a:rPr lang="ar-IQ" sz="2400" b="1" dirty="0" smtClean="0">
                <a:solidFill>
                  <a:srgbClr val="FF0000"/>
                </a:solidFill>
              </a:rPr>
              <a:t>لا</a:t>
            </a:r>
            <a:r>
              <a:rPr lang="ar-IQ" sz="2400" b="1" dirty="0" smtClean="0"/>
              <a:t> يقوم زيد وإن يقوم زيد </a:t>
            </a:r>
          </a:p>
          <a:p>
            <a:pPr>
              <a:lnSpc>
                <a:spcPct val="150000"/>
              </a:lnSpc>
            </a:pPr>
            <a:r>
              <a:rPr lang="ar-IQ" sz="2400" b="1" dirty="0" smtClean="0"/>
              <a:t>-أو إنْ نحو والله ما يقوم زيد ولا يقوم زيد وإن يقوم زيد </a:t>
            </a:r>
          </a:p>
          <a:p>
            <a:pPr>
              <a:lnSpc>
                <a:spcPct val="150000"/>
              </a:lnSpc>
            </a:pPr>
            <a:r>
              <a:rPr lang="ar-IQ" sz="2400" b="1" dirty="0" smtClean="0"/>
              <a:t>د- والاسمية كذلك أي (وإن كان </a:t>
            </a:r>
            <a:r>
              <a:rPr lang="ar-IQ" sz="2400" b="1" dirty="0" smtClean="0">
                <a:solidFill>
                  <a:srgbClr val="FF0000"/>
                </a:solidFill>
              </a:rPr>
              <a:t>جملة </a:t>
            </a:r>
            <a:r>
              <a:rPr lang="ar-IQ" sz="2400" b="1" dirty="0" smtClean="0"/>
              <a:t>اسمية </a:t>
            </a:r>
            <a:r>
              <a:rPr lang="ar-IQ" sz="2400" b="1" dirty="0" smtClean="0">
                <a:solidFill>
                  <a:srgbClr val="FF0000"/>
                </a:solidFill>
              </a:rPr>
              <a:t> منفية</a:t>
            </a:r>
            <a:r>
              <a:rPr lang="ar-IQ" sz="2400" b="1" dirty="0" smtClean="0"/>
              <a:t>) يكون اقتران جوابها مثل جواب ال</a:t>
            </a:r>
            <a:r>
              <a:rPr lang="ar-IQ" sz="2400" b="1" dirty="0" smtClean="0">
                <a:solidFill>
                  <a:srgbClr val="FF0000"/>
                </a:solidFill>
              </a:rPr>
              <a:t>جملة الفعلية المنفية </a:t>
            </a:r>
            <a:r>
              <a:rPr lang="ar-IQ" sz="2400" b="1" dirty="0" smtClean="0"/>
              <a:t>فينفي--- </a:t>
            </a:r>
          </a:p>
          <a:p>
            <a:pPr>
              <a:lnSpc>
                <a:spcPct val="150000"/>
              </a:lnSpc>
            </a:pPr>
            <a:r>
              <a:rPr lang="ar-IQ" sz="2400" b="1" dirty="0" smtClean="0"/>
              <a:t>-بـ(ما)</a:t>
            </a:r>
          </a:p>
          <a:p>
            <a:pPr>
              <a:lnSpc>
                <a:spcPct val="150000"/>
              </a:lnSpc>
            </a:pPr>
            <a:r>
              <a:rPr lang="ar-IQ" sz="2400" b="1" dirty="0" smtClean="0"/>
              <a:t>-أو(لا)</a:t>
            </a:r>
          </a:p>
          <a:p>
            <a:pPr>
              <a:lnSpc>
                <a:spcPct val="150000"/>
              </a:lnSpc>
            </a:pPr>
            <a:r>
              <a:rPr lang="ar-IQ" sz="2400" b="1" dirty="0" smtClean="0"/>
              <a:t>-أو إنْ</a:t>
            </a:r>
          </a:p>
          <a:p>
            <a:pPr>
              <a:lnSpc>
                <a:spcPct val="150000"/>
              </a:lnSpc>
            </a:pPr>
            <a:endParaRPr lang="ar-IQ" sz="24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/>
              <a:pPr/>
              <a:t>26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 smtClean="0">
                <a:cs typeface="+mj-cs"/>
              </a:rPr>
              <a:t>   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endParaRPr lang="ar-IQ" sz="2400" u="sng" dirty="0" smtClean="0">
              <a:solidFill>
                <a:schemeClr val="tx1"/>
              </a:solidFill>
            </a:endParaRPr>
          </a:p>
          <a:p>
            <a:pPr algn="ctr"/>
            <a:r>
              <a:rPr lang="ar-IQ" sz="2400" b="1" u="sng" dirty="0" smtClean="0">
                <a:solidFill>
                  <a:schemeClr val="tx1"/>
                </a:solidFill>
              </a:rPr>
              <a:t>فإذا اجتمع الشرط والقسم فأيُّ من الجوابين أولى بالحذف؟</a:t>
            </a:r>
          </a:p>
          <a:p>
            <a:endParaRPr lang="ar-IQ" sz="2400" dirty="0" smtClean="0">
              <a:solidFill>
                <a:schemeClr val="tx1"/>
              </a:solidFill>
              <a:cs typeface="+mj-cs"/>
            </a:endParaRPr>
          </a:p>
          <a:p>
            <a:r>
              <a:rPr lang="ar-IQ" sz="2400" dirty="0" smtClean="0"/>
              <a:t>  فإذا اجتمع شرط وقسم </a:t>
            </a:r>
          </a:p>
          <a:p>
            <a:r>
              <a:rPr lang="ar-IQ" sz="2400" dirty="0" smtClean="0"/>
              <a:t>   </a:t>
            </a:r>
            <a:endParaRPr lang="ar-IQ" sz="2400" u="sng" dirty="0" smtClean="0"/>
          </a:p>
          <a:p>
            <a:r>
              <a:rPr lang="ar-IQ" sz="2400" u="sng" dirty="0" smtClean="0"/>
              <a:t> حذف جواب</a:t>
            </a:r>
            <a:r>
              <a:rPr lang="ar-IQ" sz="2400" u="sng" dirty="0" smtClean="0">
                <a:solidFill>
                  <a:srgbClr val="FF0000"/>
                </a:solidFill>
              </a:rPr>
              <a:t> </a:t>
            </a:r>
            <a:r>
              <a:rPr lang="ar-IQ" sz="2400" dirty="0" smtClean="0">
                <a:solidFill>
                  <a:srgbClr val="FF0000"/>
                </a:solidFill>
              </a:rPr>
              <a:t>المتأخر </a:t>
            </a:r>
            <a:r>
              <a:rPr lang="ar-IQ" sz="2400" dirty="0" smtClean="0"/>
              <a:t>منهما </a:t>
            </a:r>
            <a:r>
              <a:rPr lang="ar-IQ" sz="2400" dirty="0" smtClean="0">
                <a:solidFill>
                  <a:srgbClr val="FF0000"/>
                </a:solidFill>
              </a:rPr>
              <a:t>لدلالة جواب الأول عليه</a:t>
            </a:r>
          </a:p>
          <a:p>
            <a:endParaRPr lang="ar-IQ" sz="2400" dirty="0" smtClean="0">
              <a:solidFill>
                <a:srgbClr val="FF0000"/>
              </a:solidFill>
            </a:endParaRPr>
          </a:p>
          <a:p>
            <a:r>
              <a:rPr lang="ar-IQ" sz="2400" dirty="0" smtClean="0">
                <a:solidFill>
                  <a:srgbClr val="FF0000"/>
                </a:solidFill>
              </a:rPr>
              <a:t>  1- تقدم الشرط غلى القسم</a:t>
            </a:r>
          </a:p>
          <a:p>
            <a:r>
              <a:rPr lang="ar-IQ" sz="2400" dirty="0" smtClean="0">
                <a:solidFill>
                  <a:srgbClr val="FF0000"/>
                </a:solidFill>
              </a:rPr>
              <a:t> -   </a:t>
            </a:r>
            <a:r>
              <a:rPr lang="ar-IQ" sz="2400" dirty="0" smtClean="0"/>
              <a:t>تقول: إن قام زيد(شرط) والله يقم عمرو(</a:t>
            </a:r>
            <a:r>
              <a:rPr lang="ar-IQ" sz="2400" dirty="0" smtClean="0">
                <a:solidFill>
                  <a:srgbClr val="FF0000"/>
                </a:solidFill>
              </a:rPr>
              <a:t>قسم </a:t>
            </a:r>
            <a:r>
              <a:rPr lang="ar-IQ" sz="2400" dirty="0" smtClean="0"/>
              <a:t>وهو جواب الشرط في الوقت نفسه)</a:t>
            </a:r>
          </a:p>
          <a:p>
            <a:endParaRPr lang="ar-IQ" sz="2400" dirty="0" smtClean="0"/>
          </a:p>
          <a:p>
            <a:r>
              <a:rPr lang="ar-IQ" sz="2400" dirty="0" smtClean="0"/>
              <a:t> </a:t>
            </a:r>
            <a:r>
              <a:rPr lang="ar-IQ" sz="2400" dirty="0" smtClean="0">
                <a:solidFill>
                  <a:srgbClr val="FF0000"/>
                </a:solidFill>
              </a:rPr>
              <a:t>فتحذف جواب القسم لدلالة جواب الشرط عليه </a:t>
            </a:r>
          </a:p>
          <a:p>
            <a:endParaRPr lang="ar-IQ" sz="2400" dirty="0" smtClean="0">
              <a:solidFill>
                <a:srgbClr val="FF0000"/>
              </a:solidFill>
            </a:endParaRPr>
          </a:p>
          <a:p>
            <a:r>
              <a:rPr lang="ar-IQ" sz="2400" dirty="0" smtClean="0">
                <a:solidFill>
                  <a:srgbClr val="FF0000"/>
                </a:solidFill>
              </a:rPr>
              <a:t>2- تقدم القسم على الشرط </a:t>
            </a:r>
            <a:endParaRPr lang="ar-IQ" sz="2400" dirty="0" smtClean="0"/>
          </a:p>
          <a:p>
            <a:endParaRPr lang="ar-IQ" sz="2400" dirty="0" smtClean="0"/>
          </a:p>
          <a:p>
            <a:r>
              <a:rPr lang="ar-IQ" sz="2400" dirty="0" smtClean="0"/>
              <a:t>--تقول: والله (</a:t>
            </a:r>
            <a:r>
              <a:rPr lang="ar-IQ" sz="2400" dirty="0" smtClean="0">
                <a:solidFill>
                  <a:srgbClr val="FF0000"/>
                </a:solidFill>
              </a:rPr>
              <a:t>قسم</a:t>
            </a:r>
            <a:r>
              <a:rPr lang="ar-IQ" sz="2400" dirty="0" smtClean="0"/>
              <a:t> ) إن يقم زيد</a:t>
            </a:r>
            <a:r>
              <a:rPr lang="ar-IQ" sz="2400" dirty="0" smtClean="0">
                <a:solidFill>
                  <a:srgbClr val="FF0000"/>
                </a:solidFill>
              </a:rPr>
              <a:t>(شرط) </a:t>
            </a:r>
            <a:r>
              <a:rPr lang="ar-IQ" sz="2400" dirty="0" smtClean="0"/>
              <a:t>ليقومن عمرو (</a:t>
            </a:r>
            <a:r>
              <a:rPr lang="ar-IQ" sz="2400" dirty="0" smtClean="0">
                <a:solidFill>
                  <a:srgbClr val="FF0000"/>
                </a:solidFill>
              </a:rPr>
              <a:t>جواب القسم </a:t>
            </a:r>
            <a:r>
              <a:rPr lang="ar-IQ" sz="2400" dirty="0" smtClean="0"/>
              <a:t>)</a:t>
            </a:r>
          </a:p>
          <a:p>
            <a:endParaRPr lang="ar-IQ" sz="2400" dirty="0" smtClean="0"/>
          </a:p>
          <a:p>
            <a:r>
              <a:rPr lang="ar-IQ" sz="2400" dirty="0" smtClean="0"/>
              <a:t>           فتحذف </a:t>
            </a:r>
            <a:r>
              <a:rPr lang="ar-IQ" sz="2400" dirty="0" smtClean="0">
                <a:solidFill>
                  <a:srgbClr val="FF0000"/>
                </a:solidFill>
              </a:rPr>
              <a:t>جواب الشرط </a:t>
            </a:r>
            <a:r>
              <a:rPr lang="ar-IQ" sz="2400" dirty="0" smtClean="0"/>
              <a:t>لدلالة </a:t>
            </a:r>
            <a:r>
              <a:rPr lang="ar-IQ" sz="2400" dirty="0" smtClean="0">
                <a:solidFill>
                  <a:srgbClr val="FF0000"/>
                </a:solidFill>
              </a:rPr>
              <a:t>جواب القسم </a:t>
            </a:r>
            <a:r>
              <a:rPr lang="ar-IQ" sz="2400" dirty="0" smtClean="0"/>
              <a:t>عليه </a:t>
            </a:r>
          </a:p>
          <a:p>
            <a:r>
              <a:rPr lang="ar-IQ" sz="2400" dirty="0" smtClean="0"/>
              <a:t> </a:t>
            </a:r>
            <a:endParaRPr lang="ar-IQ" sz="2400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/>
              <a:pPr/>
              <a:t>27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 smtClean="0">
                <a:cs typeface="+mj-cs"/>
              </a:rPr>
              <a:t>   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IQ" sz="2800" dirty="0">
                <a:solidFill>
                  <a:srgbClr val="FF0000"/>
                </a:solidFill>
                <a:cs typeface="+mj-cs"/>
              </a:rPr>
              <a:t>( وإن تواليا وقبل </a:t>
            </a:r>
            <a:r>
              <a:rPr lang="ar-IQ" sz="2800" u="sng" dirty="0">
                <a:solidFill>
                  <a:srgbClr val="FF0000"/>
                </a:solidFill>
                <a:cs typeface="+mj-cs"/>
              </a:rPr>
              <a:t>ذو خبر </a:t>
            </a:r>
            <a:r>
              <a:rPr lang="ar-IQ" sz="2800" dirty="0">
                <a:solidFill>
                  <a:srgbClr val="FF0000"/>
                </a:solidFill>
                <a:cs typeface="+mj-cs"/>
              </a:rPr>
              <a:t>... فالشرط رجح مطلقا بلا حذر ) </a:t>
            </a:r>
          </a:p>
          <a:p>
            <a:pPr algn="ctr"/>
            <a:r>
              <a:rPr lang="ar-IQ" sz="2800" b="1" dirty="0" smtClean="0">
                <a:cs typeface="+mj-cs"/>
              </a:rPr>
              <a:t> </a:t>
            </a:r>
            <a:r>
              <a:rPr lang="ar-IQ" sz="2800" b="1" u="sng" dirty="0" smtClean="0"/>
              <a:t>توالي أو اجتماع </a:t>
            </a:r>
            <a:r>
              <a:rPr lang="ar-IQ" sz="2800" b="1" u="sng" dirty="0"/>
              <a:t>الشرط والقسم</a:t>
            </a:r>
            <a:endParaRPr lang="ar-IQ" sz="2800" b="1" u="sng" dirty="0" smtClean="0">
              <a:cs typeface="+mj-cs"/>
            </a:endParaRPr>
          </a:p>
          <a:p>
            <a:r>
              <a:rPr lang="ar-IQ" sz="2000" b="1" dirty="0" smtClean="0">
                <a:cs typeface="+mj-cs"/>
              </a:rPr>
              <a:t>وإن تواليا</a:t>
            </a:r>
            <a:r>
              <a:rPr lang="ar-IQ" sz="2000" b="1" u="sng" dirty="0" smtClean="0">
                <a:cs typeface="+mj-cs"/>
              </a:rPr>
              <a:t> أي إذا اجتمع الشرط والقسم </a:t>
            </a:r>
            <a:r>
              <a:rPr lang="ar-IQ" sz="2000" b="1" u="sng" dirty="0" smtClean="0">
                <a:solidFill>
                  <a:srgbClr val="FF0000"/>
                </a:solidFill>
                <a:cs typeface="+mj-cs"/>
              </a:rPr>
              <a:t>جواب أيهما يذكر أو أولي بالذكر</a:t>
            </a:r>
            <a:r>
              <a:rPr lang="ar-IQ" sz="2000" b="1" dirty="0" smtClean="0">
                <a:solidFill>
                  <a:schemeClr val="tx1"/>
                </a:solidFill>
                <a:cs typeface="+mj-cs"/>
              </a:rPr>
              <a:t>إن تقدم عليهما ذو خبر ؟</a:t>
            </a:r>
            <a:endParaRPr lang="ar-IQ" sz="2000" b="1" dirty="0" smtClean="0">
              <a:solidFill>
                <a:srgbClr val="FF0000"/>
              </a:solidFill>
              <a:cs typeface="+mj-cs"/>
            </a:endParaRPr>
          </a:p>
          <a:p>
            <a:r>
              <a:rPr lang="ar-IQ" sz="2800" u="sng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ar-IQ" sz="2800" dirty="0" smtClean="0">
                <a:solidFill>
                  <a:srgbClr val="FF0000"/>
                </a:solidFill>
                <a:cs typeface="+mj-cs"/>
              </a:rPr>
              <a:t>                         </a:t>
            </a:r>
            <a:r>
              <a:rPr lang="ar-IQ" sz="2800" u="sng" dirty="0" smtClean="0">
                <a:solidFill>
                  <a:srgbClr val="FF0000"/>
                </a:solidFill>
                <a:cs typeface="+mj-cs"/>
              </a:rPr>
              <a:t> هناك حالتان                    </a:t>
            </a:r>
            <a:r>
              <a:rPr lang="ar-IQ" sz="2800" u="sng" dirty="0" smtClean="0">
                <a:solidFill>
                  <a:schemeClr val="tx1"/>
                </a:solidFill>
                <a:cs typeface="+mj-cs"/>
              </a:rPr>
              <a:t> </a:t>
            </a:r>
          </a:p>
          <a:p>
            <a:r>
              <a:rPr lang="ar-IQ" sz="2800" b="1" u="sng" dirty="0" smtClean="0">
                <a:cs typeface="+mj-cs"/>
              </a:rPr>
              <a:t>الحالة الأولى / </a:t>
            </a:r>
            <a:r>
              <a:rPr lang="ar-IQ" sz="2800" dirty="0">
                <a:solidFill>
                  <a:srgbClr val="FF0000"/>
                </a:solidFill>
              </a:rPr>
              <a:t>إن </a:t>
            </a:r>
            <a:r>
              <a:rPr lang="ar-IQ" sz="2800" dirty="0" smtClean="0">
                <a:solidFill>
                  <a:srgbClr val="FF0000"/>
                </a:solidFill>
              </a:rPr>
              <a:t>لم يتقدم </a:t>
            </a:r>
            <a:r>
              <a:rPr lang="ar-IQ" sz="2800" dirty="0">
                <a:solidFill>
                  <a:srgbClr val="FF0000"/>
                </a:solidFill>
              </a:rPr>
              <a:t>عليهما ذو خبر </a:t>
            </a:r>
            <a:endParaRPr lang="ar-IQ" sz="2800" dirty="0" smtClean="0">
              <a:solidFill>
                <a:srgbClr val="FF0000"/>
              </a:solidFill>
            </a:endParaRPr>
          </a:p>
          <a:p>
            <a:r>
              <a:rPr lang="ar-IQ" sz="2800" u="sng" dirty="0">
                <a:cs typeface="+mj-cs"/>
              </a:rPr>
              <a:t> </a:t>
            </a:r>
            <a:r>
              <a:rPr lang="ar-IQ" sz="2800" u="sng" dirty="0" smtClean="0">
                <a:cs typeface="+mj-cs"/>
              </a:rPr>
              <a:t>                في هذه الحالة  إذا اجتمع الشرط والقسم </a:t>
            </a:r>
            <a:r>
              <a:rPr lang="ar-IQ" sz="2800" dirty="0" smtClean="0">
                <a:cs typeface="+mj-cs"/>
              </a:rPr>
              <a:t>أجيب السابق منهما </a:t>
            </a:r>
          </a:p>
          <a:p>
            <a:r>
              <a:rPr lang="ar-IQ" sz="2800" dirty="0">
                <a:cs typeface="+mj-cs"/>
              </a:rPr>
              <a:t> </a:t>
            </a:r>
            <a:r>
              <a:rPr lang="ar-IQ" sz="2800" dirty="0" smtClean="0">
                <a:cs typeface="+mj-cs"/>
              </a:rPr>
              <a:t>              وحذف جواب المتأخر كما ذكرناه</a:t>
            </a:r>
          </a:p>
          <a:p>
            <a:r>
              <a:rPr lang="ar-IQ" sz="2800" b="1" u="sng" dirty="0" smtClean="0"/>
              <a:t>- الحالة الثانية  </a:t>
            </a:r>
            <a:r>
              <a:rPr lang="ar-IQ" sz="2800" b="1" u="sng" dirty="0"/>
              <a:t>/ </a:t>
            </a:r>
            <a:r>
              <a:rPr lang="ar-IQ" sz="2800" dirty="0" smtClean="0">
                <a:solidFill>
                  <a:srgbClr val="FF0000"/>
                </a:solidFill>
              </a:rPr>
              <a:t>إذا تقدم </a:t>
            </a:r>
            <a:r>
              <a:rPr lang="ar-IQ" sz="2800" dirty="0">
                <a:solidFill>
                  <a:srgbClr val="FF0000"/>
                </a:solidFill>
              </a:rPr>
              <a:t>عليهما ذو خبر </a:t>
            </a:r>
          </a:p>
          <a:p>
            <a:r>
              <a:rPr lang="ar-IQ" sz="2800" dirty="0" smtClean="0">
                <a:cs typeface="+mj-cs"/>
              </a:rPr>
              <a:t>ف</a:t>
            </a:r>
            <a:r>
              <a:rPr lang="ar-IQ" sz="2800" dirty="0" smtClean="0">
                <a:solidFill>
                  <a:srgbClr val="FF0000"/>
                </a:solidFill>
                <a:cs typeface="+mj-cs"/>
              </a:rPr>
              <a:t>إن تقدم عليهما ذو خبر </a:t>
            </a:r>
          </a:p>
          <a:p>
            <a:r>
              <a:rPr lang="ar-IQ" sz="2800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ar-IQ" sz="2800" i="1" u="sng" dirty="0" smtClean="0">
                <a:solidFill>
                  <a:srgbClr val="FF0000"/>
                </a:solidFill>
                <a:cs typeface="+mj-cs"/>
              </a:rPr>
              <a:t>1-</a:t>
            </a:r>
            <a:r>
              <a:rPr lang="ar-IQ" sz="2800" i="1" u="sng" dirty="0" smtClean="0">
                <a:cs typeface="+mj-cs"/>
              </a:rPr>
              <a:t>رجِّح الشرط مطلقا أي سواء كان </a:t>
            </a:r>
            <a:r>
              <a:rPr lang="ar-IQ" sz="2800" i="1" u="sng" dirty="0" smtClean="0">
                <a:solidFill>
                  <a:srgbClr val="FF0000"/>
                </a:solidFill>
                <a:cs typeface="+mj-cs"/>
              </a:rPr>
              <a:t>متقدما أو متأخرا </a:t>
            </a:r>
          </a:p>
          <a:p>
            <a:r>
              <a:rPr lang="ar-IQ" sz="2800" i="1" u="sng" dirty="0" smtClean="0">
                <a:solidFill>
                  <a:srgbClr val="FF0000"/>
                </a:solidFill>
                <a:cs typeface="+mj-cs"/>
              </a:rPr>
              <a:t>   </a:t>
            </a:r>
            <a:r>
              <a:rPr lang="ar-IQ" sz="2800" dirty="0" smtClean="0">
                <a:cs typeface="+mj-cs"/>
              </a:rPr>
              <a:t>فيجاب الشرط </a:t>
            </a:r>
            <a:r>
              <a:rPr lang="ar-IQ" sz="2800" dirty="0" smtClean="0">
                <a:solidFill>
                  <a:srgbClr val="FF0000"/>
                </a:solidFill>
                <a:cs typeface="+mj-cs"/>
              </a:rPr>
              <a:t>ويحذف جواب القسم  </a:t>
            </a:r>
          </a:p>
          <a:p>
            <a:r>
              <a:rPr lang="ar-IQ" sz="2800" dirty="0" smtClean="0">
                <a:solidFill>
                  <a:srgbClr val="FF0000"/>
                </a:solidFill>
                <a:cs typeface="+mj-cs"/>
              </a:rPr>
              <a:t>نحو/ </a:t>
            </a:r>
            <a:r>
              <a:rPr lang="ar-IQ" sz="2800" b="1" dirty="0">
                <a:solidFill>
                  <a:srgbClr val="FF0000"/>
                </a:solidFill>
              </a:rPr>
              <a:t>زيد</a:t>
            </a:r>
            <a:r>
              <a:rPr lang="ar-IQ" sz="2800" b="1" u="sng" dirty="0">
                <a:solidFill>
                  <a:srgbClr val="FF0000"/>
                </a:solidFill>
              </a:rPr>
              <a:t> </a:t>
            </a:r>
            <a:r>
              <a:rPr lang="ar-IQ" sz="2800" b="1" u="sng" dirty="0"/>
              <a:t>إن قام </a:t>
            </a:r>
            <a:r>
              <a:rPr lang="ar-IQ" sz="2800" b="1" dirty="0"/>
              <a:t>والله </a:t>
            </a:r>
            <a:r>
              <a:rPr lang="ar-IQ" sz="2800" b="1" dirty="0" smtClean="0"/>
              <a:t>أكرمه (الشرط متقدم)     </a:t>
            </a:r>
          </a:p>
          <a:p>
            <a:r>
              <a:rPr lang="ar-IQ" sz="2800" b="1" dirty="0"/>
              <a:t> </a:t>
            </a:r>
            <a:r>
              <a:rPr lang="ar-IQ" sz="2800" b="1" dirty="0" smtClean="0"/>
              <a:t>   و</a:t>
            </a:r>
            <a:r>
              <a:rPr lang="ar-IQ" sz="2800" b="1" dirty="0" smtClean="0">
                <a:solidFill>
                  <a:srgbClr val="FF0000"/>
                </a:solidFill>
              </a:rPr>
              <a:t>زيد </a:t>
            </a:r>
            <a:r>
              <a:rPr lang="ar-IQ" sz="2800" b="1" u="sng" dirty="0"/>
              <a:t>والله</a:t>
            </a:r>
            <a:r>
              <a:rPr lang="ar-IQ" sz="2800" b="1" dirty="0"/>
              <a:t> إن قام </a:t>
            </a:r>
            <a:r>
              <a:rPr lang="ar-IQ" sz="2800" b="1" dirty="0" smtClean="0"/>
              <a:t>أكرمه(القسم متقدم)   </a:t>
            </a:r>
          </a:p>
          <a:p>
            <a:r>
              <a:rPr lang="ar-IQ" sz="2800" b="1" dirty="0" smtClean="0"/>
              <a:t>ولكن في كلتا الحالتين يحذف جواب القسم وقد أجيب بجواب الشر ط وحذف جواب القسم لأن (</a:t>
            </a:r>
            <a:r>
              <a:rPr lang="ar-IQ" sz="2800" b="1" u="sng" dirty="0">
                <a:solidFill>
                  <a:srgbClr val="FF0000"/>
                </a:solidFill>
              </a:rPr>
              <a:t>زيد </a:t>
            </a:r>
            <a:r>
              <a:rPr lang="ar-IQ" sz="2800" b="1" dirty="0" smtClean="0"/>
              <a:t>)</a:t>
            </a:r>
            <a:r>
              <a:rPr lang="ar-IQ" sz="2800" b="1" dirty="0"/>
              <a:t> ذو خبر أي مبتدأ </a:t>
            </a:r>
            <a:r>
              <a:rPr lang="ar-IQ" sz="2800" b="1" dirty="0" smtClean="0"/>
              <a:t>تقدم عليهما أي  (الشرط والقسم)</a:t>
            </a:r>
            <a:endParaRPr lang="ar-IQ" sz="2800" dirty="0" smtClean="0">
              <a:cs typeface="+mj-cs"/>
            </a:endParaRPr>
          </a:p>
          <a:p>
            <a:r>
              <a:rPr lang="ar-IQ" sz="2800" dirty="0" smtClean="0">
                <a:cs typeface="+mj-cs"/>
              </a:rPr>
              <a:t> </a:t>
            </a:r>
          </a:p>
          <a:p>
            <a:endParaRPr lang="ar-IQ" sz="2800" dirty="0" smtClean="0">
              <a:cs typeface="+mj-cs"/>
            </a:endParaRPr>
          </a:p>
          <a:p>
            <a:endParaRPr lang="ar-IQ" sz="2800" dirty="0" smtClean="0">
              <a:solidFill>
                <a:schemeClr val="tx1"/>
              </a:solidFill>
              <a:cs typeface="+mj-cs"/>
            </a:endParaRPr>
          </a:p>
          <a:p>
            <a:endParaRPr lang="ar-IQ" sz="2800" dirty="0" smtClean="0">
              <a:solidFill>
                <a:schemeClr val="tx1"/>
              </a:solidFill>
              <a:cs typeface="+mj-cs"/>
            </a:endParaRPr>
          </a:p>
          <a:p>
            <a:r>
              <a:rPr lang="ar-IQ" sz="2800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sz="2800" u="sng" dirty="0" smtClean="0">
                <a:solidFill>
                  <a:srgbClr val="FF0000"/>
                </a:solidFill>
                <a:cs typeface="+mj-cs"/>
              </a:rPr>
              <a:t>ملحوظة : ذو خبر يعني المبتدأ</a:t>
            </a:r>
            <a:endParaRPr lang="ar-IQ" sz="2800" u="sng" dirty="0">
              <a:solidFill>
                <a:srgbClr val="FF0000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 smtClean="0">
                <a:cs typeface="+mj-cs"/>
              </a:rPr>
              <a:t>   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pPr>
              <a:lnSpc>
                <a:spcPct val="150000"/>
              </a:lnSpc>
            </a:pPr>
            <a:r>
              <a:rPr lang="ar-IQ" sz="2400" dirty="0"/>
              <a:t>ابن مالك : </a:t>
            </a:r>
            <a:r>
              <a:rPr lang="ar-IQ" sz="2400" dirty="0">
                <a:solidFill>
                  <a:srgbClr val="FF0000"/>
                </a:solidFill>
              </a:rPr>
              <a:t>( وربما رجح بعد قسم ... شرط </a:t>
            </a:r>
            <a:r>
              <a:rPr lang="ar-IQ" sz="2400" u="sng" dirty="0">
                <a:solidFill>
                  <a:srgbClr val="FF0000"/>
                </a:solidFill>
              </a:rPr>
              <a:t>بلا ذي خبر </a:t>
            </a:r>
            <a:r>
              <a:rPr lang="ar-IQ" sz="2400" dirty="0">
                <a:solidFill>
                  <a:srgbClr val="FF0000"/>
                </a:solidFill>
              </a:rPr>
              <a:t>مقدم ) </a:t>
            </a:r>
          </a:p>
          <a:p>
            <a:pPr>
              <a:lnSpc>
                <a:spcPct val="150000"/>
              </a:lnSpc>
            </a:pPr>
            <a:r>
              <a:rPr lang="ar-IQ" sz="2400" u="sng" dirty="0" smtClean="0">
                <a:solidFill>
                  <a:schemeClr val="tx1"/>
                </a:solidFill>
                <a:cs typeface="+mj-cs"/>
              </a:rPr>
              <a:t>  وقد جاء قليلاً</a:t>
            </a:r>
            <a:r>
              <a:rPr lang="ar-IQ" sz="2400" u="sng" dirty="0" smtClean="0">
                <a:cs typeface="+mj-cs"/>
              </a:rPr>
              <a:t> </a:t>
            </a:r>
            <a:r>
              <a:rPr lang="ar-IQ" sz="2400" b="1" u="sng" dirty="0" smtClean="0">
                <a:cs typeface="+mj-cs"/>
              </a:rPr>
              <a:t>ترجيح الشرط على القسم </a:t>
            </a:r>
            <a:r>
              <a:rPr lang="ar-IQ" sz="2400" u="sng" dirty="0" smtClean="0">
                <a:cs typeface="+mj-cs"/>
              </a:rPr>
              <a:t>عند اجتماعهما وتقدم القسم وإن لم يتقدم ذو خبر </a:t>
            </a:r>
          </a:p>
          <a:p>
            <a:pPr>
              <a:lnSpc>
                <a:spcPct val="150000"/>
              </a:lnSpc>
            </a:pPr>
            <a:r>
              <a:rPr lang="ar-IQ" sz="2400" dirty="0" smtClean="0">
                <a:solidFill>
                  <a:srgbClr val="C00000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ar-IQ" sz="2000" b="1" dirty="0" smtClean="0">
                <a:solidFill>
                  <a:srgbClr val="C00000"/>
                </a:solidFill>
              </a:rPr>
              <a:t>هو قال إذا تقدم </a:t>
            </a:r>
            <a:r>
              <a:rPr lang="ar-IQ" sz="2000" b="1" u="sng" dirty="0" smtClean="0">
                <a:solidFill>
                  <a:srgbClr val="C00000"/>
                </a:solidFill>
              </a:rPr>
              <a:t>ذو خبر </a:t>
            </a:r>
            <a:r>
              <a:rPr lang="ar-IQ" sz="2000" b="1" dirty="0" smtClean="0">
                <a:solidFill>
                  <a:srgbClr val="C00000"/>
                </a:solidFill>
              </a:rPr>
              <a:t>يحذف جواب القسم سواء تقدم أو تأخر ولكن إذا لم يوجد (ذو خبر) </a:t>
            </a:r>
            <a:r>
              <a:rPr lang="ar-IQ" sz="2000" b="1" dirty="0" smtClean="0">
                <a:solidFill>
                  <a:srgbClr val="00B050"/>
                </a:solidFill>
              </a:rPr>
              <a:t>فلا داعي لحذف جواب القسم </a:t>
            </a:r>
            <a:r>
              <a:rPr lang="ar-IQ" sz="2000" b="1" dirty="0" smtClean="0">
                <a:solidFill>
                  <a:srgbClr val="C00000"/>
                </a:solidFill>
              </a:rPr>
              <a:t>ولكن مع هذا يقول حتي إذا لم يتقدم ذو خبر </a:t>
            </a:r>
            <a:r>
              <a:rPr lang="ar-IQ" sz="2000" b="1" u="sng" dirty="0" smtClean="0">
                <a:solidFill>
                  <a:srgbClr val="C00000"/>
                </a:solidFill>
              </a:rPr>
              <a:t>جاء قليلا </a:t>
            </a:r>
            <a:r>
              <a:rPr lang="ar-IQ" sz="2000" b="1" u="sng" dirty="0" smtClean="0">
                <a:solidFill>
                  <a:srgbClr val="00B050"/>
                </a:solidFill>
              </a:rPr>
              <a:t>ترجيح الشرط على القسم </a:t>
            </a:r>
          </a:p>
          <a:p>
            <a:pPr>
              <a:lnSpc>
                <a:spcPct val="150000"/>
              </a:lnSpc>
            </a:pPr>
            <a:r>
              <a:rPr lang="ar-IQ" sz="2000" b="1" u="sng" dirty="0" smtClean="0">
                <a:solidFill>
                  <a:schemeClr val="tx1"/>
                </a:solidFill>
              </a:rPr>
              <a:t>1- تقدم </a:t>
            </a:r>
            <a:r>
              <a:rPr lang="ar-IQ" sz="2000" b="1" u="sng" dirty="0">
                <a:solidFill>
                  <a:schemeClr val="tx1"/>
                </a:solidFill>
              </a:rPr>
              <a:t>القسم </a:t>
            </a:r>
            <a:r>
              <a:rPr lang="ar-IQ" sz="2000" b="1" u="sng" dirty="0" smtClean="0">
                <a:solidFill>
                  <a:schemeClr val="tx1"/>
                </a:solidFill>
              </a:rPr>
              <a:t>على الشرط ولا يوجد </a:t>
            </a:r>
            <a:r>
              <a:rPr lang="ar-IQ" sz="2000" b="1" u="sng" dirty="0" smtClean="0">
                <a:solidFill>
                  <a:srgbClr val="FF0000"/>
                </a:solidFill>
              </a:rPr>
              <a:t>ذو </a:t>
            </a:r>
            <a:r>
              <a:rPr lang="ar-IQ" sz="2000" b="1" i="1" u="sng" dirty="0" smtClean="0">
                <a:solidFill>
                  <a:srgbClr val="FF0000"/>
                </a:solidFill>
              </a:rPr>
              <a:t>خبر </a:t>
            </a:r>
            <a:r>
              <a:rPr lang="ar-IQ" sz="2000" b="1" i="1" u="sng" dirty="0" smtClean="0">
                <a:solidFill>
                  <a:schemeClr val="tx1"/>
                </a:solidFill>
              </a:rPr>
              <a:t>فالأصل حذف جواب الشرط ولكن حذف جواب القسم ولا يو جد ذو خبر</a:t>
            </a:r>
          </a:p>
          <a:p>
            <a:pPr>
              <a:lnSpc>
                <a:spcPct val="150000"/>
              </a:lnSpc>
            </a:pPr>
            <a:r>
              <a:rPr lang="ar-IQ" sz="2400" dirty="0" smtClean="0"/>
              <a:t>ومنه قوله  </a:t>
            </a:r>
            <a:r>
              <a:rPr lang="ar-IQ" sz="2400" dirty="0" smtClean="0">
                <a:solidFill>
                  <a:srgbClr val="7030A0"/>
                </a:solidFill>
              </a:rPr>
              <a:t>346 - </a:t>
            </a:r>
            <a:r>
              <a:rPr lang="ar-IQ" sz="2400" dirty="0" smtClean="0"/>
              <a:t>( </a:t>
            </a:r>
            <a:r>
              <a:rPr lang="ar-IQ" sz="2400" u="sng" dirty="0" smtClean="0"/>
              <a:t>لئن</a:t>
            </a:r>
            <a:r>
              <a:rPr lang="ar-IQ" sz="2400" dirty="0" smtClean="0"/>
              <a:t> منيت بنا عن غب معركة ... لا تلفنا عن دماء القوم ننتفل )</a:t>
            </a:r>
          </a:p>
          <a:p>
            <a:pPr>
              <a:lnSpc>
                <a:spcPct val="150000"/>
              </a:lnSpc>
            </a:pPr>
            <a:r>
              <a:rPr lang="ar-IQ" sz="2400" dirty="0" smtClean="0"/>
              <a:t>فلام  (لـ + إن الشرطية) { تقدم القسم ولا يوجد ذو خبر } </a:t>
            </a:r>
          </a:p>
          <a:p>
            <a:pPr>
              <a:lnSpc>
                <a:spcPct val="150000"/>
              </a:lnSpc>
            </a:pPr>
            <a:r>
              <a:rPr lang="ar-IQ" sz="2400" dirty="0"/>
              <a:t> </a:t>
            </a:r>
            <a:r>
              <a:rPr lang="ar-IQ" sz="2400" dirty="0" smtClean="0"/>
              <a:t>                اللام موطئة لقسم محذوف والتقدير </a:t>
            </a:r>
            <a:r>
              <a:rPr lang="ar-IQ" sz="2400" u="sng" dirty="0" smtClean="0"/>
              <a:t>والله لئن </a:t>
            </a:r>
          </a:p>
          <a:p>
            <a:pPr>
              <a:lnSpc>
                <a:spcPct val="150000"/>
              </a:lnSpc>
            </a:pPr>
            <a:r>
              <a:rPr lang="ar-IQ" sz="2400" dirty="0" smtClean="0"/>
              <a:t>---و</a:t>
            </a:r>
            <a:r>
              <a:rPr lang="ar-IQ" sz="2400" dirty="0" smtClean="0">
                <a:solidFill>
                  <a:srgbClr val="FF0000"/>
                </a:solidFill>
              </a:rPr>
              <a:t>إن</a:t>
            </a:r>
            <a:r>
              <a:rPr lang="ar-IQ" sz="2400" dirty="0" smtClean="0"/>
              <a:t> شرطية    </a:t>
            </a:r>
            <a:r>
              <a:rPr lang="ar-IQ" sz="2400" u="sng" dirty="0" smtClean="0"/>
              <a:t>وجوابه</a:t>
            </a:r>
            <a:r>
              <a:rPr lang="ar-IQ" sz="2400" dirty="0" smtClean="0"/>
              <a:t> </a:t>
            </a:r>
            <a:r>
              <a:rPr lang="ar-IQ" sz="2400" dirty="0" smtClean="0">
                <a:solidFill>
                  <a:srgbClr val="FF0000"/>
                </a:solidFill>
              </a:rPr>
              <a:t>لا تلفنا </a:t>
            </a:r>
          </a:p>
          <a:p>
            <a:pPr>
              <a:lnSpc>
                <a:spcPct val="150000"/>
              </a:lnSpc>
            </a:pPr>
            <a:r>
              <a:rPr lang="ar-IQ" sz="2400" dirty="0" smtClean="0"/>
              <a:t>وهو مجزوم بحذف الياء</a:t>
            </a:r>
          </a:p>
          <a:p>
            <a:pPr>
              <a:lnSpc>
                <a:spcPct val="150000"/>
              </a:lnSpc>
            </a:pPr>
            <a:r>
              <a:rPr lang="ar-IQ" sz="2400" dirty="0" smtClean="0"/>
              <a:t> </a:t>
            </a:r>
            <a:r>
              <a:rPr lang="ar-IQ" sz="2400" dirty="0" smtClean="0">
                <a:solidFill>
                  <a:srgbClr val="FF0000"/>
                </a:solidFill>
              </a:rPr>
              <a:t>ولم يجب القسم بل حذف جوابه لدلالة جواب الشرط عليه </a:t>
            </a:r>
            <a:r>
              <a:rPr lang="ar-IQ" sz="2400" u="sng" dirty="0" smtClean="0"/>
              <a:t>وجوابه</a:t>
            </a:r>
            <a:r>
              <a:rPr lang="ar-IQ" sz="2400" dirty="0" smtClean="0"/>
              <a:t> </a:t>
            </a:r>
            <a:r>
              <a:rPr lang="ar-IQ" sz="2400" dirty="0">
                <a:solidFill>
                  <a:srgbClr val="FF0000"/>
                </a:solidFill>
              </a:rPr>
              <a:t>لا تلفنا </a:t>
            </a:r>
          </a:p>
          <a:p>
            <a:pPr>
              <a:lnSpc>
                <a:spcPct val="150000"/>
              </a:lnSpc>
            </a:pPr>
            <a:endParaRPr lang="ar-IQ" sz="2400" u="sng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/>
              <a:pPr/>
              <a:t>29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 smtClean="0">
                <a:cs typeface="+mj-cs"/>
              </a:rPr>
              <a:t>   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pPr algn="ctr">
              <a:lnSpc>
                <a:spcPct val="150000"/>
              </a:lnSpc>
            </a:pPr>
            <a:endParaRPr lang="ar-IQ" sz="2400" dirty="0">
              <a:solidFill>
                <a:prstClr val="black"/>
              </a:solidFill>
              <a:cs typeface="Times New Roman"/>
            </a:endParaRPr>
          </a:p>
          <a:p>
            <a:pPr algn="ctr">
              <a:lnSpc>
                <a:spcPct val="150000"/>
              </a:lnSpc>
            </a:pP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  </a:t>
            </a:r>
            <a:r>
              <a:rPr lang="ar-IQ" sz="2400" b="1" dirty="0" smtClean="0">
                <a:solidFill>
                  <a:srgbClr val="FF0000"/>
                </a:solidFill>
                <a:cs typeface="Times New Roman"/>
              </a:rPr>
              <a:t>أقسام الجملة الشرطية   </a:t>
            </a:r>
            <a:r>
              <a:rPr lang="ar-IQ" sz="24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ar-IQ" sz="2400" b="1" dirty="0" smtClean="0"/>
              <a:t>( </a:t>
            </a:r>
            <a:r>
              <a:rPr lang="ar-IQ" sz="2400" b="1" dirty="0"/>
              <a:t>فعلين يقتضين شرط قدما ... يتلو الجزاء وجوابا وسما ) </a:t>
            </a:r>
          </a:p>
          <a:p>
            <a:pPr>
              <a:lnSpc>
                <a:spcPct val="150000"/>
              </a:lnSpc>
            </a:pPr>
            <a:r>
              <a:rPr lang="ar-IQ" sz="2400" b="1" dirty="0"/>
              <a:t> </a:t>
            </a:r>
            <a:endParaRPr lang="ar-IQ" sz="2400" b="1" dirty="0" smtClean="0"/>
          </a:p>
          <a:p>
            <a:pPr>
              <a:lnSpc>
                <a:spcPct val="150000"/>
              </a:lnSpc>
            </a:pPr>
            <a:r>
              <a:rPr lang="ar-IQ" sz="2400" b="1" dirty="0" smtClean="0"/>
              <a:t>يعني </a:t>
            </a:r>
            <a:r>
              <a:rPr lang="ar-IQ" sz="2400" b="1" dirty="0"/>
              <a:t>أن هذه الأدوات المذكورة في </a:t>
            </a:r>
            <a:r>
              <a:rPr lang="ar-IQ" sz="2400" b="1" u="sng" dirty="0"/>
              <a:t>قوله </a:t>
            </a:r>
            <a:r>
              <a:rPr lang="ar-IQ" sz="2400" b="1" u="sng" dirty="0" smtClean="0"/>
              <a:t>: واجزم </a:t>
            </a:r>
            <a:r>
              <a:rPr lang="ar-IQ" sz="2400" b="1" u="sng" dirty="0"/>
              <a:t>بإن إلى قوله </a:t>
            </a:r>
            <a:r>
              <a:rPr lang="ar-IQ" sz="2400" b="1" u="sng" dirty="0" smtClean="0"/>
              <a:t>وأني </a:t>
            </a:r>
          </a:p>
          <a:p>
            <a:pPr>
              <a:lnSpc>
                <a:spcPct val="150000"/>
              </a:lnSpc>
            </a:pPr>
            <a:r>
              <a:rPr lang="ar-IQ" sz="2400" b="1" u="sng" dirty="0" smtClean="0">
                <a:solidFill>
                  <a:srgbClr val="FF0000"/>
                </a:solidFill>
              </a:rPr>
              <a:t>يقتضين </a:t>
            </a:r>
            <a:r>
              <a:rPr lang="ar-IQ" sz="2400" b="1" u="sng" dirty="0">
                <a:solidFill>
                  <a:srgbClr val="FF0000"/>
                </a:solidFill>
              </a:rPr>
              <a:t>جملتين </a:t>
            </a:r>
            <a:r>
              <a:rPr lang="ar-IQ" sz="2400" b="1" u="sng" dirty="0" smtClean="0">
                <a:solidFill>
                  <a:srgbClr val="FF0000"/>
                </a:solidFill>
              </a:rPr>
              <a:t>: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IQ" sz="2400" b="1" dirty="0" smtClean="0"/>
              <a:t>إحداهما/  </a:t>
            </a:r>
            <a:r>
              <a:rPr lang="ar-IQ" sz="2400" b="1" dirty="0"/>
              <a:t>وهي المتقدمة تسمى </a:t>
            </a:r>
            <a:r>
              <a:rPr lang="ar-IQ" sz="2400" b="1" dirty="0" smtClean="0">
                <a:solidFill>
                  <a:srgbClr val="FF0000"/>
                </a:solidFill>
              </a:rPr>
              <a:t>شرطا</a:t>
            </a:r>
          </a:p>
          <a:p>
            <a:pPr>
              <a:lnSpc>
                <a:spcPct val="150000"/>
              </a:lnSpc>
            </a:pPr>
            <a:r>
              <a:rPr lang="ar-IQ" sz="2400" b="1" dirty="0"/>
              <a:t> </a:t>
            </a:r>
            <a:r>
              <a:rPr lang="ar-IQ" sz="2400" b="1" dirty="0" smtClean="0"/>
              <a:t>                 --- </a:t>
            </a:r>
            <a:r>
              <a:rPr lang="ar-IQ" sz="2400" b="1" dirty="0"/>
              <a:t>ويجب في الجملة </a:t>
            </a:r>
            <a:r>
              <a:rPr lang="ar-IQ" sz="2400" b="1" dirty="0" smtClean="0"/>
              <a:t>الأولى هذه  </a:t>
            </a:r>
            <a:r>
              <a:rPr lang="ar-IQ" sz="2400" b="1" dirty="0"/>
              <a:t>أن تكون </a:t>
            </a:r>
            <a:r>
              <a:rPr lang="ar-IQ" sz="2400" b="1" dirty="0">
                <a:solidFill>
                  <a:srgbClr val="FF0000"/>
                </a:solidFill>
              </a:rPr>
              <a:t>فعلية</a:t>
            </a:r>
            <a:r>
              <a:rPr lang="ar-IQ" sz="2400" b="1" dirty="0"/>
              <a:t> </a:t>
            </a:r>
            <a:endParaRPr lang="ar-IQ" sz="2400" b="1" dirty="0" smtClean="0"/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IQ" sz="2400" b="1" dirty="0" smtClean="0"/>
              <a:t>والثانية / وهي </a:t>
            </a:r>
            <a:r>
              <a:rPr lang="ar-IQ" sz="2400" b="1" dirty="0"/>
              <a:t>المتأخرة تسمى </a:t>
            </a:r>
            <a:r>
              <a:rPr lang="ar-IQ" sz="2400" b="1" u="sng" dirty="0">
                <a:solidFill>
                  <a:srgbClr val="FF0000"/>
                </a:solidFill>
              </a:rPr>
              <a:t>جوابا وجزاء </a:t>
            </a:r>
            <a:r>
              <a:rPr lang="ar-IQ" sz="2400" b="1" u="sng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ar-IQ" sz="2400" b="1" dirty="0"/>
              <a:t> </a:t>
            </a:r>
            <a:r>
              <a:rPr lang="ar-IQ" sz="2400" b="1" dirty="0" smtClean="0"/>
              <a:t>-  ويجب</a:t>
            </a:r>
            <a:r>
              <a:rPr lang="ar-IQ" sz="2400" b="1" dirty="0">
                <a:solidFill>
                  <a:srgbClr val="FF0000"/>
                </a:solidFill>
              </a:rPr>
              <a:t> الأصل</a:t>
            </a:r>
            <a:r>
              <a:rPr lang="ar-IQ" sz="2400" b="1" dirty="0"/>
              <a:t> </a:t>
            </a:r>
            <a:r>
              <a:rPr lang="ar-IQ" sz="2400" b="1" dirty="0" smtClean="0"/>
              <a:t>في هذه  الجملة  الثانية أو المتأخرة أن </a:t>
            </a:r>
            <a:r>
              <a:rPr lang="ar-IQ" sz="2400" b="1" dirty="0"/>
              <a:t>تكون </a:t>
            </a:r>
            <a:r>
              <a:rPr lang="ar-IQ" sz="2400" b="1" dirty="0">
                <a:solidFill>
                  <a:srgbClr val="FF0000"/>
                </a:solidFill>
              </a:rPr>
              <a:t>فعلية </a:t>
            </a:r>
            <a:endParaRPr lang="ar-IQ" sz="2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ar-IQ" sz="2400" b="1" dirty="0">
                <a:solidFill>
                  <a:srgbClr val="FF0000"/>
                </a:solidFill>
              </a:rPr>
              <a:t> </a:t>
            </a:r>
            <a:r>
              <a:rPr lang="ar-IQ" sz="2400" b="1" dirty="0" smtClean="0">
                <a:solidFill>
                  <a:srgbClr val="FF0000"/>
                </a:solidFill>
              </a:rPr>
              <a:t>                </a:t>
            </a:r>
            <a:r>
              <a:rPr lang="ar-IQ" sz="2400" b="1" dirty="0" smtClean="0"/>
              <a:t>نحو </a:t>
            </a:r>
            <a:r>
              <a:rPr lang="ar-IQ" sz="2400" b="1" dirty="0"/>
              <a:t>إن جاء زيد</a:t>
            </a:r>
            <a:r>
              <a:rPr lang="ar-IQ" sz="2400" b="1" dirty="0">
                <a:solidFill>
                  <a:srgbClr val="FF0000"/>
                </a:solidFill>
              </a:rPr>
              <a:t> </a:t>
            </a:r>
            <a:r>
              <a:rPr lang="ar-IQ" sz="2400" b="1" u="sng" dirty="0">
                <a:solidFill>
                  <a:srgbClr val="FF0000"/>
                </a:solidFill>
              </a:rPr>
              <a:t>أكرمته</a:t>
            </a:r>
            <a:r>
              <a:rPr lang="ar-IQ" sz="2400" b="1" dirty="0">
                <a:solidFill>
                  <a:srgbClr val="FF0000"/>
                </a:solidFill>
              </a:rPr>
              <a:t> </a:t>
            </a:r>
            <a:endParaRPr lang="ar-IQ" sz="2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ar-IQ" sz="2400" b="1" dirty="0"/>
              <a:t> </a:t>
            </a:r>
            <a:r>
              <a:rPr lang="ar-IQ" sz="2400" b="1" dirty="0" smtClean="0"/>
              <a:t>-  ويجوز </a:t>
            </a:r>
            <a:r>
              <a:rPr lang="ar-IQ" sz="2400" b="1" dirty="0"/>
              <a:t>أن تكون </a:t>
            </a:r>
            <a:r>
              <a:rPr lang="ar-IQ" sz="2400" b="1" dirty="0">
                <a:solidFill>
                  <a:srgbClr val="FF0000"/>
                </a:solidFill>
              </a:rPr>
              <a:t>اسمية</a:t>
            </a:r>
            <a:r>
              <a:rPr lang="ar-IQ" sz="2400" b="1" dirty="0"/>
              <a:t> </a:t>
            </a:r>
            <a:r>
              <a:rPr lang="ar-IQ" sz="2400" b="1" dirty="0" smtClean="0"/>
              <a:t>وإن </a:t>
            </a:r>
            <a:r>
              <a:rPr lang="ar-IQ" sz="2400" b="1" dirty="0"/>
              <a:t>جاء زيد </a:t>
            </a:r>
            <a:r>
              <a:rPr lang="ar-IQ" sz="2400" b="1" u="sng" dirty="0">
                <a:solidFill>
                  <a:srgbClr val="FF0000"/>
                </a:solidFill>
              </a:rPr>
              <a:t>فله الفضل </a:t>
            </a:r>
          </a:p>
          <a:p>
            <a:endParaRPr lang="ar-IQ" sz="3200" dirty="0" smtClean="0">
              <a:solidFill>
                <a:prstClr val="black"/>
              </a:solidFill>
              <a:cs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28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 smtClean="0">
                <a:cs typeface="+mj-cs"/>
              </a:rPr>
              <a:t>   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IQ" sz="2400" dirty="0"/>
              <a:t> فصل </a:t>
            </a:r>
            <a:r>
              <a:rPr lang="ar-IQ" sz="2400" dirty="0" smtClean="0"/>
              <a:t>(  لو  )</a:t>
            </a:r>
            <a:endParaRPr lang="ar-IQ" sz="2400" dirty="0"/>
          </a:p>
          <a:p>
            <a:r>
              <a:rPr lang="ar-IQ" sz="2400" dirty="0"/>
              <a:t> ( </a:t>
            </a:r>
            <a:r>
              <a:rPr lang="ar-IQ" sz="2400" dirty="0">
                <a:solidFill>
                  <a:srgbClr val="FF0000"/>
                </a:solidFill>
              </a:rPr>
              <a:t>لو</a:t>
            </a:r>
            <a:r>
              <a:rPr lang="ar-IQ" sz="2400" dirty="0"/>
              <a:t> حرف شرط في مضى ويقل ... إيلاؤها مستقبلا لكن قبل ) </a:t>
            </a:r>
            <a:endParaRPr lang="ar-IQ" sz="2400" dirty="0" smtClean="0"/>
          </a:p>
          <a:p>
            <a:endParaRPr lang="ar-IQ" sz="2400" dirty="0"/>
          </a:p>
          <a:p>
            <a:r>
              <a:rPr lang="ar-IQ" sz="2400" dirty="0"/>
              <a:t> </a:t>
            </a:r>
            <a:r>
              <a:rPr lang="ar-IQ" sz="2400" dirty="0">
                <a:solidFill>
                  <a:srgbClr val="FF0000"/>
                </a:solidFill>
              </a:rPr>
              <a:t>لو</a:t>
            </a:r>
            <a:r>
              <a:rPr lang="ar-IQ" sz="2400" dirty="0"/>
              <a:t> تستعمل </a:t>
            </a:r>
            <a:r>
              <a:rPr lang="ar-IQ" sz="2400" dirty="0" smtClean="0"/>
              <a:t>استعمالين: </a:t>
            </a:r>
          </a:p>
          <a:p>
            <a:endParaRPr lang="ar-IQ" sz="2400" dirty="0"/>
          </a:p>
          <a:p>
            <a:r>
              <a:rPr lang="ar-IQ" sz="2400" dirty="0"/>
              <a:t> </a:t>
            </a:r>
            <a:r>
              <a:rPr lang="ar-IQ" sz="2400" dirty="0" smtClean="0"/>
              <a:t>- أحدهما </a:t>
            </a:r>
            <a:r>
              <a:rPr lang="ar-IQ" sz="2400" dirty="0"/>
              <a:t>أن تكون مصدرية </a:t>
            </a:r>
            <a:endParaRPr lang="ar-IQ" sz="2400" dirty="0" smtClean="0"/>
          </a:p>
          <a:p>
            <a:r>
              <a:rPr lang="ar-IQ" sz="2400" dirty="0" smtClean="0"/>
              <a:t>وعلامتها </a:t>
            </a:r>
            <a:r>
              <a:rPr lang="ar-IQ" sz="2400" dirty="0"/>
              <a:t>صحة وقوع </a:t>
            </a:r>
            <a:r>
              <a:rPr lang="ar-IQ" sz="2400" dirty="0" smtClean="0"/>
              <a:t>(أن) </a:t>
            </a:r>
            <a:r>
              <a:rPr lang="ar-IQ" sz="2400" dirty="0"/>
              <a:t>موقعها </a:t>
            </a:r>
            <a:endParaRPr lang="ar-IQ" sz="2400" dirty="0" smtClean="0"/>
          </a:p>
          <a:p>
            <a:r>
              <a:rPr lang="ar-IQ" sz="2400" dirty="0" smtClean="0"/>
              <a:t>نحو </a:t>
            </a:r>
            <a:r>
              <a:rPr lang="ar-IQ" sz="2400" dirty="0"/>
              <a:t>وددت </a:t>
            </a:r>
            <a:r>
              <a:rPr lang="ar-IQ" sz="2400" dirty="0">
                <a:solidFill>
                  <a:srgbClr val="FF0000"/>
                </a:solidFill>
              </a:rPr>
              <a:t>لو</a:t>
            </a:r>
            <a:r>
              <a:rPr lang="ar-IQ" sz="2400" dirty="0"/>
              <a:t> قام زيد أي </a:t>
            </a:r>
            <a:r>
              <a:rPr lang="ar-IQ" sz="2400" dirty="0" smtClean="0"/>
              <a:t>قيامة     أي </a:t>
            </a:r>
            <a:r>
              <a:rPr lang="ar-IQ" sz="2400" dirty="0"/>
              <a:t>وددت </a:t>
            </a:r>
            <a:r>
              <a:rPr lang="ar-IQ" sz="2400" dirty="0" smtClean="0">
                <a:solidFill>
                  <a:srgbClr val="FF0000"/>
                </a:solidFill>
              </a:rPr>
              <a:t>أن  </a:t>
            </a:r>
            <a:r>
              <a:rPr lang="ar-IQ" sz="2400" dirty="0" smtClean="0"/>
              <a:t>قام </a:t>
            </a:r>
            <a:r>
              <a:rPr lang="ar-IQ" sz="2400" dirty="0"/>
              <a:t>زيد </a:t>
            </a:r>
            <a:endParaRPr lang="ar-IQ" sz="2400" dirty="0" smtClean="0"/>
          </a:p>
          <a:p>
            <a:endParaRPr lang="ar-IQ" sz="2400" dirty="0"/>
          </a:p>
          <a:p>
            <a:r>
              <a:rPr lang="ar-IQ" sz="2400" dirty="0"/>
              <a:t> </a:t>
            </a:r>
            <a:r>
              <a:rPr lang="ar-IQ" sz="2400" dirty="0" smtClean="0"/>
              <a:t>- الثاني </a:t>
            </a:r>
            <a:r>
              <a:rPr lang="ar-IQ" sz="2400" dirty="0"/>
              <a:t>أن تكون شرطية </a:t>
            </a:r>
            <a:endParaRPr lang="ar-IQ" sz="2400" dirty="0" smtClean="0"/>
          </a:p>
          <a:p>
            <a:r>
              <a:rPr lang="ar-IQ" sz="2400" dirty="0" smtClean="0"/>
              <a:t>ولا </a:t>
            </a:r>
            <a:r>
              <a:rPr lang="ar-IQ" sz="2400" dirty="0"/>
              <a:t>يليها غالبا إلا ماض معنى </a:t>
            </a:r>
            <a:r>
              <a:rPr lang="ar-IQ" sz="2400" u="sng" dirty="0"/>
              <a:t>ولهذا قال لو حرف شرط في مضى </a:t>
            </a:r>
            <a:endParaRPr lang="ar-IQ" sz="2400" u="sng" dirty="0" smtClean="0"/>
          </a:p>
          <a:p>
            <a:r>
              <a:rPr lang="ar-IQ" sz="2400" dirty="0" smtClean="0"/>
              <a:t>وذلك </a:t>
            </a:r>
            <a:r>
              <a:rPr lang="ar-IQ" sz="2400" dirty="0"/>
              <a:t>نحو قولك لو قام زيد </a:t>
            </a:r>
            <a:r>
              <a:rPr lang="ar-IQ" sz="2400" dirty="0" smtClean="0"/>
              <a:t>لقمت</a:t>
            </a:r>
          </a:p>
          <a:p>
            <a:endParaRPr lang="ar-IQ" sz="2400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/>
              <a:pPr/>
              <a:t>30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1785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 smtClean="0">
                <a:cs typeface="+mj-cs"/>
              </a:rPr>
              <a:t>   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endParaRPr lang="ar-IQ" sz="2400" dirty="0" smtClean="0">
              <a:solidFill>
                <a:schemeClr val="tx1"/>
              </a:solidFill>
              <a:cs typeface="+mj-cs"/>
            </a:endParaRPr>
          </a:p>
          <a:p>
            <a:r>
              <a:rPr lang="ar-IQ" sz="2400" dirty="0">
                <a:solidFill>
                  <a:schemeClr val="tx1"/>
                </a:solidFill>
              </a:rPr>
              <a:t> تعريفات العلماء لـ(  لو )</a:t>
            </a:r>
          </a:p>
          <a:p>
            <a:r>
              <a:rPr lang="ar-IQ" sz="2400" b="1" dirty="0" smtClean="0"/>
              <a:t>1- وفسرها </a:t>
            </a:r>
            <a:r>
              <a:rPr lang="ar-IQ" sz="2400" b="1" dirty="0"/>
              <a:t>سيبويه بأنها حرف لما كان سيقع لوقوع غيره </a:t>
            </a:r>
            <a:endParaRPr lang="ar-IQ" sz="2400" b="1" dirty="0" smtClean="0"/>
          </a:p>
          <a:p>
            <a:r>
              <a:rPr lang="ar-IQ" sz="2400" b="1" dirty="0" smtClean="0"/>
              <a:t>2- وفسرها </a:t>
            </a:r>
            <a:r>
              <a:rPr lang="ar-IQ" sz="2400" b="1" dirty="0"/>
              <a:t>غيره بأنها حرف امتناع لامتناع </a:t>
            </a:r>
            <a:endParaRPr lang="ar-IQ" sz="2400" b="1" dirty="0" smtClean="0"/>
          </a:p>
          <a:p>
            <a:r>
              <a:rPr lang="ar-IQ" sz="2400" b="1" dirty="0" smtClean="0"/>
              <a:t>3- المصنف وابن عقيل وهذه </a:t>
            </a:r>
            <a:r>
              <a:rPr lang="ar-IQ" sz="2400" b="1" dirty="0"/>
              <a:t>العبارة الأخيرة هي المشهورة والأولى الأصح </a:t>
            </a:r>
            <a:endParaRPr lang="ar-IQ" sz="2400" b="1" dirty="0" smtClean="0"/>
          </a:p>
          <a:p>
            <a:endParaRPr lang="ar-IQ" sz="2400" b="1" dirty="0"/>
          </a:p>
          <a:p>
            <a:r>
              <a:rPr lang="ar-IQ" sz="2400" b="1" dirty="0" smtClean="0"/>
              <a:t>                        --------------------------------</a:t>
            </a:r>
          </a:p>
          <a:p>
            <a:endParaRPr lang="ar-IQ" sz="2400" b="1" dirty="0"/>
          </a:p>
          <a:p>
            <a:r>
              <a:rPr lang="ar-IQ" sz="2400" b="1" dirty="0" smtClean="0"/>
              <a:t>وقد </a:t>
            </a:r>
            <a:r>
              <a:rPr lang="ar-IQ" sz="2400" b="1" dirty="0"/>
              <a:t>يقع بعدها ما هو مستقبل المعنى </a:t>
            </a:r>
            <a:r>
              <a:rPr lang="ar-IQ" sz="2400" b="1" u="sng" dirty="0"/>
              <a:t>وإليه أشار بقوله ويقل إيلاؤها مستقبلا </a:t>
            </a:r>
            <a:endParaRPr lang="ar-IQ" sz="2400" b="1" u="sng" dirty="0" smtClean="0"/>
          </a:p>
          <a:p>
            <a:endParaRPr lang="ar-IQ" sz="2400" b="1" u="sng" dirty="0"/>
          </a:p>
          <a:p>
            <a:r>
              <a:rPr lang="ar-IQ" sz="2400" b="1" dirty="0" smtClean="0"/>
              <a:t>** ومنه </a:t>
            </a:r>
            <a:r>
              <a:rPr lang="ar-IQ" sz="2400" b="1" dirty="0"/>
              <a:t>قوله تعالى </a:t>
            </a:r>
            <a:r>
              <a:rPr lang="ar-IQ" sz="2400" b="1" dirty="0" smtClean="0"/>
              <a:t>:( </a:t>
            </a:r>
            <a:r>
              <a:rPr lang="ar-IQ" sz="2400" b="1" dirty="0"/>
              <a:t>وليخش الذين لو</a:t>
            </a:r>
            <a:r>
              <a:rPr lang="ar-IQ" sz="2400" b="1" u="sng" dirty="0"/>
              <a:t> </a:t>
            </a:r>
            <a:r>
              <a:rPr lang="ar-IQ" sz="2400" b="1" u="sng" dirty="0">
                <a:solidFill>
                  <a:srgbClr val="FF0000"/>
                </a:solidFill>
              </a:rPr>
              <a:t>تركوا</a:t>
            </a:r>
            <a:r>
              <a:rPr lang="ar-IQ" sz="2400" b="1" u="sng" dirty="0"/>
              <a:t> </a:t>
            </a:r>
            <a:r>
              <a:rPr lang="ar-IQ" sz="2400" b="1" dirty="0"/>
              <a:t>من خلفهم ذرية ضعافا خافوا عليهم </a:t>
            </a:r>
            <a:r>
              <a:rPr lang="ar-IQ" sz="2400" b="1" dirty="0" smtClean="0"/>
              <a:t>)</a:t>
            </a:r>
          </a:p>
          <a:p>
            <a:r>
              <a:rPr lang="ar-IQ" sz="2400" b="1" u="sng" dirty="0" smtClean="0">
                <a:solidFill>
                  <a:srgbClr val="FF0000"/>
                </a:solidFill>
              </a:rPr>
              <a:t>      تركوا</a:t>
            </a:r>
            <a:r>
              <a:rPr lang="ar-IQ" sz="2400" b="1" dirty="0" smtClean="0">
                <a:solidFill>
                  <a:srgbClr val="FF0000"/>
                </a:solidFill>
              </a:rPr>
              <a:t>               ماض شكلا و مستقبل معنى</a:t>
            </a:r>
          </a:p>
          <a:p>
            <a:endParaRPr lang="ar-IQ" sz="2400" b="1" dirty="0">
              <a:solidFill>
                <a:srgbClr val="FF0000"/>
              </a:solidFill>
            </a:endParaRPr>
          </a:p>
          <a:p>
            <a:r>
              <a:rPr lang="ar-IQ" sz="2400" b="1" dirty="0" smtClean="0"/>
              <a:t> **وقوله </a:t>
            </a:r>
            <a:r>
              <a:rPr lang="ar-IQ" sz="2400" b="1" dirty="0"/>
              <a:t>347 - ( و</a:t>
            </a:r>
            <a:r>
              <a:rPr lang="ar-IQ" sz="2400" b="1" u="sng" dirty="0">
                <a:solidFill>
                  <a:srgbClr val="FF0000"/>
                </a:solidFill>
              </a:rPr>
              <a:t>لو</a:t>
            </a:r>
            <a:r>
              <a:rPr lang="ar-IQ" sz="2400" b="1" dirty="0"/>
              <a:t> أن ليلى الأخيلية</a:t>
            </a:r>
            <a:r>
              <a:rPr lang="ar-IQ" sz="2400" b="1" u="sng" dirty="0">
                <a:solidFill>
                  <a:srgbClr val="FF0000"/>
                </a:solidFill>
              </a:rPr>
              <a:t> سلمت </a:t>
            </a:r>
            <a:r>
              <a:rPr lang="ar-IQ" sz="2400" b="1" dirty="0"/>
              <a:t>... على ودوني جندل وصفائح ) </a:t>
            </a:r>
          </a:p>
          <a:p>
            <a:r>
              <a:rPr lang="ar-IQ" sz="2400" b="1" dirty="0"/>
              <a:t> </a:t>
            </a:r>
            <a:r>
              <a:rPr lang="ar-IQ" sz="2400" b="1" dirty="0" smtClean="0"/>
              <a:t>                    ( </a:t>
            </a:r>
            <a:r>
              <a:rPr lang="ar-IQ" sz="2400" b="1" dirty="0"/>
              <a:t>لسلمت تسليم البشاشة أوزقا ... إليها صدى من جانب القبر صائح </a:t>
            </a:r>
            <a:r>
              <a:rPr lang="ar-IQ" sz="2400" b="1" dirty="0" smtClean="0"/>
              <a:t>)</a:t>
            </a:r>
          </a:p>
          <a:p>
            <a:endParaRPr lang="ar-IQ" sz="2400" b="1" dirty="0"/>
          </a:p>
          <a:p>
            <a:r>
              <a:rPr lang="ar-IQ" sz="2400" b="1" dirty="0" smtClean="0"/>
              <a:t>ملحوظة/ المطلوب الشاهد فيه مع إعراب ما  تحته خط</a:t>
            </a:r>
          </a:p>
          <a:p>
            <a:endParaRPr lang="ar-IQ" sz="2400" b="1" dirty="0">
              <a:solidFill>
                <a:schemeClr val="tx1"/>
              </a:solidFill>
              <a:cs typeface="+mj-cs"/>
            </a:endParaRPr>
          </a:p>
          <a:p>
            <a:endParaRPr lang="ar-IQ" sz="2400" dirty="0" smtClean="0">
              <a:solidFill>
                <a:schemeClr val="tx1"/>
              </a:solidFill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/>
              <a:pPr/>
              <a:t>31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2651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 smtClean="0">
                <a:cs typeface="+mj-cs"/>
              </a:rPr>
              <a:t>   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-327376"/>
            <a:ext cx="9144000" cy="7140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IQ" sz="2400" dirty="0" smtClean="0">
                <a:solidFill>
                  <a:schemeClr val="tx1"/>
                </a:solidFill>
                <a:cs typeface="+mj-cs"/>
              </a:rPr>
              <a:t> الفرق في اختصاص (لو) و (إن)</a:t>
            </a:r>
          </a:p>
          <a:p>
            <a:pPr>
              <a:lnSpc>
                <a:spcPct val="150000"/>
              </a:lnSpc>
            </a:pPr>
            <a:r>
              <a:rPr lang="ar-IQ" sz="2400" b="1" dirty="0"/>
              <a:t>( وهي في الاختصاص بالفعل كإن ... لكن لو أن بها قد تقترن </a:t>
            </a:r>
            <a:r>
              <a:rPr lang="ar-IQ" sz="2400" b="1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ar-IQ" sz="2400" b="1" dirty="0" smtClean="0"/>
              <a:t> </a:t>
            </a:r>
            <a:endParaRPr lang="ar-IQ" sz="2400" b="1" dirty="0"/>
          </a:p>
          <a:p>
            <a:pPr>
              <a:lnSpc>
                <a:spcPct val="150000"/>
              </a:lnSpc>
            </a:pPr>
            <a:r>
              <a:rPr lang="ar-IQ" sz="2400" b="1" dirty="0" smtClean="0"/>
              <a:t>1-  </a:t>
            </a:r>
            <a:r>
              <a:rPr lang="ar-IQ" sz="2400" b="1" dirty="0"/>
              <a:t>يعني أن </a:t>
            </a:r>
            <a:r>
              <a:rPr lang="ar-IQ" sz="2400" b="1" dirty="0" smtClean="0"/>
              <a:t>(لو) </a:t>
            </a:r>
            <a:r>
              <a:rPr lang="ar-IQ" sz="2400" b="1" dirty="0"/>
              <a:t>الشرطية تختص بالفعل فلا تدخل على الاسم كما </a:t>
            </a:r>
            <a:r>
              <a:rPr lang="ar-IQ" sz="2400" b="1" dirty="0" smtClean="0"/>
              <a:t>أنّ  </a:t>
            </a:r>
            <a:r>
              <a:rPr lang="ar-IQ" sz="2400" b="1" u="sng" dirty="0">
                <a:solidFill>
                  <a:srgbClr val="FF0000"/>
                </a:solidFill>
              </a:rPr>
              <a:t>إن الشرطية </a:t>
            </a:r>
            <a:r>
              <a:rPr lang="ar-IQ" sz="2400" b="1" dirty="0"/>
              <a:t>كذلك </a:t>
            </a:r>
            <a:endParaRPr lang="ar-IQ" sz="2400" b="1" dirty="0" smtClean="0"/>
          </a:p>
          <a:p>
            <a:pPr>
              <a:lnSpc>
                <a:spcPct val="150000"/>
              </a:lnSpc>
            </a:pPr>
            <a:r>
              <a:rPr lang="ar-IQ" sz="2400" b="1" dirty="0" smtClean="0"/>
              <a:t>2- لكن </a:t>
            </a:r>
            <a:r>
              <a:rPr lang="ar-IQ" sz="2400" b="1" dirty="0"/>
              <a:t>تدخل (لو) </a:t>
            </a:r>
            <a:r>
              <a:rPr lang="ar-IQ" sz="2400" b="1" dirty="0" smtClean="0"/>
              <a:t>على </a:t>
            </a:r>
            <a:r>
              <a:rPr lang="ar-IQ" sz="2400" b="1" u="sng" dirty="0" smtClean="0"/>
              <a:t>أنّ </a:t>
            </a:r>
            <a:r>
              <a:rPr lang="ar-IQ" sz="2400" b="1" u="sng" dirty="0"/>
              <a:t>واسمها وخبرها </a:t>
            </a:r>
            <a:endParaRPr lang="ar-IQ" sz="2400" b="1" u="sng" dirty="0" smtClean="0"/>
          </a:p>
          <a:p>
            <a:pPr>
              <a:lnSpc>
                <a:spcPct val="150000"/>
              </a:lnSpc>
            </a:pPr>
            <a:r>
              <a:rPr lang="ar-IQ" sz="2400" b="1" u="sng" dirty="0"/>
              <a:t> </a:t>
            </a:r>
            <a:r>
              <a:rPr lang="ar-IQ" sz="2400" b="1" u="sng" dirty="0" smtClean="0"/>
              <a:t> </a:t>
            </a:r>
            <a:r>
              <a:rPr lang="ar-IQ" sz="2400" b="1" dirty="0" smtClean="0"/>
              <a:t>نحو </a:t>
            </a:r>
            <a:r>
              <a:rPr lang="ar-IQ" sz="2400" b="1" dirty="0"/>
              <a:t>لو </a:t>
            </a:r>
            <a:r>
              <a:rPr lang="ar-IQ" sz="2400" b="1" dirty="0" smtClean="0"/>
              <a:t>أنّ </a:t>
            </a:r>
            <a:r>
              <a:rPr lang="ar-IQ" sz="2400" b="1" dirty="0"/>
              <a:t>زيدا قائم </a:t>
            </a:r>
            <a:r>
              <a:rPr lang="ar-IQ" sz="2400" b="1" dirty="0" smtClean="0"/>
              <a:t>لقمت</a:t>
            </a:r>
          </a:p>
          <a:p>
            <a:endParaRPr lang="ar-IQ" sz="2400" b="1" dirty="0"/>
          </a:p>
          <a:p>
            <a:r>
              <a:rPr lang="ar-IQ" sz="2400" b="1" dirty="0" smtClean="0"/>
              <a:t>  </a:t>
            </a:r>
            <a:endParaRPr lang="ar-IQ" sz="2400" dirty="0" smtClean="0">
              <a:solidFill>
                <a:schemeClr val="tx1"/>
              </a:solidFill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/>
              <a:pPr/>
              <a:t>32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2651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 smtClean="0">
                <a:cs typeface="+mj-cs"/>
              </a:rPr>
              <a:t>   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pPr>
              <a:lnSpc>
                <a:spcPct val="150000"/>
              </a:lnSpc>
            </a:pPr>
            <a:r>
              <a:rPr lang="ar-IQ" sz="2400" b="1" dirty="0"/>
              <a:t> </a:t>
            </a:r>
            <a:r>
              <a:rPr lang="ar-IQ" sz="2400" u="sng" dirty="0"/>
              <a:t>مذاهب   العلماء في     دخول (لو) على أنّ واسمها وخبرها</a:t>
            </a:r>
          </a:p>
          <a:p>
            <a:pPr>
              <a:lnSpc>
                <a:spcPct val="150000"/>
              </a:lnSpc>
            </a:pPr>
            <a:r>
              <a:rPr lang="ar-IQ" sz="2400" dirty="0"/>
              <a:t>واختلف فيها والحالة هذه</a:t>
            </a:r>
          </a:p>
          <a:p>
            <a:pPr>
              <a:lnSpc>
                <a:spcPct val="150000"/>
              </a:lnSpc>
            </a:pPr>
            <a:r>
              <a:rPr lang="ar-IQ" sz="2400" dirty="0"/>
              <a:t>1-  فقيل هي باقية على اختصاصها وأن وما دخلت عليه في موضع رفع فاعل بفعل محذوف</a:t>
            </a:r>
          </a:p>
          <a:p>
            <a:pPr>
              <a:lnSpc>
                <a:spcPct val="150000"/>
              </a:lnSpc>
            </a:pPr>
            <a:endParaRPr lang="ar-IQ" sz="2400" dirty="0"/>
          </a:p>
          <a:p>
            <a:pPr>
              <a:lnSpc>
                <a:spcPct val="150000"/>
              </a:lnSpc>
            </a:pPr>
            <a:r>
              <a:rPr lang="ar-IQ" sz="2400" dirty="0"/>
              <a:t>نحو / لوأنّ زيدا قائم لقمت</a:t>
            </a:r>
          </a:p>
          <a:p>
            <a:pPr>
              <a:lnSpc>
                <a:spcPct val="150000"/>
              </a:lnSpc>
            </a:pPr>
            <a:r>
              <a:rPr lang="ar-IQ" sz="2400" b="1" u="sng" dirty="0"/>
              <a:t> إعرابه </a:t>
            </a:r>
          </a:p>
          <a:p>
            <a:pPr>
              <a:lnSpc>
                <a:spcPct val="150000"/>
              </a:lnSpc>
            </a:pPr>
            <a:r>
              <a:rPr lang="ar-IQ" sz="2400" dirty="0"/>
              <a:t>  لو/ شرطية او حرف امتناع لامتناع</a:t>
            </a:r>
          </a:p>
          <a:p>
            <a:pPr>
              <a:lnSpc>
                <a:spcPct val="150000"/>
              </a:lnSpc>
            </a:pPr>
            <a:r>
              <a:rPr lang="ar-IQ" sz="2400" dirty="0"/>
              <a:t>أنّ / حرف مشبه بالفعل</a:t>
            </a:r>
          </a:p>
          <a:p>
            <a:pPr>
              <a:lnSpc>
                <a:spcPct val="150000"/>
              </a:lnSpc>
            </a:pPr>
            <a:r>
              <a:rPr lang="ar-IQ" sz="2400" dirty="0"/>
              <a:t>زيدا قائم/ اسم وخبر </a:t>
            </a:r>
            <a:r>
              <a:rPr lang="ar-IQ" sz="2400" dirty="0" smtClean="0"/>
              <a:t>أنّ والجملة من أن واسمها وخبرها بتأويل مصدر(</a:t>
            </a:r>
            <a:r>
              <a:rPr lang="ar-IQ" sz="2400" dirty="0" smtClean="0">
                <a:solidFill>
                  <a:srgbClr val="FF0000"/>
                </a:solidFill>
              </a:rPr>
              <a:t> قيامُ</a:t>
            </a:r>
            <a:r>
              <a:rPr lang="ar-IQ" sz="2400" dirty="0" smtClean="0"/>
              <a:t> )في محل الرفع فاعل لفعل محذوف وهو (ثبت )</a:t>
            </a:r>
          </a:p>
          <a:p>
            <a:pPr>
              <a:lnSpc>
                <a:spcPct val="150000"/>
              </a:lnSpc>
            </a:pPr>
            <a:endParaRPr lang="ar-IQ" sz="2400" dirty="0"/>
          </a:p>
          <a:p>
            <a:pPr>
              <a:lnSpc>
                <a:spcPct val="150000"/>
              </a:lnSpc>
            </a:pPr>
            <a:r>
              <a:rPr lang="ar-IQ" sz="2400" dirty="0" smtClean="0"/>
              <a:t>أي   لو </a:t>
            </a:r>
            <a:r>
              <a:rPr lang="ar-IQ" sz="2400" u="sng" dirty="0"/>
              <a:t>ثبت</a:t>
            </a:r>
            <a:r>
              <a:rPr lang="ar-IQ" sz="2400" dirty="0"/>
              <a:t> </a:t>
            </a:r>
            <a:r>
              <a:rPr lang="ar-IQ" sz="2400" dirty="0" smtClean="0">
                <a:solidFill>
                  <a:srgbClr val="FF0000"/>
                </a:solidFill>
              </a:rPr>
              <a:t>قيامُ</a:t>
            </a:r>
            <a:r>
              <a:rPr lang="ar-IQ" sz="2400" dirty="0" smtClean="0"/>
              <a:t> زيد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/>
              <a:pPr/>
              <a:t>33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2651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 smtClean="0">
                <a:cs typeface="+mj-cs"/>
              </a:rPr>
              <a:t>   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r>
              <a:rPr lang="ar-IQ" sz="2400" dirty="0" smtClean="0">
                <a:solidFill>
                  <a:schemeClr val="tx1"/>
                </a:solidFill>
                <a:cs typeface="+mj-cs"/>
              </a:rPr>
              <a:t> </a:t>
            </a:r>
            <a:endParaRPr lang="ar-IQ" sz="2400" b="1" dirty="0"/>
          </a:p>
          <a:p>
            <a:pPr>
              <a:lnSpc>
                <a:spcPct val="150000"/>
              </a:lnSpc>
            </a:pPr>
            <a:r>
              <a:rPr lang="ar-IQ" sz="2400" dirty="0"/>
              <a:t>2-  وقيل زالت عن الاختصاص وأن وما دخلت عليه أي (إنّ واسمها وخبرها) </a:t>
            </a:r>
            <a:endParaRPr lang="ar-IQ" sz="2400" dirty="0" smtClean="0"/>
          </a:p>
          <a:p>
            <a:pPr>
              <a:lnSpc>
                <a:spcPct val="150000"/>
              </a:lnSpc>
            </a:pPr>
            <a:r>
              <a:rPr lang="ar-IQ" sz="2400" dirty="0"/>
              <a:t>نحو / لوأنّ زيدا قائم </a:t>
            </a:r>
            <a:r>
              <a:rPr lang="ar-IQ" sz="2400" dirty="0" smtClean="0"/>
              <a:t>لقمت</a:t>
            </a:r>
          </a:p>
          <a:p>
            <a:pPr>
              <a:lnSpc>
                <a:spcPct val="150000"/>
              </a:lnSpc>
            </a:pPr>
            <a:r>
              <a:rPr lang="ar-IQ" sz="2400" b="1" u="sng" dirty="0"/>
              <a:t> إعرابه </a:t>
            </a:r>
          </a:p>
          <a:p>
            <a:pPr>
              <a:lnSpc>
                <a:spcPct val="150000"/>
              </a:lnSpc>
            </a:pPr>
            <a:r>
              <a:rPr lang="ar-IQ" sz="2400" dirty="0"/>
              <a:t>  لو/ شرطية او حرف امتناع لامتناع</a:t>
            </a:r>
          </a:p>
          <a:p>
            <a:pPr>
              <a:lnSpc>
                <a:spcPct val="150000"/>
              </a:lnSpc>
            </a:pPr>
            <a:r>
              <a:rPr lang="ar-IQ" sz="2400" dirty="0"/>
              <a:t>أنّ / حرف مشبه بالفعل</a:t>
            </a:r>
          </a:p>
          <a:p>
            <a:pPr>
              <a:lnSpc>
                <a:spcPct val="150000"/>
              </a:lnSpc>
            </a:pPr>
            <a:r>
              <a:rPr lang="ar-IQ" sz="2400" dirty="0"/>
              <a:t>زيدا قائم/ اسم وخبر أنّ والجملة من أن واسمها </a:t>
            </a:r>
            <a:r>
              <a:rPr lang="ar-IQ" sz="2400" dirty="0" smtClean="0"/>
              <a:t>وخبرها </a:t>
            </a:r>
            <a:r>
              <a:rPr lang="ar-IQ" sz="2400" dirty="0"/>
              <a:t>بتأويل مصدر</a:t>
            </a:r>
            <a:r>
              <a:rPr lang="ar-IQ" sz="2400" dirty="0" smtClean="0"/>
              <a:t> </a:t>
            </a:r>
            <a:r>
              <a:rPr lang="ar-IQ" sz="2400" dirty="0" smtClean="0">
                <a:solidFill>
                  <a:srgbClr val="FF0000"/>
                </a:solidFill>
              </a:rPr>
              <a:t>(قيامُ) </a:t>
            </a:r>
            <a:r>
              <a:rPr lang="ar-IQ" sz="2400" dirty="0" smtClean="0">
                <a:solidFill>
                  <a:schemeClr val="tx1"/>
                </a:solidFill>
              </a:rPr>
              <a:t>وهو</a:t>
            </a:r>
            <a:r>
              <a:rPr lang="ar-IQ" sz="2400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ar-IQ" sz="2400" dirty="0" smtClean="0"/>
              <a:t>(في </a:t>
            </a:r>
            <a:r>
              <a:rPr lang="ar-IQ" sz="2400" dirty="0"/>
              <a:t>موضع رفع </a:t>
            </a:r>
            <a:r>
              <a:rPr lang="ar-IQ" sz="2400" dirty="0" smtClean="0"/>
              <a:t>مبتدأ)</a:t>
            </a:r>
            <a:r>
              <a:rPr lang="ar-IQ" sz="2400" dirty="0"/>
              <a:t> والخبر </a:t>
            </a:r>
            <a:r>
              <a:rPr lang="ar-IQ" sz="2400" dirty="0" smtClean="0"/>
              <a:t>محذوف  </a:t>
            </a:r>
          </a:p>
          <a:p>
            <a:pPr>
              <a:lnSpc>
                <a:spcPct val="150000"/>
              </a:lnSpc>
            </a:pPr>
            <a:r>
              <a:rPr lang="ar-IQ" sz="2400" dirty="0" smtClean="0"/>
              <a:t>والتقدير/  </a:t>
            </a:r>
            <a:r>
              <a:rPr lang="ar-IQ" sz="2400" dirty="0"/>
              <a:t>لو أن زيدا قائم ثابت لقمت </a:t>
            </a:r>
            <a:endParaRPr lang="ar-IQ" sz="2400" dirty="0" smtClean="0"/>
          </a:p>
          <a:p>
            <a:pPr>
              <a:lnSpc>
                <a:spcPct val="150000"/>
              </a:lnSpc>
            </a:pPr>
            <a:r>
              <a:rPr lang="ar-IQ" sz="2400" dirty="0" smtClean="0"/>
              <a:t>أي     لو</a:t>
            </a:r>
            <a:r>
              <a:rPr lang="ar-IQ" sz="2400" dirty="0">
                <a:solidFill>
                  <a:srgbClr val="FF0000"/>
                </a:solidFill>
              </a:rPr>
              <a:t> (قيامُ</a:t>
            </a:r>
            <a:r>
              <a:rPr lang="ar-IQ" sz="2400" dirty="0" smtClean="0">
                <a:solidFill>
                  <a:srgbClr val="FF0000"/>
                </a:solidFill>
              </a:rPr>
              <a:t>) {مبتدأ} </a:t>
            </a:r>
            <a:r>
              <a:rPr lang="ar-IQ" sz="2400" dirty="0" smtClean="0"/>
              <a:t> زيد ثابت (  والخبر محذوف)</a:t>
            </a:r>
          </a:p>
          <a:p>
            <a:pPr>
              <a:lnSpc>
                <a:spcPct val="150000"/>
              </a:lnSpc>
            </a:pPr>
            <a:r>
              <a:rPr lang="ar-IQ" sz="2400" dirty="0" smtClean="0"/>
              <a:t>   </a:t>
            </a:r>
            <a:r>
              <a:rPr lang="ar-IQ" sz="2400" dirty="0"/>
              <a:t>وهذا مذهب سيبويه </a:t>
            </a:r>
          </a:p>
          <a:p>
            <a:pPr>
              <a:lnSpc>
                <a:spcPct val="150000"/>
              </a:lnSpc>
            </a:pPr>
            <a:endParaRPr lang="ar-IQ" sz="2400" dirty="0" smtClean="0"/>
          </a:p>
          <a:p>
            <a:pPr>
              <a:lnSpc>
                <a:spcPct val="150000"/>
              </a:lnSpc>
            </a:pPr>
            <a:r>
              <a:rPr lang="ar-IQ" sz="2400" dirty="0" smtClean="0"/>
              <a:t> </a:t>
            </a:r>
            <a:endParaRPr lang="ar-IQ" sz="2400" dirty="0" smtClean="0">
              <a:solidFill>
                <a:schemeClr val="tx1"/>
              </a:solidFill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/>
              <a:pPr/>
              <a:t>34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2651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 smtClean="0">
                <a:cs typeface="+mj-cs"/>
              </a:rPr>
              <a:t>   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pPr algn="ctr">
              <a:lnSpc>
                <a:spcPct val="150000"/>
              </a:lnSpc>
            </a:pPr>
            <a:r>
              <a:rPr lang="ar-IQ" sz="2400" dirty="0"/>
              <a:t> ( وإن مضارع تلاها صرفا ... إلى المضى نحو لو يفي كفى </a:t>
            </a:r>
            <a:r>
              <a:rPr lang="ar-IQ" sz="24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ar-IQ" sz="2400" dirty="0"/>
              <a:t> قد سبق أن لو هذه لا يليها في الغالب إلا ما كان ماضيا في المعنى </a:t>
            </a:r>
            <a:endParaRPr lang="ar-IQ" sz="2400" dirty="0" smtClean="0"/>
          </a:p>
          <a:p>
            <a:pPr>
              <a:lnSpc>
                <a:spcPct val="150000"/>
              </a:lnSpc>
            </a:pPr>
            <a:r>
              <a:rPr lang="ar-IQ" sz="2400" dirty="0" smtClean="0"/>
              <a:t>وذكر </a:t>
            </a:r>
            <a:r>
              <a:rPr lang="ar-IQ" sz="2400" dirty="0"/>
              <a:t>هنا أنه إن وقع بعدها </a:t>
            </a:r>
            <a:r>
              <a:rPr lang="ar-IQ" sz="2400" u="sng" dirty="0"/>
              <a:t>مضارع</a:t>
            </a:r>
            <a:r>
              <a:rPr lang="ar-IQ" sz="2400" dirty="0"/>
              <a:t> فإنها تقلب معناه إلى المضى كقوله </a:t>
            </a:r>
          </a:p>
          <a:p>
            <a:pPr>
              <a:lnSpc>
                <a:spcPct val="150000"/>
              </a:lnSpc>
            </a:pPr>
            <a:r>
              <a:rPr lang="ar-IQ" sz="2400" dirty="0"/>
              <a:t> 348 - ( رهبان مدين والذين عهدتهم ... يبكون من حذر العذاب قعودا ) </a:t>
            </a:r>
            <a:endParaRPr lang="ar-IQ" sz="2400" dirty="0" smtClean="0"/>
          </a:p>
          <a:p>
            <a:pPr>
              <a:lnSpc>
                <a:spcPct val="150000"/>
              </a:lnSpc>
            </a:pPr>
            <a:r>
              <a:rPr lang="ar-IQ" sz="2400" dirty="0"/>
              <a:t> </a:t>
            </a:r>
            <a:r>
              <a:rPr lang="ar-IQ" sz="2400" dirty="0" smtClean="0"/>
              <a:t>           ( </a:t>
            </a:r>
            <a:r>
              <a:rPr lang="ar-IQ" sz="2400" u="sng" dirty="0"/>
              <a:t>لو يسمعون </a:t>
            </a:r>
            <a:r>
              <a:rPr lang="ar-IQ" sz="2400" dirty="0"/>
              <a:t>كما سمعت كلامها ... خروا لغزة ركعا وسجودا ) </a:t>
            </a:r>
          </a:p>
          <a:p>
            <a:pPr>
              <a:lnSpc>
                <a:spcPct val="150000"/>
              </a:lnSpc>
            </a:pPr>
            <a:r>
              <a:rPr lang="ar-IQ" sz="2400" dirty="0"/>
              <a:t> أي لو سمعوا </a:t>
            </a:r>
            <a:endParaRPr lang="ar-IQ" sz="2400" dirty="0" smtClean="0"/>
          </a:p>
          <a:p>
            <a:pPr>
              <a:lnSpc>
                <a:spcPct val="150000"/>
              </a:lnSpc>
            </a:pPr>
            <a:r>
              <a:rPr lang="ar-IQ" sz="2400" b="1" dirty="0"/>
              <a:t>ملحوظة/ المطلوب الشاهد فيه مع إعراب ما  تحته خط</a:t>
            </a:r>
          </a:p>
          <a:p>
            <a:pPr>
              <a:lnSpc>
                <a:spcPct val="150000"/>
              </a:lnSpc>
            </a:pPr>
            <a:endParaRPr lang="ar-IQ" sz="2400" dirty="0" smtClean="0"/>
          </a:p>
          <a:p>
            <a:pPr>
              <a:lnSpc>
                <a:spcPct val="150000"/>
              </a:lnSpc>
            </a:pPr>
            <a:r>
              <a:rPr lang="ar-IQ" sz="2400" dirty="0" smtClean="0"/>
              <a:t> </a:t>
            </a:r>
            <a:endParaRPr lang="ar-IQ" sz="2400" dirty="0" smtClean="0">
              <a:solidFill>
                <a:schemeClr val="tx1"/>
              </a:solidFill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/>
              <a:pPr/>
              <a:t>35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2651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 smtClean="0">
                <a:cs typeface="+mj-cs"/>
              </a:rPr>
              <a:t>   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pPr>
              <a:lnSpc>
                <a:spcPct val="150000"/>
              </a:lnSpc>
            </a:pPr>
            <a:r>
              <a:rPr lang="ar-IQ" sz="2400" dirty="0" smtClean="0">
                <a:solidFill>
                  <a:schemeClr val="tx1"/>
                </a:solidFill>
                <a:cs typeface="+mj-cs"/>
              </a:rPr>
              <a:t>                                              </a:t>
            </a:r>
            <a:r>
              <a:rPr lang="ar-IQ" sz="2400" u="sng" dirty="0" smtClean="0">
                <a:solidFill>
                  <a:schemeClr val="tx1"/>
                </a:solidFill>
                <a:cs typeface="+mj-cs"/>
              </a:rPr>
              <a:t>  جواب (لو) </a:t>
            </a:r>
          </a:p>
          <a:p>
            <a:pPr>
              <a:lnSpc>
                <a:spcPct val="150000"/>
              </a:lnSpc>
            </a:pPr>
            <a:r>
              <a:rPr lang="ar-IQ" sz="2400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sz="2400" dirty="0" smtClean="0"/>
              <a:t>ولا </a:t>
            </a:r>
            <a:r>
              <a:rPr lang="ar-IQ" sz="2400" dirty="0"/>
              <a:t>بد </a:t>
            </a:r>
            <a:r>
              <a:rPr lang="ar-IQ" sz="2400" dirty="0" smtClean="0"/>
              <a:t>لـ(لو)  </a:t>
            </a:r>
            <a:r>
              <a:rPr lang="ar-IQ" sz="2400" dirty="0"/>
              <a:t>هذه من جواب وجوابها </a:t>
            </a:r>
            <a:endParaRPr lang="ar-IQ" sz="2400" dirty="0" smtClean="0"/>
          </a:p>
          <a:p>
            <a:pPr>
              <a:lnSpc>
                <a:spcPct val="150000"/>
              </a:lnSpc>
            </a:pPr>
            <a:r>
              <a:rPr lang="ar-IQ" sz="2400" dirty="0" smtClean="0"/>
              <a:t>1- إما </a:t>
            </a:r>
            <a:r>
              <a:rPr lang="ar-IQ" sz="2400" dirty="0"/>
              <a:t>فعل ماض </a:t>
            </a:r>
            <a:endParaRPr lang="ar-IQ" sz="2400" dirty="0" smtClean="0"/>
          </a:p>
          <a:p>
            <a:pPr>
              <a:lnSpc>
                <a:spcPct val="150000"/>
              </a:lnSpc>
            </a:pPr>
            <a:r>
              <a:rPr lang="ar-IQ" sz="2400" dirty="0" smtClean="0"/>
              <a:t>2-أو </a:t>
            </a:r>
            <a:r>
              <a:rPr lang="ar-IQ" sz="2400" dirty="0"/>
              <a:t>مضارع منفي بلم </a:t>
            </a:r>
            <a:endParaRPr lang="ar-IQ" sz="2400" dirty="0" smtClean="0"/>
          </a:p>
          <a:p>
            <a:pPr>
              <a:lnSpc>
                <a:spcPct val="150000"/>
              </a:lnSpc>
            </a:pPr>
            <a:r>
              <a:rPr lang="ar-IQ" sz="2400" dirty="0" smtClean="0"/>
              <a:t>                                     حالات اقتران </a:t>
            </a:r>
            <a:r>
              <a:rPr lang="ar-IQ" sz="2400" u="sng" dirty="0">
                <a:solidFill>
                  <a:schemeClr val="tx1"/>
                </a:solidFill>
              </a:rPr>
              <a:t> جواب (لو) </a:t>
            </a:r>
            <a:r>
              <a:rPr lang="ar-IQ" sz="2400" u="sng" dirty="0" smtClean="0">
                <a:solidFill>
                  <a:schemeClr val="tx1"/>
                </a:solidFill>
              </a:rPr>
              <a:t> باللام</a:t>
            </a:r>
            <a:endParaRPr lang="ar-IQ" sz="2400" dirty="0"/>
          </a:p>
          <a:p>
            <a:pPr>
              <a:lnSpc>
                <a:spcPct val="150000"/>
              </a:lnSpc>
            </a:pPr>
            <a:r>
              <a:rPr lang="ar-IQ" sz="2400" dirty="0"/>
              <a:t> </a:t>
            </a:r>
            <a:r>
              <a:rPr lang="ar-IQ" sz="2400" dirty="0" smtClean="0"/>
              <a:t>1- وإذا </a:t>
            </a:r>
            <a:r>
              <a:rPr lang="ar-IQ" sz="2400" dirty="0"/>
              <a:t>كان جوابها مثبتا فالأكثر اقترانه باللام </a:t>
            </a:r>
            <a:endParaRPr lang="ar-IQ" sz="2400" dirty="0" smtClean="0"/>
          </a:p>
          <a:p>
            <a:pPr>
              <a:lnSpc>
                <a:spcPct val="150000"/>
              </a:lnSpc>
            </a:pPr>
            <a:r>
              <a:rPr lang="ar-IQ" sz="2400" dirty="0" smtClean="0"/>
              <a:t>نحو </a:t>
            </a:r>
            <a:r>
              <a:rPr lang="ar-IQ" sz="2400" dirty="0"/>
              <a:t>لو قام زيد </a:t>
            </a:r>
            <a:r>
              <a:rPr lang="ar-IQ" sz="2400" dirty="0">
                <a:solidFill>
                  <a:srgbClr val="FF0000"/>
                </a:solidFill>
              </a:rPr>
              <a:t>ل</a:t>
            </a:r>
            <a:r>
              <a:rPr lang="ar-IQ" sz="2400" dirty="0"/>
              <a:t>قام </a:t>
            </a:r>
            <a:r>
              <a:rPr lang="ar-IQ" sz="2400" dirty="0" smtClean="0"/>
              <a:t>عمرو</a:t>
            </a:r>
          </a:p>
          <a:p>
            <a:pPr>
              <a:lnSpc>
                <a:spcPct val="150000"/>
              </a:lnSpc>
            </a:pPr>
            <a:r>
              <a:rPr lang="ar-IQ" sz="2400" dirty="0" smtClean="0"/>
              <a:t> </a:t>
            </a:r>
            <a:r>
              <a:rPr lang="ar-IQ" sz="2400" dirty="0"/>
              <a:t>ويجوز حذفها فتقول لو قام زيد قام عمرو </a:t>
            </a:r>
          </a:p>
          <a:p>
            <a:pPr>
              <a:lnSpc>
                <a:spcPct val="150000"/>
              </a:lnSpc>
            </a:pPr>
            <a:r>
              <a:rPr lang="ar-IQ" sz="2400" dirty="0"/>
              <a:t> </a:t>
            </a:r>
            <a:r>
              <a:rPr lang="ar-IQ" sz="2400" dirty="0" smtClean="0"/>
              <a:t>2- وإن </a:t>
            </a:r>
            <a:r>
              <a:rPr lang="ar-IQ" sz="2400" dirty="0"/>
              <a:t>كان منفيا </a:t>
            </a:r>
            <a:r>
              <a:rPr lang="ar-IQ" sz="2400" dirty="0" smtClean="0"/>
              <a:t>ب(لم)   </a:t>
            </a:r>
            <a:r>
              <a:rPr lang="ar-IQ" sz="2400" dirty="0"/>
              <a:t>لم تصحبها </a:t>
            </a:r>
            <a:r>
              <a:rPr lang="ar-IQ" sz="2400" dirty="0" smtClean="0"/>
              <a:t>(اللام)</a:t>
            </a:r>
          </a:p>
          <a:p>
            <a:pPr>
              <a:lnSpc>
                <a:spcPct val="150000"/>
              </a:lnSpc>
            </a:pPr>
            <a:r>
              <a:rPr lang="ar-IQ" sz="2400" dirty="0" smtClean="0"/>
              <a:t> </a:t>
            </a:r>
            <a:r>
              <a:rPr lang="ar-IQ" sz="2400" dirty="0"/>
              <a:t>فتقول لو قام زيد لم يقم عمرو </a:t>
            </a:r>
          </a:p>
          <a:p>
            <a:r>
              <a:rPr lang="ar-IQ" sz="2400" dirty="0"/>
              <a:t> </a:t>
            </a:r>
            <a:r>
              <a:rPr lang="ar-IQ" sz="2400" dirty="0" smtClean="0"/>
              <a:t>3- وإن </a:t>
            </a:r>
            <a:r>
              <a:rPr lang="ar-IQ" sz="2400" dirty="0"/>
              <a:t>نفى </a:t>
            </a:r>
            <a:r>
              <a:rPr lang="ar-IQ" sz="2400" dirty="0" smtClean="0"/>
              <a:t>ب(ما) </a:t>
            </a:r>
            <a:r>
              <a:rPr lang="ar-IQ" sz="2400" dirty="0"/>
              <a:t>فالأكثر تجرده من اللام </a:t>
            </a:r>
            <a:endParaRPr lang="ar-IQ" sz="2400" dirty="0" smtClean="0"/>
          </a:p>
          <a:p>
            <a:r>
              <a:rPr lang="ar-IQ" sz="2400" dirty="0" smtClean="0"/>
              <a:t>                                                   نحو </a:t>
            </a:r>
            <a:r>
              <a:rPr lang="ar-IQ" sz="2400" dirty="0"/>
              <a:t>لو قام زيد ما قام عمرو </a:t>
            </a:r>
            <a:endParaRPr lang="ar-IQ" sz="2400" dirty="0" smtClean="0"/>
          </a:p>
          <a:p>
            <a:r>
              <a:rPr lang="ar-IQ" sz="2400" dirty="0" smtClean="0"/>
              <a:t>******ويجوز </a:t>
            </a:r>
            <a:r>
              <a:rPr lang="ar-IQ" sz="2400" dirty="0"/>
              <a:t>اقترانه بها </a:t>
            </a:r>
            <a:r>
              <a:rPr lang="ar-IQ" sz="2400" dirty="0" smtClean="0"/>
              <a:t>                   نحو </a:t>
            </a:r>
            <a:r>
              <a:rPr lang="ar-IQ" sz="2400" dirty="0"/>
              <a:t>لو قام زيد لما قام عمرو </a:t>
            </a:r>
            <a:endParaRPr lang="ar-IQ" sz="2400" dirty="0">
              <a:solidFill>
                <a:schemeClr val="tx1"/>
              </a:solidFill>
            </a:endParaRPr>
          </a:p>
          <a:p>
            <a:endParaRPr lang="ar-IQ" sz="2400" dirty="0" smtClean="0">
              <a:solidFill>
                <a:schemeClr val="tx1"/>
              </a:solidFill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/>
              <a:pPr/>
              <a:t>36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9352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 smtClean="0">
                <a:cs typeface="+mj-cs"/>
              </a:rPr>
              <a:t>   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-27384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IQ" sz="2400" b="1" u="sng" dirty="0" smtClean="0">
                <a:solidFill>
                  <a:srgbClr val="FF0000"/>
                </a:solidFill>
              </a:rPr>
              <a:t>أما و  لولا </a:t>
            </a:r>
            <a:r>
              <a:rPr lang="ar-IQ" sz="2400" b="1" u="sng" dirty="0">
                <a:solidFill>
                  <a:srgbClr val="FF0000"/>
                </a:solidFill>
              </a:rPr>
              <a:t>ولوما </a:t>
            </a:r>
          </a:p>
          <a:p>
            <a:r>
              <a:rPr lang="ar-IQ" sz="2400" b="1" dirty="0"/>
              <a:t> </a:t>
            </a:r>
          </a:p>
          <a:p>
            <a:pPr>
              <a:lnSpc>
                <a:spcPct val="150000"/>
              </a:lnSpc>
            </a:pPr>
            <a:r>
              <a:rPr lang="ar-IQ" sz="2400" dirty="0" smtClean="0"/>
              <a:t>أما </a:t>
            </a:r>
            <a:r>
              <a:rPr lang="ar-IQ" sz="2400" dirty="0"/>
              <a:t>ولولا ولوما </a:t>
            </a:r>
          </a:p>
          <a:p>
            <a:pPr>
              <a:lnSpc>
                <a:spcPct val="150000"/>
              </a:lnSpc>
            </a:pPr>
            <a:r>
              <a:rPr lang="ar-IQ" sz="2400" dirty="0"/>
              <a:t> ( أما كمهما يك من شيء وفا ... لتلو تلوها وجوبا ألفا ) </a:t>
            </a:r>
          </a:p>
          <a:p>
            <a:pPr>
              <a:lnSpc>
                <a:spcPct val="150000"/>
              </a:lnSpc>
            </a:pPr>
            <a:r>
              <a:rPr lang="ar-IQ" sz="2400" dirty="0"/>
              <a:t> </a:t>
            </a:r>
            <a:r>
              <a:rPr lang="ar-IQ" sz="2400" dirty="0" smtClean="0"/>
              <a:t>1- ( أما )حرف </a:t>
            </a:r>
            <a:r>
              <a:rPr lang="ar-IQ" sz="2400" dirty="0"/>
              <a:t>تفصيل </a:t>
            </a:r>
            <a:endParaRPr lang="ar-IQ" sz="2400" dirty="0" smtClean="0"/>
          </a:p>
          <a:p>
            <a:pPr>
              <a:lnSpc>
                <a:spcPct val="150000"/>
              </a:lnSpc>
            </a:pPr>
            <a:r>
              <a:rPr lang="ar-IQ" sz="2400" dirty="0" smtClean="0"/>
              <a:t>وهي </a:t>
            </a:r>
            <a:r>
              <a:rPr lang="ar-IQ" sz="2400" dirty="0"/>
              <a:t>قائمة مقام أداة الشرط </a:t>
            </a:r>
            <a:r>
              <a:rPr lang="ar-IQ" sz="2400" dirty="0" smtClean="0"/>
              <a:t>(مهما) +وفعل الشرط(</a:t>
            </a:r>
            <a:r>
              <a:rPr lang="ar-IQ" sz="2400" dirty="0"/>
              <a:t>يك من شيء</a:t>
            </a:r>
            <a:r>
              <a:rPr lang="ar-IQ" sz="2400" dirty="0" smtClean="0"/>
              <a:t>) </a:t>
            </a:r>
            <a:r>
              <a:rPr lang="ar-IQ" sz="2400" dirty="0"/>
              <a:t>ولهذا فسرها </a:t>
            </a:r>
            <a:r>
              <a:rPr lang="ar-IQ" sz="2400" u="sng" dirty="0">
                <a:solidFill>
                  <a:srgbClr val="FF0000"/>
                </a:solidFill>
              </a:rPr>
              <a:t>سيبويه </a:t>
            </a:r>
            <a:r>
              <a:rPr lang="ar-IQ" sz="2400" u="sng" dirty="0" smtClean="0">
                <a:solidFill>
                  <a:srgbClr val="FF0000"/>
                </a:solidFill>
              </a:rPr>
              <a:t>ب(مهما) </a:t>
            </a:r>
            <a:r>
              <a:rPr lang="ar-IQ" sz="2400" u="sng" dirty="0">
                <a:solidFill>
                  <a:srgbClr val="FF0000"/>
                </a:solidFill>
              </a:rPr>
              <a:t>يك من شيء </a:t>
            </a:r>
            <a:endParaRPr lang="ar-IQ" sz="2400" u="sng" dirty="0" smtClean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/>
              <a:pPr/>
              <a:t>37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9352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 smtClean="0">
                <a:cs typeface="+mj-cs"/>
              </a:rPr>
              <a:t>   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IQ" sz="2400" dirty="0" smtClean="0">
                <a:solidFill>
                  <a:schemeClr val="tx1"/>
                </a:solidFill>
                <a:cs typeface="+mj-cs"/>
              </a:rPr>
              <a:t>  دخول الفاء في جواب (أمّا)</a:t>
            </a:r>
          </a:p>
          <a:p>
            <a:pPr>
              <a:lnSpc>
                <a:spcPct val="150000"/>
              </a:lnSpc>
            </a:pPr>
            <a:r>
              <a:rPr lang="ar-IQ" sz="2400" dirty="0"/>
              <a:t>والمذكور بعدها جواب الشرط فلذلك لزمته الفاء </a:t>
            </a:r>
            <a:endParaRPr lang="ar-IQ" sz="2400" dirty="0" smtClean="0"/>
          </a:p>
          <a:p>
            <a:pPr>
              <a:lnSpc>
                <a:spcPct val="150000"/>
              </a:lnSpc>
            </a:pPr>
            <a:r>
              <a:rPr lang="ar-IQ" sz="2400" dirty="0"/>
              <a:t> </a:t>
            </a:r>
            <a:r>
              <a:rPr lang="ar-IQ" sz="2400" dirty="0" smtClean="0"/>
              <a:t>  نحو </a:t>
            </a:r>
            <a:r>
              <a:rPr lang="ar-IQ" sz="2400" dirty="0"/>
              <a:t>أما زيد </a:t>
            </a:r>
            <a:r>
              <a:rPr lang="ar-IQ" sz="2400" dirty="0" smtClean="0">
                <a:solidFill>
                  <a:srgbClr val="FF0000"/>
                </a:solidFill>
              </a:rPr>
              <a:t>فـ</a:t>
            </a:r>
            <a:r>
              <a:rPr lang="ar-IQ" sz="2400" dirty="0" smtClean="0"/>
              <a:t>منطلق </a:t>
            </a:r>
          </a:p>
          <a:p>
            <a:pPr>
              <a:lnSpc>
                <a:spcPct val="150000"/>
              </a:lnSpc>
            </a:pPr>
            <a:r>
              <a:rPr lang="ar-IQ" sz="2400" dirty="0" smtClean="0"/>
              <a:t>والأصل </a:t>
            </a:r>
            <a:r>
              <a:rPr lang="ar-IQ" sz="2400" dirty="0"/>
              <a:t>مهما يك من شيء </a:t>
            </a:r>
            <a:r>
              <a:rPr lang="ar-IQ" sz="2400" dirty="0" smtClean="0">
                <a:solidFill>
                  <a:srgbClr val="FF0000"/>
                </a:solidFill>
              </a:rPr>
              <a:t>ف</a:t>
            </a:r>
            <a:r>
              <a:rPr lang="ar-IQ" sz="2400" dirty="0" smtClean="0"/>
              <a:t>ـزيد </a:t>
            </a:r>
            <a:r>
              <a:rPr lang="ar-IQ" sz="2400" dirty="0"/>
              <a:t>منطلق </a:t>
            </a:r>
            <a:endParaRPr lang="ar-IQ" sz="2400" dirty="0" smtClean="0"/>
          </a:p>
          <a:p>
            <a:pPr>
              <a:lnSpc>
                <a:spcPct val="150000"/>
              </a:lnSpc>
            </a:pPr>
            <a:r>
              <a:rPr lang="ar-IQ" sz="2400" dirty="0" smtClean="0"/>
              <a:t>فأنيبت </a:t>
            </a:r>
            <a:r>
              <a:rPr lang="ar-IQ" sz="2400" dirty="0"/>
              <a:t>(أما) مناب (مهما يك من شيء) </a:t>
            </a:r>
            <a:endParaRPr lang="ar-IQ" sz="2400" dirty="0" smtClean="0"/>
          </a:p>
          <a:p>
            <a:pPr>
              <a:lnSpc>
                <a:spcPct val="150000"/>
              </a:lnSpc>
            </a:pPr>
            <a:r>
              <a:rPr lang="ar-IQ" sz="2400" dirty="0" smtClean="0"/>
              <a:t>فصار    </a:t>
            </a:r>
            <a:r>
              <a:rPr lang="ar-IQ" sz="2400" dirty="0"/>
              <a:t>أما فزيد منطلق </a:t>
            </a:r>
            <a:endParaRPr lang="ar-IQ" sz="2400" dirty="0" smtClean="0"/>
          </a:p>
          <a:p>
            <a:pPr>
              <a:lnSpc>
                <a:spcPct val="150000"/>
              </a:lnSpc>
            </a:pPr>
            <a:r>
              <a:rPr lang="ar-IQ" sz="2400" dirty="0" smtClean="0"/>
              <a:t>ثم </a:t>
            </a:r>
            <a:r>
              <a:rPr lang="ar-IQ" sz="2400" dirty="0"/>
              <a:t>أخرت الفاء إلى الخبر فصار أما زيد فمنطلق </a:t>
            </a:r>
            <a:endParaRPr lang="ar-IQ" sz="2400" dirty="0" smtClean="0"/>
          </a:p>
          <a:p>
            <a:pPr>
              <a:lnSpc>
                <a:spcPct val="150000"/>
              </a:lnSpc>
            </a:pPr>
            <a:r>
              <a:rPr lang="ar-IQ" sz="2400" dirty="0" smtClean="0"/>
              <a:t>ولهذا </a:t>
            </a:r>
            <a:r>
              <a:rPr lang="ar-IQ" sz="2400" dirty="0"/>
              <a:t>قال </a:t>
            </a:r>
            <a:r>
              <a:rPr lang="ar-IQ" sz="2400" u="sng" dirty="0">
                <a:solidFill>
                  <a:srgbClr val="FF0000"/>
                </a:solidFill>
              </a:rPr>
              <a:t>وفا لتلو تلوها وجوبا ألفا </a:t>
            </a:r>
          </a:p>
          <a:p>
            <a:pPr>
              <a:lnSpc>
                <a:spcPct val="150000"/>
              </a:lnSpc>
            </a:pPr>
            <a:r>
              <a:rPr lang="ar-IQ" sz="2400" dirty="0"/>
              <a:t> </a:t>
            </a:r>
            <a:endParaRPr lang="ar-IQ" sz="2400" dirty="0" smtClean="0">
              <a:solidFill>
                <a:schemeClr val="tx1"/>
              </a:solidFill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/>
              <a:pPr/>
              <a:t>38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9352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 smtClean="0">
                <a:cs typeface="+mj-cs"/>
              </a:rPr>
              <a:t>   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-29183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pPr>
              <a:lnSpc>
                <a:spcPct val="150000"/>
              </a:lnSpc>
            </a:pPr>
            <a:r>
              <a:rPr lang="ar-IQ" sz="2400" dirty="0" smtClean="0"/>
              <a:t>                             </a:t>
            </a:r>
            <a:r>
              <a:rPr lang="ar-IQ" sz="2400" u="sng" dirty="0" smtClean="0">
                <a:solidFill>
                  <a:srgbClr val="FF0000"/>
                </a:solidFill>
              </a:rPr>
              <a:t>حذف الفاء في جواب أما</a:t>
            </a:r>
          </a:p>
          <a:p>
            <a:pPr>
              <a:lnSpc>
                <a:spcPct val="150000"/>
              </a:lnSpc>
            </a:pPr>
            <a:r>
              <a:rPr lang="ar-IQ" sz="2400" dirty="0" smtClean="0"/>
              <a:t>( </a:t>
            </a:r>
            <a:r>
              <a:rPr lang="ar-IQ" sz="2400" dirty="0"/>
              <a:t>وحذف ذي الفاقل في نثر إذا ... لم يك قول معها قد نبذا ) </a:t>
            </a:r>
            <a:endParaRPr lang="ar-IQ" sz="2400" dirty="0" smtClean="0"/>
          </a:p>
          <a:p>
            <a:pPr>
              <a:lnSpc>
                <a:spcPct val="150000"/>
              </a:lnSpc>
            </a:pPr>
            <a:r>
              <a:rPr lang="ar-IQ" sz="2400" b="1" dirty="0"/>
              <a:t> </a:t>
            </a:r>
            <a:r>
              <a:rPr lang="ar-IQ" sz="2400" dirty="0"/>
              <a:t>قد سبق أن هذه الفاء ملتزمة الذكر </a:t>
            </a:r>
            <a:endParaRPr lang="ar-IQ" sz="2400" dirty="0" smtClean="0"/>
          </a:p>
          <a:p>
            <a:pPr>
              <a:lnSpc>
                <a:spcPct val="150000"/>
              </a:lnSpc>
            </a:pPr>
            <a:r>
              <a:rPr lang="ar-IQ" sz="2400" dirty="0" smtClean="0"/>
              <a:t>1- وقد </a:t>
            </a:r>
            <a:r>
              <a:rPr lang="ar-IQ" sz="2400" dirty="0"/>
              <a:t>جاء حذفها في الشعر كقوله </a:t>
            </a:r>
          </a:p>
          <a:p>
            <a:pPr>
              <a:lnSpc>
                <a:spcPct val="150000"/>
              </a:lnSpc>
            </a:pPr>
            <a:r>
              <a:rPr lang="ar-IQ" sz="2400" dirty="0"/>
              <a:t> 349 - ( فأما القتال لا قتال لديكم ... ولكن سيرا في عراض المواكب </a:t>
            </a:r>
            <a:r>
              <a:rPr lang="ar-IQ" sz="24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ar-IQ" sz="2400" dirty="0"/>
              <a:t> أي </a:t>
            </a:r>
            <a:r>
              <a:rPr lang="ar-IQ" sz="2400" dirty="0">
                <a:solidFill>
                  <a:srgbClr val="FF0000"/>
                </a:solidFill>
              </a:rPr>
              <a:t>ف</a:t>
            </a:r>
            <a:r>
              <a:rPr lang="ar-IQ" sz="2400" dirty="0"/>
              <a:t>لا قتال </a:t>
            </a:r>
            <a:endParaRPr lang="ar-IQ" sz="2400" dirty="0" smtClean="0"/>
          </a:p>
          <a:p>
            <a:pPr>
              <a:lnSpc>
                <a:spcPct val="150000"/>
              </a:lnSpc>
            </a:pPr>
            <a:r>
              <a:rPr lang="ar-IQ" sz="2400" dirty="0" smtClean="0"/>
              <a:t>2- وحذفت </a:t>
            </a:r>
            <a:r>
              <a:rPr lang="ar-IQ" sz="2400" dirty="0"/>
              <a:t>في النثر أيضا </a:t>
            </a:r>
            <a:endParaRPr lang="ar-IQ" sz="2400" dirty="0" smtClean="0"/>
          </a:p>
          <a:p>
            <a:pPr>
              <a:lnSpc>
                <a:spcPct val="150000"/>
              </a:lnSpc>
            </a:pPr>
            <a:r>
              <a:rPr lang="ar-IQ" sz="2400" dirty="0" smtClean="0"/>
              <a:t>-- بكثرة  فالكثرة </a:t>
            </a:r>
            <a:r>
              <a:rPr lang="ar-IQ" sz="2400" dirty="0"/>
              <a:t>عند </a:t>
            </a:r>
            <a:r>
              <a:rPr lang="ar-IQ" sz="2400" dirty="0">
                <a:solidFill>
                  <a:srgbClr val="FF0000"/>
                </a:solidFill>
              </a:rPr>
              <a:t>حذف القول </a:t>
            </a:r>
            <a:r>
              <a:rPr lang="ar-IQ" sz="2400" dirty="0"/>
              <a:t>معها </a:t>
            </a:r>
            <a:endParaRPr lang="ar-IQ" sz="2400" dirty="0" smtClean="0"/>
          </a:p>
          <a:p>
            <a:pPr>
              <a:lnSpc>
                <a:spcPct val="150000"/>
              </a:lnSpc>
            </a:pPr>
            <a:r>
              <a:rPr lang="ar-IQ" sz="2400" dirty="0" smtClean="0"/>
              <a:t>كقوله </a:t>
            </a:r>
            <a:r>
              <a:rPr lang="ar-IQ" sz="2400" dirty="0"/>
              <a:t>عز و جل </a:t>
            </a:r>
            <a:r>
              <a:rPr lang="ar-IQ" sz="2400" dirty="0" smtClean="0"/>
              <a:t>:( </a:t>
            </a:r>
            <a:r>
              <a:rPr lang="ar-IQ" sz="2400" dirty="0"/>
              <a:t>فأما الذين اسودت وجوههم أكفرتم بعد إيمانكم ) </a:t>
            </a:r>
            <a:endParaRPr lang="ar-IQ" sz="2400" dirty="0" smtClean="0"/>
          </a:p>
          <a:p>
            <a:pPr>
              <a:lnSpc>
                <a:spcPct val="150000"/>
              </a:lnSpc>
            </a:pPr>
            <a:r>
              <a:rPr lang="ar-IQ" sz="2400" dirty="0" smtClean="0">
                <a:solidFill>
                  <a:srgbClr val="FF0000"/>
                </a:solidFill>
              </a:rPr>
              <a:t>أي </a:t>
            </a:r>
            <a:r>
              <a:rPr lang="ar-IQ" sz="2400" dirty="0">
                <a:solidFill>
                  <a:schemeClr val="tx1"/>
                </a:solidFill>
              </a:rPr>
              <a:t>ف</a:t>
            </a:r>
            <a:r>
              <a:rPr lang="ar-IQ" sz="2400" dirty="0">
                <a:solidFill>
                  <a:srgbClr val="FF0000"/>
                </a:solidFill>
              </a:rPr>
              <a:t>يقال </a:t>
            </a:r>
            <a:r>
              <a:rPr lang="ar-IQ" sz="2400" dirty="0"/>
              <a:t>لهم أكفرتم بعد إيمانكم </a:t>
            </a:r>
            <a:endParaRPr lang="ar-IQ" sz="2400" dirty="0" smtClean="0"/>
          </a:p>
          <a:p>
            <a:r>
              <a:rPr lang="ar-IQ" sz="2400" dirty="0" smtClean="0"/>
              <a:t>---- </a:t>
            </a:r>
            <a:r>
              <a:rPr lang="ar-IQ" sz="2400" dirty="0"/>
              <a:t>وبقلة </a:t>
            </a:r>
            <a:r>
              <a:rPr lang="ar-IQ" sz="2400" dirty="0" smtClean="0"/>
              <a:t>أوالقليل </a:t>
            </a:r>
            <a:r>
              <a:rPr lang="ar-IQ" sz="2400" dirty="0"/>
              <a:t>ما كان بخلافه </a:t>
            </a:r>
            <a:endParaRPr lang="ar-IQ" sz="2400" dirty="0" smtClean="0"/>
          </a:p>
          <a:p>
            <a:r>
              <a:rPr lang="ar-IQ" sz="2400" dirty="0" smtClean="0"/>
              <a:t>كقوله(صلى الله عليه وسلم)( أما بعد ما </a:t>
            </a:r>
            <a:r>
              <a:rPr lang="ar-IQ" sz="2400" dirty="0"/>
              <a:t>بال رجال يشترطون شروطا ليست في كتاب </a:t>
            </a:r>
            <a:r>
              <a:rPr lang="ar-IQ" sz="2400" dirty="0" smtClean="0"/>
              <a:t>الله) </a:t>
            </a:r>
            <a:r>
              <a:rPr lang="ar-IQ" sz="1400" dirty="0"/>
              <a:t>هكذا وقع في صحيح البخاري </a:t>
            </a:r>
            <a:endParaRPr lang="ar-IQ" sz="1400" dirty="0" smtClean="0"/>
          </a:p>
          <a:p>
            <a:r>
              <a:rPr lang="ar-IQ" sz="1400" dirty="0"/>
              <a:t> </a:t>
            </a:r>
            <a:r>
              <a:rPr lang="ar-IQ" sz="1400" dirty="0" smtClean="0"/>
              <a:t>    </a:t>
            </a:r>
            <a:r>
              <a:rPr lang="ar-IQ" sz="2400" dirty="0" smtClean="0"/>
              <a:t>أما بعد  بال </a:t>
            </a:r>
            <a:r>
              <a:rPr lang="ar-IQ" sz="2400" dirty="0"/>
              <a:t>بحذف الفاء </a:t>
            </a:r>
            <a:r>
              <a:rPr lang="ar-IQ" sz="2400" dirty="0" smtClean="0"/>
              <a:t>والأصل     </a:t>
            </a:r>
            <a:r>
              <a:rPr lang="ar-IQ" sz="2400" dirty="0"/>
              <a:t>أما بعد </a:t>
            </a:r>
            <a:r>
              <a:rPr lang="ar-IQ" sz="2400" b="1" u="sng" dirty="0"/>
              <a:t>فما</a:t>
            </a:r>
            <a:r>
              <a:rPr lang="ar-IQ" sz="2400" dirty="0"/>
              <a:t> بال رجال فحذفت الفاء </a:t>
            </a:r>
            <a:endParaRPr lang="ar-IQ" sz="24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/>
              <a:pPr/>
              <a:t>39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9352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 smtClean="0">
                <a:cs typeface="+mj-cs"/>
              </a:rPr>
              <a:t>   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    </a:t>
            </a:r>
            <a:r>
              <a:rPr lang="ar-IQ" sz="2400" b="1" dirty="0"/>
              <a:t> </a:t>
            </a:r>
            <a:r>
              <a:rPr lang="ar-IQ" sz="1400" b="1" dirty="0"/>
              <a:t>( وماضيين أو مضارعين ... تلفيهما أو متخالفين )</a:t>
            </a:r>
            <a:r>
              <a:rPr lang="ar-IQ" sz="1400" dirty="0">
                <a:solidFill>
                  <a:prstClr val="black"/>
                </a:solidFill>
                <a:cs typeface="Times New Roman"/>
              </a:rPr>
              <a:t>                            </a:t>
            </a:r>
          </a:p>
          <a:p>
            <a:endParaRPr lang="ar-IQ" sz="2400" b="1" dirty="0" smtClean="0"/>
          </a:p>
          <a:p>
            <a:r>
              <a:rPr lang="ar-IQ" sz="2400" b="1" dirty="0"/>
              <a:t> </a:t>
            </a:r>
            <a:r>
              <a:rPr lang="ar-IQ" sz="2400" b="1" dirty="0" smtClean="0"/>
              <a:t>         </a:t>
            </a:r>
            <a:r>
              <a:rPr lang="ar-IQ" sz="2800" b="1" u="sng" dirty="0"/>
              <a:t>إذا كان الشرط والجزاء جملتين فعليتين فيكونان على أربعة </a:t>
            </a:r>
            <a:r>
              <a:rPr lang="ar-IQ" sz="2800" b="1" u="sng" dirty="0" smtClean="0"/>
              <a:t>أنحاء</a:t>
            </a:r>
          </a:p>
          <a:p>
            <a:pPr>
              <a:lnSpc>
                <a:spcPct val="150000"/>
              </a:lnSpc>
            </a:pPr>
            <a:r>
              <a:rPr lang="ar-IQ" sz="2800" b="1" u="sng" dirty="0" smtClean="0"/>
              <a:t>  </a:t>
            </a:r>
            <a:endParaRPr lang="ar-IQ" sz="2800" b="1" u="sng" dirty="0"/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IQ" sz="2400" b="1" u="sng" dirty="0">
                <a:solidFill>
                  <a:srgbClr val="FF0000"/>
                </a:solidFill>
              </a:rPr>
              <a:t> الأول </a:t>
            </a:r>
            <a:r>
              <a:rPr lang="ar-IQ" sz="2400" b="1" u="sng" dirty="0" smtClean="0">
                <a:solidFill>
                  <a:srgbClr val="FF0000"/>
                </a:solidFill>
              </a:rPr>
              <a:t>: أن </a:t>
            </a:r>
            <a:r>
              <a:rPr lang="ar-IQ" sz="2400" b="1" u="sng" dirty="0">
                <a:solidFill>
                  <a:srgbClr val="FF0000"/>
                </a:solidFill>
              </a:rPr>
              <a:t>يكون الفعلان ماضيين </a:t>
            </a:r>
            <a:endParaRPr lang="ar-IQ" sz="2400" b="1" u="sng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ar-IQ" sz="2400" b="1" dirty="0"/>
              <a:t> </a:t>
            </a:r>
            <a:r>
              <a:rPr lang="ar-IQ" sz="2400" b="1" dirty="0" smtClean="0"/>
              <a:t>       نحو </a:t>
            </a:r>
            <a:r>
              <a:rPr lang="ar-IQ" sz="2400" b="1" dirty="0"/>
              <a:t>إن </a:t>
            </a:r>
            <a:r>
              <a:rPr lang="ar-IQ" sz="2400" b="1" dirty="0">
                <a:solidFill>
                  <a:srgbClr val="FF0000"/>
                </a:solidFill>
              </a:rPr>
              <a:t>قام</a:t>
            </a:r>
            <a:r>
              <a:rPr lang="ar-IQ" sz="2400" b="1" dirty="0"/>
              <a:t> زيد </a:t>
            </a:r>
            <a:r>
              <a:rPr lang="ar-IQ" sz="2400" b="1" dirty="0">
                <a:solidFill>
                  <a:srgbClr val="FF0000"/>
                </a:solidFill>
              </a:rPr>
              <a:t>قام</a:t>
            </a:r>
            <a:r>
              <a:rPr lang="ar-IQ" sz="2400" b="1" dirty="0"/>
              <a:t> عمرو ويكونان في محل جزم </a:t>
            </a:r>
            <a:endParaRPr lang="ar-IQ" sz="2400" b="1" dirty="0" smtClean="0"/>
          </a:p>
          <a:p>
            <a:pPr>
              <a:lnSpc>
                <a:spcPct val="150000"/>
              </a:lnSpc>
            </a:pPr>
            <a:r>
              <a:rPr lang="ar-IQ" sz="2400" b="1" dirty="0"/>
              <a:t> </a:t>
            </a:r>
            <a:r>
              <a:rPr lang="ar-IQ" sz="2400" b="1" dirty="0" smtClean="0"/>
              <a:t>     ومنه </a:t>
            </a:r>
            <a:r>
              <a:rPr lang="ar-IQ" sz="2400" b="1" dirty="0"/>
              <a:t>قوله تعالى ( إن أ</a:t>
            </a:r>
            <a:r>
              <a:rPr lang="ar-IQ" sz="2400" b="1" dirty="0">
                <a:solidFill>
                  <a:srgbClr val="FF0000"/>
                </a:solidFill>
              </a:rPr>
              <a:t>حسنتم</a:t>
            </a:r>
            <a:r>
              <a:rPr lang="ar-IQ" sz="2400" b="1" dirty="0"/>
              <a:t> </a:t>
            </a:r>
            <a:r>
              <a:rPr lang="ar-IQ" sz="2400" b="1" dirty="0">
                <a:solidFill>
                  <a:srgbClr val="FF0000"/>
                </a:solidFill>
              </a:rPr>
              <a:t>أحسنتم </a:t>
            </a:r>
            <a:r>
              <a:rPr lang="ar-IQ" sz="2400" b="1" dirty="0"/>
              <a:t>لأنفسكم ) </a:t>
            </a:r>
            <a:endParaRPr lang="ar-IQ" sz="2400" b="1" dirty="0" smtClean="0"/>
          </a:p>
          <a:p>
            <a:pPr>
              <a:lnSpc>
                <a:spcPct val="150000"/>
              </a:lnSpc>
            </a:pPr>
            <a:r>
              <a:rPr lang="ar-IQ" sz="2400" b="1" dirty="0"/>
              <a:t> </a:t>
            </a:r>
            <a:r>
              <a:rPr lang="ar-IQ" sz="2400" b="1" dirty="0" smtClean="0"/>
              <a:t> -إعراب </a:t>
            </a:r>
            <a:r>
              <a:rPr lang="ar-IQ" sz="2400" b="1" dirty="0"/>
              <a:t>قوله تعالى ( إن أ</a:t>
            </a:r>
            <a:r>
              <a:rPr lang="ar-IQ" sz="2400" b="1" dirty="0">
                <a:solidFill>
                  <a:srgbClr val="FF0000"/>
                </a:solidFill>
              </a:rPr>
              <a:t>حسنتم</a:t>
            </a:r>
            <a:r>
              <a:rPr lang="ar-IQ" sz="2400" b="1" dirty="0"/>
              <a:t> </a:t>
            </a:r>
            <a:r>
              <a:rPr lang="ar-IQ" sz="2400" b="1" dirty="0">
                <a:solidFill>
                  <a:srgbClr val="FF0000"/>
                </a:solidFill>
              </a:rPr>
              <a:t>أحسنتم </a:t>
            </a:r>
            <a:r>
              <a:rPr lang="ar-IQ" sz="2400" b="1" dirty="0"/>
              <a:t>لأنفسكم ) </a:t>
            </a:r>
            <a:endParaRPr lang="ar-IQ" sz="2400" b="1" dirty="0" smtClean="0"/>
          </a:p>
          <a:p>
            <a:pPr>
              <a:lnSpc>
                <a:spcPct val="150000"/>
              </a:lnSpc>
            </a:pPr>
            <a:r>
              <a:rPr lang="ar-IQ" sz="2400" b="1" dirty="0"/>
              <a:t> </a:t>
            </a:r>
            <a:r>
              <a:rPr lang="ar-IQ" sz="2400" b="1" dirty="0" smtClean="0"/>
              <a:t> إن : حرف شرطية جازمة</a:t>
            </a:r>
          </a:p>
          <a:p>
            <a:pPr>
              <a:lnSpc>
                <a:spcPct val="150000"/>
              </a:lnSpc>
            </a:pPr>
            <a:r>
              <a:rPr lang="ar-IQ" sz="2400" b="1" dirty="0"/>
              <a:t> </a:t>
            </a:r>
            <a:r>
              <a:rPr lang="ar-IQ" sz="2400" b="1" dirty="0" smtClean="0"/>
              <a:t> </a:t>
            </a:r>
            <a:r>
              <a:rPr lang="ar-IQ" sz="2400" b="1" dirty="0"/>
              <a:t>أ</a:t>
            </a:r>
            <a:r>
              <a:rPr lang="ar-IQ" sz="2400" b="1" dirty="0">
                <a:solidFill>
                  <a:srgbClr val="FF0000"/>
                </a:solidFill>
              </a:rPr>
              <a:t>حسنتم</a:t>
            </a:r>
            <a:r>
              <a:rPr lang="ar-IQ" sz="2400" b="1" dirty="0"/>
              <a:t> </a:t>
            </a:r>
            <a:r>
              <a:rPr lang="ar-IQ" sz="2400" b="1" dirty="0" smtClean="0"/>
              <a:t>: فعل ماض مبني على السكون لاتصاله بتاء الفاعل وتاء الفاعل ضمير متصل مبني في محل الرفع فاعل في محل الجزم وهو فعل الشرط</a:t>
            </a:r>
          </a:p>
          <a:p>
            <a:pPr>
              <a:lnSpc>
                <a:spcPct val="150000"/>
              </a:lnSpc>
            </a:pPr>
            <a:r>
              <a:rPr lang="ar-IQ" sz="2400" b="1" dirty="0"/>
              <a:t>أ</a:t>
            </a:r>
            <a:r>
              <a:rPr lang="ar-IQ" sz="2400" b="1" dirty="0">
                <a:solidFill>
                  <a:srgbClr val="FF0000"/>
                </a:solidFill>
              </a:rPr>
              <a:t>حسنتم</a:t>
            </a:r>
            <a:r>
              <a:rPr lang="ar-IQ" sz="2400" b="1" dirty="0"/>
              <a:t> : فعل ماض مبني على السكون لاتصاله بتاء الفاعل وتاء الفاعل </a:t>
            </a:r>
            <a:r>
              <a:rPr lang="ar-IQ" sz="2400" b="1" dirty="0" smtClean="0"/>
              <a:t>ضمير </a:t>
            </a:r>
            <a:r>
              <a:rPr lang="ar-IQ" sz="2400" b="1" dirty="0"/>
              <a:t>متصل مبني في محل الرفع فاعل في محل الجزم وهو </a:t>
            </a:r>
            <a:r>
              <a:rPr lang="ar-IQ" sz="2400" b="1" dirty="0" smtClean="0"/>
              <a:t>جواب أو جزاء </a:t>
            </a:r>
            <a:r>
              <a:rPr lang="ar-IQ" sz="2400" b="1" dirty="0"/>
              <a:t>الشرط</a:t>
            </a:r>
          </a:p>
          <a:p>
            <a:r>
              <a:rPr lang="ar-IQ" sz="2400" b="1" dirty="0" smtClean="0">
                <a:solidFill>
                  <a:srgbClr val="FF0000"/>
                </a:solidFill>
              </a:rPr>
              <a:t> </a:t>
            </a:r>
            <a:endParaRPr lang="ar-IQ" sz="2400" b="1" dirty="0"/>
          </a:p>
          <a:p>
            <a:endParaRPr lang="ar-IQ" sz="2400" b="1" dirty="0"/>
          </a:p>
          <a:p>
            <a:endParaRPr lang="ar-IQ" sz="2400" b="1" dirty="0" smtClean="0"/>
          </a:p>
          <a:p>
            <a:r>
              <a:rPr lang="ar-IQ" sz="2400" b="1" dirty="0" smtClean="0"/>
              <a:t> </a:t>
            </a:r>
            <a:r>
              <a:rPr lang="ar-IQ" sz="2400" b="1" dirty="0"/>
              <a:t>والثاني أن يكونا مضارعين نحو إن يقم زيد يقم عمرو ومنه قوله تعالى ( وإن تبدوا ما في أنفسكم أو تخفوه يحاسبكم به </a:t>
            </a:r>
            <a:r>
              <a:rPr lang="ar-IQ" sz="2400" b="1" dirty="0" smtClean="0"/>
              <a:t>اللهُ </a:t>
            </a:r>
            <a:r>
              <a:rPr lang="ar-IQ" sz="2400" b="1" dirty="0"/>
              <a:t>) </a:t>
            </a:r>
          </a:p>
          <a:p>
            <a:r>
              <a:rPr lang="ar-IQ" sz="2400" b="1" dirty="0"/>
              <a:t> والثالث أن يكون الأول ماضيا والثاني مضارعا نحو إن قام زيد يقم عمرو ومنه قوله تعالى ( من كان يريد الحياة الدنيا وزينتها نوف إليهم أعمالهم فيها ) </a:t>
            </a:r>
          </a:p>
          <a:p>
            <a:r>
              <a:rPr lang="ar-IQ" sz="2400" b="1" dirty="0"/>
              <a:t> والرابع أن يكون الأول مضارعا والثاني ماضيا وهو قليل ومنه قوله </a:t>
            </a:r>
          </a:p>
          <a:p>
            <a:r>
              <a:rPr lang="ar-IQ" sz="2400" b="1" dirty="0"/>
              <a:t> 340 - ( من يكدني بسيء كنت منه ... كالشجا بين حلقه والوريد )</a:t>
            </a:r>
            <a:endParaRPr lang="ar-IQ" sz="2400" b="1" dirty="0" smtClean="0"/>
          </a:p>
          <a:p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                         </a:t>
            </a:r>
          </a:p>
          <a:p>
            <a:endParaRPr lang="ar-IQ" sz="3200" dirty="0" smtClean="0">
              <a:solidFill>
                <a:prstClr val="black"/>
              </a:solidFill>
              <a:cs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ar-IQ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80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 smtClean="0">
                <a:cs typeface="+mj-cs"/>
              </a:rPr>
              <a:t>   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endParaRPr lang="ar-IQ" sz="2400" b="1" dirty="0" smtClean="0"/>
          </a:p>
          <a:p>
            <a:pPr algn="ctr"/>
            <a:r>
              <a:rPr lang="ar-IQ" sz="2400" b="1" dirty="0" smtClean="0"/>
              <a:t> </a:t>
            </a:r>
            <a:r>
              <a:rPr lang="ar-IQ" sz="2400" b="1" u="sng" dirty="0"/>
              <a:t>لولا ولوما </a:t>
            </a:r>
            <a:endParaRPr lang="ar-IQ" sz="2400" b="1" u="sng" dirty="0" smtClean="0"/>
          </a:p>
          <a:p>
            <a:endParaRPr lang="ar-IQ" sz="2400" b="1" dirty="0"/>
          </a:p>
          <a:p>
            <a:pPr>
              <a:lnSpc>
                <a:spcPct val="150000"/>
              </a:lnSpc>
            </a:pPr>
            <a:r>
              <a:rPr lang="ar-IQ" sz="2400" dirty="0" smtClean="0"/>
              <a:t>( ولولا </a:t>
            </a:r>
            <a:r>
              <a:rPr lang="ar-IQ" sz="2400" dirty="0"/>
              <a:t>ولوما يلزمان الابتدا ... إذا امتناعا بوجود عقدا ) </a:t>
            </a:r>
          </a:p>
          <a:p>
            <a:pPr>
              <a:lnSpc>
                <a:spcPct val="150000"/>
              </a:lnSpc>
            </a:pPr>
            <a:r>
              <a:rPr lang="ar-IQ" sz="2400" dirty="0"/>
              <a:t> </a:t>
            </a:r>
            <a:r>
              <a:rPr lang="ar-IQ" sz="2400" dirty="0" smtClean="0"/>
              <a:t>لــ     لولا </a:t>
            </a:r>
            <a:r>
              <a:rPr lang="ar-IQ" sz="2400" dirty="0"/>
              <a:t>ولوما استعمالان </a:t>
            </a:r>
          </a:p>
          <a:p>
            <a:pPr>
              <a:lnSpc>
                <a:spcPct val="150000"/>
              </a:lnSpc>
            </a:pPr>
            <a:r>
              <a:rPr lang="ar-IQ" sz="2400" dirty="0"/>
              <a:t> </a:t>
            </a:r>
            <a:r>
              <a:rPr lang="ar-IQ" sz="2400" dirty="0" smtClean="0"/>
              <a:t>--الاستعمال الأول// </a:t>
            </a:r>
            <a:r>
              <a:rPr lang="ar-IQ" sz="2400" dirty="0"/>
              <a:t>أن يكونا </a:t>
            </a:r>
            <a:r>
              <a:rPr lang="ar-IQ" sz="2400" u="sng" dirty="0"/>
              <a:t>دالين على امتناع الشيء لوجود غيره </a:t>
            </a:r>
            <a:r>
              <a:rPr lang="ar-IQ" sz="2000" b="1" dirty="0"/>
              <a:t>وهو المراد بقوله إذا امتناعا بوجود عقدا </a:t>
            </a:r>
            <a:r>
              <a:rPr lang="ar-IQ" sz="2400" dirty="0"/>
              <a:t>ويلزمان حينئذ الابتداء فلا يدخلان إلا على المبتدأ ويكون الخبر بعدهما محذوفا وجوبا </a:t>
            </a:r>
            <a:endParaRPr lang="ar-IQ" sz="2400" dirty="0" smtClean="0"/>
          </a:p>
          <a:p>
            <a:pPr>
              <a:lnSpc>
                <a:spcPct val="150000"/>
              </a:lnSpc>
            </a:pPr>
            <a:r>
              <a:rPr lang="ar-IQ" sz="2400" dirty="0"/>
              <a:t> </a:t>
            </a:r>
            <a:r>
              <a:rPr lang="ar-IQ" sz="2400" dirty="0" smtClean="0"/>
              <a:t> نحو : (لولا العلمُ عمّ الجهل) </a:t>
            </a:r>
          </a:p>
          <a:p>
            <a:pPr>
              <a:lnSpc>
                <a:spcPct val="150000"/>
              </a:lnSpc>
            </a:pPr>
            <a:r>
              <a:rPr lang="ar-IQ" sz="2400" dirty="0"/>
              <a:t> </a:t>
            </a:r>
            <a:r>
              <a:rPr lang="ar-IQ" sz="2400" dirty="0" smtClean="0"/>
              <a:t>أي لولا العلم (موجود) </a:t>
            </a:r>
            <a:r>
              <a:rPr lang="ar-IQ" sz="2400" dirty="0"/>
              <a:t>ويكون الخبر بعدهما محذوفا </a:t>
            </a:r>
            <a:r>
              <a:rPr lang="ar-IQ" sz="2400" dirty="0" smtClean="0"/>
              <a:t>وجوبا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/>
              <a:pPr/>
              <a:t>40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9352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 smtClean="0">
                <a:cs typeface="+mj-cs"/>
              </a:rPr>
              <a:t>   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pPr>
              <a:lnSpc>
                <a:spcPct val="150000"/>
              </a:lnSpc>
            </a:pPr>
            <a:r>
              <a:rPr lang="ar-IQ" sz="2400" b="1" dirty="0"/>
              <a:t> </a:t>
            </a:r>
            <a:r>
              <a:rPr lang="ar-IQ" sz="2400" b="1" dirty="0" smtClean="0"/>
              <a:t>                 </a:t>
            </a:r>
            <a:r>
              <a:rPr lang="ar-IQ" sz="2400" b="1" u="sng" dirty="0" smtClean="0"/>
              <a:t> جواب لولا ولوما و حالات اقترانه باللام حسب الاستعمال الأول</a:t>
            </a:r>
          </a:p>
          <a:p>
            <a:pPr>
              <a:lnSpc>
                <a:spcPct val="150000"/>
              </a:lnSpc>
            </a:pPr>
            <a:r>
              <a:rPr lang="ar-IQ" sz="2400" dirty="0"/>
              <a:t> ولا بد لهما من </a:t>
            </a:r>
            <a:r>
              <a:rPr lang="ar-IQ" sz="2400" dirty="0" smtClean="0"/>
              <a:t>جواب</a:t>
            </a:r>
          </a:p>
          <a:p>
            <a:pPr>
              <a:lnSpc>
                <a:spcPct val="150000"/>
              </a:lnSpc>
            </a:pPr>
            <a:r>
              <a:rPr lang="ar-IQ" sz="2400" dirty="0" smtClean="0"/>
              <a:t>1-  </a:t>
            </a:r>
            <a:r>
              <a:rPr lang="ar-IQ" sz="2400" dirty="0"/>
              <a:t>فإن كان مثبتا قرن باللام غالبا </a:t>
            </a:r>
            <a:r>
              <a:rPr lang="ar-IQ" sz="2400" dirty="0" smtClean="0"/>
              <a:t>     نحو/ </a:t>
            </a:r>
            <a:r>
              <a:rPr lang="ar-IQ" sz="2400" dirty="0"/>
              <a:t>لولا زيد لأكرمتك </a:t>
            </a:r>
            <a:r>
              <a:rPr lang="ar-IQ" sz="2400" dirty="0" smtClean="0"/>
              <a:t>-- ولوما </a:t>
            </a:r>
            <a:r>
              <a:rPr lang="ar-IQ" sz="2400" dirty="0"/>
              <a:t>زيد لأكرمتك </a:t>
            </a:r>
            <a:endParaRPr lang="ar-IQ" sz="2400" dirty="0" smtClean="0"/>
          </a:p>
          <a:p>
            <a:pPr>
              <a:lnSpc>
                <a:spcPct val="150000"/>
              </a:lnSpc>
            </a:pPr>
            <a:r>
              <a:rPr lang="ar-IQ" sz="2400" dirty="0" smtClean="0"/>
              <a:t>2-وإن </a:t>
            </a:r>
            <a:r>
              <a:rPr lang="ar-IQ" sz="2400" dirty="0"/>
              <a:t>كان منفيا </a:t>
            </a:r>
            <a:r>
              <a:rPr lang="ar-IQ" sz="2400" dirty="0" smtClean="0"/>
              <a:t>ب(ما) </a:t>
            </a:r>
            <a:r>
              <a:rPr lang="ar-IQ" sz="2400" dirty="0"/>
              <a:t>تجرد عنها غالبا </a:t>
            </a:r>
          </a:p>
          <a:p>
            <a:pPr>
              <a:lnSpc>
                <a:spcPct val="150000"/>
              </a:lnSpc>
            </a:pPr>
            <a:r>
              <a:rPr lang="ar-IQ" sz="2400" dirty="0" smtClean="0"/>
              <a:t>            نحو/</a:t>
            </a:r>
            <a:r>
              <a:rPr lang="ar-IQ" sz="2400" dirty="0"/>
              <a:t> </a:t>
            </a:r>
            <a:r>
              <a:rPr lang="ar-IQ" sz="2400" dirty="0" smtClean="0"/>
              <a:t>لولا </a:t>
            </a:r>
            <a:r>
              <a:rPr lang="ar-IQ" sz="2400" dirty="0"/>
              <a:t>زيد ما جاء عمرو </a:t>
            </a:r>
            <a:r>
              <a:rPr lang="ar-IQ" sz="2400" dirty="0" smtClean="0"/>
              <a:t>               ولوما </a:t>
            </a:r>
            <a:r>
              <a:rPr lang="ar-IQ" sz="2400" dirty="0"/>
              <a:t>زيد </a:t>
            </a:r>
            <a:r>
              <a:rPr lang="ar-IQ" sz="2400" dirty="0" smtClean="0"/>
              <a:t>ما جاءعمرو </a:t>
            </a:r>
          </a:p>
          <a:p>
            <a:pPr>
              <a:lnSpc>
                <a:spcPct val="150000"/>
              </a:lnSpc>
            </a:pPr>
            <a:r>
              <a:rPr lang="ar-IQ" sz="2400" dirty="0" smtClean="0"/>
              <a:t>3- وإن </a:t>
            </a:r>
            <a:r>
              <a:rPr lang="ar-IQ" sz="2400" dirty="0"/>
              <a:t>كان منفيا </a:t>
            </a:r>
            <a:r>
              <a:rPr lang="ar-IQ" sz="2400" dirty="0" smtClean="0"/>
              <a:t>ب(لم) </a:t>
            </a:r>
            <a:r>
              <a:rPr lang="ar-IQ" sz="2400" dirty="0"/>
              <a:t>لم يقترن بها </a:t>
            </a:r>
            <a:r>
              <a:rPr lang="ar-IQ" sz="2400" dirty="0" smtClean="0"/>
              <a:t>   </a:t>
            </a:r>
          </a:p>
          <a:p>
            <a:pPr>
              <a:lnSpc>
                <a:spcPct val="150000"/>
              </a:lnSpc>
            </a:pPr>
            <a:r>
              <a:rPr lang="ar-IQ" sz="2400" dirty="0"/>
              <a:t> </a:t>
            </a:r>
            <a:r>
              <a:rPr lang="ar-IQ" sz="2400" dirty="0" smtClean="0"/>
              <a:t>  نحو/</a:t>
            </a:r>
            <a:r>
              <a:rPr lang="ar-IQ" sz="2400" dirty="0"/>
              <a:t> لولا زيد </a:t>
            </a:r>
            <a:r>
              <a:rPr lang="ar-IQ" sz="2400" dirty="0" smtClean="0"/>
              <a:t>لم يجئ عمرو            </a:t>
            </a:r>
            <a:r>
              <a:rPr lang="ar-IQ" sz="2400" b="1" dirty="0" smtClean="0"/>
              <a:t> </a:t>
            </a:r>
            <a:r>
              <a:rPr lang="ar-IQ" sz="2400" b="1" dirty="0"/>
              <a:t>ولوما زيد لم يجيء عمرو </a:t>
            </a:r>
            <a:endParaRPr lang="ar-IQ" sz="2400" dirty="0" smtClean="0"/>
          </a:p>
          <a:p>
            <a:pPr>
              <a:lnSpc>
                <a:spcPct val="150000"/>
              </a:lnSpc>
            </a:pPr>
            <a:endParaRPr lang="ar-IQ" sz="2400" dirty="0" smtClean="0"/>
          </a:p>
          <a:p>
            <a:r>
              <a:rPr lang="ar-IQ" sz="2400" b="1" dirty="0" smtClean="0"/>
              <a:t>فزيد في  </a:t>
            </a:r>
            <a:r>
              <a:rPr lang="ar-IQ" sz="2400" dirty="0" smtClean="0"/>
              <a:t>(</a:t>
            </a:r>
            <a:r>
              <a:rPr lang="ar-IQ" sz="2400" b="1" dirty="0"/>
              <a:t>هذه المثل ونحوها مبتدأ وخبره محذوف وجوبا والتقدير لولا زيد </a:t>
            </a:r>
            <a:r>
              <a:rPr lang="ar-IQ" sz="2400" b="1" dirty="0">
                <a:solidFill>
                  <a:srgbClr val="FF0000"/>
                </a:solidFill>
              </a:rPr>
              <a:t>موجود</a:t>
            </a:r>
            <a:r>
              <a:rPr lang="ar-IQ" sz="2400" b="1" dirty="0"/>
              <a:t> وقد سبق ذكر هذه المسألة في باب الابتداء </a:t>
            </a:r>
          </a:p>
          <a:p>
            <a:r>
              <a:rPr lang="ar-IQ" sz="2400" b="1" dirty="0"/>
              <a:t> </a:t>
            </a:r>
            <a:endParaRPr lang="ar-IQ" sz="2400" u="sng" dirty="0" smtClean="0">
              <a:solidFill>
                <a:schemeClr val="tx1"/>
              </a:solidFill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/>
              <a:pPr/>
              <a:t>41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1485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 smtClean="0">
                <a:cs typeface="+mj-cs"/>
              </a:rPr>
              <a:t>   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endParaRPr lang="ar-IQ" sz="2400" b="1" dirty="0" smtClean="0"/>
          </a:p>
          <a:p>
            <a:r>
              <a:rPr lang="ar-IQ" sz="2400" dirty="0"/>
              <a:t>--الاستعمال </a:t>
            </a:r>
            <a:r>
              <a:rPr lang="ar-IQ" sz="2400" dirty="0" smtClean="0"/>
              <a:t>الثاني//</a:t>
            </a:r>
            <a:endParaRPr lang="ar-IQ" sz="2400" dirty="0"/>
          </a:p>
          <a:p>
            <a:r>
              <a:rPr lang="ar-IQ" sz="2400" dirty="0" smtClean="0"/>
              <a:t>( </a:t>
            </a:r>
            <a:r>
              <a:rPr lang="ar-IQ" sz="2400" dirty="0"/>
              <a:t>وبهما التخضيض مز وهلا ... ألا ألا وأولينها الفعلا ) </a:t>
            </a:r>
          </a:p>
          <a:p>
            <a:r>
              <a:rPr lang="ar-IQ" sz="2400" dirty="0"/>
              <a:t> أشار في هذا البيت إلى الاستعمال الثاني للولا ولوما </a:t>
            </a:r>
            <a:endParaRPr lang="ar-IQ" sz="2400" dirty="0" smtClean="0"/>
          </a:p>
          <a:p>
            <a:endParaRPr lang="ar-IQ" sz="2400" dirty="0"/>
          </a:p>
          <a:p>
            <a:r>
              <a:rPr lang="ar-IQ" sz="2400" dirty="0" smtClean="0"/>
              <a:t>1- وهو </a:t>
            </a:r>
            <a:r>
              <a:rPr lang="ar-IQ" sz="2400" dirty="0"/>
              <a:t>الدلالة على التخضيض </a:t>
            </a:r>
            <a:endParaRPr lang="ar-IQ" sz="2400" dirty="0" smtClean="0"/>
          </a:p>
          <a:p>
            <a:r>
              <a:rPr lang="ar-IQ" sz="2400" dirty="0" smtClean="0"/>
              <a:t>ويختصان </a:t>
            </a:r>
            <a:r>
              <a:rPr lang="ar-IQ" sz="2400" dirty="0"/>
              <a:t>حينئذ </a:t>
            </a:r>
            <a:r>
              <a:rPr lang="ar-IQ" sz="2400" dirty="0" smtClean="0"/>
              <a:t>بالفعل</a:t>
            </a:r>
          </a:p>
          <a:p>
            <a:r>
              <a:rPr lang="ar-IQ" sz="2400" dirty="0" smtClean="0"/>
              <a:t> </a:t>
            </a:r>
            <a:r>
              <a:rPr lang="ar-IQ" sz="2400" dirty="0"/>
              <a:t>نحو لولا ضربت زيدا ولوما قتلت </a:t>
            </a:r>
            <a:r>
              <a:rPr lang="ar-IQ" sz="2400" dirty="0" smtClean="0"/>
              <a:t>بكرا</a:t>
            </a:r>
          </a:p>
          <a:p>
            <a:endParaRPr lang="ar-IQ" sz="2400" dirty="0"/>
          </a:p>
          <a:p>
            <a:r>
              <a:rPr lang="ar-IQ" sz="2400" dirty="0" smtClean="0"/>
              <a:t>2- </a:t>
            </a:r>
            <a:r>
              <a:rPr lang="ar-IQ" sz="2400" dirty="0"/>
              <a:t>فإن قصدت بهما</a:t>
            </a:r>
            <a:r>
              <a:rPr lang="ar-IQ" sz="2400" dirty="0">
                <a:solidFill>
                  <a:srgbClr val="FF0000"/>
                </a:solidFill>
              </a:rPr>
              <a:t> التوبيخ </a:t>
            </a:r>
            <a:r>
              <a:rPr lang="ar-IQ" sz="2400" dirty="0"/>
              <a:t>كان الفعل ماضيا </a:t>
            </a:r>
            <a:endParaRPr lang="ar-IQ" sz="2400" dirty="0" smtClean="0"/>
          </a:p>
          <a:p>
            <a:endParaRPr lang="ar-IQ" sz="2400" dirty="0"/>
          </a:p>
          <a:p>
            <a:r>
              <a:rPr lang="ar-IQ" sz="2400" dirty="0" smtClean="0"/>
              <a:t>3- وإن </a:t>
            </a:r>
            <a:r>
              <a:rPr lang="ar-IQ" sz="2400" dirty="0"/>
              <a:t>قصدت بهما </a:t>
            </a:r>
            <a:r>
              <a:rPr lang="ar-IQ" sz="2400" dirty="0">
                <a:solidFill>
                  <a:srgbClr val="FF0000"/>
                </a:solidFill>
              </a:rPr>
              <a:t>الحث على الفعل </a:t>
            </a:r>
            <a:r>
              <a:rPr lang="ar-IQ" sz="2400" dirty="0"/>
              <a:t>كان مستقبلا </a:t>
            </a:r>
            <a:endParaRPr lang="ar-IQ" sz="2400" dirty="0" smtClean="0"/>
          </a:p>
          <a:p>
            <a:endParaRPr lang="ar-IQ" sz="2400" dirty="0"/>
          </a:p>
          <a:p>
            <a:r>
              <a:rPr lang="ar-IQ" sz="2400" dirty="0" smtClean="0"/>
              <a:t>بمنزلة </a:t>
            </a:r>
            <a:r>
              <a:rPr lang="ar-IQ" sz="2400" dirty="0"/>
              <a:t>فعل </a:t>
            </a:r>
            <a:r>
              <a:rPr lang="ar-IQ" sz="2400" dirty="0" smtClean="0"/>
              <a:t>الأمر    كقوله تعالى: </a:t>
            </a:r>
            <a:r>
              <a:rPr lang="ar-IQ" sz="2400" dirty="0"/>
              <a:t>( فلولا نفر من كل فرقة منهم طائفة ليتفقهوا ) أي لينفر </a:t>
            </a:r>
          </a:p>
          <a:p>
            <a:r>
              <a:rPr lang="ar-IQ" sz="2400" dirty="0"/>
              <a:t> </a:t>
            </a:r>
            <a:endParaRPr lang="ar-IQ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/>
              <a:pPr/>
              <a:t>42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1887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 smtClean="0">
                <a:cs typeface="+mj-cs"/>
              </a:rPr>
              <a:t>   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r>
              <a:rPr lang="ar-IQ" sz="2400" b="1" dirty="0"/>
              <a:t> </a:t>
            </a:r>
            <a:endParaRPr lang="ar-IQ" sz="2400" b="1" dirty="0" smtClean="0"/>
          </a:p>
          <a:p>
            <a:r>
              <a:rPr lang="ar-IQ" sz="2400" b="1" dirty="0" smtClean="0"/>
              <a:t>                                             </a:t>
            </a:r>
            <a:r>
              <a:rPr lang="ar-IQ" sz="2400" b="1" u="sng" dirty="0"/>
              <a:t>بقية أدوات </a:t>
            </a:r>
            <a:r>
              <a:rPr lang="ar-IQ" sz="2400" b="1" u="sng" dirty="0" smtClean="0"/>
              <a:t>التحضيض</a:t>
            </a:r>
          </a:p>
          <a:p>
            <a:r>
              <a:rPr lang="ar-IQ" sz="2400" b="1" dirty="0" smtClean="0"/>
              <a:t> </a:t>
            </a:r>
            <a:endParaRPr lang="ar-IQ" sz="2400" b="1" dirty="0"/>
          </a:p>
          <a:p>
            <a:r>
              <a:rPr lang="ar-IQ" sz="2400" dirty="0" smtClean="0"/>
              <a:t>و</a:t>
            </a:r>
            <a:r>
              <a:rPr lang="ar-IQ" sz="2400" b="1" dirty="0" smtClean="0"/>
              <a:t>بقية </a:t>
            </a:r>
            <a:r>
              <a:rPr lang="ar-IQ" sz="2400" b="1" dirty="0"/>
              <a:t>أدوات التحضيض </a:t>
            </a:r>
            <a:r>
              <a:rPr lang="ar-IQ" sz="2400" dirty="0"/>
              <a:t>حكمها كذلك </a:t>
            </a:r>
            <a:endParaRPr lang="ar-IQ" sz="2400" dirty="0" smtClean="0"/>
          </a:p>
          <a:p>
            <a:endParaRPr lang="ar-IQ" sz="2400" dirty="0"/>
          </a:p>
          <a:p>
            <a:r>
              <a:rPr lang="ar-IQ" sz="2400" dirty="0" smtClean="0"/>
              <a:t>فتقول </a:t>
            </a:r>
          </a:p>
          <a:p>
            <a:endParaRPr lang="ar-IQ" sz="2400" dirty="0"/>
          </a:p>
          <a:p>
            <a:r>
              <a:rPr lang="ar-IQ" sz="2400" dirty="0" smtClean="0"/>
              <a:t>   هلا </a:t>
            </a:r>
            <a:r>
              <a:rPr lang="ar-IQ" sz="2400" dirty="0"/>
              <a:t>ضربت زيدا </a:t>
            </a:r>
            <a:endParaRPr lang="ar-IQ" sz="2400" dirty="0" smtClean="0"/>
          </a:p>
          <a:p>
            <a:endParaRPr lang="ar-IQ" sz="2400" dirty="0"/>
          </a:p>
          <a:p>
            <a:r>
              <a:rPr lang="ar-IQ" sz="2400" dirty="0" smtClean="0"/>
              <a:t>  وألا </a:t>
            </a:r>
            <a:r>
              <a:rPr lang="ar-IQ" sz="2400" dirty="0"/>
              <a:t>فعلت كذا </a:t>
            </a:r>
            <a:endParaRPr lang="ar-IQ" sz="2400" dirty="0" smtClean="0"/>
          </a:p>
          <a:p>
            <a:endParaRPr lang="ar-IQ" sz="2400" dirty="0"/>
          </a:p>
          <a:p>
            <a:r>
              <a:rPr lang="ar-IQ" sz="2400" dirty="0" smtClean="0"/>
              <a:t>  وألا مخففة كألمشددة </a:t>
            </a:r>
            <a:endParaRPr lang="ar-IQ" sz="2400" dirty="0"/>
          </a:p>
          <a:p>
            <a:r>
              <a:rPr lang="ar-IQ" sz="2400" dirty="0"/>
              <a:t> </a:t>
            </a:r>
            <a:endParaRPr lang="ar-IQ" sz="2400" dirty="0" smtClean="0">
              <a:solidFill>
                <a:schemeClr val="tx1"/>
              </a:solidFill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/>
              <a:pPr/>
              <a:t>43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1887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 smtClean="0">
                <a:cs typeface="+mj-cs"/>
              </a:rPr>
              <a:t>   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-27384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r>
              <a:rPr lang="ar-IQ" sz="2000" b="1" dirty="0" smtClean="0"/>
              <a:t>                            </a:t>
            </a:r>
            <a:r>
              <a:rPr lang="ar-IQ" sz="2000" b="1" u="sng" dirty="0"/>
              <a:t>اختصاص أدوات التخضيض </a:t>
            </a:r>
            <a:endParaRPr lang="ar-IQ" sz="2000" b="1" u="sng" dirty="0" smtClean="0"/>
          </a:p>
          <a:p>
            <a:endParaRPr lang="ar-IQ" sz="2000" b="1" dirty="0"/>
          </a:p>
          <a:p>
            <a:r>
              <a:rPr lang="ar-IQ" sz="2000" dirty="0" smtClean="0"/>
              <a:t>( </a:t>
            </a:r>
            <a:r>
              <a:rPr lang="ar-IQ" sz="2000" dirty="0"/>
              <a:t>وقد يليها أسم بفعل مضمر ... علق أو بظاهر مؤخر ) </a:t>
            </a:r>
            <a:r>
              <a:rPr lang="ar-IQ" sz="2000" dirty="0" smtClean="0"/>
              <a:t>)</a:t>
            </a:r>
          </a:p>
          <a:p>
            <a:r>
              <a:rPr lang="ar-IQ" sz="2000" dirty="0" smtClean="0"/>
              <a:t> </a:t>
            </a:r>
            <a:endParaRPr lang="ar-IQ" sz="2000" dirty="0"/>
          </a:p>
          <a:p>
            <a:pPr>
              <a:lnSpc>
                <a:spcPct val="150000"/>
              </a:lnSpc>
            </a:pPr>
            <a:r>
              <a:rPr lang="ar-IQ" sz="2000" b="1" dirty="0"/>
              <a:t> </a:t>
            </a:r>
            <a:r>
              <a:rPr lang="ar-IQ" sz="2000" dirty="0"/>
              <a:t>قد سبق أن أدوات التخضيض </a:t>
            </a:r>
            <a:r>
              <a:rPr lang="ar-IQ" sz="2000" u="sng" dirty="0"/>
              <a:t>تختص بالفعل فلا تدخل على الاسم </a:t>
            </a:r>
            <a:endParaRPr lang="ar-IQ" sz="2000" u="sng" dirty="0" smtClean="0"/>
          </a:p>
          <a:p>
            <a:pPr>
              <a:lnSpc>
                <a:spcPct val="150000"/>
              </a:lnSpc>
            </a:pPr>
            <a:r>
              <a:rPr lang="ar-IQ" sz="2000" dirty="0" smtClean="0"/>
              <a:t>وذكر </a:t>
            </a:r>
            <a:r>
              <a:rPr lang="ar-IQ" sz="2000" dirty="0"/>
              <a:t>في هذا البيت </a:t>
            </a:r>
            <a:endParaRPr lang="ar-IQ" sz="2000" dirty="0" smtClean="0"/>
          </a:p>
          <a:p>
            <a:pPr>
              <a:lnSpc>
                <a:spcPct val="150000"/>
              </a:lnSpc>
            </a:pPr>
            <a:r>
              <a:rPr lang="ar-IQ" sz="2000" u="sng" dirty="0" smtClean="0"/>
              <a:t>أنه </a:t>
            </a:r>
            <a:r>
              <a:rPr lang="ar-IQ" sz="2000" u="sng" dirty="0"/>
              <a:t>قد يقع الاسم بعدها ويكون معمولا لفعل </a:t>
            </a:r>
            <a:r>
              <a:rPr lang="ar-IQ" sz="2000" u="sng" dirty="0" smtClean="0"/>
              <a:t>مضمر--</a:t>
            </a:r>
            <a:r>
              <a:rPr lang="ar-IQ" sz="2000" dirty="0"/>
              <a:t> أو لفعل مؤخر عن الاسم </a:t>
            </a:r>
            <a:endParaRPr lang="ar-IQ" sz="2000" u="sng" dirty="0" smtClean="0"/>
          </a:p>
          <a:p>
            <a:pPr>
              <a:lnSpc>
                <a:spcPct val="150000"/>
              </a:lnSpc>
            </a:pPr>
            <a:r>
              <a:rPr lang="ar-IQ" sz="2000" u="sng" dirty="0" smtClean="0"/>
              <a:t>1- ويكون </a:t>
            </a:r>
            <a:r>
              <a:rPr lang="ar-IQ" sz="2000" u="sng" dirty="0"/>
              <a:t>معمولا لفعل </a:t>
            </a:r>
            <a:r>
              <a:rPr lang="ar-IQ" sz="2000" u="sng" dirty="0" smtClean="0"/>
              <a:t>مضمر</a:t>
            </a:r>
          </a:p>
          <a:p>
            <a:pPr>
              <a:lnSpc>
                <a:spcPct val="150000"/>
              </a:lnSpc>
            </a:pPr>
            <a:r>
              <a:rPr lang="ar-IQ" sz="2000" dirty="0" smtClean="0"/>
              <a:t>   كقوله </a:t>
            </a:r>
            <a:r>
              <a:rPr lang="ar-IQ" sz="2000" dirty="0"/>
              <a:t>350 - ( هلا التقدم والقلوب صحاح ... )</a:t>
            </a:r>
          </a:p>
          <a:p>
            <a:pPr>
              <a:lnSpc>
                <a:spcPct val="150000"/>
              </a:lnSpc>
            </a:pPr>
            <a:r>
              <a:rPr lang="ar-IQ" sz="2000" b="1" u="sng" dirty="0" smtClean="0">
                <a:solidFill>
                  <a:schemeClr val="tx1"/>
                </a:solidFill>
                <a:cs typeface="+mj-cs"/>
              </a:rPr>
              <a:t>الشاهد فيه// </a:t>
            </a:r>
            <a:r>
              <a:rPr lang="ar-IQ" sz="2000" dirty="0"/>
              <a:t>فالتقدم مرفوع بفعل محذوف وتقديره هلا وجد التقدم </a:t>
            </a:r>
          </a:p>
          <a:p>
            <a:pPr>
              <a:lnSpc>
                <a:spcPct val="150000"/>
              </a:lnSpc>
            </a:pPr>
            <a:r>
              <a:rPr lang="ar-IQ" sz="2000" dirty="0" smtClean="0"/>
              <a:t>**ومثله </a:t>
            </a:r>
            <a:r>
              <a:rPr lang="ar-IQ" sz="2000" dirty="0"/>
              <a:t>قوله </a:t>
            </a:r>
            <a:r>
              <a:rPr lang="ar-IQ" sz="2000" dirty="0" smtClean="0"/>
              <a:t>:</a:t>
            </a:r>
            <a:r>
              <a:rPr lang="ar-IQ" sz="2000" dirty="0"/>
              <a:t> كقوله/ </a:t>
            </a:r>
          </a:p>
          <a:p>
            <a:pPr>
              <a:lnSpc>
                <a:spcPct val="150000"/>
              </a:lnSpc>
            </a:pPr>
            <a:r>
              <a:rPr lang="ar-IQ" sz="2000" dirty="0"/>
              <a:t> 351 - ( تعدون عقر النيب أفضل مجدكم ... بنى ضوطرى ولا الكمى المقنعا ) </a:t>
            </a:r>
          </a:p>
          <a:p>
            <a:pPr>
              <a:lnSpc>
                <a:spcPct val="150000"/>
              </a:lnSpc>
            </a:pPr>
            <a:r>
              <a:rPr lang="ar-IQ" sz="2000" b="1" u="sng" dirty="0" smtClean="0">
                <a:solidFill>
                  <a:schemeClr val="tx1"/>
                </a:solidFill>
              </a:rPr>
              <a:t>الشاهد </a:t>
            </a:r>
            <a:r>
              <a:rPr lang="ar-IQ" sz="2000" b="1" u="sng" dirty="0">
                <a:solidFill>
                  <a:schemeClr val="tx1"/>
                </a:solidFill>
              </a:rPr>
              <a:t>فيه// </a:t>
            </a:r>
            <a:r>
              <a:rPr lang="ar-IQ" sz="2000" dirty="0"/>
              <a:t> فالكمى مفعول بفعل محذوف والتقدير لولا تعدون الكمى المقنع </a:t>
            </a:r>
            <a:endParaRPr lang="ar-IQ" sz="2000" dirty="0" smtClean="0"/>
          </a:p>
          <a:p>
            <a:pPr>
              <a:lnSpc>
                <a:spcPct val="150000"/>
              </a:lnSpc>
            </a:pPr>
            <a:endParaRPr lang="ar-IQ" sz="2000" dirty="0" smtClean="0"/>
          </a:p>
          <a:p>
            <a:pPr>
              <a:lnSpc>
                <a:spcPct val="150000"/>
              </a:lnSpc>
            </a:pPr>
            <a:r>
              <a:rPr lang="ar-IQ" sz="2000" dirty="0"/>
              <a:t>2- أو لفعل مؤخر عن الاسم </a:t>
            </a:r>
          </a:p>
          <a:p>
            <a:pPr>
              <a:lnSpc>
                <a:spcPct val="150000"/>
              </a:lnSpc>
            </a:pPr>
            <a:r>
              <a:rPr lang="ar-IQ" sz="2000" dirty="0"/>
              <a:t>والثاني </a:t>
            </a:r>
            <a:r>
              <a:rPr lang="ar-IQ" sz="2000" dirty="0" smtClean="0"/>
              <a:t>                  كقولك </a:t>
            </a:r>
            <a:r>
              <a:rPr lang="ar-IQ" sz="2000" dirty="0"/>
              <a:t>لولا زيدا ضربت فزيدا مفعول ضربت </a:t>
            </a:r>
            <a:endParaRPr lang="ar-IQ" sz="2000" u="sng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ar-IQ" sz="2400" dirty="0" smtClean="0">
              <a:solidFill>
                <a:schemeClr val="tx1"/>
              </a:solidFill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/>
              <a:pPr/>
              <a:t>44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1887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 smtClean="0">
                <a:cs typeface="+mj-cs"/>
              </a:rPr>
              <a:t>   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r>
              <a:rPr lang="ar-IQ" sz="2400" b="1" dirty="0" smtClean="0">
                <a:solidFill>
                  <a:srgbClr val="FF0000"/>
                </a:solidFill>
              </a:rPr>
              <a:t> </a:t>
            </a:r>
            <a:endParaRPr lang="ar-IQ" sz="2400" b="1" dirty="0"/>
          </a:p>
          <a:p>
            <a:endParaRPr lang="ar-IQ" sz="2400" b="1" dirty="0"/>
          </a:p>
          <a:p>
            <a:endParaRPr lang="ar-IQ" sz="2400" b="1" dirty="0" smtClean="0"/>
          </a:p>
          <a:p>
            <a:pPr>
              <a:lnSpc>
                <a:spcPct val="150000"/>
              </a:lnSpc>
            </a:pPr>
            <a:r>
              <a:rPr lang="ar-IQ" sz="2400" b="1" dirty="0" smtClean="0"/>
              <a:t> </a:t>
            </a:r>
            <a:r>
              <a:rPr lang="ar-IQ" sz="3200" b="1" dirty="0"/>
              <a:t>والثاني أن يكونا مضارعين نحو إن يقم زيد يقم عمرو ومنه قوله تعالى ( وإن تبدوا ما في أنفسكم أو تخفوه يحاسبكم به </a:t>
            </a:r>
            <a:r>
              <a:rPr lang="ar-IQ" sz="3200" b="1" dirty="0" smtClean="0"/>
              <a:t>اللهُ </a:t>
            </a:r>
            <a:r>
              <a:rPr lang="ar-IQ" sz="3200" b="1" dirty="0"/>
              <a:t>) </a:t>
            </a:r>
          </a:p>
          <a:p>
            <a:pPr>
              <a:lnSpc>
                <a:spcPct val="150000"/>
              </a:lnSpc>
            </a:pPr>
            <a:r>
              <a:rPr lang="ar-IQ" sz="3200" b="1" dirty="0"/>
              <a:t> والثالث أن يكون الأول ماضيا والثاني مضارعا نحو إن قام زيد يقم عمرو ومنه قوله تعالى ( من كان يريد الحياة الدنيا وزينتها نوف إليهم أعمالهم فيها ) </a:t>
            </a:r>
          </a:p>
          <a:p>
            <a:pPr>
              <a:lnSpc>
                <a:spcPct val="150000"/>
              </a:lnSpc>
            </a:pPr>
            <a:r>
              <a:rPr lang="ar-IQ" sz="3200" b="1" dirty="0"/>
              <a:t> والرابع أن يكون الأول مضارعا والثاني ماضيا وهو قليل ومنه قوله </a:t>
            </a:r>
          </a:p>
          <a:p>
            <a:pPr>
              <a:lnSpc>
                <a:spcPct val="150000"/>
              </a:lnSpc>
            </a:pPr>
            <a:r>
              <a:rPr lang="ar-IQ" sz="3200" b="1" dirty="0"/>
              <a:t> 340 - ( من يكدني بسيء كنت منه ... كالشجا بين حلقه والوريد )</a:t>
            </a:r>
            <a:endParaRPr lang="ar-IQ" sz="3200" b="1" dirty="0" smtClean="0"/>
          </a:p>
          <a:p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                         </a:t>
            </a:r>
          </a:p>
          <a:p>
            <a:endParaRPr lang="ar-IQ" sz="3200" dirty="0" smtClean="0">
              <a:solidFill>
                <a:prstClr val="black"/>
              </a:solidFill>
              <a:cs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ar-IQ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1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 smtClean="0">
                <a:cs typeface="+mj-cs"/>
              </a:rPr>
              <a:t>   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sz="2400" b="1" u="sng" dirty="0">
                <a:solidFill>
                  <a:srgbClr val="FF0000"/>
                </a:solidFill>
              </a:rPr>
              <a:t> </a:t>
            </a:r>
            <a:r>
              <a:rPr lang="ar-IQ" sz="2400" b="1" u="sng" dirty="0" smtClean="0">
                <a:solidFill>
                  <a:srgbClr val="FF0000"/>
                </a:solidFill>
              </a:rPr>
              <a:t>الثاني  </a:t>
            </a:r>
            <a:r>
              <a:rPr lang="ar-IQ" sz="2400" b="1" u="sng" dirty="0">
                <a:solidFill>
                  <a:srgbClr val="FF0000"/>
                </a:solidFill>
              </a:rPr>
              <a:t>: أن يكون الفعلان </a:t>
            </a:r>
            <a:r>
              <a:rPr lang="ar-IQ" sz="2400" b="1" u="sng" dirty="0" smtClean="0">
                <a:solidFill>
                  <a:srgbClr val="FF0000"/>
                </a:solidFill>
              </a:rPr>
              <a:t>مضارعين </a:t>
            </a:r>
          </a:p>
          <a:p>
            <a:endParaRPr lang="ar-IQ" sz="2400" b="1" u="sng" dirty="0" smtClean="0">
              <a:solidFill>
                <a:srgbClr val="FF0000"/>
              </a:solidFill>
            </a:endParaRPr>
          </a:p>
          <a:p>
            <a:r>
              <a:rPr lang="ar-IQ" sz="2400" b="1" dirty="0"/>
              <a:t>نحو إن يقم زيد يقم عمرو </a:t>
            </a:r>
            <a:endParaRPr lang="ar-IQ" sz="2400" b="1" dirty="0" smtClean="0"/>
          </a:p>
          <a:p>
            <a:endParaRPr lang="ar-IQ" sz="2400" b="1" dirty="0"/>
          </a:p>
          <a:p>
            <a:r>
              <a:rPr lang="ar-IQ" sz="2400" b="1" dirty="0" smtClean="0"/>
              <a:t>ومنه </a:t>
            </a:r>
            <a:r>
              <a:rPr lang="ar-IQ" sz="2400" b="1" dirty="0"/>
              <a:t>قوله تعالى ( وإن تبدوا ما في أنفسكم أو تخفوه يحاسبكم به الله ) </a:t>
            </a:r>
            <a:endParaRPr lang="ar-IQ" sz="2400" b="1" dirty="0" smtClean="0"/>
          </a:p>
          <a:p>
            <a:endParaRPr lang="ar-IQ" sz="2400" b="1" dirty="0"/>
          </a:p>
          <a:p>
            <a:r>
              <a:rPr lang="ar-IQ" sz="2400" b="1" u="sng" dirty="0">
                <a:solidFill>
                  <a:srgbClr val="FF0000"/>
                </a:solidFill>
              </a:rPr>
              <a:t>إعراب قوله </a:t>
            </a:r>
            <a:r>
              <a:rPr lang="ar-IQ" sz="2400" b="1" u="sng" dirty="0" smtClean="0">
                <a:solidFill>
                  <a:srgbClr val="FF0000"/>
                </a:solidFill>
              </a:rPr>
              <a:t>تعالى</a:t>
            </a:r>
            <a:r>
              <a:rPr lang="ar-IQ" sz="2400" b="1" u="sng" dirty="0">
                <a:solidFill>
                  <a:srgbClr val="FF0000"/>
                </a:solidFill>
              </a:rPr>
              <a:t>( وإن تبدوا ما في أنفسكم أو تخفوه يحاسبكم به الله ) </a:t>
            </a:r>
            <a:endParaRPr lang="ar-IQ" sz="2400" b="1" u="sng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ar-IQ" sz="2400" b="1" dirty="0"/>
              <a:t>إن : حرف شرطية جازمة</a:t>
            </a:r>
          </a:p>
          <a:p>
            <a:pPr>
              <a:lnSpc>
                <a:spcPct val="150000"/>
              </a:lnSpc>
            </a:pPr>
            <a:r>
              <a:rPr lang="ar-IQ" sz="2400" b="1" dirty="0" smtClean="0"/>
              <a:t>تبدوا: </a:t>
            </a:r>
            <a:r>
              <a:rPr lang="ar-IQ" sz="2400" b="1" dirty="0"/>
              <a:t>فعل </a:t>
            </a:r>
            <a:r>
              <a:rPr lang="ar-IQ" sz="2400" b="1" dirty="0" smtClean="0"/>
              <a:t>مضارع مجزوم وعلامة جزمه حذف النون لأنه من الأفعال الخمسة الواو في محل الرفع فاعل وهو </a:t>
            </a:r>
            <a:r>
              <a:rPr lang="ar-IQ" sz="2400" b="1" dirty="0"/>
              <a:t>فعل </a:t>
            </a:r>
            <a:r>
              <a:rPr lang="ar-IQ" sz="2400" b="1" dirty="0" smtClean="0"/>
              <a:t>الشرط</a:t>
            </a:r>
          </a:p>
          <a:p>
            <a:pPr>
              <a:lnSpc>
                <a:spcPct val="150000"/>
              </a:lnSpc>
            </a:pPr>
            <a:r>
              <a:rPr lang="ar-IQ" sz="2400" b="1" dirty="0" smtClean="0"/>
              <a:t>ما: اسم موصول قي محل النصب مفعول به</a:t>
            </a:r>
          </a:p>
          <a:p>
            <a:pPr>
              <a:lnSpc>
                <a:spcPct val="150000"/>
              </a:lnSpc>
            </a:pPr>
            <a:r>
              <a:rPr lang="ar-IQ" sz="2400" b="1" dirty="0" smtClean="0"/>
              <a:t>يحاسبْكم: فعل مضارع مجزوم وعلامة جزمه السكون </a:t>
            </a:r>
            <a:r>
              <a:rPr lang="ar-IQ" sz="2400" b="1" dirty="0"/>
              <a:t>وهو جواب  أو جزاء الشرط</a:t>
            </a:r>
          </a:p>
          <a:p>
            <a:pPr>
              <a:lnSpc>
                <a:spcPct val="150000"/>
              </a:lnSpc>
            </a:pPr>
            <a:r>
              <a:rPr lang="ar-IQ" sz="2400" b="1" dirty="0" smtClean="0"/>
              <a:t>(كم) </a:t>
            </a:r>
            <a:r>
              <a:rPr lang="ar-IQ" sz="2400" b="1" dirty="0"/>
              <a:t>محل </a:t>
            </a:r>
            <a:r>
              <a:rPr lang="ar-IQ" sz="2400" b="1" dirty="0" smtClean="0"/>
              <a:t>النصب مفعول به </a:t>
            </a:r>
          </a:p>
          <a:p>
            <a:pPr>
              <a:lnSpc>
                <a:spcPct val="150000"/>
              </a:lnSpc>
            </a:pPr>
            <a:r>
              <a:rPr lang="ar-IQ" sz="2400" b="1" dirty="0" smtClean="0"/>
              <a:t>الله /  لقظ الجلالة فاعل</a:t>
            </a:r>
            <a:endParaRPr lang="ar-IQ" sz="2400" b="1" dirty="0"/>
          </a:p>
          <a:p>
            <a:endParaRPr lang="ar-IQ" sz="2400" b="1" dirty="0"/>
          </a:p>
          <a:p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                             </a:t>
            </a:r>
          </a:p>
          <a:p>
            <a:endParaRPr lang="ar-IQ" sz="3200" dirty="0" smtClean="0">
              <a:solidFill>
                <a:prstClr val="black"/>
              </a:solidFill>
              <a:cs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80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 smtClean="0">
                <a:cs typeface="+mj-cs"/>
              </a:rPr>
              <a:t>   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IQ" sz="2400" dirty="0" smtClean="0">
                <a:solidFill>
                  <a:srgbClr val="FF0000"/>
                </a:solidFill>
                <a:cs typeface="Times New Roman"/>
              </a:rPr>
              <a:t>  </a:t>
            </a:r>
            <a:r>
              <a:rPr lang="ar-IQ" sz="2400" b="1" dirty="0">
                <a:solidFill>
                  <a:srgbClr val="FF0000"/>
                </a:solidFill>
              </a:rPr>
              <a:t> </a:t>
            </a:r>
            <a:r>
              <a:rPr lang="ar-IQ" sz="2400" b="1" dirty="0" smtClean="0">
                <a:solidFill>
                  <a:srgbClr val="FF0000"/>
                </a:solidFill>
              </a:rPr>
              <a:t>الثالث / أن </a:t>
            </a:r>
            <a:r>
              <a:rPr lang="ar-IQ" sz="2400" b="1" dirty="0">
                <a:solidFill>
                  <a:srgbClr val="FF0000"/>
                </a:solidFill>
              </a:rPr>
              <a:t>يكون الأول ماضيا والثاني </a:t>
            </a:r>
            <a:r>
              <a:rPr lang="ar-IQ" sz="2400" b="1" dirty="0" smtClean="0">
                <a:solidFill>
                  <a:srgbClr val="FF0000"/>
                </a:solidFill>
              </a:rPr>
              <a:t>مضارعا</a:t>
            </a:r>
          </a:p>
          <a:p>
            <a:pPr>
              <a:lnSpc>
                <a:spcPct val="150000"/>
              </a:lnSpc>
            </a:pPr>
            <a:r>
              <a:rPr lang="ar-IQ" sz="2400" b="1" dirty="0" smtClean="0"/>
              <a:t> </a:t>
            </a:r>
            <a:r>
              <a:rPr lang="ar-IQ" sz="2400" b="1" dirty="0"/>
              <a:t>نحو إن قام زيد يقم عمرو </a:t>
            </a:r>
            <a:endParaRPr lang="ar-IQ" sz="2400" b="1" dirty="0" smtClean="0"/>
          </a:p>
          <a:p>
            <a:pPr>
              <a:lnSpc>
                <a:spcPct val="150000"/>
              </a:lnSpc>
            </a:pPr>
            <a:r>
              <a:rPr lang="ar-IQ" sz="2400" b="1" dirty="0" smtClean="0"/>
              <a:t>ومنه </a:t>
            </a:r>
            <a:r>
              <a:rPr lang="ar-IQ" sz="2400" b="1" dirty="0"/>
              <a:t>قوله تعالى ( من كان يريد الحياة الدنيا وزينتها نوف إليهم أعمالهم فيها </a:t>
            </a:r>
            <a:r>
              <a:rPr lang="ar-IQ" sz="2400" b="1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ar-IQ" sz="2400" b="1" dirty="0" smtClean="0"/>
              <a:t>إعراب قوله </a:t>
            </a:r>
            <a:r>
              <a:rPr lang="ar-IQ" sz="2400" b="1" dirty="0"/>
              <a:t>تعالى ( من كان يريد الحياة الدنيا وزينتها نوف إليهم أعمالهم فيها </a:t>
            </a:r>
            <a:r>
              <a:rPr lang="ar-IQ" sz="2400" b="1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ar-IQ" sz="2400" b="1" dirty="0" smtClean="0"/>
              <a:t>من/ اسم شرط جازم مبني على السكون في محل الرفع اسم كان</a:t>
            </a:r>
          </a:p>
          <a:p>
            <a:pPr>
              <a:lnSpc>
                <a:spcPct val="150000"/>
              </a:lnSpc>
            </a:pPr>
            <a:r>
              <a:rPr lang="ar-IQ" sz="2400" b="1" dirty="0" smtClean="0"/>
              <a:t> </a:t>
            </a:r>
            <a:r>
              <a:rPr lang="ar-IQ" sz="2400" b="1" dirty="0"/>
              <a:t>كان </a:t>
            </a:r>
            <a:r>
              <a:rPr lang="ar-IQ" sz="2400" b="1" dirty="0" smtClean="0"/>
              <a:t>/ فعل ماض ناقص مبني على الفتح في محل الجزم فعل الشرط</a:t>
            </a:r>
          </a:p>
          <a:p>
            <a:pPr>
              <a:lnSpc>
                <a:spcPct val="150000"/>
              </a:lnSpc>
            </a:pPr>
            <a:r>
              <a:rPr lang="ar-IQ" sz="2400" b="1" dirty="0" smtClean="0"/>
              <a:t>يريد/  فعل مضارع مرفوع بالضمة وقاعله ضمير مستتر تقديره هو والجملة الفعلية في محل النصب خبر كان </a:t>
            </a:r>
          </a:p>
          <a:p>
            <a:pPr>
              <a:lnSpc>
                <a:spcPct val="150000"/>
              </a:lnSpc>
            </a:pPr>
            <a:r>
              <a:rPr lang="ar-IQ" sz="2400" b="1" dirty="0" smtClean="0"/>
              <a:t>نوف / </a:t>
            </a:r>
            <a:r>
              <a:rPr lang="ar-IQ" sz="2400" b="1" dirty="0"/>
              <a:t>فعل مضارع مجزوم وعلامة جزمه </a:t>
            </a:r>
            <a:r>
              <a:rPr lang="ar-IQ" sz="2400" b="1" dirty="0" smtClean="0"/>
              <a:t>حذف حر العلة والفاعل ضمير مستتر تقديره نحن  وهو </a:t>
            </a:r>
            <a:r>
              <a:rPr lang="ar-IQ" sz="2400" b="1" dirty="0"/>
              <a:t>جواب  أو جزاء الشرط</a:t>
            </a:r>
          </a:p>
          <a:p>
            <a:pPr>
              <a:lnSpc>
                <a:spcPct val="150000"/>
              </a:lnSpc>
            </a:pPr>
            <a:r>
              <a:rPr lang="ar-IQ" sz="2400" b="1" dirty="0" smtClean="0"/>
              <a:t> </a:t>
            </a:r>
          </a:p>
          <a:p>
            <a:pPr>
              <a:lnSpc>
                <a:spcPct val="150000"/>
              </a:lnSpc>
            </a:pPr>
            <a:endParaRPr lang="ar-IQ" sz="2400" b="1" dirty="0"/>
          </a:p>
          <a:p>
            <a:pPr>
              <a:lnSpc>
                <a:spcPct val="150000"/>
              </a:lnSpc>
            </a:pPr>
            <a:endParaRPr lang="ar-IQ" sz="2400" b="1" dirty="0" smtClean="0"/>
          </a:p>
          <a:p>
            <a:pPr>
              <a:lnSpc>
                <a:spcPct val="150000"/>
              </a:lnSpc>
            </a:pPr>
            <a:r>
              <a:rPr lang="ar-IQ" sz="2400" b="1" dirty="0" smtClean="0"/>
              <a:t>والرابع </a:t>
            </a:r>
            <a:r>
              <a:rPr lang="ar-IQ" sz="2400" b="1" dirty="0"/>
              <a:t>أن يكون الأول مضارعا والثاني ماضيا وهو قليل ومنه قوله </a:t>
            </a:r>
          </a:p>
          <a:p>
            <a:pPr>
              <a:lnSpc>
                <a:spcPct val="150000"/>
              </a:lnSpc>
            </a:pPr>
            <a:r>
              <a:rPr lang="ar-IQ" sz="2400" b="1" dirty="0"/>
              <a:t> 340 - ( من يكدني بسيء كنت منه ... كالشجا بين حلقه والوريد ) </a:t>
            </a:r>
            <a:endParaRPr lang="ar-IQ" sz="2400" b="1" u="sng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ar-IQ" sz="2400" b="1" dirty="0" smtClean="0"/>
              <a:t> </a:t>
            </a:r>
            <a:endParaRPr lang="ar-IQ" sz="2400" b="1" dirty="0"/>
          </a:p>
          <a:p>
            <a:pPr>
              <a:lnSpc>
                <a:spcPct val="150000"/>
              </a:lnSpc>
            </a:pPr>
            <a:r>
              <a:rPr lang="ar-IQ" sz="2400" b="1" dirty="0"/>
              <a:t> والرابع أن يكون الأول مضارعا والثاني ماضيا وهو قليل ومنه قوله </a:t>
            </a:r>
          </a:p>
          <a:p>
            <a:pPr>
              <a:lnSpc>
                <a:spcPct val="150000"/>
              </a:lnSpc>
            </a:pPr>
            <a:r>
              <a:rPr lang="ar-IQ" sz="2400" b="1" dirty="0"/>
              <a:t> 340 - ( من يكدني بسيء كنت منه ... كالشجا بين حلقه والوريد ) </a:t>
            </a:r>
            <a:endParaRPr lang="ar-IQ" sz="2400" b="1" u="sng" dirty="0">
              <a:solidFill>
                <a:srgbClr val="FF0000"/>
              </a:solidFill>
            </a:endParaRPr>
          </a:p>
          <a:p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                            </a:t>
            </a:r>
          </a:p>
          <a:p>
            <a:endParaRPr lang="ar-IQ" sz="3200" dirty="0" smtClean="0">
              <a:solidFill>
                <a:prstClr val="black"/>
              </a:solidFill>
              <a:cs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80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 smtClean="0">
                <a:cs typeface="+mj-cs"/>
              </a:rPr>
              <a:t>   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IQ" sz="2400" b="1" dirty="0" smtClean="0">
                <a:solidFill>
                  <a:srgbClr val="FF0000"/>
                </a:solidFill>
              </a:rPr>
              <a:t> الرابع </a:t>
            </a:r>
            <a:r>
              <a:rPr lang="ar-IQ" sz="2400" b="1" dirty="0">
                <a:solidFill>
                  <a:srgbClr val="FF0000"/>
                </a:solidFill>
              </a:rPr>
              <a:t>أن يكون الأول مضارعا والثاني ماضيا وهو قليل </a:t>
            </a:r>
            <a:endParaRPr lang="ar-IQ" sz="2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ar-IQ" sz="2400" b="1" dirty="0" smtClean="0">
                <a:solidFill>
                  <a:prstClr val="black"/>
                </a:solidFill>
              </a:rPr>
              <a:t>  ومنه </a:t>
            </a:r>
            <a:r>
              <a:rPr lang="ar-IQ" sz="2400" b="1" dirty="0">
                <a:solidFill>
                  <a:prstClr val="black"/>
                </a:solidFill>
              </a:rPr>
              <a:t>قوله </a:t>
            </a:r>
          </a:p>
          <a:p>
            <a:pPr>
              <a:lnSpc>
                <a:spcPct val="150000"/>
              </a:lnSpc>
            </a:pPr>
            <a:r>
              <a:rPr lang="ar-IQ" sz="2400" b="1" dirty="0">
                <a:solidFill>
                  <a:prstClr val="black"/>
                </a:solidFill>
              </a:rPr>
              <a:t> 340 - ( من </a:t>
            </a:r>
            <a:r>
              <a:rPr lang="ar-IQ" sz="2400" b="1" dirty="0">
                <a:solidFill>
                  <a:srgbClr val="FF0000"/>
                </a:solidFill>
              </a:rPr>
              <a:t>يكدني</a:t>
            </a:r>
            <a:r>
              <a:rPr lang="ar-IQ" sz="2400" b="1" dirty="0">
                <a:solidFill>
                  <a:prstClr val="black"/>
                </a:solidFill>
              </a:rPr>
              <a:t> بسيء </a:t>
            </a:r>
            <a:r>
              <a:rPr lang="ar-IQ" sz="2400" b="1" dirty="0">
                <a:solidFill>
                  <a:srgbClr val="FF0000"/>
                </a:solidFill>
              </a:rPr>
              <a:t>كنت</a:t>
            </a:r>
            <a:r>
              <a:rPr lang="ar-IQ" sz="2400" b="1" dirty="0">
                <a:solidFill>
                  <a:prstClr val="black"/>
                </a:solidFill>
              </a:rPr>
              <a:t> منه ... كالشجا بين حلقه والوريد ) </a:t>
            </a:r>
            <a:endParaRPr lang="ar-IQ" sz="2400" b="1" u="sng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ar-IQ" sz="2400" b="1" dirty="0" smtClean="0">
                <a:solidFill>
                  <a:prstClr val="black"/>
                </a:solidFill>
              </a:rPr>
              <a:t> </a:t>
            </a:r>
            <a:endParaRPr lang="ar-IQ" sz="2400" b="1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ar-IQ" sz="2400" b="1" dirty="0">
                <a:solidFill>
                  <a:prstClr val="black"/>
                </a:solidFill>
              </a:rPr>
              <a:t> </a:t>
            </a:r>
            <a:r>
              <a:rPr lang="ar-IQ" sz="2400" b="1" dirty="0" smtClean="0"/>
              <a:t>وقوله </a:t>
            </a:r>
            <a:r>
              <a:rPr lang="ar-IQ" sz="2400" b="1" dirty="0" smtClean="0">
                <a:cs typeface="+mj-cs"/>
              </a:rPr>
              <a:t>(صلى الله عليه وسلم)    {</a:t>
            </a:r>
            <a:r>
              <a:rPr lang="ar-IQ" sz="2400" b="1" dirty="0">
                <a:cs typeface="+mj-cs"/>
              </a:rPr>
              <a:t>من</a:t>
            </a:r>
            <a:r>
              <a:rPr lang="ar-IQ" sz="2400" b="1" dirty="0">
                <a:solidFill>
                  <a:srgbClr val="FF0000"/>
                </a:solidFill>
                <a:cs typeface="+mj-cs"/>
              </a:rPr>
              <a:t> </a:t>
            </a:r>
            <a:r>
              <a:rPr lang="ar-IQ" sz="2400" b="1" dirty="0" smtClean="0">
                <a:solidFill>
                  <a:srgbClr val="FF0000"/>
                </a:solidFill>
              </a:rPr>
              <a:t>يقمْ </a:t>
            </a:r>
            <a:r>
              <a:rPr lang="ar-IQ" sz="2400" b="1" dirty="0"/>
              <a:t>ليلة القدر </a:t>
            </a:r>
            <a:r>
              <a:rPr lang="ar-IQ" sz="2400" b="1" dirty="0" smtClean="0"/>
              <a:t>غ</a:t>
            </a:r>
            <a:r>
              <a:rPr lang="ar-IQ" sz="2400" b="1" dirty="0" smtClean="0">
                <a:solidFill>
                  <a:srgbClr val="FF0000"/>
                </a:solidFill>
              </a:rPr>
              <a:t>ُفِر</a:t>
            </a:r>
            <a:r>
              <a:rPr lang="ar-IQ" sz="2400" b="1" dirty="0" smtClean="0"/>
              <a:t> </a:t>
            </a:r>
            <a:r>
              <a:rPr lang="ar-IQ" sz="2400" b="1" dirty="0"/>
              <a:t>له ما تقدم من ذنبه </a:t>
            </a:r>
            <a:r>
              <a:rPr lang="ar-IQ" sz="2400" b="1" dirty="0" smtClean="0">
                <a:cs typeface="+mj-cs"/>
              </a:rPr>
              <a:t>}</a:t>
            </a:r>
            <a:endParaRPr lang="ar-IQ" sz="2400" dirty="0" smtClean="0">
              <a:solidFill>
                <a:prstClr val="black"/>
              </a:solidFill>
              <a:cs typeface="Times New Roman"/>
            </a:endParaRPr>
          </a:p>
          <a:p>
            <a:endParaRPr lang="ar-IQ" sz="3200" dirty="0" smtClean="0">
              <a:solidFill>
                <a:prstClr val="black"/>
              </a:solidFill>
              <a:cs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50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>
              <a:lnSpc>
                <a:spcPct val="200000"/>
              </a:lnSpc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dirty="0" smtClean="0">
                <a:cs typeface="+mj-cs"/>
              </a:rPr>
              <a:t>   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pPr>
              <a:lnSpc>
                <a:spcPct val="150000"/>
              </a:lnSpc>
            </a:pP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              </a:t>
            </a:r>
            <a:r>
              <a:rPr lang="ar-IQ" sz="2800" b="1" u="sng" dirty="0" smtClean="0">
                <a:solidFill>
                  <a:prstClr val="black"/>
                </a:solidFill>
                <a:cs typeface="Times New Roman"/>
              </a:rPr>
              <a:t>علامات الجزم </a:t>
            </a:r>
          </a:p>
          <a:p>
            <a:pPr>
              <a:lnSpc>
                <a:spcPct val="150000"/>
              </a:lnSpc>
            </a:pPr>
            <a:r>
              <a:rPr lang="ar-IQ" sz="2400" b="1" u="sng" dirty="0" smtClean="0">
                <a:solidFill>
                  <a:prstClr val="black"/>
                </a:solidFill>
                <a:cs typeface="Times New Roman"/>
              </a:rPr>
              <a:t>1- السكون    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(الفعل المضارع صحيح الآخر)   نحو قوله تعالى : ( لا </a:t>
            </a:r>
            <a:r>
              <a:rPr lang="ar-IQ" sz="2400" dirty="0" smtClean="0">
                <a:solidFill>
                  <a:srgbClr val="FF0000"/>
                </a:solidFill>
                <a:cs typeface="Times New Roman"/>
              </a:rPr>
              <a:t>تجعلْ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يدك مغولةً إلىة عنقك ولا </a:t>
            </a:r>
            <a:r>
              <a:rPr lang="ar-IQ" sz="2400" dirty="0" smtClean="0">
                <a:solidFill>
                  <a:srgbClr val="FF0000"/>
                </a:solidFill>
                <a:cs typeface="Times New Roman"/>
              </a:rPr>
              <a:t>تبسطْ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ها كلّ البسط )</a:t>
            </a:r>
          </a:p>
          <a:p>
            <a:pPr>
              <a:lnSpc>
                <a:spcPct val="150000"/>
              </a:lnSpc>
            </a:pPr>
            <a:r>
              <a:rPr lang="ar-IQ" sz="2400" b="1" u="sng" dirty="0" smtClean="0">
                <a:solidFill>
                  <a:prstClr val="black"/>
                </a:solidFill>
                <a:cs typeface="Times New Roman"/>
              </a:rPr>
              <a:t>2- حذف حرف 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العلة </a:t>
            </a:r>
            <a:r>
              <a:rPr lang="ar-IQ" sz="2400" dirty="0">
                <a:solidFill>
                  <a:prstClr val="black"/>
                </a:solidFill>
                <a:cs typeface="Times New Roman"/>
              </a:rPr>
              <a:t>(الفعل المضارع 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معتل  </a:t>
            </a:r>
            <a:r>
              <a:rPr lang="ar-IQ" sz="2400" dirty="0">
                <a:solidFill>
                  <a:prstClr val="black"/>
                </a:solidFill>
                <a:cs typeface="Times New Roman"/>
              </a:rPr>
              <a:t>الآخر)   </a:t>
            </a:r>
          </a:p>
          <a:p>
            <a:pPr>
              <a:lnSpc>
                <a:spcPct val="150000"/>
              </a:lnSpc>
            </a:pP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بالألف : نحو/ من يسعَ للخير يُسعدْ </a:t>
            </a:r>
          </a:p>
          <a:p>
            <a:pPr>
              <a:lnSpc>
                <a:spcPct val="150000"/>
              </a:lnSpc>
            </a:pP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بالواو : نحو /      </a:t>
            </a:r>
            <a:r>
              <a:rPr lang="ar-IQ" sz="2400" dirty="0">
                <a:solidFill>
                  <a:prstClr val="black"/>
                </a:solidFill>
                <a:cs typeface="Times New Roman"/>
              </a:rPr>
              <a:t>قوله تعالى : ( 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ليدعُ ناديه )</a:t>
            </a:r>
          </a:p>
          <a:p>
            <a:pPr>
              <a:lnSpc>
                <a:spcPct val="150000"/>
              </a:lnSpc>
            </a:pP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بالياء :</a:t>
            </a:r>
            <a:r>
              <a:rPr lang="ar-IQ" sz="2400" dirty="0">
                <a:solidFill>
                  <a:prstClr val="black"/>
                </a:solidFill>
                <a:cs typeface="Times New Roman"/>
              </a:rPr>
              <a:t> نحو 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/  لم يفِ المنافق بوعده</a:t>
            </a:r>
          </a:p>
          <a:p>
            <a:pPr>
              <a:lnSpc>
                <a:spcPct val="150000"/>
              </a:lnSpc>
            </a:pPr>
            <a:endParaRPr lang="ar-IQ" sz="2400" dirty="0">
              <a:solidFill>
                <a:prstClr val="black"/>
              </a:solidFill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3</a:t>
            </a:r>
            <a:r>
              <a:rPr lang="ar-IQ" sz="2400" b="1" u="sng" dirty="0" smtClean="0">
                <a:solidFill>
                  <a:prstClr val="black"/>
                </a:solidFill>
                <a:cs typeface="Times New Roman"/>
              </a:rPr>
              <a:t>- حذف النون 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(الفعل المضارع من الأفعال الخمسة )</a:t>
            </a:r>
          </a:p>
          <a:p>
            <a:pPr>
              <a:lnSpc>
                <a:spcPct val="150000"/>
              </a:lnSpc>
            </a:pPr>
            <a:r>
              <a:rPr lang="ar-IQ" sz="2400" dirty="0">
                <a:solidFill>
                  <a:prstClr val="black"/>
                </a:solidFill>
                <a:cs typeface="Times New Roman"/>
              </a:rPr>
              <a:t> 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نحو قوله تعالى : (  و</a:t>
            </a:r>
            <a:r>
              <a:rPr lang="ar-IQ" sz="2400" dirty="0" smtClean="0">
                <a:solidFill>
                  <a:srgbClr val="FF0000"/>
                </a:solidFill>
                <a:cs typeface="Times New Roman"/>
              </a:rPr>
              <a:t>لا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تلق</a:t>
            </a:r>
            <a:r>
              <a:rPr lang="ar-IQ" sz="2400" dirty="0" smtClean="0">
                <a:solidFill>
                  <a:srgbClr val="FF0000"/>
                </a:solidFill>
                <a:cs typeface="Times New Roman"/>
              </a:rPr>
              <a:t>و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ا بأيديكم إلى التهلكة)</a:t>
            </a:r>
          </a:p>
          <a:p>
            <a:pPr>
              <a:lnSpc>
                <a:spcPct val="150000"/>
              </a:lnSpc>
            </a:pPr>
            <a:r>
              <a:rPr lang="ar-IQ" sz="2400" dirty="0">
                <a:solidFill>
                  <a:prstClr val="black"/>
                </a:solidFill>
                <a:cs typeface="Times New Roman"/>
              </a:rPr>
              <a:t>نحو قوله تعالى : (  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و</a:t>
            </a:r>
            <a:r>
              <a:rPr lang="ar-IQ" sz="2400" dirty="0" smtClean="0">
                <a:solidFill>
                  <a:srgbClr val="FF0000"/>
                </a:solidFill>
                <a:cs typeface="Times New Roman"/>
              </a:rPr>
              <a:t>لا 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تني</a:t>
            </a:r>
            <a:r>
              <a:rPr lang="ar-IQ" sz="2400" dirty="0" smtClean="0">
                <a:solidFill>
                  <a:srgbClr val="FF0000"/>
                </a:solidFill>
                <a:cs typeface="Times New Roman"/>
              </a:rPr>
              <a:t>ا 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في ذكري)</a:t>
            </a:r>
            <a:endParaRPr lang="ar-IQ" sz="2400" dirty="0">
              <a:solidFill>
                <a:prstClr val="black"/>
              </a:solidFill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ar-IQ" sz="2400" dirty="0">
                <a:solidFill>
                  <a:prstClr val="black"/>
                </a:solidFill>
                <a:cs typeface="Times New Roman"/>
              </a:rPr>
              <a:t>نحو 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:  </a:t>
            </a:r>
            <a:r>
              <a:rPr lang="ar-IQ" sz="2400" dirty="0" smtClean="0">
                <a:solidFill>
                  <a:srgbClr val="FF0000"/>
                </a:solidFill>
                <a:cs typeface="Times New Roman"/>
              </a:rPr>
              <a:t>ل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تكون</a:t>
            </a:r>
            <a:r>
              <a:rPr lang="ar-IQ" sz="2400" dirty="0" smtClean="0">
                <a:solidFill>
                  <a:srgbClr val="FF0000"/>
                </a:solidFill>
                <a:cs typeface="Times New Roman"/>
              </a:rPr>
              <a:t>ي</a:t>
            </a:r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ملتزمةً بتعاليم الإسلام </a:t>
            </a:r>
          </a:p>
          <a:p>
            <a:pPr>
              <a:lnSpc>
                <a:spcPct val="150000"/>
              </a:lnSpc>
            </a:pPr>
            <a:endParaRPr lang="ar-IQ" sz="2400" dirty="0">
              <a:solidFill>
                <a:prstClr val="black"/>
              </a:solidFill>
              <a:cs typeface="Times New Roman"/>
            </a:endParaRPr>
          </a:p>
          <a:p>
            <a:r>
              <a:rPr lang="ar-IQ" sz="2400" dirty="0" smtClean="0">
                <a:solidFill>
                  <a:prstClr val="black"/>
                </a:solidFill>
                <a:cs typeface="Times New Roman"/>
              </a:rPr>
              <a:t>      </a:t>
            </a:r>
          </a:p>
          <a:p>
            <a:endParaRPr lang="ar-IQ" sz="3200" dirty="0" smtClean="0">
              <a:solidFill>
                <a:prstClr val="black"/>
              </a:solidFill>
              <a:cs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83A0A-C8B7-45C0-918A-19CD3748C628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02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</TotalTime>
  <Words>4332</Words>
  <Application>Microsoft Office PowerPoint</Application>
  <PresentationFormat>On-screen Show (4:3)</PresentationFormat>
  <Paragraphs>669</Paragraphs>
  <Slides>44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52" baseType="lpstr">
      <vt:lpstr>Ali- Arabesque</vt:lpstr>
      <vt:lpstr>Arial</vt:lpstr>
      <vt:lpstr>Calibri</vt:lpstr>
      <vt:lpstr>Times New Roman</vt:lpstr>
      <vt:lpstr>Traditional Arabic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ANAS FOR COMPUTER</dc:creator>
  <cp:lastModifiedBy>شيرين</cp:lastModifiedBy>
  <cp:revision>215</cp:revision>
  <dcterms:created xsi:type="dcterms:W3CDTF">2020-05-02T19:27:16Z</dcterms:created>
  <dcterms:modified xsi:type="dcterms:W3CDTF">2023-05-01T14:23:26Z</dcterms:modified>
</cp:coreProperties>
</file>